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png"/>
  <Default Extension="png" ContentType="image/png"/>
  <Default Extension="rels" ContentType="application/vnd.openxmlformats-package.relationships+xml"/>
  <Default Extension="wav" ContentType="audio/x-wav"/>
  <Default Extension="wdp" ContentType="image/vnd.ms-photo"/>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media/image210.JPG" ContentType="image/jpeg"/>
  <Override PartName="/ppt/media/image218.jpg" ContentType="image/jpg"/>
  <Override PartName="/ppt/media/image219.jpg" ContentType="image/jpeg"/>
  <Override PartName="/ppt/media/image220.jpg" ContentType="image/jpeg"/>
  <Override PartName="/ppt/media/image222.jpg" ContentType="image/jpeg"/>
  <Override PartName="/ppt/media/image223.jpg" ContentType="image/jpeg"/>
  <Override PartName="/ppt/media/image264.jpg" ContentType="image/jpeg"/>
  <Override PartName="/ppt/tags/tag4.xml" ContentType="application/vnd.openxmlformats-officedocument.presentationml.tags+xml"/>
  <Override PartName="/ppt/media/image299.jpg" ContentType="image/jpeg"/>
  <Override PartName="/ppt/media/image363.jpg" ContentType="image/jpeg"/>
  <Override PartName="/ppt/media/image452.jpg" ContentType="image/jpg"/>
  <Override PartName="/ppt/media/image453.jpg" ContentType="image/jpg"/>
  <Override PartName="/ppt/media/image454.jpg" ContentType="image/jpg"/>
  <Override PartName="/ppt/media/image456.jpg" ContentType="image/jpg"/>
  <Override PartName="/ppt/media/image457.jpg" ContentType="image/jpg"/>
  <Override PartName="/ppt/media/image458.jpg" ContentType="image/jpg"/>
  <Override PartName="/ppt/media/image459.jpg" ContentType="image/jpg"/>
  <Override PartName="/ppt/media/image460.jpg" ContentType="image/jpg"/>
  <Override PartName="/ppt/media/image461.jpg" ContentType="image/jpg"/>
  <Override PartName="/ppt/media/image462.jpg" ContentType="image/jpg"/>
  <Override PartName="/ppt/media/image463.jpg" ContentType="image/jpg"/>
  <Override PartName="/ppt/media/image464.jpg" ContentType="image/jpg"/>
  <Override PartName="/ppt/media/image465.jpg" ContentType="image/jpg"/>
  <Override PartName="/ppt/media/image466.jpg" ContentType="image/jpg"/>
  <Override PartName="/ppt/media/image467.jpg" ContentType="image/jpg"/>
  <Override PartName="/ppt/media/image468.jpg" ContentType="image/jpg"/>
  <Override PartName="/ppt/media/image469.jpg" ContentType="image/jpg"/>
  <Override PartName="/ppt/media/image471.jpg" ContentType="image/jpg"/>
  <Override PartName="/ppt/media/image472.jpg" ContentType="image/jpg"/>
  <Override PartName="/ppt/media/image473.jpg" ContentType="image/jpg"/>
  <Override PartName="/ppt/media/image475.jpg" ContentType="image/jpg"/>
  <Override PartName="/ppt/media/image476.jpg" ContentType="image/jpg"/>
  <Override PartName="/ppt/media/image477.jpg" ContentType="image/jpg"/>
  <Override PartName="/ppt/media/image479.jpg" ContentType="image/jpg"/>
  <Override PartName="/ppt/media/image480.jpg" ContentType="image/jpg"/>
  <Override PartName="/ppt/media/image481.jpg" ContentType="image/jpg"/>
  <Override PartName="/ppt/media/image482.jpg" ContentType="image/jpg"/>
  <Override PartName="/ppt/media/image484.jpg" ContentType="image/jpg"/>
  <Override PartName="/ppt/media/image485.jpg" ContentType="image/jpg"/>
  <Override PartName="/ppt/media/image486.jpg" ContentType="image/jpg"/>
  <Override PartName="/ppt/media/image488.jpg" ContentType="image/jpg"/>
  <Override PartName="/ppt/media/image489.jpg" ContentType="image/jpg"/>
  <Override PartName="/ppt/media/image490.jpg" ContentType="image/jpg"/>
  <Override PartName="/ppt/media/image491.jpg" ContentType="image/jpg"/>
  <Override PartName="/ppt/media/image492.jpg" ContentType="image/jpg"/>
  <Override PartName="/ppt/media/image495.jpg" ContentType="image/jpg"/>
  <Override PartName="/ppt/media/image496.jpg" ContentType="image/jpg"/>
  <Override PartName="/ppt/media/image497.jpg" ContentType="image/jpg"/>
  <Override PartName="/ppt/media/image498.jpg" ContentType="image/jpg"/>
  <Override PartName="/ppt/media/image499.jpg" ContentType="image/jpg"/>
  <Override PartName="/ppt/media/image501.jpg" ContentType="image/jpg"/>
  <Override PartName="/ppt/media/image503.jpg" ContentType="image/jpg"/>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8"/>
  </p:notesMasterIdLst>
  <p:sldIdLst>
    <p:sldId id="390" r:id="rId2"/>
    <p:sldId id="258" r:id="rId3"/>
    <p:sldId id="693" r:id="rId4"/>
    <p:sldId id="279" r:id="rId5"/>
    <p:sldId id="512" r:id="rId6"/>
    <p:sldId id="513" r:id="rId7"/>
    <p:sldId id="514" r:id="rId8"/>
    <p:sldId id="515" r:id="rId9"/>
    <p:sldId id="516" r:id="rId10"/>
    <p:sldId id="517" r:id="rId11"/>
    <p:sldId id="518" r:id="rId12"/>
    <p:sldId id="519" r:id="rId13"/>
    <p:sldId id="520" r:id="rId14"/>
    <p:sldId id="521" r:id="rId15"/>
    <p:sldId id="522" r:id="rId16"/>
    <p:sldId id="523" r:id="rId17"/>
    <p:sldId id="524" r:id="rId18"/>
    <p:sldId id="525" r:id="rId19"/>
    <p:sldId id="526" r:id="rId20"/>
    <p:sldId id="527" r:id="rId21"/>
    <p:sldId id="528" r:id="rId22"/>
    <p:sldId id="529" r:id="rId23"/>
    <p:sldId id="530" r:id="rId24"/>
    <p:sldId id="531" r:id="rId25"/>
    <p:sldId id="532" r:id="rId26"/>
    <p:sldId id="533" r:id="rId27"/>
    <p:sldId id="534" r:id="rId28"/>
    <p:sldId id="535" r:id="rId29"/>
    <p:sldId id="536" r:id="rId30"/>
    <p:sldId id="537" r:id="rId31"/>
    <p:sldId id="538" r:id="rId32"/>
    <p:sldId id="539" r:id="rId33"/>
    <p:sldId id="540" r:id="rId34"/>
    <p:sldId id="541" r:id="rId35"/>
    <p:sldId id="542" r:id="rId36"/>
    <p:sldId id="543" r:id="rId37"/>
    <p:sldId id="544" r:id="rId38"/>
    <p:sldId id="545" r:id="rId39"/>
    <p:sldId id="546" r:id="rId40"/>
    <p:sldId id="547" r:id="rId41"/>
    <p:sldId id="548" r:id="rId42"/>
    <p:sldId id="549" r:id="rId43"/>
    <p:sldId id="550" r:id="rId44"/>
    <p:sldId id="551" r:id="rId45"/>
    <p:sldId id="552" r:id="rId46"/>
    <p:sldId id="553" r:id="rId47"/>
    <p:sldId id="554" r:id="rId48"/>
    <p:sldId id="555" r:id="rId49"/>
    <p:sldId id="556" r:id="rId50"/>
    <p:sldId id="557" r:id="rId51"/>
    <p:sldId id="558" r:id="rId52"/>
    <p:sldId id="559" r:id="rId53"/>
    <p:sldId id="560" r:id="rId54"/>
    <p:sldId id="561" r:id="rId55"/>
    <p:sldId id="562" r:id="rId56"/>
    <p:sldId id="563" r:id="rId57"/>
    <p:sldId id="564" r:id="rId58"/>
    <p:sldId id="565" r:id="rId59"/>
    <p:sldId id="566" r:id="rId60"/>
    <p:sldId id="567" r:id="rId61"/>
    <p:sldId id="568" r:id="rId62"/>
    <p:sldId id="569" r:id="rId63"/>
    <p:sldId id="570" r:id="rId64"/>
    <p:sldId id="571" r:id="rId65"/>
    <p:sldId id="572" r:id="rId66"/>
    <p:sldId id="573" r:id="rId67"/>
    <p:sldId id="574" r:id="rId68"/>
    <p:sldId id="575" r:id="rId69"/>
    <p:sldId id="576" r:id="rId70"/>
    <p:sldId id="577" r:id="rId71"/>
    <p:sldId id="578" r:id="rId72"/>
    <p:sldId id="579" r:id="rId73"/>
    <p:sldId id="580" r:id="rId74"/>
    <p:sldId id="581" r:id="rId75"/>
    <p:sldId id="582" r:id="rId76"/>
    <p:sldId id="583" r:id="rId77"/>
    <p:sldId id="584" r:id="rId78"/>
    <p:sldId id="585" r:id="rId79"/>
    <p:sldId id="586" r:id="rId80"/>
    <p:sldId id="587" r:id="rId81"/>
    <p:sldId id="588" r:id="rId82"/>
    <p:sldId id="589" r:id="rId83"/>
    <p:sldId id="590" r:id="rId84"/>
    <p:sldId id="591" r:id="rId85"/>
    <p:sldId id="592" r:id="rId86"/>
    <p:sldId id="593" r:id="rId87"/>
    <p:sldId id="594" r:id="rId88"/>
    <p:sldId id="595" r:id="rId89"/>
    <p:sldId id="596" r:id="rId90"/>
    <p:sldId id="597" r:id="rId91"/>
    <p:sldId id="598" r:id="rId92"/>
    <p:sldId id="599" r:id="rId93"/>
    <p:sldId id="600" r:id="rId94"/>
    <p:sldId id="601" r:id="rId95"/>
    <p:sldId id="602" r:id="rId96"/>
    <p:sldId id="603" r:id="rId97"/>
    <p:sldId id="604" r:id="rId98"/>
    <p:sldId id="605" r:id="rId99"/>
    <p:sldId id="606" r:id="rId100"/>
    <p:sldId id="391" r:id="rId101"/>
    <p:sldId id="392" r:id="rId102"/>
    <p:sldId id="393" r:id="rId103"/>
    <p:sldId id="394" r:id="rId104"/>
    <p:sldId id="395" r:id="rId105"/>
    <p:sldId id="396" r:id="rId106"/>
    <p:sldId id="397" r:id="rId107"/>
    <p:sldId id="398" r:id="rId108"/>
    <p:sldId id="399" r:id="rId109"/>
    <p:sldId id="400" r:id="rId110"/>
    <p:sldId id="401" r:id="rId111"/>
    <p:sldId id="402" r:id="rId112"/>
    <p:sldId id="403" r:id="rId113"/>
    <p:sldId id="404" r:id="rId114"/>
    <p:sldId id="405" r:id="rId115"/>
    <p:sldId id="406" r:id="rId116"/>
    <p:sldId id="407" r:id="rId117"/>
    <p:sldId id="408" r:id="rId118"/>
    <p:sldId id="409" r:id="rId119"/>
    <p:sldId id="410" r:id="rId120"/>
    <p:sldId id="411" r:id="rId121"/>
    <p:sldId id="412" r:id="rId122"/>
    <p:sldId id="413" r:id="rId123"/>
    <p:sldId id="414" r:id="rId124"/>
    <p:sldId id="415" r:id="rId125"/>
    <p:sldId id="416" r:id="rId126"/>
    <p:sldId id="417" r:id="rId127"/>
    <p:sldId id="418" r:id="rId128"/>
    <p:sldId id="419" r:id="rId129"/>
    <p:sldId id="420" r:id="rId130"/>
    <p:sldId id="421" r:id="rId131"/>
    <p:sldId id="422" r:id="rId132"/>
    <p:sldId id="423" r:id="rId133"/>
    <p:sldId id="424" r:id="rId134"/>
    <p:sldId id="425" r:id="rId135"/>
    <p:sldId id="426" r:id="rId136"/>
    <p:sldId id="427" r:id="rId137"/>
    <p:sldId id="428" r:id="rId138"/>
    <p:sldId id="429" r:id="rId139"/>
    <p:sldId id="430" r:id="rId140"/>
    <p:sldId id="431" r:id="rId141"/>
    <p:sldId id="432" r:id="rId142"/>
    <p:sldId id="433" r:id="rId143"/>
    <p:sldId id="434" r:id="rId144"/>
    <p:sldId id="435" r:id="rId145"/>
    <p:sldId id="436" r:id="rId146"/>
    <p:sldId id="437" r:id="rId147"/>
    <p:sldId id="438" r:id="rId148"/>
    <p:sldId id="439" r:id="rId149"/>
    <p:sldId id="440" r:id="rId150"/>
    <p:sldId id="441" r:id="rId151"/>
    <p:sldId id="442" r:id="rId152"/>
    <p:sldId id="443" r:id="rId153"/>
    <p:sldId id="444" r:id="rId154"/>
    <p:sldId id="445" r:id="rId155"/>
    <p:sldId id="446" r:id="rId156"/>
    <p:sldId id="447" r:id="rId157"/>
    <p:sldId id="448" r:id="rId158"/>
    <p:sldId id="449" r:id="rId159"/>
    <p:sldId id="450" r:id="rId160"/>
    <p:sldId id="451" r:id="rId161"/>
    <p:sldId id="452" r:id="rId162"/>
    <p:sldId id="453" r:id="rId163"/>
    <p:sldId id="454" r:id="rId164"/>
    <p:sldId id="455" r:id="rId165"/>
    <p:sldId id="456" r:id="rId166"/>
    <p:sldId id="457" r:id="rId167"/>
    <p:sldId id="458" r:id="rId168"/>
    <p:sldId id="459" r:id="rId169"/>
    <p:sldId id="460" r:id="rId170"/>
    <p:sldId id="461" r:id="rId171"/>
    <p:sldId id="462" r:id="rId172"/>
    <p:sldId id="463" r:id="rId173"/>
    <p:sldId id="464" r:id="rId174"/>
    <p:sldId id="465" r:id="rId175"/>
    <p:sldId id="466" r:id="rId176"/>
    <p:sldId id="467" r:id="rId177"/>
    <p:sldId id="468" r:id="rId178"/>
    <p:sldId id="469" r:id="rId179"/>
    <p:sldId id="470" r:id="rId180"/>
    <p:sldId id="471" r:id="rId181"/>
    <p:sldId id="472" r:id="rId182"/>
    <p:sldId id="473" r:id="rId183"/>
    <p:sldId id="474" r:id="rId184"/>
    <p:sldId id="475" r:id="rId185"/>
    <p:sldId id="476" r:id="rId186"/>
    <p:sldId id="477" r:id="rId187"/>
    <p:sldId id="478" r:id="rId188"/>
    <p:sldId id="479" r:id="rId189"/>
    <p:sldId id="480" r:id="rId190"/>
    <p:sldId id="481" r:id="rId191"/>
    <p:sldId id="482" r:id="rId192"/>
    <p:sldId id="483" r:id="rId193"/>
    <p:sldId id="484" r:id="rId194"/>
    <p:sldId id="485" r:id="rId195"/>
    <p:sldId id="486" r:id="rId196"/>
    <p:sldId id="487" r:id="rId197"/>
    <p:sldId id="488" r:id="rId198"/>
    <p:sldId id="489" r:id="rId199"/>
    <p:sldId id="490" r:id="rId200"/>
    <p:sldId id="491" r:id="rId201"/>
    <p:sldId id="492" r:id="rId202"/>
    <p:sldId id="493" r:id="rId203"/>
    <p:sldId id="494" r:id="rId204"/>
    <p:sldId id="495" r:id="rId205"/>
    <p:sldId id="496" r:id="rId206"/>
    <p:sldId id="497" r:id="rId207"/>
    <p:sldId id="498" r:id="rId208"/>
    <p:sldId id="285" r:id="rId209"/>
    <p:sldId id="286" r:id="rId210"/>
    <p:sldId id="287" r:id="rId211"/>
    <p:sldId id="290" r:id="rId212"/>
    <p:sldId id="291" r:id="rId213"/>
    <p:sldId id="292" r:id="rId214"/>
    <p:sldId id="293" r:id="rId215"/>
    <p:sldId id="294" r:id="rId216"/>
    <p:sldId id="295" r:id="rId217"/>
    <p:sldId id="296" r:id="rId218"/>
    <p:sldId id="297" r:id="rId219"/>
    <p:sldId id="298" r:id="rId220"/>
    <p:sldId id="299" r:id="rId221"/>
    <p:sldId id="300" r:id="rId222"/>
    <p:sldId id="301" r:id="rId223"/>
    <p:sldId id="302" r:id="rId224"/>
    <p:sldId id="303" r:id="rId225"/>
    <p:sldId id="304" r:id="rId226"/>
    <p:sldId id="305" r:id="rId227"/>
    <p:sldId id="306" r:id="rId228"/>
    <p:sldId id="307" r:id="rId229"/>
    <p:sldId id="308" r:id="rId230"/>
    <p:sldId id="309" r:id="rId231"/>
    <p:sldId id="310" r:id="rId232"/>
    <p:sldId id="311" r:id="rId233"/>
    <p:sldId id="312" r:id="rId234"/>
    <p:sldId id="313" r:id="rId235"/>
    <p:sldId id="314" r:id="rId236"/>
    <p:sldId id="315" r:id="rId237"/>
    <p:sldId id="289" r:id="rId238"/>
    <p:sldId id="316" r:id="rId239"/>
    <p:sldId id="317" r:id="rId240"/>
    <p:sldId id="288" r:id="rId241"/>
    <p:sldId id="608" r:id="rId242"/>
    <p:sldId id="609" r:id="rId243"/>
    <p:sldId id="610" r:id="rId244"/>
    <p:sldId id="611" r:id="rId245"/>
    <p:sldId id="612" r:id="rId246"/>
    <p:sldId id="613" r:id="rId247"/>
    <p:sldId id="614" r:id="rId248"/>
    <p:sldId id="615" r:id="rId249"/>
    <p:sldId id="616" r:id="rId250"/>
    <p:sldId id="617" r:id="rId251"/>
    <p:sldId id="618" r:id="rId252"/>
    <p:sldId id="619" r:id="rId253"/>
    <p:sldId id="620" r:id="rId254"/>
    <p:sldId id="621" r:id="rId255"/>
    <p:sldId id="622" r:id="rId256"/>
    <p:sldId id="623" r:id="rId257"/>
    <p:sldId id="624" r:id="rId258"/>
    <p:sldId id="625" r:id="rId259"/>
    <p:sldId id="626" r:id="rId260"/>
    <p:sldId id="627" r:id="rId261"/>
    <p:sldId id="628" r:id="rId262"/>
    <p:sldId id="629" r:id="rId263"/>
    <p:sldId id="630" r:id="rId264"/>
    <p:sldId id="631" r:id="rId265"/>
    <p:sldId id="632" r:id="rId266"/>
    <p:sldId id="633" r:id="rId267"/>
    <p:sldId id="634" r:id="rId268"/>
    <p:sldId id="635" r:id="rId269"/>
    <p:sldId id="636" r:id="rId270"/>
    <p:sldId id="637" r:id="rId271"/>
    <p:sldId id="638" r:id="rId272"/>
    <p:sldId id="639" r:id="rId273"/>
    <p:sldId id="640" r:id="rId274"/>
    <p:sldId id="641" r:id="rId275"/>
    <p:sldId id="642" r:id="rId276"/>
    <p:sldId id="260" r:id="rId27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xujie@jishu.com" initials="x" lastIdx="1" clrIdx="0">
    <p:extLst>
      <p:ext uri="{19B8F6BF-5375-455C-9EA6-DF929625EA0E}">
        <p15:presenceInfo xmlns:p15="http://schemas.microsoft.com/office/powerpoint/2012/main" userId="S-1-5-21-449092414-3040703198-2220253839-129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5" autoAdjust="0"/>
    <p:restoredTop sz="94660"/>
  </p:normalViewPr>
  <p:slideViewPr>
    <p:cSldViewPr snapToGrid="0">
      <p:cViewPr varScale="1">
        <p:scale>
          <a:sx n="92" d="100"/>
          <a:sy n="92" d="100"/>
        </p:scale>
        <p:origin x="82" y="163"/>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slide" Target="slides/slide246.xml"/><Relationship Id="rId107" Type="http://schemas.openxmlformats.org/officeDocument/2006/relationships/slide" Target="slides/slide106.xml"/><Relationship Id="rId268" Type="http://schemas.openxmlformats.org/officeDocument/2006/relationships/slide" Target="slides/slide267.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slide" Target="slides/slide236.xml"/><Relationship Id="rId258" Type="http://schemas.openxmlformats.org/officeDocument/2006/relationships/slide" Target="slides/slide257.xml"/><Relationship Id="rId279"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slide" Target="slides/slide247.xml"/><Relationship Id="rId269" Type="http://schemas.openxmlformats.org/officeDocument/2006/relationships/slide" Target="slides/slide268.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280" Type="http://schemas.openxmlformats.org/officeDocument/2006/relationships/presProps" Target="presProps.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slide" Target="slides/slide237.xml"/><Relationship Id="rId259" Type="http://schemas.openxmlformats.org/officeDocument/2006/relationships/slide" Target="slides/slide258.xml"/><Relationship Id="rId23" Type="http://schemas.openxmlformats.org/officeDocument/2006/relationships/slide" Target="slides/slide22.xml"/><Relationship Id="rId119" Type="http://schemas.openxmlformats.org/officeDocument/2006/relationships/slide" Target="slides/slide118.xml"/><Relationship Id="rId270" Type="http://schemas.openxmlformats.org/officeDocument/2006/relationships/slide" Target="slides/slide269.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slide" Target="slides/slide24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260" Type="http://schemas.openxmlformats.org/officeDocument/2006/relationships/slide" Target="slides/slide259.xml"/><Relationship Id="rId265" Type="http://schemas.openxmlformats.org/officeDocument/2006/relationships/slide" Target="slides/slide264.xml"/><Relationship Id="rId281"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183" Type="http://schemas.openxmlformats.org/officeDocument/2006/relationships/slide" Target="slides/slide182.xml"/><Relationship Id="rId213" Type="http://schemas.openxmlformats.org/officeDocument/2006/relationships/slide" Target="slides/slide212.xml"/><Relationship Id="rId218" Type="http://schemas.openxmlformats.org/officeDocument/2006/relationships/slide" Target="slides/slide217.xml"/><Relationship Id="rId234" Type="http://schemas.openxmlformats.org/officeDocument/2006/relationships/slide" Target="slides/slide233.xml"/><Relationship Id="rId239" Type="http://schemas.openxmlformats.org/officeDocument/2006/relationships/slide" Target="slides/slide238.xml"/><Relationship Id="rId2" Type="http://schemas.openxmlformats.org/officeDocument/2006/relationships/slide" Target="slides/slide1.xml"/><Relationship Id="rId29" Type="http://schemas.openxmlformats.org/officeDocument/2006/relationships/slide" Target="slides/slide28.xml"/><Relationship Id="rId250" Type="http://schemas.openxmlformats.org/officeDocument/2006/relationships/slide" Target="slides/slide249.xml"/><Relationship Id="rId255" Type="http://schemas.openxmlformats.org/officeDocument/2006/relationships/slide" Target="slides/slide254.xml"/><Relationship Id="rId271" Type="http://schemas.openxmlformats.org/officeDocument/2006/relationships/slide" Target="slides/slide270.xml"/><Relationship Id="rId276" Type="http://schemas.openxmlformats.org/officeDocument/2006/relationships/slide" Target="slides/slide275.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199" Type="http://schemas.openxmlformats.org/officeDocument/2006/relationships/slide" Target="slides/slide198.xml"/><Relationship Id="rId203" Type="http://schemas.openxmlformats.org/officeDocument/2006/relationships/slide" Target="slides/slide202.xml"/><Relationship Id="rId208" Type="http://schemas.openxmlformats.org/officeDocument/2006/relationships/slide" Target="slides/slide207.xml"/><Relationship Id="rId229" Type="http://schemas.openxmlformats.org/officeDocument/2006/relationships/slide" Target="slides/slide228.xml"/><Relationship Id="rId19" Type="http://schemas.openxmlformats.org/officeDocument/2006/relationships/slide" Target="slides/slide18.xml"/><Relationship Id="rId224" Type="http://schemas.openxmlformats.org/officeDocument/2006/relationships/slide" Target="slides/slide223.xml"/><Relationship Id="rId240" Type="http://schemas.openxmlformats.org/officeDocument/2006/relationships/slide" Target="slides/slide239.xml"/><Relationship Id="rId245" Type="http://schemas.openxmlformats.org/officeDocument/2006/relationships/slide" Target="slides/slide244.xml"/><Relationship Id="rId261" Type="http://schemas.openxmlformats.org/officeDocument/2006/relationships/slide" Target="slides/slide260.xml"/><Relationship Id="rId266" Type="http://schemas.openxmlformats.org/officeDocument/2006/relationships/slide" Target="slides/slide265.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282"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189" Type="http://schemas.openxmlformats.org/officeDocument/2006/relationships/slide" Target="slides/slide188.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30" Type="http://schemas.openxmlformats.org/officeDocument/2006/relationships/slide" Target="slides/slide229.xml"/><Relationship Id="rId235" Type="http://schemas.openxmlformats.org/officeDocument/2006/relationships/slide" Target="slides/slide234.xml"/><Relationship Id="rId251" Type="http://schemas.openxmlformats.org/officeDocument/2006/relationships/slide" Target="slides/slide250.xml"/><Relationship Id="rId256" Type="http://schemas.openxmlformats.org/officeDocument/2006/relationships/slide" Target="slides/slide255.xml"/><Relationship Id="rId277" Type="http://schemas.openxmlformats.org/officeDocument/2006/relationships/slide" Target="slides/slide276.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72" Type="http://schemas.openxmlformats.org/officeDocument/2006/relationships/slide" Target="slides/slide27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slide" Target="slides/slide224.xml"/><Relationship Id="rId241" Type="http://schemas.openxmlformats.org/officeDocument/2006/relationships/slide" Target="slides/slide240.xml"/><Relationship Id="rId246" Type="http://schemas.openxmlformats.org/officeDocument/2006/relationships/slide" Target="slides/slide245.xml"/><Relationship Id="rId267" Type="http://schemas.openxmlformats.org/officeDocument/2006/relationships/slide" Target="slides/slide266.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262" Type="http://schemas.openxmlformats.org/officeDocument/2006/relationships/slide" Target="slides/slide261.xml"/><Relationship Id="rId283"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36" Type="http://schemas.openxmlformats.org/officeDocument/2006/relationships/slide" Target="slides/slide235.xml"/><Relationship Id="rId257" Type="http://schemas.openxmlformats.org/officeDocument/2006/relationships/slide" Target="slides/slide256.xml"/><Relationship Id="rId278" Type="http://schemas.openxmlformats.org/officeDocument/2006/relationships/notesMaster" Target="notesMasters/notesMaster1.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slide" Target="slides/slide251.xml"/><Relationship Id="rId273" Type="http://schemas.openxmlformats.org/officeDocument/2006/relationships/slide" Target="slides/slide272.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slide" Target="slides/slide241.xml"/><Relationship Id="rId263" Type="http://schemas.openxmlformats.org/officeDocument/2006/relationships/slide" Target="slides/slide262.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slide" Target="slides/slide252.xml"/><Relationship Id="rId274" Type="http://schemas.openxmlformats.org/officeDocument/2006/relationships/slide" Target="slides/slide273.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slide" Target="slides/slide242.xml"/><Relationship Id="rId264" Type="http://schemas.openxmlformats.org/officeDocument/2006/relationships/slide" Target="slides/slide263.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slide" Target="slides/slide232.xml"/><Relationship Id="rId254" Type="http://schemas.openxmlformats.org/officeDocument/2006/relationships/slide" Target="slides/slide253.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275" Type="http://schemas.openxmlformats.org/officeDocument/2006/relationships/slide" Target="slides/slide274.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slide" Target="slides/slide24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0A32420-12A1-4015-AE95-1697559F4F87}"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zh-CN" altLang="en-US"/>
        </a:p>
      </dgm:t>
    </dgm:pt>
    <dgm:pt modelId="{68828B04-37EB-4930-835A-74C958BCDF5D}">
      <dgm:prSet phldrT="[文本]" custT="1"/>
      <dgm:spPr>
        <a:gradFill rotWithShape="0">
          <a:gsLst>
            <a:gs pos="0">
              <a:schemeClr val="tx2"/>
            </a:gs>
            <a:gs pos="0">
              <a:schemeClr val="tx2"/>
            </a:gs>
            <a:gs pos="0">
              <a:schemeClr val="tx2"/>
            </a:gs>
            <a:gs pos="0">
              <a:schemeClr val="tx2"/>
            </a:gs>
          </a:gsLst>
        </a:gradFill>
      </dgm:spPr>
      <dgm:t>
        <a:bodyPr/>
        <a:lstStyle/>
        <a:p>
          <a:r>
            <a:rPr lang="en" altLang="en-US" sz="1400" b="1"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Power system</a:t>
          </a:r>
          <a:endParaRPr lang="zh-CN" altLang="en-US" sz="1400" b="1"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dgm:t>
    </dgm:pt>
    <dgm:pt modelId="{1BA3A920-278B-4016-981E-074DB36452DD}" type="parTrans" cxnId="{7A024570-E8AF-43B7-8AAD-9EDA99AC61BD}">
      <dgm:prSet/>
      <dgm:spPr/>
      <dgm:t>
        <a:bodyPr/>
        <a:lstStyle/>
        <a:p>
          <a:endParaRPr lang="zh-CN" altLang="en-US"/>
        </a:p>
      </dgm:t>
    </dgm:pt>
    <dgm:pt modelId="{EFE96168-9A96-459E-A976-CB60B060EB6C}" type="sibTrans" cxnId="{7A024570-E8AF-43B7-8AAD-9EDA99AC61BD}">
      <dgm:prSet/>
      <dgm:spPr/>
      <dgm:t>
        <a:bodyPr/>
        <a:lstStyle/>
        <a:p>
          <a:endParaRPr lang="zh-CN" altLang="en-US"/>
        </a:p>
      </dgm:t>
    </dgm:pt>
    <dgm:pt modelId="{F037A7F4-84AF-49AA-8474-E6C1698B07BD}">
      <dgm:prSet phldrT="[文本]" custT="1"/>
      <dgm:spPr>
        <a:gradFill rotWithShape="0">
          <a:gsLst>
            <a:gs pos="0">
              <a:schemeClr val="accent1">
                <a:hueOff val="0"/>
                <a:satOff val="0"/>
                <a:lumOff val="0"/>
                <a:alphaOff val="0"/>
                <a:shade val="51000"/>
                <a:satMod val="130000"/>
              </a:schemeClr>
            </a:gs>
            <a:gs pos="0">
              <a:schemeClr val="accent1">
                <a:hueOff val="0"/>
                <a:satOff val="0"/>
                <a:lumOff val="0"/>
                <a:alphaOff val="0"/>
                <a:shade val="93000"/>
                <a:satMod val="130000"/>
              </a:schemeClr>
            </a:gs>
            <a:gs pos="0">
              <a:srgbClr val="00479D"/>
            </a:gs>
          </a:gsLst>
        </a:gradFill>
      </dgm:spPr>
      <dgm:t>
        <a:bodyPr/>
        <a:lstStyle/>
        <a:p>
          <a:r>
            <a:rPr lang="en" altLang="en-US" sz="900" b="1" dirty="0">
              <a:latin typeface="Microsoft YaHei" panose="020B0503020204020204" pitchFamily="34" charset="-122"/>
              <a:ea typeface="Microsoft YaHei" panose="020B0503020204020204" pitchFamily="34" charset="-122"/>
            </a:rPr>
            <a:t>Intake system</a:t>
          </a:r>
          <a:endParaRPr lang="zh-CN" altLang="en-US" sz="900" b="1" dirty="0">
            <a:latin typeface="Microsoft YaHei" panose="020B0503020204020204" pitchFamily="34" charset="-122"/>
            <a:ea typeface="Microsoft YaHei" panose="020B0503020204020204" pitchFamily="34" charset="-122"/>
          </a:endParaRPr>
        </a:p>
      </dgm:t>
    </dgm:pt>
    <dgm:pt modelId="{2778F000-8BB4-479E-991A-DF0783CF117A}" type="parTrans" cxnId="{EFE5E73C-7878-4E88-9960-3F42DED8A396}">
      <dgm:prSet/>
      <dgm:spPr/>
      <dgm:t>
        <a:bodyPr/>
        <a:lstStyle/>
        <a:p>
          <a:endParaRPr lang="zh-CN" altLang="en-US"/>
        </a:p>
      </dgm:t>
    </dgm:pt>
    <dgm:pt modelId="{E455EB2C-3B61-4DF3-B181-86BA24B2516B}" type="sibTrans" cxnId="{EFE5E73C-7878-4E88-9960-3F42DED8A396}">
      <dgm:prSet/>
      <dgm:spPr/>
      <dgm:t>
        <a:bodyPr/>
        <a:lstStyle/>
        <a:p>
          <a:endParaRPr lang="zh-CN" altLang="en-US"/>
        </a:p>
      </dgm:t>
    </dgm:pt>
    <dgm:pt modelId="{DCD215C3-B106-4C57-A336-64128E4FD3F6}">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Air filter</a:t>
          </a:r>
        </a:p>
        <a:p>
          <a:r>
            <a:rPr lang="en" altLang="zh-CN" sz="1000" dirty="0">
              <a:latin typeface="Microsoft YaHei" panose="020B0503020204020204" pitchFamily="34" charset="-122"/>
              <a:ea typeface="Microsoft YaHei" panose="020B0503020204020204" pitchFamily="34" charset="-122"/>
            </a:rPr>
            <a:t>assembly</a:t>
          </a:r>
          <a:endParaRPr lang="zh-CN" altLang="en-US" sz="1000" dirty="0">
            <a:latin typeface="Microsoft YaHei" panose="020B0503020204020204" pitchFamily="34" charset="-122"/>
            <a:ea typeface="Microsoft YaHei" panose="020B0503020204020204" pitchFamily="34" charset="-122"/>
          </a:endParaRPr>
        </a:p>
      </dgm:t>
    </dgm:pt>
    <dgm:pt modelId="{AABD0D13-3A0B-4168-A96B-726F22B141E3}" type="parTrans" cxnId="{3DD4FAED-3422-47C2-AA2D-997C76A3F5D3}">
      <dgm:prSet/>
      <dgm:spPr/>
      <dgm:t>
        <a:bodyPr/>
        <a:lstStyle/>
        <a:p>
          <a:endParaRPr lang="zh-CN" altLang="en-US"/>
        </a:p>
      </dgm:t>
    </dgm:pt>
    <dgm:pt modelId="{FCA49AA3-5F61-4ACF-88FA-F5C8F218A918}" type="sibTrans" cxnId="{3DD4FAED-3422-47C2-AA2D-997C76A3F5D3}">
      <dgm:prSet/>
      <dgm:spPr/>
      <dgm:t>
        <a:bodyPr/>
        <a:lstStyle/>
        <a:p>
          <a:endParaRPr lang="zh-CN" altLang="en-US"/>
        </a:p>
      </dgm:t>
    </dgm:pt>
    <dgm:pt modelId="{BFFBA8EE-BC84-421D-B1EA-90B9203A5E66}">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Differential pressure alarm</a:t>
          </a:r>
          <a:endParaRPr lang="zh-CN" altLang="en-US" sz="1000" dirty="0">
            <a:latin typeface="Microsoft YaHei" panose="020B0503020204020204" pitchFamily="34" charset="-122"/>
            <a:ea typeface="Microsoft YaHei" panose="020B0503020204020204" pitchFamily="34" charset="-122"/>
          </a:endParaRPr>
        </a:p>
      </dgm:t>
    </dgm:pt>
    <dgm:pt modelId="{C58D9562-5BA3-4E7A-BBA2-887DDFF979BD}" type="parTrans" cxnId="{AE484FDE-DF39-45A5-AC8B-86ED6FBB0EB8}">
      <dgm:prSet/>
      <dgm:spPr/>
      <dgm:t>
        <a:bodyPr/>
        <a:lstStyle/>
        <a:p>
          <a:endParaRPr lang="zh-CN" altLang="en-US"/>
        </a:p>
      </dgm:t>
    </dgm:pt>
    <dgm:pt modelId="{B5C53A3F-0DFF-4F1C-8133-7E11E64FA905}" type="sibTrans" cxnId="{AE484FDE-DF39-45A5-AC8B-86ED6FBB0EB8}">
      <dgm:prSet/>
      <dgm:spPr/>
      <dgm:t>
        <a:bodyPr/>
        <a:lstStyle/>
        <a:p>
          <a:endParaRPr lang="zh-CN" altLang="en-US"/>
        </a:p>
      </dgm:t>
    </dgm:pt>
    <dgm:pt modelId="{51A4B9F9-364B-4BF3-AEFA-1B745F8B9286}">
      <dgm:prSet phldrT="[文本]" custT="1"/>
      <dgm:spPr>
        <a:gradFill rotWithShape="0">
          <a:gsLst>
            <a:gs pos="0">
              <a:schemeClr val="accent1">
                <a:hueOff val="0"/>
                <a:satOff val="0"/>
                <a:lumOff val="0"/>
                <a:alphaOff val="0"/>
                <a:shade val="51000"/>
                <a:satMod val="130000"/>
              </a:schemeClr>
            </a:gs>
            <a:gs pos="0">
              <a:schemeClr val="accent1">
                <a:hueOff val="0"/>
                <a:satOff val="0"/>
                <a:lumOff val="0"/>
                <a:alphaOff val="0"/>
                <a:shade val="93000"/>
                <a:satMod val="130000"/>
              </a:schemeClr>
            </a:gs>
            <a:gs pos="0">
              <a:srgbClr val="00479D"/>
            </a:gs>
          </a:gsLst>
        </a:gradFill>
      </dgm:spPr>
      <dgm:t>
        <a:bodyPr/>
        <a:lstStyle/>
        <a:p>
          <a:r>
            <a:rPr lang="en" altLang="en-US" sz="900" b="1" dirty="0">
              <a:latin typeface="Microsoft YaHei" panose="020B0503020204020204" pitchFamily="34" charset="-122"/>
              <a:ea typeface="Microsoft YaHei" panose="020B0503020204020204" pitchFamily="34" charset="-122"/>
            </a:rPr>
            <a:t>Exhaust system</a:t>
          </a:r>
          <a:endParaRPr lang="zh-CN" altLang="en-US" sz="900" b="1" dirty="0">
            <a:latin typeface="Microsoft YaHei" panose="020B0503020204020204" pitchFamily="34" charset="-122"/>
            <a:ea typeface="Microsoft YaHei" panose="020B0503020204020204" pitchFamily="34" charset="-122"/>
          </a:endParaRPr>
        </a:p>
      </dgm:t>
    </dgm:pt>
    <dgm:pt modelId="{40ED05E0-56F2-4004-AE64-67A6C5E82DF8}" type="parTrans" cxnId="{A0756AB1-8B28-4E66-818A-F77D7459D963}">
      <dgm:prSet/>
      <dgm:spPr/>
      <dgm:t>
        <a:bodyPr/>
        <a:lstStyle/>
        <a:p>
          <a:endParaRPr lang="zh-CN" altLang="en-US"/>
        </a:p>
      </dgm:t>
    </dgm:pt>
    <dgm:pt modelId="{A531E188-52E2-48F3-92FE-BB8E78A00204}" type="sibTrans" cxnId="{A0756AB1-8B28-4E66-818A-F77D7459D963}">
      <dgm:prSet/>
      <dgm:spPr/>
      <dgm:t>
        <a:bodyPr/>
        <a:lstStyle/>
        <a:p>
          <a:endParaRPr lang="zh-CN" altLang="en-US"/>
        </a:p>
      </dgm:t>
    </dgm:pt>
    <dgm:pt modelId="{92B63908-F235-4A57-9A65-A2CF2B88A46A}">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zh-CN" sz="1000" dirty="0">
              <a:latin typeface="Microsoft YaHei" panose="020B0503020204020204" pitchFamily="34" charset="-122"/>
              <a:ea typeface="Microsoft YaHei" panose="020B0503020204020204" pitchFamily="34" charset="-122"/>
            </a:rPr>
            <a:t>DOC+DPF+SCR </a:t>
          </a:r>
          <a:r>
            <a:rPr lang="en" altLang="en-US" sz="1000" dirty="0">
              <a:latin typeface="Microsoft YaHei" panose="020B0503020204020204" pitchFamily="34" charset="-122"/>
              <a:ea typeface="Microsoft YaHei" panose="020B0503020204020204" pitchFamily="34" charset="-122"/>
            </a:rPr>
            <a:t>post-processing</a:t>
          </a:r>
          <a:endParaRPr lang="zh-CN" altLang="en-US" sz="1000" dirty="0">
            <a:latin typeface="Microsoft YaHei" panose="020B0503020204020204" pitchFamily="34" charset="-122"/>
            <a:ea typeface="Microsoft YaHei" panose="020B0503020204020204" pitchFamily="34" charset="-122"/>
          </a:endParaRPr>
        </a:p>
      </dgm:t>
    </dgm:pt>
    <dgm:pt modelId="{FD6BDC65-D72C-4C1B-86F4-62C121ED34FF}" type="parTrans" cxnId="{1780BD14-CD1E-4C32-9BB2-DE071C9A3D09}">
      <dgm:prSet/>
      <dgm:spPr/>
      <dgm:t>
        <a:bodyPr/>
        <a:lstStyle/>
        <a:p>
          <a:endParaRPr lang="zh-CN" altLang="en-US"/>
        </a:p>
      </dgm:t>
    </dgm:pt>
    <dgm:pt modelId="{0AC14A9B-BBE9-40E2-9EF8-8AA2AB5E9043}" type="sibTrans" cxnId="{1780BD14-CD1E-4C32-9BB2-DE071C9A3D09}">
      <dgm:prSet/>
      <dgm:spPr/>
      <dgm:t>
        <a:bodyPr/>
        <a:lstStyle/>
        <a:p>
          <a:endParaRPr lang="zh-CN" altLang="en-US"/>
        </a:p>
      </dgm:t>
    </dgm:pt>
    <dgm:pt modelId="{204EB07E-6BAA-46F1-AAE2-B946A9C4F978}">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Tank body</a:t>
          </a:r>
          <a:endParaRPr lang="zh-CN" altLang="en-US" sz="1000" dirty="0">
            <a:latin typeface="Microsoft YaHei" panose="020B0503020204020204" pitchFamily="34" charset="-122"/>
            <a:ea typeface="Microsoft YaHei" panose="020B0503020204020204" pitchFamily="34" charset="-122"/>
          </a:endParaRPr>
        </a:p>
      </dgm:t>
    </dgm:pt>
    <dgm:pt modelId="{6F06500B-52F2-4C50-9AFE-76C55BE6F932}" type="parTrans" cxnId="{C5E36C56-C49C-4091-88AA-F9C2BB6C6F0F}">
      <dgm:prSet/>
      <dgm:spPr/>
      <dgm:t>
        <a:bodyPr/>
        <a:lstStyle/>
        <a:p>
          <a:endParaRPr lang="zh-CN" altLang="en-US"/>
        </a:p>
      </dgm:t>
    </dgm:pt>
    <dgm:pt modelId="{0EEB2253-D329-49BF-9CF0-9485B634AF36}" type="sibTrans" cxnId="{C5E36C56-C49C-4091-88AA-F9C2BB6C6F0F}">
      <dgm:prSet/>
      <dgm:spPr/>
      <dgm:t>
        <a:bodyPr/>
        <a:lstStyle/>
        <a:p>
          <a:endParaRPr lang="zh-CN" altLang="en-US"/>
        </a:p>
      </dgm:t>
    </dgm:pt>
    <dgm:pt modelId="{C5EB5074-1B77-4E61-AF91-B3E6FC3111A5}">
      <dgm:prSet phldrT="[文本]" custT="1"/>
      <dgm:spPr>
        <a:gradFill rotWithShape="0">
          <a:gsLst>
            <a:gs pos="0">
              <a:schemeClr val="accent1">
                <a:hueOff val="0"/>
                <a:satOff val="0"/>
                <a:lumOff val="0"/>
                <a:alphaOff val="0"/>
                <a:shade val="51000"/>
                <a:satMod val="130000"/>
              </a:schemeClr>
            </a:gs>
            <a:gs pos="0">
              <a:schemeClr val="accent1">
                <a:hueOff val="0"/>
                <a:satOff val="0"/>
                <a:lumOff val="0"/>
                <a:alphaOff val="0"/>
                <a:shade val="93000"/>
                <a:satMod val="130000"/>
              </a:schemeClr>
            </a:gs>
            <a:gs pos="0">
              <a:srgbClr val="00479D"/>
            </a:gs>
          </a:gsLst>
        </a:gradFill>
      </dgm:spPr>
      <dgm:t>
        <a:bodyPr/>
        <a:lstStyle/>
        <a:p>
          <a:r>
            <a:rPr lang="en" altLang="en-US" sz="900" b="1" dirty="0">
              <a:latin typeface="Microsoft YaHei" panose="020B0503020204020204" pitchFamily="34" charset="-122"/>
              <a:ea typeface="Microsoft YaHei" panose="020B0503020204020204" pitchFamily="34" charset="-122"/>
            </a:rPr>
            <a:t>Cooling system</a:t>
          </a:r>
          <a:endParaRPr lang="zh-CN" altLang="en-US" sz="900" b="1" dirty="0">
            <a:latin typeface="Microsoft YaHei" panose="020B0503020204020204" pitchFamily="34" charset="-122"/>
            <a:ea typeface="Microsoft YaHei" panose="020B0503020204020204" pitchFamily="34" charset="-122"/>
          </a:endParaRPr>
        </a:p>
      </dgm:t>
    </dgm:pt>
    <dgm:pt modelId="{B8CB642D-A618-4DD2-80F7-444C3CF51780}" type="parTrans" cxnId="{FA88B51A-0861-4CD3-9AB8-BAE783D95B06}">
      <dgm:prSet/>
      <dgm:spPr/>
      <dgm:t>
        <a:bodyPr/>
        <a:lstStyle/>
        <a:p>
          <a:endParaRPr lang="zh-CN" altLang="en-US"/>
        </a:p>
      </dgm:t>
    </dgm:pt>
    <dgm:pt modelId="{B9DE5DC1-E23D-455E-A3D4-05F3B6F6CAD9}" type="sibTrans" cxnId="{FA88B51A-0861-4CD3-9AB8-BAE783D95B06}">
      <dgm:prSet/>
      <dgm:spPr/>
      <dgm:t>
        <a:bodyPr/>
        <a:lstStyle/>
        <a:p>
          <a:endParaRPr lang="zh-CN" altLang="en-US"/>
        </a:p>
      </dgm:t>
    </dgm:pt>
    <dgm:pt modelId="{723B8EBB-94EF-407B-9E25-6C22CAA815B8}">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Radiator assembly</a:t>
          </a:r>
          <a:endParaRPr lang="zh-CN" altLang="en-US" sz="1000" dirty="0">
            <a:latin typeface="Microsoft YaHei" panose="020B0503020204020204" pitchFamily="34" charset="-122"/>
            <a:ea typeface="Microsoft YaHei" panose="020B0503020204020204" pitchFamily="34" charset="-122"/>
          </a:endParaRPr>
        </a:p>
      </dgm:t>
    </dgm:pt>
    <dgm:pt modelId="{612D7439-3A4C-467E-B7BB-37BB4C815D58}" type="parTrans" cxnId="{5726711C-0DD1-437C-9F91-10D412DF7388}">
      <dgm:prSet/>
      <dgm:spPr/>
      <dgm:t>
        <a:bodyPr/>
        <a:lstStyle/>
        <a:p>
          <a:endParaRPr lang="zh-CN" altLang="en-US"/>
        </a:p>
      </dgm:t>
    </dgm:pt>
    <dgm:pt modelId="{F111442A-37B2-4671-A442-78E3527FBC5B}" type="sibTrans" cxnId="{5726711C-0DD1-437C-9F91-10D412DF7388}">
      <dgm:prSet/>
      <dgm:spPr/>
      <dgm:t>
        <a:bodyPr/>
        <a:lstStyle/>
        <a:p>
          <a:endParaRPr lang="zh-CN" altLang="en-US"/>
        </a:p>
      </dgm:t>
    </dgm:pt>
    <dgm:pt modelId="{BC44D522-F758-40C6-A459-43E5CF699A09}">
      <dgm:prSet phldrT="[文本]" custT="1"/>
      <dgm:spPr>
        <a:gradFill rotWithShape="0">
          <a:gsLst>
            <a:gs pos="0">
              <a:schemeClr val="accent1">
                <a:hueOff val="0"/>
                <a:satOff val="0"/>
                <a:lumOff val="0"/>
                <a:alphaOff val="0"/>
                <a:shade val="51000"/>
                <a:satMod val="130000"/>
              </a:schemeClr>
            </a:gs>
            <a:gs pos="0">
              <a:srgbClr val="00479D"/>
            </a:gs>
          </a:gsLst>
        </a:gradFill>
      </dgm:spPr>
      <dgm:t>
        <a:bodyPr/>
        <a:lstStyle/>
        <a:p>
          <a:r>
            <a:rPr lang="en" altLang="en-US" sz="900" b="1" dirty="0">
              <a:latin typeface="Microsoft YaHei" panose="020B0503020204020204" pitchFamily="34" charset="-122"/>
              <a:ea typeface="Microsoft YaHei" panose="020B0503020204020204" pitchFamily="34" charset="-122"/>
            </a:rPr>
            <a:t>Engine mounting system</a:t>
          </a:r>
          <a:endParaRPr lang="zh-CN" altLang="en-US" sz="900" b="1" dirty="0">
            <a:latin typeface="Microsoft YaHei" panose="020B0503020204020204" pitchFamily="34" charset="-122"/>
            <a:ea typeface="Microsoft YaHei" panose="020B0503020204020204" pitchFamily="34" charset="-122"/>
          </a:endParaRPr>
        </a:p>
      </dgm:t>
    </dgm:pt>
    <dgm:pt modelId="{EBC22110-EF27-4740-86E6-C3D660A8E75E}" type="parTrans" cxnId="{78AF7AE0-23A6-4261-8277-25BE996EC07F}">
      <dgm:prSet/>
      <dgm:spPr/>
      <dgm:t>
        <a:bodyPr/>
        <a:lstStyle/>
        <a:p>
          <a:endParaRPr lang="zh-CN" altLang="en-US"/>
        </a:p>
      </dgm:t>
    </dgm:pt>
    <dgm:pt modelId="{01F9A036-5B9D-4E2C-9B8F-FAE2820C8B2C}" type="sibTrans" cxnId="{78AF7AE0-23A6-4261-8277-25BE996EC07F}">
      <dgm:prSet/>
      <dgm:spPr/>
      <dgm:t>
        <a:bodyPr/>
        <a:lstStyle/>
        <a:p>
          <a:endParaRPr lang="zh-CN" altLang="en-US"/>
        </a:p>
      </dgm:t>
    </dgm:pt>
    <dgm:pt modelId="{C958BF08-9299-40A7-A106-484A1B3457F3}">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Engine</a:t>
          </a:r>
          <a:endParaRPr lang="zh-CN" altLang="en-US" sz="1000" dirty="0">
            <a:latin typeface="Microsoft YaHei" panose="020B0503020204020204" pitchFamily="34" charset="-122"/>
            <a:ea typeface="Microsoft YaHei" panose="020B0503020204020204" pitchFamily="34" charset="-122"/>
          </a:endParaRPr>
        </a:p>
      </dgm:t>
    </dgm:pt>
    <dgm:pt modelId="{62F27DD1-2FFD-4459-AB0D-FEEDF496825D}" type="parTrans" cxnId="{9BFDF15D-C089-4B85-ACB6-50204A8E4C14}">
      <dgm:prSet/>
      <dgm:spPr/>
      <dgm:t>
        <a:bodyPr/>
        <a:lstStyle/>
        <a:p>
          <a:endParaRPr lang="zh-CN" altLang="en-US"/>
        </a:p>
      </dgm:t>
    </dgm:pt>
    <dgm:pt modelId="{31CCAA30-3654-43F3-A3D7-C6041AE0CA76}" type="sibTrans" cxnId="{9BFDF15D-C089-4B85-ACB6-50204A8E4C14}">
      <dgm:prSet/>
      <dgm:spPr/>
      <dgm:t>
        <a:bodyPr/>
        <a:lstStyle/>
        <a:p>
          <a:endParaRPr lang="zh-CN" altLang="en-US"/>
        </a:p>
      </dgm:t>
    </dgm:pt>
    <dgm:pt modelId="{60A0E6D7-66FB-4660-8DB7-2258F9FECAB2}">
      <dgm:prSet phldrT="[文本]" custT="1"/>
      <dgm:spPr>
        <a:gradFill rotWithShape="0">
          <a:gsLst>
            <a:gs pos="0">
              <a:schemeClr val="accent1">
                <a:hueOff val="0"/>
                <a:satOff val="0"/>
                <a:lumOff val="0"/>
                <a:alphaOff val="0"/>
                <a:shade val="51000"/>
                <a:satMod val="130000"/>
              </a:schemeClr>
            </a:gs>
            <a:gs pos="0">
              <a:schemeClr val="accent1">
                <a:hueOff val="0"/>
                <a:satOff val="0"/>
                <a:lumOff val="0"/>
                <a:alphaOff val="0"/>
                <a:shade val="93000"/>
                <a:satMod val="130000"/>
              </a:schemeClr>
            </a:gs>
            <a:gs pos="0">
              <a:srgbClr val="00479D"/>
            </a:gs>
          </a:gsLst>
        </a:gradFill>
      </dgm:spPr>
      <dgm:t>
        <a:bodyPr/>
        <a:lstStyle/>
        <a:p>
          <a:r>
            <a:rPr lang="en" altLang="en-US" sz="900" b="1" dirty="0">
              <a:latin typeface="Microsoft YaHei" panose="020B0503020204020204" pitchFamily="34" charset="-122"/>
              <a:ea typeface="Microsoft YaHei" panose="020B0503020204020204" pitchFamily="34" charset="-122"/>
            </a:rPr>
            <a:t>Fuel Filtration system</a:t>
          </a:r>
          <a:endParaRPr lang="zh-CN" altLang="en-US" sz="900" b="1" dirty="0">
            <a:latin typeface="Microsoft YaHei" panose="020B0503020204020204" pitchFamily="34" charset="-122"/>
            <a:ea typeface="Microsoft YaHei" panose="020B0503020204020204" pitchFamily="34" charset="-122"/>
          </a:endParaRPr>
        </a:p>
      </dgm:t>
    </dgm:pt>
    <dgm:pt modelId="{7D7947ED-63D0-412A-92E4-53BF076AEC87}" type="parTrans" cxnId="{A46B397C-D715-4B6E-8A06-86C08DCF8599}">
      <dgm:prSet/>
      <dgm:spPr/>
      <dgm:t>
        <a:bodyPr/>
        <a:lstStyle/>
        <a:p>
          <a:endParaRPr lang="zh-CN" altLang="en-US"/>
        </a:p>
      </dgm:t>
    </dgm:pt>
    <dgm:pt modelId="{4AE778F1-8394-468A-BCD6-B54667B8E51F}" type="sibTrans" cxnId="{A46B397C-D715-4B6E-8A06-86C08DCF8599}">
      <dgm:prSet/>
      <dgm:spPr/>
      <dgm:t>
        <a:bodyPr/>
        <a:lstStyle/>
        <a:p>
          <a:endParaRPr lang="zh-CN" altLang="en-US"/>
        </a:p>
      </dgm:t>
    </dgm:pt>
    <dgm:pt modelId="{33945EC2-0703-4580-A021-16FDD7BC0F6A}">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Water separator</a:t>
          </a:r>
          <a:endParaRPr lang="zh-CN" altLang="en-US" sz="1000" dirty="0">
            <a:latin typeface="Microsoft YaHei" panose="020B0503020204020204" pitchFamily="34" charset="-122"/>
            <a:ea typeface="Microsoft YaHei" panose="020B0503020204020204" pitchFamily="34" charset="-122"/>
          </a:endParaRPr>
        </a:p>
      </dgm:t>
    </dgm:pt>
    <dgm:pt modelId="{5F775FF5-8F32-4AFB-992A-83369C712A03}" type="parTrans" cxnId="{65928CA6-7871-492F-AC12-916B6C7C3B07}">
      <dgm:prSet/>
      <dgm:spPr/>
      <dgm:t>
        <a:bodyPr/>
        <a:lstStyle/>
        <a:p>
          <a:endParaRPr lang="zh-CN" altLang="en-US"/>
        </a:p>
      </dgm:t>
    </dgm:pt>
    <dgm:pt modelId="{FCF94CC7-1863-4CEE-98CB-56F1E57C54C0}" type="sibTrans" cxnId="{65928CA6-7871-492F-AC12-916B6C7C3B07}">
      <dgm:prSet/>
      <dgm:spPr/>
      <dgm:t>
        <a:bodyPr/>
        <a:lstStyle/>
        <a:p>
          <a:endParaRPr lang="zh-CN" altLang="en-US"/>
        </a:p>
      </dgm:t>
    </dgm:pt>
    <dgm:pt modelId="{ED3E7017-C63E-45CF-8C8F-74507477CCFA}">
      <dgm:prSet phldrT="[文本]" custT="1"/>
      <dgm:spPr>
        <a:gradFill rotWithShape="0">
          <a:gsLst>
            <a:gs pos="0">
              <a:schemeClr val="accent1">
                <a:hueOff val="0"/>
                <a:satOff val="0"/>
                <a:lumOff val="0"/>
                <a:alphaOff val="0"/>
                <a:shade val="51000"/>
                <a:satMod val="130000"/>
              </a:schemeClr>
            </a:gs>
            <a:gs pos="0">
              <a:schemeClr val="accent1">
                <a:hueOff val="0"/>
                <a:satOff val="0"/>
                <a:lumOff val="0"/>
                <a:alphaOff val="0"/>
                <a:shade val="93000"/>
                <a:satMod val="130000"/>
              </a:schemeClr>
            </a:gs>
            <a:gs pos="0">
              <a:srgbClr val="00479D"/>
            </a:gs>
          </a:gsLst>
        </a:gradFill>
      </dgm:spPr>
      <dgm:t>
        <a:bodyPr/>
        <a:lstStyle/>
        <a:p>
          <a:r>
            <a:rPr lang="en" altLang="en-US" sz="900" b="1" dirty="0">
              <a:latin typeface="Microsoft YaHei" panose="020B0503020204020204" pitchFamily="34" charset="-122"/>
              <a:ea typeface="Microsoft YaHei" panose="020B0503020204020204" pitchFamily="34" charset="-122"/>
            </a:rPr>
            <a:t>Diesel tank</a:t>
          </a:r>
          <a:endParaRPr lang="zh-CN" altLang="en-US" sz="900" b="1" dirty="0">
            <a:latin typeface="Microsoft YaHei" panose="020B0503020204020204" pitchFamily="34" charset="-122"/>
            <a:ea typeface="Microsoft YaHei" panose="020B0503020204020204" pitchFamily="34" charset="-122"/>
          </a:endParaRPr>
        </a:p>
      </dgm:t>
    </dgm:pt>
    <dgm:pt modelId="{FF645791-3BBA-4D5D-973F-06996858FB1F}" type="parTrans" cxnId="{C41E80E2-8C9C-4104-8CD6-A9A1218DBD34}">
      <dgm:prSet/>
      <dgm:spPr/>
      <dgm:t>
        <a:bodyPr/>
        <a:lstStyle/>
        <a:p>
          <a:endParaRPr lang="zh-CN" altLang="en-US"/>
        </a:p>
      </dgm:t>
    </dgm:pt>
    <dgm:pt modelId="{4D6AC040-9B9C-4130-A542-1299C5F1992E}" type="sibTrans" cxnId="{C41E80E2-8C9C-4104-8CD6-A9A1218DBD34}">
      <dgm:prSet/>
      <dgm:spPr/>
      <dgm:t>
        <a:bodyPr/>
        <a:lstStyle/>
        <a:p>
          <a:endParaRPr lang="zh-CN" altLang="en-US"/>
        </a:p>
      </dgm:t>
    </dgm:pt>
    <dgm:pt modelId="{78AF95E8-FF38-4223-B041-C0CC9A62FE41}">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Exhaust duct</a:t>
          </a:r>
          <a:endParaRPr lang="zh-CN" altLang="en-US" sz="1000" dirty="0">
            <a:latin typeface="Microsoft YaHei" panose="020B0503020204020204" pitchFamily="34" charset="-122"/>
            <a:ea typeface="Microsoft YaHei" panose="020B0503020204020204" pitchFamily="34" charset="-122"/>
          </a:endParaRPr>
        </a:p>
      </dgm:t>
    </dgm:pt>
    <dgm:pt modelId="{5A536BBF-9255-4581-89EB-789CA1EB852B}" type="parTrans" cxnId="{1AC28733-C02F-4BF7-8CC6-144537685414}">
      <dgm:prSet/>
      <dgm:spPr/>
      <dgm:t>
        <a:bodyPr/>
        <a:lstStyle/>
        <a:p>
          <a:endParaRPr lang="zh-CN" altLang="en-US"/>
        </a:p>
      </dgm:t>
    </dgm:pt>
    <dgm:pt modelId="{3D331D8C-5EC6-445C-8E3E-8148AD889385}" type="sibTrans" cxnId="{1AC28733-C02F-4BF7-8CC6-144537685414}">
      <dgm:prSet/>
      <dgm:spPr/>
      <dgm:t>
        <a:bodyPr/>
        <a:lstStyle/>
        <a:p>
          <a:endParaRPr lang="zh-CN" altLang="en-US"/>
        </a:p>
      </dgm:t>
    </dgm:pt>
    <dgm:pt modelId="{E7E8E03C-A933-4778-9B5A-DAC3563515A9}">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Exhaust tailpipe</a:t>
          </a:r>
          <a:endParaRPr lang="zh-CN" altLang="en-US" sz="1000" dirty="0">
            <a:latin typeface="Microsoft YaHei" panose="020B0503020204020204" pitchFamily="34" charset="-122"/>
            <a:ea typeface="Microsoft YaHei" panose="020B0503020204020204" pitchFamily="34" charset="-122"/>
          </a:endParaRPr>
        </a:p>
      </dgm:t>
    </dgm:pt>
    <dgm:pt modelId="{D294DC45-F13A-46BD-9888-218410B9D8FB}" type="parTrans" cxnId="{B0E2C00D-3F5C-49F2-B100-6809A5A65260}">
      <dgm:prSet/>
      <dgm:spPr/>
      <dgm:t>
        <a:bodyPr/>
        <a:lstStyle/>
        <a:p>
          <a:endParaRPr lang="zh-CN" altLang="en-US"/>
        </a:p>
      </dgm:t>
    </dgm:pt>
    <dgm:pt modelId="{08CDFB2F-0234-4C29-A28E-759B6B80C5B6}" type="sibTrans" cxnId="{B0E2C00D-3F5C-49F2-B100-6809A5A65260}">
      <dgm:prSet/>
      <dgm:spPr/>
      <dgm:t>
        <a:bodyPr/>
        <a:lstStyle/>
        <a:p>
          <a:endParaRPr lang="zh-CN" altLang="en-US"/>
        </a:p>
      </dgm:t>
    </dgm:pt>
    <dgm:pt modelId="{A5D1F7B3-A357-4D27-9335-7B4B5C702503}">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Water Tank</a:t>
          </a:r>
          <a:endParaRPr lang="zh-CN" altLang="en-US" sz="1000" dirty="0">
            <a:latin typeface="Microsoft YaHei" panose="020B0503020204020204" pitchFamily="34" charset="-122"/>
            <a:ea typeface="Microsoft YaHei" panose="020B0503020204020204" pitchFamily="34" charset="-122"/>
          </a:endParaRPr>
        </a:p>
      </dgm:t>
    </dgm:pt>
    <dgm:pt modelId="{EFC1A340-1E34-46CA-BE96-087B8A422B13}" type="parTrans" cxnId="{B87A9E8F-81F1-4EE3-80FC-186BDECE40DA}">
      <dgm:prSet/>
      <dgm:spPr/>
      <dgm:t>
        <a:bodyPr/>
        <a:lstStyle/>
        <a:p>
          <a:endParaRPr lang="zh-CN" altLang="en-US"/>
        </a:p>
      </dgm:t>
    </dgm:pt>
    <dgm:pt modelId="{4055AB4C-3960-4300-91C8-57690ADDA277}" type="sibTrans" cxnId="{B87A9E8F-81F1-4EE3-80FC-186BDECE40DA}">
      <dgm:prSet/>
      <dgm:spPr/>
      <dgm:t>
        <a:bodyPr/>
        <a:lstStyle/>
        <a:p>
          <a:endParaRPr lang="zh-CN" altLang="en-US"/>
        </a:p>
      </dgm:t>
    </dgm:pt>
    <dgm:pt modelId="{B42475FE-BBCC-44C0-9990-C30219286223}">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Water pipe</a:t>
          </a:r>
          <a:endParaRPr lang="zh-CN" altLang="en-US" sz="1000" dirty="0">
            <a:latin typeface="Microsoft YaHei" panose="020B0503020204020204" pitchFamily="34" charset="-122"/>
            <a:ea typeface="Microsoft YaHei" panose="020B0503020204020204" pitchFamily="34" charset="-122"/>
          </a:endParaRPr>
        </a:p>
      </dgm:t>
    </dgm:pt>
    <dgm:pt modelId="{E9ED6F9D-C640-4B16-B326-C42FC8C45EAD}" type="parTrans" cxnId="{FBAEBBD6-7DEE-4966-9D3B-69C0738573AF}">
      <dgm:prSet/>
      <dgm:spPr/>
      <dgm:t>
        <a:bodyPr/>
        <a:lstStyle/>
        <a:p>
          <a:endParaRPr lang="zh-CN" altLang="en-US"/>
        </a:p>
      </dgm:t>
    </dgm:pt>
    <dgm:pt modelId="{CD37980C-B306-46A2-9F21-61846A5F61D2}" type="sibTrans" cxnId="{FBAEBBD6-7DEE-4966-9D3B-69C0738573AF}">
      <dgm:prSet/>
      <dgm:spPr/>
      <dgm:t>
        <a:bodyPr/>
        <a:lstStyle/>
        <a:p>
          <a:endParaRPr lang="zh-CN" altLang="en-US"/>
        </a:p>
      </dgm:t>
    </dgm:pt>
    <dgm:pt modelId="{6741E320-BE77-4FE8-8360-A0603AE38A62}">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Shock absorber</a:t>
          </a:r>
          <a:endParaRPr lang="zh-CN" altLang="en-US" sz="1000" dirty="0">
            <a:latin typeface="Microsoft YaHei" panose="020B0503020204020204" pitchFamily="34" charset="-122"/>
            <a:ea typeface="Microsoft YaHei" panose="020B0503020204020204" pitchFamily="34" charset="-122"/>
          </a:endParaRPr>
        </a:p>
      </dgm:t>
    </dgm:pt>
    <dgm:pt modelId="{231D6FFD-B00D-4616-945A-F7493B9CC1C9}" type="parTrans" cxnId="{87D6D6F1-F10D-4B4D-8F84-5D2D1EEA5552}">
      <dgm:prSet/>
      <dgm:spPr/>
      <dgm:t>
        <a:bodyPr/>
        <a:lstStyle/>
        <a:p>
          <a:endParaRPr lang="zh-CN" altLang="en-US"/>
        </a:p>
      </dgm:t>
    </dgm:pt>
    <dgm:pt modelId="{61258F7F-D164-4A80-BFEE-EA65EF2822A9}" type="sibTrans" cxnId="{87D6D6F1-F10D-4B4D-8F84-5D2D1EEA5552}">
      <dgm:prSet/>
      <dgm:spPr/>
      <dgm:t>
        <a:bodyPr/>
        <a:lstStyle/>
        <a:p>
          <a:endParaRPr lang="zh-CN" altLang="en-US"/>
        </a:p>
      </dgm:t>
    </dgm:pt>
    <dgm:pt modelId="{509F4E36-ED62-47BD-83D7-0C6959B3BEF9}">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Coupling</a:t>
          </a:r>
          <a:endParaRPr lang="zh-CN" altLang="en-US" sz="1000" dirty="0">
            <a:latin typeface="Microsoft YaHei" panose="020B0503020204020204" pitchFamily="34" charset="-122"/>
            <a:ea typeface="Microsoft YaHei" panose="020B0503020204020204" pitchFamily="34" charset="-122"/>
          </a:endParaRPr>
        </a:p>
      </dgm:t>
    </dgm:pt>
    <dgm:pt modelId="{4864DD1D-2FB7-40CA-9EF0-6A2412E077A0}" type="parTrans" cxnId="{CC013DF4-5FE7-4A4D-9C29-02C28801B8EC}">
      <dgm:prSet/>
      <dgm:spPr/>
      <dgm:t>
        <a:bodyPr/>
        <a:lstStyle/>
        <a:p>
          <a:endParaRPr lang="zh-CN" altLang="en-US"/>
        </a:p>
      </dgm:t>
    </dgm:pt>
    <dgm:pt modelId="{31251EB2-862D-40DA-A108-04F3C8D67568}" type="sibTrans" cxnId="{CC013DF4-5FE7-4A4D-9C29-02C28801B8EC}">
      <dgm:prSet/>
      <dgm:spPr/>
      <dgm:t>
        <a:bodyPr/>
        <a:lstStyle/>
        <a:p>
          <a:endParaRPr lang="zh-CN" altLang="en-US"/>
        </a:p>
      </dgm:t>
    </dgm:pt>
    <dgm:pt modelId="{FB443DB9-5A3A-4552-91B0-22C64D3A23AC}">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Oil pump connection plate</a:t>
          </a:r>
          <a:endParaRPr lang="zh-CN" altLang="en-US" sz="1000" dirty="0">
            <a:latin typeface="Microsoft YaHei" panose="020B0503020204020204" pitchFamily="34" charset="-122"/>
            <a:ea typeface="Microsoft YaHei" panose="020B0503020204020204" pitchFamily="34" charset="-122"/>
          </a:endParaRPr>
        </a:p>
      </dgm:t>
    </dgm:pt>
    <dgm:pt modelId="{72CD06F4-0451-4684-80F7-6B6742E8388C}" type="parTrans" cxnId="{CA42F4C2-22EE-47A6-BBF1-C86DC74E2C11}">
      <dgm:prSet/>
      <dgm:spPr/>
      <dgm:t>
        <a:bodyPr/>
        <a:lstStyle/>
        <a:p>
          <a:endParaRPr lang="zh-CN" altLang="en-US"/>
        </a:p>
      </dgm:t>
    </dgm:pt>
    <dgm:pt modelId="{0A1A2921-F9A6-4A89-9474-F71B836CABEC}" type="sibTrans" cxnId="{CA42F4C2-22EE-47A6-BBF1-C86DC74E2C11}">
      <dgm:prSet/>
      <dgm:spPr/>
      <dgm:t>
        <a:bodyPr/>
        <a:lstStyle/>
        <a:p>
          <a:endParaRPr lang="zh-CN" altLang="en-US"/>
        </a:p>
      </dgm:t>
    </dgm:pt>
    <dgm:pt modelId="{FA945EC0-9FEC-49E9-8D1E-D25608E4B66A}">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Fuel fine filter</a:t>
          </a:r>
          <a:endParaRPr lang="zh-CN" altLang="en-US" sz="1000" dirty="0">
            <a:latin typeface="Microsoft YaHei" panose="020B0503020204020204" pitchFamily="34" charset="-122"/>
            <a:ea typeface="Microsoft YaHei" panose="020B0503020204020204" pitchFamily="34" charset="-122"/>
          </a:endParaRPr>
        </a:p>
      </dgm:t>
    </dgm:pt>
    <dgm:pt modelId="{B168D99B-6436-461D-8FD0-EC19FA4537CB}" type="parTrans" cxnId="{338B04F1-87FA-4E51-8244-849A8038D5EA}">
      <dgm:prSet/>
      <dgm:spPr/>
      <dgm:t>
        <a:bodyPr/>
        <a:lstStyle/>
        <a:p>
          <a:endParaRPr lang="zh-CN" altLang="en-US"/>
        </a:p>
      </dgm:t>
    </dgm:pt>
    <dgm:pt modelId="{F55CFF46-51D5-42F1-8102-A9B745982911}" type="sibTrans" cxnId="{338B04F1-87FA-4E51-8244-849A8038D5EA}">
      <dgm:prSet/>
      <dgm:spPr/>
      <dgm:t>
        <a:bodyPr/>
        <a:lstStyle/>
        <a:p>
          <a:endParaRPr lang="zh-CN" altLang="en-US"/>
        </a:p>
      </dgm:t>
    </dgm:pt>
    <dgm:pt modelId="{42C3637E-DC94-4DBA-B83A-A30B2DE04B1A}">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Electronic fuel pump</a:t>
          </a:r>
          <a:endParaRPr lang="zh-CN" altLang="en-US" sz="1000" dirty="0">
            <a:latin typeface="Microsoft YaHei" panose="020B0503020204020204" pitchFamily="34" charset="-122"/>
            <a:ea typeface="Microsoft YaHei" panose="020B0503020204020204" pitchFamily="34" charset="-122"/>
          </a:endParaRPr>
        </a:p>
      </dgm:t>
    </dgm:pt>
    <dgm:pt modelId="{C6C9F79C-61D8-47EC-82F1-9241617CB03B}" type="parTrans" cxnId="{98B118B1-9594-41FD-BCEC-40678E70F3E4}">
      <dgm:prSet/>
      <dgm:spPr/>
      <dgm:t>
        <a:bodyPr/>
        <a:lstStyle/>
        <a:p>
          <a:endParaRPr lang="zh-CN" altLang="en-US"/>
        </a:p>
      </dgm:t>
    </dgm:pt>
    <dgm:pt modelId="{76A46F65-4DB6-4407-88AB-6D821CBACFAC}" type="sibTrans" cxnId="{98B118B1-9594-41FD-BCEC-40678E70F3E4}">
      <dgm:prSet/>
      <dgm:spPr/>
      <dgm:t>
        <a:bodyPr/>
        <a:lstStyle/>
        <a:p>
          <a:endParaRPr lang="zh-CN" altLang="en-US"/>
        </a:p>
      </dgm:t>
    </dgm:pt>
    <dgm:pt modelId="{A68FC60B-F48D-4DB8-8C1B-B8AE2ACBC54E}">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Diesel pipe</a:t>
          </a:r>
          <a:endParaRPr lang="zh-CN" altLang="en-US" sz="1000" dirty="0">
            <a:latin typeface="Microsoft YaHei" panose="020B0503020204020204" pitchFamily="34" charset="-122"/>
            <a:ea typeface="Microsoft YaHei" panose="020B0503020204020204" pitchFamily="34" charset="-122"/>
          </a:endParaRPr>
        </a:p>
      </dgm:t>
    </dgm:pt>
    <dgm:pt modelId="{4E143E21-550E-48BB-9EF2-D6A43D7EC71E}" type="parTrans" cxnId="{975B825F-841D-4075-8996-24D379DEB970}">
      <dgm:prSet/>
      <dgm:spPr/>
      <dgm:t>
        <a:bodyPr/>
        <a:lstStyle/>
        <a:p>
          <a:endParaRPr lang="zh-CN" altLang="en-US"/>
        </a:p>
      </dgm:t>
    </dgm:pt>
    <dgm:pt modelId="{6EFB50EF-10DF-404C-A796-CAA310BFFAE3}" type="sibTrans" cxnId="{975B825F-841D-4075-8996-24D379DEB970}">
      <dgm:prSet/>
      <dgm:spPr/>
      <dgm:t>
        <a:bodyPr/>
        <a:lstStyle/>
        <a:p>
          <a:endParaRPr lang="zh-CN" altLang="en-US"/>
        </a:p>
      </dgm:t>
    </dgm:pt>
    <dgm:pt modelId="{DD564A65-F13A-4F84-B1AE-625B78F506FD}">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Fuel tank cap</a:t>
          </a:r>
          <a:endParaRPr lang="zh-CN" altLang="en-US" sz="1000" dirty="0">
            <a:latin typeface="Microsoft YaHei" panose="020B0503020204020204" pitchFamily="34" charset="-122"/>
            <a:ea typeface="Microsoft YaHei" panose="020B0503020204020204" pitchFamily="34" charset="-122"/>
          </a:endParaRPr>
        </a:p>
      </dgm:t>
    </dgm:pt>
    <dgm:pt modelId="{9B225FCD-9053-4BF4-A0FD-15F983DC9415}" type="parTrans" cxnId="{1B2A0211-0428-4FBB-A9B4-CA60431AA669}">
      <dgm:prSet/>
      <dgm:spPr/>
      <dgm:t>
        <a:bodyPr/>
        <a:lstStyle/>
        <a:p>
          <a:endParaRPr lang="zh-CN" altLang="en-US"/>
        </a:p>
      </dgm:t>
    </dgm:pt>
    <dgm:pt modelId="{803564D1-0C75-4566-82CF-16D77EF24C84}" type="sibTrans" cxnId="{1B2A0211-0428-4FBB-A9B4-CA60431AA669}">
      <dgm:prSet/>
      <dgm:spPr/>
      <dgm:t>
        <a:bodyPr/>
        <a:lstStyle/>
        <a:p>
          <a:endParaRPr lang="zh-CN" altLang="en-US"/>
        </a:p>
      </dgm:t>
    </dgm:pt>
    <dgm:pt modelId="{056B86BC-B26E-4883-A5E7-6979AE7808D4}">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Refill the filter</a:t>
          </a:r>
          <a:endParaRPr lang="zh-CN" altLang="en-US" sz="1000" dirty="0">
            <a:latin typeface="Microsoft YaHei" panose="020B0503020204020204" pitchFamily="34" charset="-122"/>
            <a:ea typeface="Microsoft YaHei" panose="020B0503020204020204" pitchFamily="34" charset="-122"/>
          </a:endParaRPr>
        </a:p>
      </dgm:t>
    </dgm:pt>
    <dgm:pt modelId="{743C1AE3-F4C1-4535-AEFA-0C2A8DCBE90F}" type="parTrans" cxnId="{C05B87D2-EAA4-473D-938A-9B658925EA6E}">
      <dgm:prSet/>
      <dgm:spPr/>
      <dgm:t>
        <a:bodyPr/>
        <a:lstStyle/>
        <a:p>
          <a:endParaRPr lang="zh-CN" altLang="en-US"/>
        </a:p>
      </dgm:t>
    </dgm:pt>
    <dgm:pt modelId="{05F0D9C7-3669-4BC3-AC2C-2688B61F939E}" type="sibTrans" cxnId="{C05B87D2-EAA4-473D-938A-9B658925EA6E}">
      <dgm:prSet/>
      <dgm:spPr/>
      <dgm:t>
        <a:bodyPr/>
        <a:lstStyle/>
        <a:p>
          <a:endParaRPr lang="zh-CN" altLang="en-US"/>
        </a:p>
      </dgm:t>
    </dgm:pt>
    <dgm:pt modelId="{6D1341F1-3D40-4D9E-98FB-FE92C95B7240}">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Hose</a:t>
          </a:r>
          <a:endParaRPr lang="zh-CN" altLang="en-US" sz="1000" dirty="0">
            <a:latin typeface="Microsoft YaHei" panose="020B0503020204020204" pitchFamily="34" charset="-122"/>
            <a:ea typeface="Microsoft YaHei" panose="020B0503020204020204" pitchFamily="34" charset="-122"/>
          </a:endParaRPr>
        </a:p>
      </dgm:t>
    </dgm:pt>
    <dgm:pt modelId="{D94137E3-8B2C-4EE7-98A5-3C0BEFFB6537}" type="parTrans" cxnId="{8201D169-ABE6-49FA-872E-C18D69A64CCB}">
      <dgm:prSet/>
      <dgm:spPr/>
      <dgm:t>
        <a:bodyPr/>
        <a:lstStyle/>
        <a:p>
          <a:endParaRPr lang="zh-CN" altLang="en-US"/>
        </a:p>
      </dgm:t>
    </dgm:pt>
    <dgm:pt modelId="{C9048167-977D-4C93-996E-01873F60D3D9}" type="sibTrans" cxnId="{8201D169-ABE6-49FA-872E-C18D69A64CCB}">
      <dgm:prSet/>
      <dgm:spPr/>
      <dgm:t>
        <a:bodyPr/>
        <a:lstStyle/>
        <a:p>
          <a:endParaRPr lang="zh-CN" altLang="en-US"/>
        </a:p>
      </dgm:t>
    </dgm:pt>
    <dgm:pt modelId="{CFF3F740-75F5-4448-B7B8-51A67F7F6F79}">
      <dgm:prSet phldrT="[文本]" custT="1"/>
      <dgm:spPr>
        <a:gradFill rotWithShape="0">
          <a:gsLst>
            <a:gs pos="0">
              <a:srgbClr val="3C7FD0"/>
            </a:gs>
            <a:gs pos="0">
              <a:schemeClr val="accent1">
                <a:hueOff val="0"/>
                <a:satOff val="0"/>
                <a:lumOff val="0"/>
                <a:alphaOff val="0"/>
                <a:shade val="93000"/>
                <a:satMod val="130000"/>
              </a:schemeClr>
            </a:gs>
            <a:gs pos="12000">
              <a:srgbClr val="3C7FD0"/>
            </a:gs>
          </a:gsLst>
        </a:gradFill>
      </dgm:spPr>
      <dgm:t>
        <a:bodyPr/>
        <a:lstStyle/>
        <a:p>
          <a:r>
            <a:rPr lang="en" altLang="en-US" sz="1000" dirty="0">
              <a:latin typeface="Microsoft YaHei" panose="020B0503020204020204" pitchFamily="34" charset="-122"/>
              <a:ea typeface="Microsoft YaHei" panose="020B0503020204020204" pitchFamily="34" charset="-122"/>
            </a:rPr>
            <a:t>Fan</a:t>
          </a:r>
          <a:endParaRPr lang="zh-CN" altLang="en-US" sz="1000" dirty="0">
            <a:latin typeface="Microsoft YaHei" panose="020B0503020204020204" pitchFamily="34" charset="-122"/>
            <a:ea typeface="Microsoft YaHei" panose="020B0503020204020204" pitchFamily="34" charset="-122"/>
          </a:endParaRPr>
        </a:p>
      </dgm:t>
    </dgm:pt>
    <dgm:pt modelId="{9678DB98-3349-4CF3-91B0-7F8F279C0467}" type="parTrans" cxnId="{A152BF3C-96FF-4257-8FB2-4A62FADB536C}">
      <dgm:prSet/>
      <dgm:spPr/>
      <dgm:t>
        <a:bodyPr/>
        <a:lstStyle/>
        <a:p>
          <a:endParaRPr lang="zh-CN" altLang="en-US"/>
        </a:p>
      </dgm:t>
    </dgm:pt>
    <dgm:pt modelId="{85419CFA-AF90-4F43-A243-42637E38F31C}" type="sibTrans" cxnId="{A152BF3C-96FF-4257-8FB2-4A62FADB536C}">
      <dgm:prSet/>
      <dgm:spPr/>
      <dgm:t>
        <a:bodyPr/>
        <a:lstStyle/>
        <a:p>
          <a:endParaRPr lang="zh-CN" altLang="en-US"/>
        </a:p>
      </dgm:t>
    </dgm:pt>
    <dgm:pt modelId="{38D0C8F2-3423-4978-9C54-91AFDCB75759}">
      <dgm:prSet custT="1"/>
      <dgm:spPr>
        <a:solidFill>
          <a:srgbClr val="3C7FD0"/>
        </a:solidFill>
      </dgm:spPr>
      <dgm:t>
        <a:bodyPr/>
        <a:lstStyle/>
        <a:p>
          <a:r>
            <a:rPr lang="en-US" sz="1000" dirty="0" err="1">
              <a:latin typeface="Microsoft YaHei" panose="020B0503020204020204" pitchFamily="34" charset="-122"/>
              <a:ea typeface="Microsoft YaHei" panose="020B0503020204020204" pitchFamily="34" charset="-122"/>
            </a:rPr>
            <a:t>Adblue</a:t>
          </a:r>
          <a:r>
            <a:rPr lang="en-US" sz="1000" dirty="0">
              <a:latin typeface="Microsoft YaHei" panose="020B0503020204020204" pitchFamily="34" charset="-122"/>
              <a:ea typeface="Microsoft YaHei" panose="020B0503020204020204" pitchFamily="34" charset="-122"/>
            </a:rPr>
            <a:t> tank</a:t>
          </a:r>
        </a:p>
      </dgm:t>
    </dgm:pt>
    <dgm:pt modelId="{2D67F58B-1213-4668-BE64-9A2C8959254F}" type="parTrans" cxnId="{9D7F0D03-235D-4472-9264-5A1C840C06F9}">
      <dgm:prSet/>
      <dgm:spPr/>
      <dgm:t>
        <a:bodyPr/>
        <a:lstStyle/>
        <a:p>
          <a:endParaRPr lang="en-US"/>
        </a:p>
      </dgm:t>
    </dgm:pt>
    <dgm:pt modelId="{0E492873-8563-43DB-B108-E031A952BC88}" type="sibTrans" cxnId="{9D7F0D03-235D-4472-9264-5A1C840C06F9}">
      <dgm:prSet/>
      <dgm:spPr/>
      <dgm:t>
        <a:bodyPr/>
        <a:lstStyle/>
        <a:p>
          <a:endParaRPr lang="en-US"/>
        </a:p>
      </dgm:t>
    </dgm:pt>
    <dgm:pt modelId="{BA2C5223-59D6-4587-89DD-6382FEAD142C}" type="pres">
      <dgm:prSet presAssocID="{F0A32420-12A1-4015-AE95-1697559F4F87}" presName="hierChild1" presStyleCnt="0">
        <dgm:presLayoutVars>
          <dgm:orgChart val="1"/>
          <dgm:chPref val="1"/>
          <dgm:dir/>
          <dgm:animOne val="branch"/>
          <dgm:animLvl val="lvl"/>
          <dgm:resizeHandles/>
        </dgm:presLayoutVars>
      </dgm:prSet>
      <dgm:spPr/>
    </dgm:pt>
    <dgm:pt modelId="{5EBC638C-956D-498E-AB95-ED15D03F63B2}" type="pres">
      <dgm:prSet presAssocID="{68828B04-37EB-4930-835A-74C958BCDF5D}" presName="hierRoot1" presStyleCnt="0">
        <dgm:presLayoutVars>
          <dgm:hierBranch val="init"/>
        </dgm:presLayoutVars>
      </dgm:prSet>
      <dgm:spPr/>
    </dgm:pt>
    <dgm:pt modelId="{71DD9AD7-D0ED-4C2F-AA3B-CC4AC8CF8975}" type="pres">
      <dgm:prSet presAssocID="{68828B04-37EB-4930-835A-74C958BCDF5D}" presName="rootComposite1" presStyleCnt="0"/>
      <dgm:spPr/>
    </dgm:pt>
    <dgm:pt modelId="{54D248AC-163F-4C32-AE07-CFBFF776FEDD}" type="pres">
      <dgm:prSet presAssocID="{68828B04-37EB-4930-835A-74C958BCDF5D}" presName="rootText1" presStyleLbl="node0" presStyleIdx="0" presStyleCnt="1" custScaleX="227763" custScaleY="92569" custLinFactNeighborX="-769" custLinFactNeighborY="-55401">
        <dgm:presLayoutVars>
          <dgm:chPref val="3"/>
        </dgm:presLayoutVars>
      </dgm:prSet>
      <dgm:spPr/>
    </dgm:pt>
    <dgm:pt modelId="{5A960169-3AB7-4B2A-91DD-CB08FAC48515}" type="pres">
      <dgm:prSet presAssocID="{68828B04-37EB-4930-835A-74C958BCDF5D}" presName="rootConnector1" presStyleLbl="node1" presStyleIdx="0" presStyleCnt="0"/>
      <dgm:spPr/>
    </dgm:pt>
    <dgm:pt modelId="{9FD2CC72-7114-4199-AEDB-7FC6F70ABEE9}" type="pres">
      <dgm:prSet presAssocID="{68828B04-37EB-4930-835A-74C958BCDF5D}" presName="hierChild2" presStyleCnt="0"/>
      <dgm:spPr/>
    </dgm:pt>
    <dgm:pt modelId="{EE371DE3-0B1E-4AB5-B37C-DE8838D6C8B5}" type="pres">
      <dgm:prSet presAssocID="{2778F000-8BB4-479E-991A-DF0783CF117A}" presName="Name37" presStyleLbl="parChTrans1D2" presStyleIdx="0" presStyleCnt="6"/>
      <dgm:spPr/>
    </dgm:pt>
    <dgm:pt modelId="{C1FD5756-9FFF-41BB-88DD-37ED3449EC9F}" type="pres">
      <dgm:prSet presAssocID="{F037A7F4-84AF-49AA-8474-E6C1698B07BD}" presName="hierRoot2" presStyleCnt="0">
        <dgm:presLayoutVars>
          <dgm:hierBranch val="init"/>
        </dgm:presLayoutVars>
      </dgm:prSet>
      <dgm:spPr/>
    </dgm:pt>
    <dgm:pt modelId="{94C867A3-BB7E-4E8D-8B64-549859A1DF84}" type="pres">
      <dgm:prSet presAssocID="{F037A7F4-84AF-49AA-8474-E6C1698B07BD}" presName="rootComposite" presStyleCnt="0"/>
      <dgm:spPr/>
    </dgm:pt>
    <dgm:pt modelId="{FA5F1239-89D3-4195-AB6F-0E4446BC1504}" type="pres">
      <dgm:prSet presAssocID="{F037A7F4-84AF-49AA-8474-E6C1698B07BD}" presName="rootText" presStyleLbl="node2" presStyleIdx="0" presStyleCnt="6">
        <dgm:presLayoutVars>
          <dgm:chPref val="3"/>
        </dgm:presLayoutVars>
      </dgm:prSet>
      <dgm:spPr/>
    </dgm:pt>
    <dgm:pt modelId="{06095F9C-DE86-4E5A-951E-C5E7B07848D9}" type="pres">
      <dgm:prSet presAssocID="{F037A7F4-84AF-49AA-8474-E6C1698B07BD}" presName="rootConnector" presStyleLbl="node2" presStyleIdx="0" presStyleCnt="6"/>
      <dgm:spPr/>
    </dgm:pt>
    <dgm:pt modelId="{153639FA-CED2-403E-8D29-8A15079D7D08}" type="pres">
      <dgm:prSet presAssocID="{F037A7F4-84AF-49AA-8474-E6C1698B07BD}" presName="hierChild4" presStyleCnt="0"/>
      <dgm:spPr/>
    </dgm:pt>
    <dgm:pt modelId="{C27850BD-4A3B-471C-9A3B-96EB2FA08DAD}" type="pres">
      <dgm:prSet presAssocID="{AABD0D13-3A0B-4168-A96B-726F22B141E3}" presName="Name37" presStyleLbl="parChTrans1D3" presStyleIdx="0" presStyleCnt="22"/>
      <dgm:spPr/>
    </dgm:pt>
    <dgm:pt modelId="{ACC1A515-9541-4E70-A974-8DB16A254B91}" type="pres">
      <dgm:prSet presAssocID="{DCD215C3-B106-4C57-A336-64128E4FD3F6}" presName="hierRoot2" presStyleCnt="0">
        <dgm:presLayoutVars>
          <dgm:hierBranch val="init"/>
        </dgm:presLayoutVars>
      </dgm:prSet>
      <dgm:spPr/>
    </dgm:pt>
    <dgm:pt modelId="{97921305-DC2D-4C37-BED8-249982875A5E}" type="pres">
      <dgm:prSet presAssocID="{DCD215C3-B106-4C57-A336-64128E4FD3F6}" presName="rootComposite" presStyleCnt="0"/>
      <dgm:spPr/>
    </dgm:pt>
    <dgm:pt modelId="{C6507E2B-2A43-4A88-8D08-A9B76B57F433}" type="pres">
      <dgm:prSet presAssocID="{DCD215C3-B106-4C57-A336-64128E4FD3F6}" presName="rootText" presStyleLbl="node3" presStyleIdx="0" presStyleCnt="22" custScaleY="135714">
        <dgm:presLayoutVars>
          <dgm:chPref val="3"/>
        </dgm:presLayoutVars>
      </dgm:prSet>
      <dgm:spPr/>
    </dgm:pt>
    <dgm:pt modelId="{1B27FBEF-1D3A-48FC-A254-F5695891637B}" type="pres">
      <dgm:prSet presAssocID="{DCD215C3-B106-4C57-A336-64128E4FD3F6}" presName="rootConnector" presStyleLbl="node3" presStyleIdx="0" presStyleCnt="22"/>
      <dgm:spPr/>
    </dgm:pt>
    <dgm:pt modelId="{0AF15F1F-D99B-4FFC-8A4A-4FF5C5ACF479}" type="pres">
      <dgm:prSet presAssocID="{DCD215C3-B106-4C57-A336-64128E4FD3F6}" presName="hierChild4" presStyleCnt="0"/>
      <dgm:spPr/>
    </dgm:pt>
    <dgm:pt modelId="{DED8524C-1F7D-46BA-A1E5-5BA8D75EC6FD}" type="pres">
      <dgm:prSet presAssocID="{DCD215C3-B106-4C57-A336-64128E4FD3F6}" presName="hierChild5" presStyleCnt="0"/>
      <dgm:spPr/>
    </dgm:pt>
    <dgm:pt modelId="{15C350DD-35BB-4657-A557-5413FE668BA4}" type="pres">
      <dgm:prSet presAssocID="{C58D9562-5BA3-4E7A-BBA2-887DDFF979BD}" presName="Name37" presStyleLbl="parChTrans1D3" presStyleIdx="1" presStyleCnt="22"/>
      <dgm:spPr/>
    </dgm:pt>
    <dgm:pt modelId="{6448CC44-D94C-45A8-BC6C-870C37492BAE}" type="pres">
      <dgm:prSet presAssocID="{BFFBA8EE-BC84-421D-B1EA-90B9203A5E66}" presName="hierRoot2" presStyleCnt="0">
        <dgm:presLayoutVars>
          <dgm:hierBranch val="init"/>
        </dgm:presLayoutVars>
      </dgm:prSet>
      <dgm:spPr/>
    </dgm:pt>
    <dgm:pt modelId="{28F7360E-C88B-40B9-B36F-F0BD769EA9CB}" type="pres">
      <dgm:prSet presAssocID="{BFFBA8EE-BC84-421D-B1EA-90B9203A5E66}" presName="rootComposite" presStyleCnt="0"/>
      <dgm:spPr/>
    </dgm:pt>
    <dgm:pt modelId="{EE68DAB6-8D2D-45F1-B838-19D49E67E20F}" type="pres">
      <dgm:prSet presAssocID="{BFFBA8EE-BC84-421D-B1EA-90B9203A5E66}" presName="rootText" presStyleLbl="node3" presStyleIdx="1" presStyleCnt="22" custScaleY="137736">
        <dgm:presLayoutVars>
          <dgm:chPref val="3"/>
        </dgm:presLayoutVars>
      </dgm:prSet>
      <dgm:spPr/>
    </dgm:pt>
    <dgm:pt modelId="{7203E0D0-6B98-495B-97DF-4FE7A495FFA6}" type="pres">
      <dgm:prSet presAssocID="{BFFBA8EE-BC84-421D-B1EA-90B9203A5E66}" presName="rootConnector" presStyleLbl="node3" presStyleIdx="1" presStyleCnt="22"/>
      <dgm:spPr/>
    </dgm:pt>
    <dgm:pt modelId="{F620380E-47AE-410C-973E-F837870C28F2}" type="pres">
      <dgm:prSet presAssocID="{BFFBA8EE-BC84-421D-B1EA-90B9203A5E66}" presName="hierChild4" presStyleCnt="0"/>
      <dgm:spPr/>
    </dgm:pt>
    <dgm:pt modelId="{477A5C6C-82EC-4857-8DD1-FAA3276042C6}" type="pres">
      <dgm:prSet presAssocID="{BFFBA8EE-BC84-421D-B1EA-90B9203A5E66}" presName="hierChild5" presStyleCnt="0"/>
      <dgm:spPr/>
    </dgm:pt>
    <dgm:pt modelId="{10A9DE8B-969F-45D9-A93D-5D2DC921DF9F}" type="pres">
      <dgm:prSet presAssocID="{D94137E3-8B2C-4EE7-98A5-3C0BEFFB6537}" presName="Name37" presStyleLbl="parChTrans1D3" presStyleIdx="2" presStyleCnt="22"/>
      <dgm:spPr/>
    </dgm:pt>
    <dgm:pt modelId="{9B24CB57-3725-4DEE-84E0-50E4A34315AD}" type="pres">
      <dgm:prSet presAssocID="{6D1341F1-3D40-4D9E-98FB-FE92C95B7240}" presName="hierRoot2" presStyleCnt="0">
        <dgm:presLayoutVars>
          <dgm:hierBranch val="init"/>
        </dgm:presLayoutVars>
      </dgm:prSet>
      <dgm:spPr/>
    </dgm:pt>
    <dgm:pt modelId="{73C4BE7F-0452-4D47-B4B3-6FA710EA5745}" type="pres">
      <dgm:prSet presAssocID="{6D1341F1-3D40-4D9E-98FB-FE92C95B7240}" presName="rootComposite" presStyleCnt="0"/>
      <dgm:spPr/>
    </dgm:pt>
    <dgm:pt modelId="{F248533A-AEA0-485B-8443-A369341C43CB}" type="pres">
      <dgm:prSet presAssocID="{6D1341F1-3D40-4D9E-98FB-FE92C95B7240}" presName="rootText" presStyleLbl="node3" presStyleIdx="2" presStyleCnt="22">
        <dgm:presLayoutVars>
          <dgm:chPref val="3"/>
        </dgm:presLayoutVars>
      </dgm:prSet>
      <dgm:spPr/>
    </dgm:pt>
    <dgm:pt modelId="{114683D9-96C9-42A7-8420-50A27396F4B5}" type="pres">
      <dgm:prSet presAssocID="{6D1341F1-3D40-4D9E-98FB-FE92C95B7240}" presName="rootConnector" presStyleLbl="node3" presStyleIdx="2" presStyleCnt="22"/>
      <dgm:spPr/>
    </dgm:pt>
    <dgm:pt modelId="{25B4EC72-9FF4-401E-99DE-3F18E9F9398D}" type="pres">
      <dgm:prSet presAssocID="{6D1341F1-3D40-4D9E-98FB-FE92C95B7240}" presName="hierChild4" presStyleCnt="0"/>
      <dgm:spPr/>
    </dgm:pt>
    <dgm:pt modelId="{E3E3EBBE-E61F-4B3B-B173-023B9283C720}" type="pres">
      <dgm:prSet presAssocID="{6D1341F1-3D40-4D9E-98FB-FE92C95B7240}" presName="hierChild5" presStyleCnt="0"/>
      <dgm:spPr/>
    </dgm:pt>
    <dgm:pt modelId="{7837F0FD-7848-4B76-8BA8-BB3903C9D9FC}" type="pres">
      <dgm:prSet presAssocID="{F037A7F4-84AF-49AA-8474-E6C1698B07BD}" presName="hierChild5" presStyleCnt="0"/>
      <dgm:spPr/>
    </dgm:pt>
    <dgm:pt modelId="{45659525-881A-4411-B22D-254DCEA3A6AB}" type="pres">
      <dgm:prSet presAssocID="{40ED05E0-56F2-4004-AE64-67A6C5E82DF8}" presName="Name37" presStyleLbl="parChTrans1D2" presStyleIdx="1" presStyleCnt="6"/>
      <dgm:spPr/>
    </dgm:pt>
    <dgm:pt modelId="{DF417EFF-9BCC-443F-BAA4-0445D2CAE906}" type="pres">
      <dgm:prSet presAssocID="{51A4B9F9-364B-4BF3-AEFA-1B745F8B9286}" presName="hierRoot2" presStyleCnt="0">
        <dgm:presLayoutVars>
          <dgm:hierBranch val="init"/>
        </dgm:presLayoutVars>
      </dgm:prSet>
      <dgm:spPr/>
    </dgm:pt>
    <dgm:pt modelId="{83B7301A-3465-4A6F-B593-7A76B51D1502}" type="pres">
      <dgm:prSet presAssocID="{51A4B9F9-364B-4BF3-AEFA-1B745F8B9286}" presName="rootComposite" presStyleCnt="0"/>
      <dgm:spPr/>
    </dgm:pt>
    <dgm:pt modelId="{EDC3D62B-2D20-4C24-9541-49A4200F769D}" type="pres">
      <dgm:prSet presAssocID="{51A4B9F9-364B-4BF3-AEFA-1B745F8B9286}" presName="rootText" presStyleLbl="node2" presStyleIdx="1" presStyleCnt="6" custScaleX="105512">
        <dgm:presLayoutVars>
          <dgm:chPref val="3"/>
        </dgm:presLayoutVars>
      </dgm:prSet>
      <dgm:spPr/>
    </dgm:pt>
    <dgm:pt modelId="{B2A1D81D-5839-4818-AAFE-3B9830E37A20}" type="pres">
      <dgm:prSet presAssocID="{51A4B9F9-364B-4BF3-AEFA-1B745F8B9286}" presName="rootConnector" presStyleLbl="node2" presStyleIdx="1" presStyleCnt="6"/>
      <dgm:spPr/>
    </dgm:pt>
    <dgm:pt modelId="{941653E2-E303-4663-9089-0355EDE64313}" type="pres">
      <dgm:prSet presAssocID="{51A4B9F9-364B-4BF3-AEFA-1B745F8B9286}" presName="hierChild4" presStyleCnt="0"/>
      <dgm:spPr/>
    </dgm:pt>
    <dgm:pt modelId="{AF732B1D-4EEA-4F8A-8242-130863A1B1DF}" type="pres">
      <dgm:prSet presAssocID="{FD6BDC65-D72C-4C1B-86F4-62C121ED34FF}" presName="Name37" presStyleLbl="parChTrans1D3" presStyleIdx="3" presStyleCnt="22"/>
      <dgm:spPr/>
    </dgm:pt>
    <dgm:pt modelId="{5FFB8619-8C37-4F3F-A254-3AFA2794D7E8}" type="pres">
      <dgm:prSet presAssocID="{92B63908-F235-4A57-9A65-A2CF2B88A46A}" presName="hierRoot2" presStyleCnt="0">
        <dgm:presLayoutVars>
          <dgm:hierBranch val="init"/>
        </dgm:presLayoutVars>
      </dgm:prSet>
      <dgm:spPr/>
    </dgm:pt>
    <dgm:pt modelId="{1146781F-A2DA-4B37-A855-9FDBE76DE194}" type="pres">
      <dgm:prSet presAssocID="{92B63908-F235-4A57-9A65-A2CF2B88A46A}" presName="rootComposite" presStyleCnt="0"/>
      <dgm:spPr/>
    </dgm:pt>
    <dgm:pt modelId="{6A249C8F-B498-4DA7-8879-54EFA7DDFD5C}" type="pres">
      <dgm:prSet presAssocID="{92B63908-F235-4A57-9A65-A2CF2B88A46A}" presName="rootText" presStyleLbl="node3" presStyleIdx="3" presStyleCnt="22" custScaleY="138118">
        <dgm:presLayoutVars>
          <dgm:chPref val="3"/>
        </dgm:presLayoutVars>
      </dgm:prSet>
      <dgm:spPr/>
    </dgm:pt>
    <dgm:pt modelId="{6E34D4B2-64F8-4D76-BC39-49CC4C09182D}" type="pres">
      <dgm:prSet presAssocID="{92B63908-F235-4A57-9A65-A2CF2B88A46A}" presName="rootConnector" presStyleLbl="node3" presStyleIdx="3" presStyleCnt="22"/>
      <dgm:spPr/>
    </dgm:pt>
    <dgm:pt modelId="{9CB19FD7-4ECB-411D-8219-7B63EBBFD242}" type="pres">
      <dgm:prSet presAssocID="{92B63908-F235-4A57-9A65-A2CF2B88A46A}" presName="hierChild4" presStyleCnt="0"/>
      <dgm:spPr/>
    </dgm:pt>
    <dgm:pt modelId="{82C4B2B2-F812-4E89-B45A-39192AED5E2F}" type="pres">
      <dgm:prSet presAssocID="{92B63908-F235-4A57-9A65-A2CF2B88A46A}" presName="hierChild5" presStyleCnt="0"/>
      <dgm:spPr/>
    </dgm:pt>
    <dgm:pt modelId="{0CB7EB69-3917-4C5E-9337-7BD8764277EB}" type="pres">
      <dgm:prSet presAssocID="{5A536BBF-9255-4581-89EB-789CA1EB852B}" presName="Name37" presStyleLbl="parChTrans1D3" presStyleIdx="4" presStyleCnt="22"/>
      <dgm:spPr/>
    </dgm:pt>
    <dgm:pt modelId="{4B785BCF-2706-40DF-BAE8-B47079EE92F2}" type="pres">
      <dgm:prSet presAssocID="{78AF95E8-FF38-4223-B041-C0CC9A62FE41}" presName="hierRoot2" presStyleCnt="0">
        <dgm:presLayoutVars>
          <dgm:hierBranch val="init"/>
        </dgm:presLayoutVars>
      </dgm:prSet>
      <dgm:spPr/>
    </dgm:pt>
    <dgm:pt modelId="{0C6142AA-C6B7-4C1A-B598-A964E367AC7E}" type="pres">
      <dgm:prSet presAssocID="{78AF95E8-FF38-4223-B041-C0CC9A62FE41}" presName="rootComposite" presStyleCnt="0"/>
      <dgm:spPr/>
    </dgm:pt>
    <dgm:pt modelId="{295DA828-216B-4F8A-93E4-2E72907B19D7}" type="pres">
      <dgm:prSet presAssocID="{78AF95E8-FF38-4223-B041-C0CC9A62FE41}" presName="rootText" presStyleLbl="node3" presStyleIdx="4" presStyleCnt="22">
        <dgm:presLayoutVars>
          <dgm:chPref val="3"/>
        </dgm:presLayoutVars>
      </dgm:prSet>
      <dgm:spPr/>
    </dgm:pt>
    <dgm:pt modelId="{E68A76A5-F896-47AD-84AE-A4EB657138C0}" type="pres">
      <dgm:prSet presAssocID="{78AF95E8-FF38-4223-B041-C0CC9A62FE41}" presName="rootConnector" presStyleLbl="node3" presStyleIdx="4" presStyleCnt="22"/>
      <dgm:spPr/>
    </dgm:pt>
    <dgm:pt modelId="{BD34A8B7-69B0-4980-9D23-09752F0D8695}" type="pres">
      <dgm:prSet presAssocID="{78AF95E8-FF38-4223-B041-C0CC9A62FE41}" presName="hierChild4" presStyleCnt="0"/>
      <dgm:spPr/>
    </dgm:pt>
    <dgm:pt modelId="{2E2C6359-199E-4048-989E-DD4C98FBAB36}" type="pres">
      <dgm:prSet presAssocID="{78AF95E8-FF38-4223-B041-C0CC9A62FE41}" presName="hierChild5" presStyleCnt="0"/>
      <dgm:spPr/>
    </dgm:pt>
    <dgm:pt modelId="{651CDAFE-ABAC-4CF3-92CE-49246A408A74}" type="pres">
      <dgm:prSet presAssocID="{D294DC45-F13A-46BD-9888-218410B9D8FB}" presName="Name37" presStyleLbl="parChTrans1D3" presStyleIdx="5" presStyleCnt="22"/>
      <dgm:spPr/>
    </dgm:pt>
    <dgm:pt modelId="{A4319B97-CF00-48C2-99B9-3E1A16B2BB95}" type="pres">
      <dgm:prSet presAssocID="{E7E8E03C-A933-4778-9B5A-DAC3563515A9}" presName="hierRoot2" presStyleCnt="0">
        <dgm:presLayoutVars>
          <dgm:hierBranch val="init"/>
        </dgm:presLayoutVars>
      </dgm:prSet>
      <dgm:spPr/>
    </dgm:pt>
    <dgm:pt modelId="{4CF65D85-1C44-473A-855F-10976A836E33}" type="pres">
      <dgm:prSet presAssocID="{E7E8E03C-A933-4778-9B5A-DAC3563515A9}" presName="rootComposite" presStyleCnt="0"/>
      <dgm:spPr/>
    </dgm:pt>
    <dgm:pt modelId="{C9850E16-7A2A-4F58-99BA-214D1C1BEA33}" type="pres">
      <dgm:prSet presAssocID="{E7E8E03C-A933-4778-9B5A-DAC3563515A9}" presName="rootText" presStyleLbl="node3" presStyleIdx="5" presStyleCnt="22">
        <dgm:presLayoutVars>
          <dgm:chPref val="3"/>
        </dgm:presLayoutVars>
      </dgm:prSet>
      <dgm:spPr/>
    </dgm:pt>
    <dgm:pt modelId="{1AE47DD3-30F0-4B6A-9435-5B1EDA57A406}" type="pres">
      <dgm:prSet presAssocID="{E7E8E03C-A933-4778-9B5A-DAC3563515A9}" presName="rootConnector" presStyleLbl="node3" presStyleIdx="5" presStyleCnt="22"/>
      <dgm:spPr/>
    </dgm:pt>
    <dgm:pt modelId="{BEE9B1B6-D36E-429F-8F62-96BA830F17B3}" type="pres">
      <dgm:prSet presAssocID="{E7E8E03C-A933-4778-9B5A-DAC3563515A9}" presName="hierChild4" presStyleCnt="0"/>
      <dgm:spPr/>
    </dgm:pt>
    <dgm:pt modelId="{73EEC8EE-0075-46CF-9736-6EBF63F75D18}" type="pres">
      <dgm:prSet presAssocID="{E7E8E03C-A933-4778-9B5A-DAC3563515A9}" presName="hierChild5" presStyleCnt="0"/>
      <dgm:spPr/>
    </dgm:pt>
    <dgm:pt modelId="{F35A1123-5969-4EE8-B013-B821B707C537}" type="pres">
      <dgm:prSet presAssocID="{2D67F58B-1213-4668-BE64-9A2C8959254F}" presName="Name37" presStyleLbl="parChTrans1D3" presStyleIdx="6" presStyleCnt="22"/>
      <dgm:spPr/>
    </dgm:pt>
    <dgm:pt modelId="{24E2BC83-CA97-430D-9220-E294E35917A1}" type="pres">
      <dgm:prSet presAssocID="{38D0C8F2-3423-4978-9C54-91AFDCB75759}" presName="hierRoot2" presStyleCnt="0">
        <dgm:presLayoutVars>
          <dgm:hierBranch val="init"/>
        </dgm:presLayoutVars>
      </dgm:prSet>
      <dgm:spPr/>
    </dgm:pt>
    <dgm:pt modelId="{14976B73-3BA2-44B0-9C6E-9B78F34C18F9}" type="pres">
      <dgm:prSet presAssocID="{38D0C8F2-3423-4978-9C54-91AFDCB75759}" presName="rootComposite" presStyleCnt="0"/>
      <dgm:spPr/>
    </dgm:pt>
    <dgm:pt modelId="{26937D51-FB8A-4E8C-A5D4-0158DB9104CC}" type="pres">
      <dgm:prSet presAssocID="{38D0C8F2-3423-4978-9C54-91AFDCB75759}" presName="rootText" presStyleLbl="node3" presStyleIdx="6" presStyleCnt="22">
        <dgm:presLayoutVars>
          <dgm:chPref val="3"/>
        </dgm:presLayoutVars>
      </dgm:prSet>
      <dgm:spPr/>
    </dgm:pt>
    <dgm:pt modelId="{209D5DBF-D9DE-48FB-91F4-39FCF0B40DB6}" type="pres">
      <dgm:prSet presAssocID="{38D0C8F2-3423-4978-9C54-91AFDCB75759}" presName="rootConnector" presStyleLbl="node3" presStyleIdx="6" presStyleCnt="22"/>
      <dgm:spPr/>
    </dgm:pt>
    <dgm:pt modelId="{88944E6F-1A79-4225-B5D6-1D3B964C7D06}" type="pres">
      <dgm:prSet presAssocID="{38D0C8F2-3423-4978-9C54-91AFDCB75759}" presName="hierChild4" presStyleCnt="0"/>
      <dgm:spPr/>
    </dgm:pt>
    <dgm:pt modelId="{46F9C25F-DEB2-48A5-8AF3-4CE4F6234500}" type="pres">
      <dgm:prSet presAssocID="{38D0C8F2-3423-4978-9C54-91AFDCB75759}" presName="hierChild5" presStyleCnt="0"/>
      <dgm:spPr/>
    </dgm:pt>
    <dgm:pt modelId="{BFB71703-B9EF-4B0A-87DB-821AE1325AD1}" type="pres">
      <dgm:prSet presAssocID="{51A4B9F9-364B-4BF3-AEFA-1B745F8B9286}" presName="hierChild5" presStyleCnt="0"/>
      <dgm:spPr/>
    </dgm:pt>
    <dgm:pt modelId="{33EAA575-4E1C-4BCA-B824-F3B13EAC9F4D}" type="pres">
      <dgm:prSet presAssocID="{B8CB642D-A618-4DD2-80F7-444C3CF51780}" presName="Name37" presStyleLbl="parChTrans1D2" presStyleIdx="2" presStyleCnt="6"/>
      <dgm:spPr/>
    </dgm:pt>
    <dgm:pt modelId="{8C1008DC-C907-4E73-9542-76A8EDB98708}" type="pres">
      <dgm:prSet presAssocID="{C5EB5074-1B77-4E61-AF91-B3E6FC3111A5}" presName="hierRoot2" presStyleCnt="0">
        <dgm:presLayoutVars>
          <dgm:hierBranch val="init"/>
        </dgm:presLayoutVars>
      </dgm:prSet>
      <dgm:spPr/>
    </dgm:pt>
    <dgm:pt modelId="{E947FD59-372E-4CBE-A5C7-63CE1EC74688}" type="pres">
      <dgm:prSet presAssocID="{C5EB5074-1B77-4E61-AF91-B3E6FC3111A5}" presName="rootComposite" presStyleCnt="0"/>
      <dgm:spPr/>
    </dgm:pt>
    <dgm:pt modelId="{84FD8714-499E-4880-8C8B-D93A26AADD26}" type="pres">
      <dgm:prSet presAssocID="{C5EB5074-1B77-4E61-AF91-B3E6FC3111A5}" presName="rootText" presStyleLbl="node2" presStyleIdx="2" presStyleCnt="6" custScaleX="118016">
        <dgm:presLayoutVars>
          <dgm:chPref val="3"/>
        </dgm:presLayoutVars>
      </dgm:prSet>
      <dgm:spPr/>
    </dgm:pt>
    <dgm:pt modelId="{3E086B56-955C-4241-B877-720242DCA975}" type="pres">
      <dgm:prSet presAssocID="{C5EB5074-1B77-4E61-AF91-B3E6FC3111A5}" presName="rootConnector" presStyleLbl="node2" presStyleIdx="2" presStyleCnt="6"/>
      <dgm:spPr/>
    </dgm:pt>
    <dgm:pt modelId="{0D6F00B3-BBAD-4B52-A830-5D6DC18F2A9B}" type="pres">
      <dgm:prSet presAssocID="{C5EB5074-1B77-4E61-AF91-B3E6FC3111A5}" presName="hierChild4" presStyleCnt="0"/>
      <dgm:spPr/>
    </dgm:pt>
    <dgm:pt modelId="{0ADB1628-E1DC-49F4-B013-39BF84B6FA7E}" type="pres">
      <dgm:prSet presAssocID="{612D7439-3A4C-467E-B7BB-37BB4C815D58}" presName="Name37" presStyleLbl="parChTrans1D3" presStyleIdx="7" presStyleCnt="22"/>
      <dgm:spPr/>
    </dgm:pt>
    <dgm:pt modelId="{590C6CD7-E5E2-4701-850E-E820F4796FFA}" type="pres">
      <dgm:prSet presAssocID="{723B8EBB-94EF-407B-9E25-6C22CAA815B8}" presName="hierRoot2" presStyleCnt="0">
        <dgm:presLayoutVars>
          <dgm:hierBranch val="init"/>
        </dgm:presLayoutVars>
      </dgm:prSet>
      <dgm:spPr/>
    </dgm:pt>
    <dgm:pt modelId="{EE85759C-9E4A-44A8-A28B-9E86FB424B69}" type="pres">
      <dgm:prSet presAssocID="{723B8EBB-94EF-407B-9E25-6C22CAA815B8}" presName="rootComposite" presStyleCnt="0"/>
      <dgm:spPr/>
    </dgm:pt>
    <dgm:pt modelId="{4E902C09-5355-405B-9390-9206AB47E15B}" type="pres">
      <dgm:prSet presAssocID="{723B8EBB-94EF-407B-9E25-6C22CAA815B8}" presName="rootText" presStyleLbl="node3" presStyleIdx="7" presStyleCnt="22">
        <dgm:presLayoutVars>
          <dgm:chPref val="3"/>
        </dgm:presLayoutVars>
      </dgm:prSet>
      <dgm:spPr/>
    </dgm:pt>
    <dgm:pt modelId="{A2273DCD-8C5D-42D4-8159-0A7AEACD44D1}" type="pres">
      <dgm:prSet presAssocID="{723B8EBB-94EF-407B-9E25-6C22CAA815B8}" presName="rootConnector" presStyleLbl="node3" presStyleIdx="7" presStyleCnt="22"/>
      <dgm:spPr/>
    </dgm:pt>
    <dgm:pt modelId="{5FB33622-F108-418F-9833-68B07846C94A}" type="pres">
      <dgm:prSet presAssocID="{723B8EBB-94EF-407B-9E25-6C22CAA815B8}" presName="hierChild4" presStyleCnt="0"/>
      <dgm:spPr/>
    </dgm:pt>
    <dgm:pt modelId="{4A48FE70-E832-407D-A178-0ABE96003DF4}" type="pres">
      <dgm:prSet presAssocID="{723B8EBB-94EF-407B-9E25-6C22CAA815B8}" presName="hierChild5" presStyleCnt="0"/>
      <dgm:spPr/>
    </dgm:pt>
    <dgm:pt modelId="{44EDFD53-B73D-48C5-B5EE-12711EBF7AC1}" type="pres">
      <dgm:prSet presAssocID="{EFC1A340-1E34-46CA-BE96-087B8A422B13}" presName="Name37" presStyleLbl="parChTrans1D3" presStyleIdx="8" presStyleCnt="22"/>
      <dgm:spPr/>
    </dgm:pt>
    <dgm:pt modelId="{FF934AFD-7F71-4184-8D3E-7C8BF9085697}" type="pres">
      <dgm:prSet presAssocID="{A5D1F7B3-A357-4D27-9335-7B4B5C702503}" presName="hierRoot2" presStyleCnt="0">
        <dgm:presLayoutVars>
          <dgm:hierBranch val="init"/>
        </dgm:presLayoutVars>
      </dgm:prSet>
      <dgm:spPr/>
    </dgm:pt>
    <dgm:pt modelId="{F53BC07B-F051-4E0D-9634-355619C38131}" type="pres">
      <dgm:prSet presAssocID="{A5D1F7B3-A357-4D27-9335-7B4B5C702503}" presName="rootComposite" presStyleCnt="0"/>
      <dgm:spPr/>
    </dgm:pt>
    <dgm:pt modelId="{D353A613-A3A8-4C05-ABD5-4B724C9F4DF5}" type="pres">
      <dgm:prSet presAssocID="{A5D1F7B3-A357-4D27-9335-7B4B5C702503}" presName="rootText" presStyleLbl="node3" presStyleIdx="8" presStyleCnt="22">
        <dgm:presLayoutVars>
          <dgm:chPref val="3"/>
        </dgm:presLayoutVars>
      </dgm:prSet>
      <dgm:spPr/>
    </dgm:pt>
    <dgm:pt modelId="{5A3B3AC9-C40B-4E83-8C37-90407EDF7162}" type="pres">
      <dgm:prSet presAssocID="{A5D1F7B3-A357-4D27-9335-7B4B5C702503}" presName="rootConnector" presStyleLbl="node3" presStyleIdx="8" presStyleCnt="22"/>
      <dgm:spPr/>
    </dgm:pt>
    <dgm:pt modelId="{67E2A2ED-464D-418D-AB47-BFCFD3352505}" type="pres">
      <dgm:prSet presAssocID="{A5D1F7B3-A357-4D27-9335-7B4B5C702503}" presName="hierChild4" presStyleCnt="0"/>
      <dgm:spPr/>
    </dgm:pt>
    <dgm:pt modelId="{982D828B-C062-47F2-8E73-F09CA983210E}" type="pres">
      <dgm:prSet presAssocID="{A5D1F7B3-A357-4D27-9335-7B4B5C702503}" presName="hierChild5" presStyleCnt="0"/>
      <dgm:spPr/>
    </dgm:pt>
    <dgm:pt modelId="{4E95DF7C-B119-4EA8-A5A8-AE1A6B848BE8}" type="pres">
      <dgm:prSet presAssocID="{E9ED6F9D-C640-4B16-B326-C42FC8C45EAD}" presName="Name37" presStyleLbl="parChTrans1D3" presStyleIdx="9" presStyleCnt="22"/>
      <dgm:spPr/>
    </dgm:pt>
    <dgm:pt modelId="{001C8481-337F-45AE-9AEB-C2BB31E7205C}" type="pres">
      <dgm:prSet presAssocID="{B42475FE-BBCC-44C0-9990-C30219286223}" presName="hierRoot2" presStyleCnt="0">
        <dgm:presLayoutVars>
          <dgm:hierBranch val="init"/>
        </dgm:presLayoutVars>
      </dgm:prSet>
      <dgm:spPr/>
    </dgm:pt>
    <dgm:pt modelId="{AF6650B1-62FF-4106-8CB3-3E9F801DBC5D}" type="pres">
      <dgm:prSet presAssocID="{B42475FE-BBCC-44C0-9990-C30219286223}" presName="rootComposite" presStyleCnt="0"/>
      <dgm:spPr/>
    </dgm:pt>
    <dgm:pt modelId="{909E6C3B-C48E-474D-9F7D-9195D2C4F84B}" type="pres">
      <dgm:prSet presAssocID="{B42475FE-BBCC-44C0-9990-C30219286223}" presName="rootText" presStyleLbl="node3" presStyleIdx="9" presStyleCnt="22">
        <dgm:presLayoutVars>
          <dgm:chPref val="3"/>
        </dgm:presLayoutVars>
      </dgm:prSet>
      <dgm:spPr/>
    </dgm:pt>
    <dgm:pt modelId="{02650A5A-4F2D-4309-B00F-52089B93924B}" type="pres">
      <dgm:prSet presAssocID="{B42475FE-BBCC-44C0-9990-C30219286223}" presName="rootConnector" presStyleLbl="node3" presStyleIdx="9" presStyleCnt="22"/>
      <dgm:spPr/>
    </dgm:pt>
    <dgm:pt modelId="{CEC17101-ADB5-4FCA-8735-B9A7FFE0F121}" type="pres">
      <dgm:prSet presAssocID="{B42475FE-BBCC-44C0-9990-C30219286223}" presName="hierChild4" presStyleCnt="0"/>
      <dgm:spPr/>
    </dgm:pt>
    <dgm:pt modelId="{9426A8C6-41A8-4124-970A-9B38F56178B9}" type="pres">
      <dgm:prSet presAssocID="{B42475FE-BBCC-44C0-9990-C30219286223}" presName="hierChild5" presStyleCnt="0"/>
      <dgm:spPr/>
    </dgm:pt>
    <dgm:pt modelId="{C5D98A28-194F-4BEC-8674-CA6152AFDF62}" type="pres">
      <dgm:prSet presAssocID="{C5EB5074-1B77-4E61-AF91-B3E6FC3111A5}" presName="hierChild5" presStyleCnt="0"/>
      <dgm:spPr/>
    </dgm:pt>
    <dgm:pt modelId="{6BCB86A7-6200-4430-8B13-970EF3F8DAC6}" type="pres">
      <dgm:prSet presAssocID="{EBC22110-EF27-4740-86E6-C3D660A8E75E}" presName="Name37" presStyleLbl="parChTrans1D2" presStyleIdx="3" presStyleCnt="6"/>
      <dgm:spPr/>
    </dgm:pt>
    <dgm:pt modelId="{CEBBC948-F683-48F4-8471-F1AA321E52F2}" type="pres">
      <dgm:prSet presAssocID="{BC44D522-F758-40C6-A459-43E5CF699A09}" presName="hierRoot2" presStyleCnt="0">
        <dgm:presLayoutVars>
          <dgm:hierBranch val="init"/>
        </dgm:presLayoutVars>
      </dgm:prSet>
      <dgm:spPr/>
    </dgm:pt>
    <dgm:pt modelId="{A35EE984-A822-4121-9DD2-FAB771F4B209}" type="pres">
      <dgm:prSet presAssocID="{BC44D522-F758-40C6-A459-43E5CF699A09}" presName="rootComposite" presStyleCnt="0"/>
      <dgm:spPr/>
    </dgm:pt>
    <dgm:pt modelId="{BA48C3AD-1DCD-4C52-9A87-83FABF474C0D}" type="pres">
      <dgm:prSet presAssocID="{BC44D522-F758-40C6-A459-43E5CF699A09}" presName="rootText" presStyleLbl="node2" presStyleIdx="3" presStyleCnt="6" custScaleX="132944" custScaleY="155100">
        <dgm:presLayoutVars>
          <dgm:chPref val="3"/>
        </dgm:presLayoutVars>
      </dgm:prSet>
      <dgm:spPr/>
    </dgm:pt>
    <dgm:pt modelId="{52E77FA3-1CC0-4C24-89DE-297E7075D8E0}" type="pres">
      <dgm:prSet presAssocID="{BC44D522-F758-40C6-A459-43E5CF699A09}" presName="rootConnector" presStyleLbl="node2" presStyleIdx="3" presStyleCnt="6"/>
      <dgm:spPr/>
    </dgm:pt>
    <dgm:pt modelId="{9AAD5A7F-A62B-46CC-ABE7-C44987628D79}" type="pres">
      <dgm:prSet presAssocID="{BC44D522-F758-40C6-A459-43E5CF699A09}" presName="hierChild4" presStyleCnt="0"/>
      <dgm:spPr/>
    </dgm:pt>
    <dgm:pt modelId="{027A7C51-98A2-4606-B4B0-C275A6C87A7A}" type="pres">
      <dgm:prSet presAssocID="{62F27DD1-2FFD-4459-AB0D-FEEDF496825D}" presName="Name37" presStyleLbl="parChTrans1D3" presStyleIdx="10" presStyleCnt="22"/>
      <dgm:spPr/>
    </dgm:pt>
    <dgm:pt modelId="{9A6EBD9D-3B45-4349-A8B8-CDD55B4CEDEB}" type="pres">
      <dgm:prSet presAssocID="{C958BF08-9299-40A7-A106-484A1B3457F3}" presName="hierRoot2" presStyleCnt="0">
        <dgm:presLayoutVars>
          <dgm:hierBranch val="init"/>
        </dgm:presLayoutVars>
      </dgm:prSet>
      <dgm:spPr/>
    </dgm:pt>
    <dgm:pt modelId="{E4D73BB3-EE7A-4D98-9584-7A83B1476F5E}" type="pres">
      <dgm:prSet presAssocID="{C958BF08-9299-40A7-A106-484A1B3457F3}" presName="rootComposite" presStyleCnt="0"/>
      <dgm:spPr/>
    </dgm:pt>
    <dgm:pt modelId="{9736FE2C-A483-49C5-817B-5AD6714A2872}" type="pres">
      <dgm:prSet presAssocID="{C958BF08-9299-40A7-A106-484A1B3457F3}" presName="rootText" presStyleLbl="node3" presStyleIdx="10" presStyleCnt="22">
        <dgm:presLayoutVars>
          <dgm:chPref val="3"/>
        </dgm:presLayoutVars>
      </dgm:prSet>
      <dgm:spPr/>
    </dgm:pt>
    <dgm:pt modelId="{33E8FFB3-40F6-4C2D-AFD8-58C292EB043E}" type="pres">
      <dgm:prSet presAssocID="{C958BF08-9299-40A7-A106-484A1B3457F3}" presName="rootConnector" presStyleLbl="node3" presStyleIdx="10" presStyleCnt="22"/>
      <dgm:spPr/>
    </dgm:pt>
    <dgm:pt modelId="{251E7094-7A3B-4334-A2FD-766FFE8F811B}" type="pres">
      <dgm:prSet presAssocID="{C958BF08-9299-40A7-A106-484A1B3457F3}" presName="hierChild4" presStyleCnt="0"/>
      <dgm:spPr/>
    </dgm:pt>
    <dgm:pt modelId="{98E00F23-6FFF-400D-9503-84E00620C757}" type="pres">
      <dgm:prSet presAssocID="{C958BF08-9299-40A7-A106-484A1B3457F3}" presName="hierChild5" presStyleCnt="0"/>
      <dgm:spPr/>
    </dgm:pt>
    <dgm:pt modelId="{70B802D5-3FD5-4B8B-8D46-1FF365C9144B}" type="pres">
      <dgm:prSet presAssocID="{9678DB98-3349-4CF3-91B0-7F8F279C0467}" presName="Name37" presStyleLbl="parChTrans1D3" presStyleIdx="11" presStyleCnt="22"/>
      <dgm:spPr/>
    </dgm:pt>
    <dgm:pt modelId="{0125C1D7-2E8B-40DE-809C-F5E769E51771}" type="pres">
      <dgm:prSet presAssocID="{CFF3F740-75F5-4448-B7B8-51A67F7F6F79}" presName="hierRoot2" presStyleCnt="0">
        <dgm:presLayoutVars>
          <dgm:hierBranch val="init"/>
        </dgm:presLayoutVars>
      </dgm:prSet>
      <dgm:spPr/>
    </dgm:pt>
    <dgm:pt modelId="{1997E29B-955F-419A-BDE6-5F0521BC438B}" type="pres">
      <dgm:prSet presAssocID="{CFF3F740-75F5-4448-B7B8-51A67F7F6F79}" presName="rootComposite" presStyleCnt="0"/>
      <dgm:spPr/>
    </dgm:pt>
    <dgm:pt modelId="{701A9FA3-09C0-4A28-A1A6-51403F14E766}" type="pres">
      <dgm:prSet presAssocID="{CFF3F740-75F5-4448-B7B8-51A67F7F6F79}" presName="rootText" presStyleLbl="node3" presStyleIdx="11" presStyleCnt="22">
        <dgm:presLayoutVars>
          <dgm:chPref val="3"/>
        </dgm:presLayoutVars>
      </dgm:prSet>
      <dgm:spPr/>
    </dgm:pt>
    <dgm:pt modelId="{D94E97BA-C5EF-4B63-A92C-381C08522A17}" type="pres">
      <dgm:prSet presAssocID="{CFF3F740-75F5-4448-B7B8-51A67F7F6F79}" presName="rootConnector" presStyleLbl="node3" presStyleIdx="11" presStyleCnt="22"/>
      <dgm:spPr/>
    </dgm:pt>
    <dgm:pt modelId="{D9962B91-E222-4D68-B3AF-FFF932DA2ACB}" type="pres">
      <dgm:prSet presAssocID="{CFF3F740-75F5-4448-B7B8-51A67F7F6F79}" presName="hierChild4" presStyleCnt="0"/>
      <dgm:spPr/>
    </dgm:pt>
    <dgm:pt modelId="{FB616C47-C441-4B77-A6B9-83C588630F3A}" type="pres">
      <dgm:prSet presAssocID="{CFF3F740-75F5-4448-B7B8-51A67F7F6F79}" presName="hierChild5" presStyleCnt="0"/>
      <dgm:spPr/>
    </dgm:pt>
    <dgm:pt modelId="{86A55CC8-9D7E-4387-85CF-C961D1769716}" type="pres">
      <dgm:prSet presAssocID="{231D6FFD-B00D-4616-945A-F7493B9CC1C9}" presName="Name37" presStyleLbl="parChTrans1D3" presStyleIdx="12" presStyleCnt="22"/>
      <dgm:spPr/>
    </dgm:pt>
    <dgm:pt modelId="{8E287D03-E712-4555-B546-1C60AF9B10ED}" type="pres">
      <dgm:prSet presAssocID="{6741E320-BE77-4FE8-8360-A0603AE38A62}" presName="hierRoot2" presStyleCnt="0">
        <dgm:presLayoutVars>
          <dgm:hierBranch val="init"/>
        </dgm:presLayoutVars>
      </dgm:prSet>
      <dgm:spPr/>
    </dgm:pt>
    <dgm:pt modelId="{1AF32DC8-B9E1-4C8D-AB12-12F82F1448C6}" type="pres">
      <dgm:prSet presAssocID="{6741E320-BE77-4FE8-8360-A0603AE38A62}" presName="rootComposite" presStyleCnt="0"/>
      <dgm:spPr/>
    </dgm:pt>
    <dgm:pt modelId="{BC6BA1C4-73F5-4B61-8D57-0BD8E792AD11}" type="pres">
      <dgm:prSet presAssocID="{6741E320-BE77-4FE8-8360-A0603AE38A62}" presName="rootText" presStyleLbl="node3" presStyleIdx="12" presStyleCnt="22">
        <dgm:presLayoutVars>
          <dgm:chPref val="3"/>
        </dgm:presLayoutVars>
      </dgm:prSet>
      <dgm:spPr/>
    </dgm:pt>
    <dgm:pt modelId="{86D8978E-EDB3-4D98-A6FD-FC3389604832}" type="pres">
      <dgm:prSet presAssocID="{6741E320-BE77-4FE8-8360-A0603AE38A62}" presName="rootConnector" presStyleLbl="node3" presStyleIdx="12" presStyleCnt="22"/>
      <dgm:spPr/>
    </dgm:pt>
    <dgm:pt modelId="{433D4754-053C-4288-99D2-FC63B8D86208}" type="pres">
      <dgm:prSet presAssocID="{6741E320-BE77-4FE8-8360-A0603AE38A62}" presName="hierChild4" presStyleCnt="0"/>
      <dgm:spPr/>
    </dgm:pt>
    <dgm:pt modelId="{A4180859-6B53-4764-82F9-F31593231427}" type="pres">
      <dgm:prSet presAssocID="{6741E320-BE77-4FE8-8360-A0603AE38A62}" presName="hierChild5" presStyleCnt="0"/>
      <dgm:spPr/>
    </dgm:pt>
    <dgm:pt modelId="{DA223C49-4B8D-4C5E-AE34-ECE06CB627A4}" type="pres">
      <dgm:prSet presAssocID="{4864DD1D-2FB7-40CA-9EF0-6A2412E077A0}" presName="Name37" presStyleLbl="parChTrans1D3" presStyleIdx="13" presStyleCnt="22"/>
      <dgm:spPr/>
    </dgm:pt>
    <dgm:pt modelId="{550158F4-DB40-42A7-8999-41BF7DB8E19A}" type="pres">
      <dgm:prSet presAssocID="{509F4E36-ED62-47BD-83D7-0C6959B3BEF9}" presName="hierRoot2" presStyleCnt="0">
        <dgm:presLayoutVars>
          <dgm:hierBranch val="init"/>
        </dgm:presLayoutVars>
      </dgm:prSet>
      <dgm:spPr/>
    </dgm:pt>
    <dgm:pt modelId="{24D7F49F-6864-405B-9613-8F735E2D130F}" type="pres">
      <dgm:prSet presAssocID="{509F4E36-ED62-47BD-83D7-0C6959B3BEF9}" presName="rootComposite" presStyleCnt="0"/>
      <dgm:spPr/>
    </dgm:pt>
    <dgm:pt modelId="{87E5133A-AC7C-4374-A9E8-27AFD8D9AD44}" type="pres">
      <dgm:prSet presAssocID="{509F4E36-ED62-47BD-83D7-0C6959B3BEF9}" presName="rootText" presStyleLbl="node3" presStyleIdx="13" presStyleCnt="22">
        <dgm:presLayoutVars>
          <dgm:chPref val="3"/>
        </dgm:presLayoutVars>
      </dgm:prSet>
      <dgm:spPr/>
    </dgm:pt>
    <dgm:pt modelId="{E59F4D51-E8DC-448A-AA23-8E820782BECB}" type="pres">
      <dgm:prSet presAssocID="{509F4E36-ED62-47BD-83D7-0C6959B3BEF9}" presName="rootConnector" presStyleLbl="node3" presStyleIdx="13" presStyleCnt="22"/>
      <dgm:spPr/>
    </dgm:pt>
    <dgm:pt modelId="{5E7497BB-FCFE-4025-AD25-DE13DA0115C2}" type="pres">
      <dgm:prSet presAssocID="{509F4E36-ED62-47BD-83D7-0C6959B3BEF9}" presName="hierChild4" presStyleCnt="0"/>
      <dgm:spPr/>
    </dgm:pt>
    <dgm:pt modelId="{FE3739C5-517D-478D-9DB8-A3236A676EB7}" type="pres">
      <dgm:prSet presAssocID="{509F4E36-ED62-47BD-83D7-0C6959B3BEF9}" presName="hierChild5" presStyleCnt="0"/>
      <dgm:spPr/>
    </dgm:pt>
    <dgm:pt modelId="{03677F56-14AD-4201-B897-5BCAC8002811}" type="pres">
      <dgm:prSet presAssocID="{72CD06F4-0451-4684-80F7-6B6742E8388C}" presName="Name37" presStyleLbl="parChTrans1D3" presStyleIdx="14" presStyleCnt="22"/>
      <dgm:spPr/>
    </dgm:pt>
    <dgm:pt modelId="{42CACF1A-3331-4762-AEDD-4E358105D53B}" type="pres">
      <dgm:prSet presAssocID="{FB443DB9-5A3A-4552-91B0-22C64D3A23AC}" presName="hierRoot2" presStyleCnt="0">
        <dgm:presLayoutVars>
          <dgm:hierBranch val="init"/>
        </dgm:presLayoutVars>
      </dgm:prSet>
      <dgm:spPr/>
    </dgm:pt>
    <dgm:pt modelId="{D9C8962F-8DC5-4661-B1EA-0F73EF4FE645}" type="pres">
      <dgm:prSet presAssocID="{FB443DB9-5A3A-4552-91B0-22C64D3A23AC}" presName="rootComposite" presStyleCnt="0"/>
      <dgm:spPr/>
    </dgm:pt>
    <dgm:pt modelId="{73CF68FA-799A-4D52-9038-D4A1DAFB340F}" type="pres">
      <dgm:prSet presAssocID="{FB443DB9-5A3A-4552-91B0-22C64D3A23AC}" presName="rootText" presStyleLbl="node3" presStyleIdx="14" presStyleCnt="22" custScaleX="114705" custScaleY="138767">
        <dgm:presLayoutVars>
          <dgm:chPref val="3"/>
        </dgm:presLayoutVars>
      </dgm:prSet>
      <dgm:spPr/>
    </dgm:pt>
    <dgm:pt modelId="{5C934FDC-96BC-470F-82E7-7A9427C8BA84}" type="pres">
      <dgm:prSet presAssocID="{FB443DB9-5A3A-4552-91B0-22C64D3A23AC}" presName="rootConnector" presStyleLbl="node3" presStyleIdx="14" presStyleCnt="22"/>
      <dgm:spPr/>
    </dgm:pt>
    <dgm:pt modelId="{63DCD363-3D39-430C-AE6D-E4595BEEE3D1}" type="pres">
      <dgm:prSet presAssocID="{FB443DB9-5A3A-4552-91B0-22C64D3A23AC}" presName="hierChild4" presStyleCnt="0"/>
      <dgm:spPr/>
    </dgm:pt>
    <dgm:pt modelId="{D53DF549-4281-490D-8957-F0AD3B8FFECA}" type="pres">
      <dgm:prSet presAssocID="{FB443DB9-5A3A-4552-91B0-22C64D3A23AC}" presName="hierChild5" presStyleCnt="0"/>
      <dgm:spPr/>
    </dgm:pt>
    <dgm:pt modelId="{BD0BAEF7-AE90-4736-ACCB-243451A8D7B8}" type="pres">
      <dgm:prSet presAssocID="{BC44D522-F758-40C6-A459-43E5CF699A09}" presName="hierChild5" presStyleCnt="0"/>
      <dgm:spPr/>
    </dgm:pt>
    <dgm:pt modelId="{4B7D7AB9-FA42-400C-A732-9F6CE74339F1}" type="pres">
      <dgm:prSet presAssocID="{7D7947ED-63D0-412A-92E4-53BF076AEC87}" presName="Name37" presStyleLbl="parChTrans1D2" presStyleIdx="4" presStyleCnt="6"/>
      <dgm:spPr/>
    </dgm:pt>
    <dgm:pt modelId="{CA049E63-71C7-4CEE-BD58-483DA0CAFAFB}" type="pres">
      <dgm:prSet presAssocID="{60A0E6D7-66FB-4660-8DB7-2258F9FECAB2}" presName="hierRoot2" presStyleCnt="0">
        <dgm:presLayoutVars>
          <dgm:hierBranch val="init"/>
        </dgm:presLayoutVars>
      </dgm:prSet>
      <dgm:spPr/>
    </dgm:pt>
    <dgm:pt modelId="{716D607F-0762-4D9C-9693-F2897B269C14}" type="pres">
      <dgm:prSet presAssocID="{60A0E6D7-66FB-4660-8DB7-2258F9FECAB2}" presName="rootComposite" presStyleCnt="0"/>
      <dgm:spPr/>
    </dgm:pt>
    <dgm:pt modelId="{B2BB45C7-6CED-4479-A6BB-FDD5B9516B22}" type="pres">
      <dgm:prSet presAssocID="{60A0E6D7-66FB-4660-8DB7-2258F9FECAB2}" presName="rootText" presStyleLbl="node2" presStyleIdx="4" presStyleCnt="6" custScaleX="110027" custScaleY="155666">
        <dgm:presLayoutVars>
          <dgm:chPref val="3"/>
        </dgm:presLayoutVars>
      </dgm:prSet>
      <dgm:spPr/>
    </dgm:pt>
    <dgm:pt modelId="{F6A04AB1-1891-456E-9826-24E23EF3AB5F}" type="pres">
      <dgm:prSet presAssocID="{60A0E6D7-66FB-4660-8DB7-2258F9FECAB2}" presName="rootConnector" presStyleLbl="node2" presStyleIdx="4" presStyleCnt="6"/>
      <dgm:spPr/>
    </dgm:pt>
    <dgm:pt modelId="{38E3A0A7-52F3-42F6-AE16-E1CD7F97842E}" type="pres">
      <dgm:prSet presAssocID="{60A0E6D7-66FB-4660-8DB7-2258F9FECAB2}" presName="hierChild4" presStyleCnt="0"/>
      <dgm:spPr/>
    </dgm:pt>
    <dgm:pt modelId="{1C778218-12AF-43B7-AED5-6A3A44B00779}" type="pres">
      <dgm:prSet presAssocID="{5F775FF5-8F32-4AFB-992A-83369C712A03}" presName="Name37" presStyleLbl="parChTrans1D3" presStyleIdx="15" presStyleCnt="22"/>
      <dgm:spPr/>
    </dgm:pt>
    <dgm:pt modelId="{C719BB79-87BC-4463-9FA0-4E214F9B457E}" type="pres">
      <dgm:prSet presAssocID="{33945EC2-0703-4580-A021-16FDD7BC0F6A}" presName="hierRoot2" presStyleCnt="0">
        <dgm:presLayoutVars>
          <dgm:hierBranch val="init"/>
        </dgm:presLayoutVars>
      </dgm:prSet>
      <dgm:spPr/>
    </dgm:pt>
    <dgm:pt modelId="{BCB88A96-420E-4757-B770-BAF8CCDF8BF2}" type="pres">
      <dgm:prSet presAssocID="{33945EC2-0703-4580-A021-16FDD7BC0F6A}" presName="rootComposite" presStyleCnt="0"/>
      <dgm:spPr/>
    </dgm:pt>
    <dgm:pt modelId="{89A1E916-AA09-489A-81CE-F941E0073FFB}" type="pres">
      <dgm:prSet presAssocID="{33945EC2-0703-4580-A021-16FDD7BC0F6A}" presName="rootText" presStyleLbl="node3" presStyleIdx="15" presStyleCnt="22">
        <dgm:presLayoutVars>
          <dgm:chPref val="3"/>
        </dgm:presLayoutVars>
      </dgm:prSet>
      <dgm:spPr/>
    </dgm:pt>
    <dgm:pt modelId="{BCBBF592-DE72-4932-8E27-2D15A1A086A7}" type="pres">
      <dgm:prSet presAssocID="{33945EC2-0703-4580-A021-16FDD7BC0F6A}" presName="rootConnector" presStyleLbl="node3" presStyleIdx="15" presStyleCnt="22"/>
      <dgm:spPr/>
    </dgm:pt>
    <dgm:pt modelId="{E620E934-D11A-4C23-A541-211FEB78A3C8}" type="pres">
      <dgm:prSet presAssocID="{33945EC2-0703-4580-A021-16FDD7BC0F6A}" presName="hierChild4" presStyleCnt="0"/>
      <dgm:spPr/>
    </dgm:pt>
    <dgm:pt modelId="{2BB842C8-E9CA-440F-9F5A-134A97F759FA}" type="pres">
      <dgm:prSet presAssocID="{33945EC2-0703-4580-A021-16FDD7BC0F6A}" presName="hierChild5" presStyleCnt="0"/>
      <dgm:spPr/>
    </dgm:pt>
    <dgm:pt modelId="{AB6BDBA2-CF11-45D8-9EBC-DC3815C45755}" type="pres">
      <dgm:prSet presAssocID="{B168D99B-6436-461D-8FD0-EC19FA4537CB}" presName="Name37" presStyleLbl="parChTrans1D3" presStyleIdx="16" presStyleCnt="22"/>
      <dgm:spPr/>
    </dgm:pt>
    <dgm:pt modelId="{B33C9905-710D-4D89-95BC-B65342960A2E}" type="pres">
      <dgm:prSet presAssocID="{FA945EC0-9FEC-49E9-8D1E-D25608E4B66A}" presName="hierRoot2" presStyleCnt="0">
        <dgm:presLayoutVars>
          <dgm:hierBranch val="init"/>
        </dgm:presLayoutVars>
      </dgm:prSet>
      <dgm:spPr/>
    </dgm:pt>
    <dgm:pt modelId="{F1FE3160-A59C-4041-A07D-EE3E72B8A433}" type="pres">
      <dgm:prSet presAssocID="{FA945EC0-9FEC-49E9-8D1E-D25608E4B66A}" presName="rootComposite" presStyleCnt="0"/>
      <dgm:spPr/>
    </dgm:pt>
    <dgm:pt modelId="{63240C05-5502-4348-B77A-D496A29ACA77}" type="pres">
      <dgm:prSet presAssocID="{FA945EC0-9FEC-49E9-8D1E-D25608E4B66A}" presName="rootText" presStyleLbl="node3" presStyleIdx="16" presStyleCnt="22">
        <dgm:presLayoutVars>
          <dgm:chPref val="3"/>
        </dgm:presLayoutVars>
      </dgm:prSet>
      <dgm:spPr/>
    </dgm:pt>
    <dgm:pt modelId="{70BCF55B-7743-4576-A2E2-6F581978688A}" type="pres">
      <dgm:prSet presAssocID="{FA945EC0-9FEC-49E9-8D1E-D25608E4B66A}" presName="rootConnector" presStyleLbl="node3" presStyleIdx="16" presStyleCnt="22"/>
      <dgm:spPr/>
    </dgm:pt>
    <dgm:pt modelId="{D01347B8-41C4-4761-914C-FD501B3B1C89}" type="pres">
      <dgm:prSet presAssocID="{FA945EC0-9FEC-49E9-8D1E-D25608E4B66A}" presName="hierChild4" presStyleCnt="0"/>
      <dgm:spPr/>
    </dgm:pt>
    <dgm:pt modelId="{50592F2A-91A9-48BE-9949-8C9D5CF0414D}" type="pres">
      <dgm:prSet presAssocID="{FA945EC0-9FEC-49E9-8D1E-D25608E4B66A}" presName="hierChild5" presStyleCnt="0"/>
      <dgm:spPr/>
    </dgm:pt>
    <dgm:pt modelId="{99E490C7-A906-4F76-9201-A5383ABBBE6D}" type="pres">
      <dgm:prSet presAssocID="{C6C9F79C-61D8-47EC-82F1-9241617CB03B}" presName="Name37" presStyleLbl="parChTrans1D3" presStyleIdx="17" presStyleCnt="22"/>
      <dgm:spPr/>
    </dgm:pt>
    <dgm:pt modelId="{DD29D531-6C86-41FD-A55F-F1B4F3838DDA}" type="pres">
      <dgm:prSet presAssocID="{42C3637E-DC94-4DBA-B83A-A30B2DE04B1A}" presName="hierRoot2" presStyleCnt="0">
        <dgm:presLayoutVars>
          <dgm:hierBranch val="init"/>
        </dgm:presLayoutVars>
      </dgm:prSet>
      <dgm:spPr/>
    </dgm:pt>
    <dgm:pt modelId="{39F067FA-7C00-4781-A92E-77047D7FB6CB}" type="pres">
      <dgm:prSet presAssocID="{42C3637E-DC94-4DBA-B83A-A30B2DE04B1A}" presName="rootComposite" presStyleCnt="0"/>
      <dgm:spPr/>
    </dgm:pt>
    <dgm:pt modelId="{A058561C-5293-46FC-B4D4-D50B00BB69F8}" type="pres">
      <dgm:prSet presAssocID="{42C3637E-DC94-4DBA-B83A-A30B2DE04B1A}" presName="rootText" presStyleLbl="node3" presStyleIdx="17" presStyleCnt="22">
        <dgm:presLayoutVars>
          <dgm:chPref val="3"/>
        </dgm:presLayoutVars>
      </dgm:prSet>
      <dgm:spPr/>
    </dgm:pt>
    <dgm:pt modelId="{42EC7EFB-297B-46C9-B703-7B4D569FEDA8}" type="pres">
      <dgm:prSet presAssocID="{42C3637E-DC94-4DBA-B83A-A30B2DE04B1A}" presName="rootConnector" presStyleLbl="node3" presStyleIdx="17" presStyleCnt="22"/>
      <dgm:spPr/>
    </dgm:pt>
    <dgm:pt modelId="{7985FF68-CB7A-47D2-9175-3CA13899B9FC}" type="pres">
      <dgm:prSet presAssocID="{42C3637E-DC94-4DBA-B83A-A30B2DE04B1A}" presName="hierChild4" presStyleCnt="0"/>
      <dgm:spPr/>
    </dgm:pt>
    <dgm:pt modelId="{46985E8D-C8A3-4216-AE8B-F0F81ED3E96A}" type="pres">
      <dgm:prSet presAssocID="{42C3637E-DC94-4DBA-B83A-A30B2DE04B1A}" presName="hierChild5" presStyleCnt="0"/>
      <dgm:spPr/>
    </dgm:pt>
    <dgm:pt modelId="{EAA792BD-0568-4D0B-A7D7-72CF97E48B9E}" type="pres">
      <dgm:prSet presAssocID="{4E143E21-550E-48BB-9EF2-D6A43D7EC71E}" presName="Name37" presStyleLbl="parChTrans1D3" presStyleIdx="18" presStyleCnt="22"/>
      <dgm:spPr/>
    </dgm:pt>
    <dgm:pt modelId="{9360AF76-F3BD-43D2-8032-0FA7C8462964}" type="pres">
      <dgm:prSet presAssocID="{A68FC60B-F48D-4DB8-8C1B-B8AE2ACBC54E}" presName="hierRoot2" presStyleCnt="0">
        <dgm:presLayoutVars>
          <dgm:hierBranch val="init"/>
        </dgm:presLayoutVars>
      </dgm:prSet>
      <dgm:spPr/>
    </dgm:pt>
    <dgm:pt modelId="{9FF9B48E-50B8-4B29-B984-FF06BC713A88}" type="pres">
      <dgm:prSet presAssocID="{A68FC60B-F48D-4DB8-8C1B-B8AE2ACBC54E}" presName="rootComposite" presStyleCnt="0"/>
      <dgm:spPr/>
    </dgm:pt>
    <dgm:pt modelId="{82CBE986-1E48-4D0D-A3A3-46AF13FE0998}" type="pres">
      <dgm:prSet presAssocID="{A68FC60B-F48D-4DB8-8C1B-B8AE2ACBC54E}" presName="rootText" presStyleLbl="node3" presStyleIdx="18" presStyleCnt="22">
        <dgm:presLayoutVars>
          <dgm:chPref val="3"/>
        </dgm:presLayoutVars>
      </dgm:prSet>
      <dgm:spPr/>
    </dgm:pt>
    <dgm:pt modelId="{12582896-A602-4212-8997-4ED9A1742D2F}" type="pres">
      <dgm:prSet presAssocID="{A68FC60B-F48D-4DB8-8C1B-B8AE2ACBC54E}" presName="rootConnector" presStyleLbl="node3" presStyleIdx="18" presStyleCnt="22"/>
      <dgm:spPr/>
    </dgm:pt>
    <dgm:pt modelId="{B63C51F7-0A98-46D1-949A-888D93ED1D33}" type="pres">
      <dgm:prSet presAssocID="{A68FC60B-F48D-4DB8-8C1B-B8AE2ACBC54E}" presName="hierChild4" presStyleCnt="0"/>
      <dgm:spPr/>
    </dgm:pt>
    <dgm:pt modelId="{6B1E8E58-377F-4557-A5B6-D998A6FE5722}" type="pres">
      <dgm:prSet presAssocID="{A68FC60B-F48D-4DB8-8C1B-B8AE2ACBC54E}" presName="hierChild5" presStyleCnt="0"/>
      <dgm:spPr/>
    </dgm:pt>
    <dgm:pt modelId="{3CC9F818-012D-4447-A3A9-9DEF35548C50}" type="pres">
      <dgm:prSet presAssocID="{60A0E6D7-66FB-4660-8DB7-2258F9FECAB2}" presName="hierChild5" presStyleCnt="0"/>
      <dgm:spPr/>
    </dgm:pt>
    <dgm:pt modelId="{24BA052C-C645-43AC-8CA3-5434C4C90468}" type="pres">
      <dgm:prSet presAssocID="{FF645791-3BBA-4D5D-973F-06996858FB1F}" presName="Name37" presStyleLbl="parChTrans1D2" presStyleIdx="5" presStyleCnt="6"/>
      <dgm:spPr/>
    </dgm:pt>
    <dgm:pt modelId="{7CA41D7B-264E-4F86-9778-1E351DEBF010}" type="pres">
      <dgm:prSet presAssocID="{ED3E7017-C63E-45CF-8C8F-74507477CCFA}" presName="hierRoot2" presStyleCnt="0">
        <dgm:presLayoutVars>
          <dgm:hierBranch val="init"/>
        </dgm:presLayoutVars>
      </dgm:prSet>
      <dgm:spPr/>
    </dgm:pt>
    <dgm:pt modelId="{8DF418A8-688C-440E-BBEB-0F899095618B}" type="pres">
      <dgm:prSet presAssocID="{ED3E7017-C63E-45CF-8C8F-74507477CCFA}" presName="rootComposite" presStyleCnt="0"/>
      <dgm:spPr/>
    </dgm:pt>
    <dgm:pt modelId="{3D28B1B6-C3CF-4696-A379-59FA702C1E38}" type="pres">
      <dgm:prSet presAssocID="{ED3E7017-C63E-45CF-8C8F-74507477CCFA}" presName="rootText" presStyleLbl="node2" presStyleIdx="5" presStyleCnt="6">
        <dgm:presLayoutVars>
          <dgm:chPref val="3"/>
        </dgm:presLayoutVars>
      </dgm:prSet>
      <dgm:spPr/>
    </dgm:pt>
    <dgm:pt modelId="{687A5E35-C1D5-4E3D-9533-D418929E9AD1}" type="pres">
      <dgm:prSet presAssocID="{ED3E7017-C63E-45CF-8C8F-74507477CCFA}" presName="rootConnector" presStyleLbl="node2" presStyleIdx="5" presStyleCnt="6"/>
      <dgm:spPr/>
    </dgm:pt>
    <dgm:pt modelId="{AB3EC1FB-F605-440C-9F4F-F97ED2BD8C98}" type="pres">
      <dgm:prSet presAssocID="{ED3E7017-C63E-45CF-8C8F-74507477CCFA}" presName="hierChild4" presStyleCnt="0"/>
      <dgm:spPr/>
    </dgm:pt>
    <dgm:pt modelId="{5F6CC935-7B67-443E-8E92-16B8995C35D7}" type="pres">
      <dgm:prSet presAssocID="{6F06500B-52F2-4C50-9AFE-76C55BE6F932}" presName="Name37" presStyleLbl="parChTrans1D3" presStyleIdx="19" presStyleCnt="22"/>
      <dgm:spPr/>
    </dgm:pt>
    <dgm:pt modelId="{14DBC293-8339-4AC8-88A4-C7F70007B3D1}" type="pres">
      <dgm:prSet presAssocID="{204EB07E-6BAA-46F1-AAE2-B946A9C4F978}" presName="hierRoot2" presStyleCnt="0">
        <dgm:presLayoutVars>
          <dgm:hierBranch val="init"/>
        </dgm:presLayoutVars>
      </dgm:prSet>
      <dgm:spPr/>
    </dgm:pt>
    <dgm:pt modelId="{6E9D6288-2350-4FA9-8DB7-EA4187BFE42B}" type="pres">
      <dgm:prSet presAssocID="{204EB07E-6BAA-46F1-AAE2-B946A9C4F978}" presName="rootComposite" presStyleCnt="0"/>
      <dgm:spPr/>
    </dgm:pt>
    <dgm:pt modelId="{DDF8EE72-56BE-4418-BAAC-A6F19DEF3CB5}" type="pres">
      <dgm:prSet presAssocID="{204EB07E-6BAA-46F1-AAE2-B946A9C4F978}" presName="rootText" presStyleLbl="node3" presStyleIdx="19" presStyleCnt="22">
        <dgm:presLayoutVars>
          <dgm:chPref val="3"/>
        </dgm:presLayoutVars>
      </dgm:prSet>
      <dgm:spPr/>
    </dgm:pt>
    <dgm:pt modelId="{7EADA51A-3C6F-4A3C-ACA5-90BC0B083973}" type="pres">
      <dgm:prSet presAssocID="{204EB07E-6BAA-46F1-AAE2-B946A9C4F978}" presName="rootConnector" presStyleLbl="node3" presStyleIdx="19" presStyleCnt="22"/>
      <dgm:spPr/>
    </dgm:pt>
    <dgm:pt modelId="{53328686-EC1F-4A82-B828-A683A94F972C}" type="pres">
      <dgm:prSet presAssocID="{204EB07E-6BAA-46F1-AAE2-B946A9C4F978}" presName="hierChild4" presStyleCnt="0"/>
      <dgm:spPr/>
    </dgm:pt>
    <dgm:pt modelId="{88031D8F-ACAF-4878-B242-8A563B161AF4}" type="pres">
      <dgm:prSet presAssocID="{204EB07E-6BAA-46F1-AAE2-B946A9C4F978}" presName="hierChild5" presStyleCnt="0"/>
      <dgm:spPr/>
    </dgm:pt>
    <dgm:pt modelId="{6EE56359-F04C-47CB-A8E9-BFFB6AAF5E31}" type="pres">
      <dgm:prSet presAssocID="{9B225FCD-9053-4BF4-A0FD-15F983DC9415}" presName="Name37" presStyleLbl="parChTrans1D3" presStyleIdx="20" presStyleCnt="22"/>
      <dgm:spPr/>
    </dgm:pt>
    <dgm:pt modelId="{266AB3F6-3F0E-4D82-9A3D-8C8CC0F5EDD6}" type="pres">
      <dgm:prSet presAssocID="{DD564A65-F13A-4F84-B1AE-625B78F506FD}" presName="hierRoot2" presStyleCnt="0">
        <dgm:presLayoutVars>
          <dgm:hierBranch val="init"/>
        </dgm:presLayoutVars>
      </dgm:prSet>
      <dgm:spPr/>
    </dgm:pt>
    <dgm:pt modelId="{451A53EA-35C6-48B3-8883-CF0CE0AF78A2}" type="pres">
      <dgm:prSet presAssocID="{DD564A65-F13A-4F84-B1AE-625B78F506FD}" presName="rootComposite" presStyleCnt="0"/>
      <dgm:spPr/>
    </dgm:pt>
    <dgm:pt modelId="{0151CF22-7B53-44FE-8497-10368AD42E19}" type="pres">
      <dgm:prSet presAssocID="{DD564A65-F13A-4F84-B1AE-625B78F506FD}" presName="rootText" presStyleLbl="node3" presStyleIdx="20" presStyleCnt="22">
        <dgm:presLayoutVars>
          <dgm:chPref val="3"/>
        </dgm:presLayoutVars>
      </dgm:prSet>
      <dgm:spPr/>
    </dgm:pt>
    <dgm:pt modelId="{D5B05B75-3C3F-4F8A-830C-39947C9A3D04}" type="pres">
      <dgm:prSet presAssocID="{DD564A65-F13A-4F84-B1AE-625B78F506FD}" presName="rootConnector" presStyleLbl="node3" presStyleIdx="20" presStyleCnt="22"/>
      <dgm:spPr/>
    </dgm:pt>
    <dgm:pt modelId="{D756FDC4-8225-44F0-87A3-8E19CC1436D6}" type="pres">
      <dgm:prSet presAssocID="{DD564A65-F13A-4F84-B1AE-625B78F506FD}" presName="hierChild4" presStyleCnt="0"/>
      <dgm:spPr/>
    </dgm:pt>
    <dgm:pt modelId="{147D852E-AA16-4DE7-814C-32CB3E483ED2}" type="pres">
      <dgm:prSet presAssocID="{DD564A65-F13A-4F84-B1AE-625B78F506FD}" presName="hierChild5" presStyleCnt="0"/>
      <dgm:spPr/>
    </dgm:pt>
    <dgm:pt modelId="{2501711B-6491-494B-915F-0272068580F5}" type="pres">
      <dgm:prSet presAssocID="{743C1AE3-F4C1-4535-AEFA-0C2A8DCBE90F}" presName="Name37" presStyleLbl="parChTrans1D3" presStyleIdx="21" presStyleCnt="22"/>
      <dgm:spPr/>
    </dgm:pt>
    <dgm:pt modelId="{5F6C46CF-BD1F-4555-91E8-DBB5E4DD1B5B}" type="pres">
      <dgm:prSet presAssocID="{056B86BC-B26E-4883-A5E7-6979AE7808D4}" presName="hierRoot2" presStyleCnt="0">
        <dgm:presLayoutVars>
          <dgm:hierBranch val="init"/>
        </dgm:presLayoutVars>
      </dgm:prSet>
      <dgm:spPr/>
    </dgm:pt>
    <dgm:pt modelId="{5B8F5309-6B0E-49D2-B687-CB8E9EEDE1D8}" type="pres">
      <dgm:prSet presAssocID="{056B86BC-B26E-4883-A5E7-6979AE7808D4}" presName="rootComposite" presStyleCnt="0"/>
      <dgm:spPr/>
    </dgm:pt>
    <dgm:pt modelId="{EA8AF9B1-1809-44B7-BA9D-1265084559D3}" type="pres">
      <dgm:prSet presAssocID="{056B86BC-B26E-4883-A5E7-6979AE7808D4}" presName="rootText" presStyleLbl="node3" presStyleIdx="21" presStyleCnt="22">
        <dgm:presLayoutVars>
          <dgm:chPref val="3"/>
        </dgm:presLayoutVars>
      </dgm:prSet>
      <dgm:spPr/>
    </dgm:pt>
    <dgm:pt modelId="{D60393D8-9F3C-49FD-B74C-CF0D85B1279D}" type="pres">
      <dgm:prSet presAssocID="{056B86BC-B26E-4883-A5E7-6979AE7808D4}" presName="rootConnector" presStyleLbl="node3" presStyleIdx="21" presStyleCnt="22"/>
      <dgm:spPr/>
    </dgm:pt>
    <dgm:pt modelId="{34B4E8AD-6B9A-412B-9528-936D19734D1A}" type="pres">
      <dgm:prSet presAssocID="{056B86BC-B26E-4883-A5E7-6979AE7808D4}" presName="hierChild4" presStyleCnt="0"/>
      <dgm:spPr/>
    </dgm:pt>
    <dgm:pt modelId="{06299682-4EE0-4E80-A63A-F6A7E00C3EA0}" type="pres">
      <dgm:prSet presAssocID="{056B86BC-B26E-4883-A5E7-6979AE7808D4}" presName="hierChild5" presStyleCnt="0"/>
      <dgm:spPr/>
    </dgm:pt>
    <dgm:pt modelId="{9DD3BAAA-1111-49A0-ADF3-A3296C1B2683}" type="pres">
      <dgm:prSet presAssocID="{ED3E7017-C63E-45CF-8C8F-74507477CCFA}" presName="hierChild5" presStyleCnt="0"/>
      <dgm:spPr/>
    </dgm:pt>
    <dgm:pt modelId="{E7FB2474-FE6F-4612-872B-DCCE89515A7C}" type="pres">
      <dgm:prSet presAssocID="{68828B04-37EB-4930-835A-74C958BCDF5D}" presName="hierChild3" presStyleCnt="0"/>
      <dgm:spPr/>
    </dgm:pt>
  </dgm:ptLst>
  <dgm:cxnLst>
    <dgm:cxn modelId="{9D7F0D03-235D-4472-9264-5A1C840C06F9}" srcId="{51A4B9F9-364B-4BF3-AEFA-1B745F8B9286}" destId="{38D0C8F2-3423-4978-9C54-91AFDCB75759}" srcOrd="3" destOrd="0" parTransId="{2D67F58B-1213-4668-BE64-9A2C8959254F}" sibTransId="{0E492873-8563-43DB-B108-E031A952BC88}"/>
    <dgm:cxn modelId="{7BB65103-A41F-4BA6-A2D6-2F7D82D3D224}" type="presOf" srcId="{E9ED6F9D-C640-4B16-B326-C42FC8C45EAD}" destId="{4E95DF7C-B119-4EA8-A5A8-AE1A6B848BE8}" srcOrd="0" destOrd="0" presId="urn:microsoft.com/office/officeart/2005/8/layout/orgChart1"/>
    <dgm:cxn modelId="{76EA1F06-5977-44F9-8D9B-7DF442C9CB93}" type="presOf" srcId="{6D1341F1-3D40-4D9E-98FB-FE92C95B7240}" destId="{F248533A-AEA0-485B-8443-A369341C43CB}" srcOrd="0" destOrd="0" presId="urn:microsoft.com/office/officeart/2005/8/layout/orgChart1"/>
    <dgm:cxn modelId="{11EE2109-455F-481F-926E-A5772007918B}" type="presOf" srcId="{056B86BC-B26E-4883-A5E7-6979AE7808D4}" destId="{D60393D8-9F3C-49FD-B74C-CF0D85B1279D}" srcOrd="1" destOrd="0" presId="urn:microsoft.com/office/officeart/2005/8/layout/orgChart1"/>
    <dgm:cxn modelId="{B0E2C00D-3F5C-49F2-B100-6809A5A65260}" srcId="{51A4B9F9-364B-4BF3-AEFA-1B745F8B9286}" destId="{E7E8E03C-A933-4778-9B5A-DAC3563515A9}" srcOrd="2" destOrd="0" parTransId="{D294DC45-F13A-46BD-9888-218410B9D8FB}" sibTransId="{08CDFB2F-0234-4C29-A28E-759B6B80C5B6}"/>
    <dgm:cxn modelId="{E3162510-B225-46A7-BCB9-BC1D8C4E063E}" type="presOf" srcId="{B42475FE-BBCC-44C0-9990-C30219286223}" destId="{02650A5A-4F2D-4309-B00F-52089B93924B}" srcOrd="1" destOrd="0" presId="urn:microsoft.com/office/officeart/2005/8/layout/orgChart1"/>
    <dgm:cxn modelId="{AB329610-10E0-4C4F-B610-3EC4883AC80D}" type="presOf" srcId="{E7E8E03C-A933-4778-9B5A-DAC3563515A9}" destId="{1AE47DD3-30F0-4B6A-9435-5B1EDA57A406}" srcOrd="1" destOrd="0" presId="urn:microsoft.com/office/officeart/2005/8/layout/orgChart1"/>
    <dgm:cxn modelId="{1B2A0211-0428-4FBB-A9B4-CA60431AA669}" srcId="{ED3E7017-C63E-45CF-8C8F-74507477CCFA}" destId="{DD564A65-F13A-4F84-B1AE-625B78F506FD}" srcOrd="1" destOrd="0" parTransId="{9B225FCD-9053-4BF4-A0FD-15F983DC9415}" sibTransId="{803564D1-0C75-4566-82CF-16D77EF24C84}"/>
    <dgm:cxn modelId="{1780BD14-CD1E-4C32-9BB2-DE071C9A3D09}" srcId="{51A4B9F9-364B-4BF3-AEFA-1B745F8B9286}" destId="{92B63908-F235-4A57-9A65-A2CF2B88A46A}" srcOrd="0" destOrd="0" parTransId="{FD6BDC65-D72C-4C1B-86F4-62C121ED34FF}" sibTransId="{0AC14A9B-BBE9-40E2-9EF8-8AA2AB5E9043}"/>
    <dgm:cxn modelId="{68FC4A16-9B85-467F-B6EC-160A350A7851}" type="presOf" srcId="{38D0C8F2-3423-4978-9C54-91AFDCB75759}" destId="{209D5DBF-D9DE-48FB-91F4-39FCF0B40DB6}" srcOrd="1" destOrd="0" presId="urn:microsoft.com/office/officeart/2005/8/layout/orgChart1"/>
    <dgm:cxn modelId="{FA88B51A-0861-4CD3-9AB8-BAE783D95B06}" srcId="{68828B04-37EB-4930-835A-74C958BCDF5D}" destId="{C5EB5074-1B77-4E61-AF91-B3E6FC3111A5}" srcOrd="2" destOrd="0" parTransId="{B8CB642D-A618-4DD2-80F7-444C3CF51780}" sibTransId="{B9DE5DC1-E23D-455E-A3D4-05F3B6F6CAD9}"/>
    <dgm:cxn modelId="{53114B1B-3E82-4ED9-8AF3-5ABC270FA38C}" type="presOf" srcId="{6D1341F1-3D40-4D9E-98FB-FE92C95B7240}" destId="{114683D9-96C9-42A7-8420-50A27396F4B5}" srcOrd="1" destOrd="0" presId="urn:microsoft.com/office/officeart/2005/8/layout/orgChart1"/>
    <dgm:cxn modelId="{5726711C-0DD1-437C-9F91-10D412DF7388}" srcId="{C5EB5074-1B77-4E61-AF91-B3E6FC3111A5}" destId="{723B8EBB-94EF-407B-9E25-6C22CAA815B8}" srcOrd="0" destOrd="0" parTransId="{612D7439-3A4C-467E-B7BB-37BB4C815D58}" sibTransId="{F111442A-37B2-4671-A442-78E3527FBC5B}"/>
    <dgm:cxn modelId="{5800371D-2121-4E38-A45B-93B39D4E2E75}" type="presOf" srcId="{FA945EC0-9FEC-49E9-8D1E-D25608E4B66A}" destId="{70BCF55B-7743-4576-A2E2-6F581978688A}" srcOrd="1" destOrd="0" presId="urn:microsoft.com/office/officeart/2005/8/layout/orgChart1"/>
    <dgm:cxn modelId="{90500120-5A36-48FE-BF50-C90D7913803A}" type="presOf" srcId="{612D7439-3A4C-467E-B7BB-37BB4C815D58}" destId="{0ADB1628-E1DC-49F4-B013-39BF84B6FA7E}" srcOrd="0" destOrd="0" presId="urn:microsoft.com/office/officeart/2005/8/layout/orgChart1"/>
    <dgm:cxn modelId="{F76F4A22-D81D-4158-A390-685FA27CAA70}" type="presOf" srcId="{60A0E6D7-66FB-4660-8DB7-2258F9FECAB2}" destId="{B2BB45C7-6CED-4479-A6BB-FDD5B9516B22}" srcOrd="0" destOrd="0" presId="urn:microsoft.com/office/officeart/2005/8/layout/orgChart1"/>
    <dgm:cxn modelId="{D40A6F28-7B24-4739-BE50-DC62AD27C01F}" type="presOf" srcId="{FB443DB9-5A3A-4552-91B0-22C64D3A23AC}" destId="{73CF68FA-799A-4D52-9038-D4A1DAFB340F}" srcOrd="0" destOrd="0" presId="urn:microsoft.com/office/officeart/2005/8/layout/orgChart1"/>
    <dgm:cxn modelId="{8B29D529-6667-4BB7-870C-DE4D329107CF}" type="presOf" srcId="{A5D1F7B3-A357-4D27-9335-7B4B5C702503}" destId="{D353A613-A3A8-4C05-ABD5-4B724C9F4DF5}" srcOrd="0" destOrd="0" presId="urn:microsoft.com/office/officeart/2005/8/layout/orgChart1"/>
    <dgm:cxn modelId="{ACDFF62B-D707-4837-9873-02B98DB326ED}" type="presOf" srcId="{68828B04-37EB-4930-835A-74C958BCDF5D}" destId="{5A960169-3AB7-4B2A-91DD-CB08FAC48515}" srcOrd="1" destOrd="0" presId="urn:microsoft.com/office/officeart/2005/8/layout/orgChart1"/>
    <dgm:cxn modelId="{8437682D-02FE-4E3A-A6F0-C3CBD620D31E}" type="presOf" srcId="{F0A32420-12A1-4015-AE95-1697559F4F87}" destId="{BA2C5223-59D6-4587-89DD-6382FEAD142C}" srcOrd="0" destOrd="0" presId="urn:microsoft.com/office/officeart/2005/8/layout/orgChart1"/>
    <dgm:cxn modelId="{36B6DF2D-F571-4145-AB06-9958B72F362C}" type="presOf" srcId="{72CD06F4-0451-4684-80F7-6B6742E8388C}" destId="{03677F56-14AD-4201-B897-5BCAC8002811}" srcOrd="0" destOrd="0" presId="urn:microsoft.com/office/officeart/2005/8/layout/orgChart1"/>
    <dgm:cxn modelId="{702E4C2F-8F66-41DA-88A8-28811F040A92}" type="presOf" srcId="{DCD215C3-B106-4C57-A336-64128E4FD3F6}" destId="{C6507E2B-2A43-4A88-8D08-A9B76B57F433}" srcOrd="0" destOrd="0" presId="urn:microsoft.com/office/officeart/2005/8/layout/orgChart1"/>
    <dgm:cxn modelId="{52BB4031-99D7-4E47-93B9-E422B4CBE92F}" type="presOf" srcId="{B42475FE-BBCC-44C0-9990-C30219286223}" destId="{909E6C3B-C48E-474D-9F7D-9195D2C4F84B}" srcOrd="0" destOrd="0" presId="urn:microsoft.com/office/officeart/2005/8/layout/orgChart1"/>
    <dgm:cxn modelId="{22797833-90DE-45B0-B992-3888F78C36F1}" type="presOf" srcId="{4864DD1D-2FB7-40CA-9EF0-6A2412E077A0}" destId="{DA223C49-4B8D-4C5E-AE34-ECE06CB627A4}" srcOrd="0" destOrd="0" presId="urn:microsoft.com/office/officeart/2005/8/layout/orgChart1"/>
    <dgm:cxn modelId="{1AC28733-C02F-4BF7-8CC6-144537685414}" srcId="{51A4B9F9-364B-4BF3-AEFA-1B745F8B9286}" destId="{78AF95E8-FF38-4223-B041-C0CC9A62FE41}" srcOrd="1" destOrd="0" parTransId="{5A536BBF-9255-4581-89EB-789CA1EB852B}" sibTransId="{3D331D8C-5EC6-445C-8E3E-8148AD889385}"/>
    <dgm:cxn modelId="{C583C034-D603-4DC1-9EF7-17E8D8E3B857}" type="presOf" srcId="{92B63908-F235-4A57-9A65-A2CF2B88A46A}" destId="{6E34D4B2-64F8-4D76-BC39-49CC4C09182D}" srcOrd="1" destOrd="0" presId="urn:microsoft.com/office/officeart/2005/8/layout/orgChart1"/>
    <dgm:cxn modelId="{24DF1736-4F8A-48E6-BB11-3C8B7E616047}" type="presOf" srcId="{6F06500B-52F2-4C50-9AFE-76C55BE6F932}" destId="{5F6CC935-7B67-443E-8E92-16B8995C35D7}" srcOrd="0" destOrd="0" presId="urn:microsoft.com/office/officeart/2005/8/layout/orgChart1"/>
    <dgm:cxn modelId="{5A948F37-6707-4ACC-ABC3-93605D2672DB}" type="presOf" srcId="{B168D99B-6436-461D-8FD0-EC19FA4537CB}" destId="{AB6BDBA2-CF11-45D8-9EBC-DC3815C45755}" srcOrd="0" destOrd="0" presId="urn:microsoft.com/office/officeart/2005/8/layout/orgChart1"/>
    <dgm:cxn modelId="{DAD2C73A-B8E5-4683-BE90-4BE2DDE64F18}" type="presOf" srcId="{FD6BDC65-D72C-4C1B-86F4-62C121ED34FF}" destId="{AF732B1D-4EEA-4F8A-8242-130863A1B1DF}" srcOrd="0" destOrd="0" presId="urn:microsoft.com/office/officeart/2005/8/layout/orgChart1"/>
    <dgm:cxn modelId="{2DE0453C-0804-42C4-93BE-B60558A7FD1F}" type="presOf" srcId="{F037A7F4-84AF-49AA-8474-E6C1698B07BD}" destId="{FA5F1239-89D3-4195-AB6F-0E4446BC1504}" srcOrd="0" destOrd="0" presId="urn:microsoft.com/office/officeart/2005/8/layout/orgChart1"/>
    <dgm:cxn modelId="{A152BF3C-96FF-4257-8FB2-4A62FADB536C}" srcId="{BC44D522-F758-40C6-A459-43E5CF699A09}" destId="{CFF3F740-75F5-4448-B7B8-51A67F7F6F79}" srcOrd="1" destOrd="0" parTransId="{9678DB98-3349-4CF3-91B0-7F8F279C0467}" sibTransId="{85419CFA-AF90-4F43-A243-42637E38F31C}"/>
    <dgm:cxn modelId="{EFE5E73C-7878-4E88-9960-3F42DED8A396}" srcId="{68828B04-37EB-4930-835A-74C958BCDF5D}" destId="{F037A7F4-84AF-49AA-8474-E6C1698B07BD}" srcOrd="0" destOrd="0" parTransId="{2778F000-8BB4-479E-991A-DF0783CF117A}" sibTransId="{E455EB2C-3B61-4DF3-B181-86BA24B2516B}"/>
    <dgm:cxn modelId="{A2E18F3E-8EF1-4936-8A3D-01CE145D8985}" type="presOf" srcId="{FB443DB9-5A3A-4552-91B0-22C64D3A23AC}" destId="{5C934FDC-96BC-470F-82E7-7A9427C8BA84}" srcOrd="1" destOrd="0" presId="urn:microsoft.com/office/officeart/2005/8/layout/orgChart1"/>
    <dgm:cxn modelId="{B1B72C5B-A868-407A-96CA-2E264D8264A2}" type="presOf" srcId="{EFC1A340-1E34-46CA-BE96-087B8A422B13}" destId="{44EDFD53-B73D-48C5-B5EE-12711EBF7AC1}" srcOrd="0" destOrd="0" presId="urn:microsoft.com/office/officeart/2005/8/layout/orgChart1"/>
    <dgm:cxn modelId="{6EF1825C-6B44-480B-94CA-0F8A41015F12}" type="presOf" srcId="{C958BF08-9299-40A7-A106-484A1B3457F3}" destId="{9736FE2C-A483-49C5-817B-5AD6714A2872}" srcOrd="0" destOrd="0" presId="urn:microsoft.com/office/officeart/2005/8/layout/orgChart1"/>
    <dgm:cxn modelId="{5CE8A55D-8C1E-4720-A3D6-0EA39527AF21}" type="presOf" srcId="{2D67F58B-1213-4668-BE64-9A2C8959254F}" destId="{F35A1123-5969-4EE8-B013-B821B707C537}" srcOrd="0" destOrd="0" presId="urn:microsoft.com/office/officeart/2005/8/layout/orgChart1"/>
    <dgm:cxn modelId="{4250CC5D-38CE-4189-9089-A2B945836D3E}" type="presOf" srcId="{ED3E7017-C63E-45CF-8C8F-74507477CCFA}" destId="{687A5E35-C1D5-4E3D-9533-D418929E9AD1}" srcOrd="1" destOrd="0" presId="urn:microsoft.com/office/officeart/2005/8/layout/orgChart1"/>
    <dgm:cxn modelId="{9BFDF15D-C089-4B85-ACB6-50204A8E4C14}" srcId="{BC44D522-F758-40C6-A459-43E5CF699A09}" destId="{C958BF08-9299-40A7-A106-484A1B3457F3}" srcOrd="0" destOrd="0" parTransId="{62F27DD1-2FFD-4459-AB0D-FEEDF496825D}" sibTransId="{31CCAA30-3654-43F3-A3D7-C6041AE0CA76}"/>
    <dgm:cxn modelId="{975B825F-841D-4075-8996-24D379DEB970}" srcId="{60A0E6D7-66FB-4660-8DB7-2258F9FECAB2}" destId="{A68FC60B-F48D-4DB8-8C1B-B8AE2ACBC54E}" srcOrd="3" destOrd="0" parTransId="{4E143E21-550E-48BB-9EF2-D6A43D7EC71E}" sibTransId="{6EFB50EF-10DF-404C-A796-CAA310BFFAE3}"/>
    <dgm:cxn modelId="{39A0D95F-38BE-42A8-82F3-FBD2E6FFC017}" type="presOf" srcId="{EBC22110-EF27-4740-86E6-C3D660A8E75E}" destId="{6BCB86A7-6200-4430-8B13-970EF3F8DAC6}" srcOrd="0" destOrd="0" presId="urn:microsoft.com/office/officeart/2005/8/layout/orgChart1"/>
    <dgm:cxn modelId="{5A7E5663-4DB4-474D-95C2-4704889B50B6}" type="presOf" srcId="{723B8EBB-94EF-407B-9E25-6C22CAA815B8}" destId="{4E902C09-5355-405B-9390-9206AB47E15B}" srcOrd="0" destOrd="0" presId="urn:microsoft.com/office/officeart/2005/8/layout/orgChart1"/>
    <dgm:cxn modelId="{D961F543-DD7A-4F5A-BC35-C15DC2404AAD}" type="presOf" srcId="{204EB07E-6BAA-46F1-AAE2-B946A9C4F978}" destId="{DDF8EE72-56BE-4418-BAAC-A6F19DEF3CB5}" srcOrd="0" destOrd="0" presId="urn:microsoft.com/office/officeart/2005/8/layout/orgChart1"/>
    <dgm:cxn modelId="{A7C04E64-0609-416E-98C5-01B6D1C58DEC}" type="presOf" srcId="{056B86BC-B26E-4883-A5E7-6979AE7808D4}" destId="{EA8AF9B1-1809-44B7-BA9D-1265084559D3}" srcOrd="0" destOrd="0" presId="urn:microsoft.com/office/officeart/2005/8/layout/orgChart1"/>
    <dgm:cxn modelId="{03BF5445-DD87-458C-9F88-AB5E0E9862E6}" type="presOf" srcId="{62F27DD1-2FFD-4459-AB0D-FEEDF496825D}" destId="{027A7C51-98A2-4606-B4B0-C275A6C87A7A}" srcOrd="0" destOrd="0" presId="urn:microsoft.com/office/officeart/2005/8/layout/orgChart1"/>
    <dgm:cxn modelId="{96262A66-8C13-47B7-848B-3318C9AF9BE8}" type="presOf" srcId="{B8CB642D-A618-4DD2-80F7-444C3CF51780}" destId="{33EAA575-4E1C-4BCA-B824-F3B13EAC9F4D}" srcOrd="0" destOrd="0" presId="urn:microsoft.com/office/officeart/2005/8/layout/orgChart1"/>
    <dgm:cxn modelId="{BC343547-438D-43AB-88FA-7EEF67C87F11}" type="presOf" srcId="{DCD215C3-B106-4C57-A336-64128E4FD3F6}" destId="{1B27FBEF-1D3A-48FC-A254-F5695891637B}" srcOrd="1" destOrd="0" presId="urn:microsoft.com/office/officeart/2005/8/layout/orgChart1"/>
    <dgm:cxn modelId="{D794F767-6C50-4734-BDC1-BA4CF0D31E72}" type="presOf" srcId="{6741E320-BE77-4FE8-8360-A0603AE38A62}" destId="{86D8978E-EDB3-4D98-A6FD-FC3389604832}" srcOrd="1" destOrd="0" presId="urn:microsoft.com/office/officeart/2005/8/layout/orgChart1"/>
    <dgm:cxn modelId="{08634968-76BD-40CC-B834-CBFDDE33A452}" type="presOf" srcId="{D94137E3-8B2C-4EE7-98A5-3C0BEFFB6537}" destId="{10A9DE8B-969F-45D9-A93D-5D2DC921DF9F}" srcOrd="0" destOrd="0" presId="urn:microsoft.com/office/officeart/2005/8/layout/orgChart1"/>
    <dgm:cxn modelId="{3E574769-B3D9-4C17-9025-CAB6BCC528BD}" type="presOf" srcId="{7D7947ED-63D0-412A-92E4-53BF076AEC87}" destId="{4B7D7AB9-FA42-400C-A732-9F6CE74339F1}" srcOrd="0" destOrd="0" presId="urn:microsoft.com/office/officeart/2005/8/layout/orgChart1"/>
    <dgm:cxn modelId="{8201D169-ABE6-49FA-872E-C18D69A64CCB}" srcId="{F037A7F4-84AF-49AA-8474-E6C1698B07BD}" destId="{6D1341F1-3D40-4D9E-98FB-FE92C95B7240}" srcOrd="2" destOrd="0" parTransId="{D94137E3-8B2C-4EE7-98A5-3C0BEFFB6537}" sibTransId="{C9048167-977D-4C93-996E-01873F60D3D9}"/>
    <dgm:cxn modelId="{C84C7C6A-DDE3-404D-8FCA-8B70F0958966}" type="presOf" srcId="{509F4E36-ED62-47BD-83D7-0C6959B3BEF9}" destId="{E59F4D51-E8DC-448A-AA23-8E820782BECB}" srcOrd="1" destOrd="0" presId="urn:microsoft.com/office/officeart/2005/8/layout/orgChart1"/>
    <dgm:cxn modelId="{64017B6C-FA6B-4584-A22C-9A0E0938A54A}" type="presOf" srcId="{CFF3F740-75F5-4448-B7B8-51A67F7F6F79}" destId="{701A9FA3-09C0-4A28-A1A6-51403F14E766}" srcOrd="0" destOrd="0" presId="urn:microsoft.com/office/officeart/2005/8/layout/orgChart1"/>
    <dgm:cxn modelId="{5A58266D-3C30-4A48-90FE-733150B5EF94}" type="presOf" srcId="{2778F000-8BB4-479E-991A-DF0783CF117A}" destId="{EE371DE3-0B1E-4AB5-B37C-DE8838D6C8B5}" srcOrd="0" destOrd="0" presId="urn:microsoft.com/office/officeart/2005/8/layout/orgChart1"/>
    <dgm:cxn modelId="{5688574D-15BA-4D8C-98CB-A4FDBFE38D48}" type="presOf" srcId="{68828B04-37EB-4930-835A-74C958BCDF5D}" destId="{54D248AC-163F-4C32-AE07-CFBFF776FEDD}" srcOrd="0" destOrd="0" presId="urn:microsoft.com/office/officeart/2005/8/layout/orgChart1"/>
    <dgm:cxn modelId="{B29CF14D-F897-46CA-9480-D2BC1F09E7F2}" type="presOf" srcId="{78AF95E8-FF38-4223-B041-C0CC9A62FE41}" destId="{E68A76A5-F896-47AD-84AE-A4EB657138C0}" srcOrd="1" destOrd="0" presId="urn:microsoft.com/office/officeart/2005/8/layout/orgChart1"/>
    <dgm:cxn modelId="{0814E46E-89BB-471D-85EB-F996DEA577AC}" type="presOf" srcId="{4E143E21-550E-48BB-9EF2-D6A43D7EC71E}" destId="{EAA792BD-0568-4D0B-A7D7-72CF97E48B9E}" srcOrd="0" destOrd="0" presId="urn:microsoft.com/office/officeart/2005/8/layout/orgChart1"/>
    <dgm:cxn modelId="{D9DD246F-EF29-4FB2-A51E-A28E90EC1A4E}" type="presOf" srcId="{BC44D522-F758-40C6-A459-43E5CF699A09}" destId="{BA48C3AD-1DCD-4C52-9A87-83FABF474C0D}" srcOrd="0" destOrd="0" presId="urn:microsoft.com/office/officeart/2005/8/layout/orgChart1"/>
    <dgm:cxn modelId="{B47B3250-29DE-4CE9-A55D-4D3A06A085E8}" type="presOf" srcId="{509F4E36-ED62-47BD-83D7-0C6959B3BEF9}" destId="{87E5133A-AC7C-4374-A9E8-27AFD8D9AD44}" srcOrd="0" destOrd="0" presId="urn:microsoft.com/office/officeart/2005/8/layout/orgChart1"/>
    <dgm:cxn modelId="{7A024570-E8AF-43B7-8AAD-9EDA99AC61BD}" srcId="{F0A32420-12A1-4015-AE95-1697559F4F87}" destId="{68828B04-37EB-4930-835A-74C958BCDF5D}" srcOrd="0" destOrd="0" parTransId="{1BA3A920-278B-4016-981E-074DB36452DD}" sibTransId="{EFE96168-9A96-459E-A976-CB60B060EB6C}"/>
    <dgm:cxn modelId="{4EB5C370-A5C2-4807-8B00-89C361C6BC1F}" type="presOf" srcId="{DD564A65-F13A-4F84-B1AE-625B78F506FD}" destId="{0151CF22-7B53-44FE-8497-10368AD42E19}" srcOrd="0" destOrd="0" presId="urn:microsoft.com/office/officeart/2005/8/layout/orgChart1"/>
    <dgm:cxn modelId="{C5E36C56-C49C-4091-88AA-F9C2BB6C6F0F}" srcId="{ED3E7017-C63E-45CF-8C8F-74507477CCFA}" destId="{204EB07E-6BAA-46F1-AAE2-B946A9C4F978}" srcOrd="0" destOrd="0" parTransId="{6F06500B-52F2-4C50-9AFE-76C55BE6F932}" sibTransId="{0EEB2253-D329-49BF-9CF0-9485B634AF36}"/>
    <dgm:cxn modelId="{828B0157-4FD7-4B69-AF6B-F607A1A01F83}" type="presOf" srcId="{F037A7F4-84AF-49AA-8474-E6C1698B07BD}" destId="{06095F9C-DE86-4E5A-951E-C5E7B07848D9}" srcOrd="1" destOrd="0" presId="urn:microsoft.com/office/officeart/2005/8/layout/orgChart1"/>
    <dgm:cxn modelId="{A1EA1F57-4B58-4D6F-B535-5B1112A39A3A}" type="presOf" srcId="{AABD0D13-3A0B-4168-A96B-726F22B141E3}" destId="{C27850BD-4A3B-471C-9A3B-96EB2FA08DAD}" srcOrd="0" destOrd="0" presId="urn:microsoft.com/office/officeart/2005/8/layout/orgChart1"/>
    <dgm:cxn modelId="{5835B779-CFB2-4E13-83BA-DEB0FB6E7D9D}" type="presOf" srcId="{FA945EC0-9FEC-49E9-8D1E-D25608E4B66A}" destId="{63240C05-5502-4348-B77A-D496A29ACA77}" srcOrd="0" destOrd="0" presId="urn:microsoft.com/office/officeart/2005/8/layout/orgChart1"/>
    <dgm:cxn modelId="{8C24F17A-2982-4362-B18E-A9AEAFF2307B}" type="presOf" srcId="{204EB07E-6BAA-46F1-AAE2-B946A9C4F978}" destId="{7EADA51A-3C6F-4A3C-ACA5-90BC0B083973}" srcOrd="1" destOrd="0" presId="urn:microsoft.com/office/officeart/2005/8/layout/orgChart1"/>
    <dgm:cxn modelId="{A46B397C-D715-4B6E-8A06-86C08DCF8599}" srcId="{68828B04-37EB-4930-835A-74C958BCDF5D}" destId="{60A0E6D7-66FB-4660-8DB7-2258F9FECAB2}" srcOrd="4" destOrd="0" parTransId="{7D7947ED-63D0-412A-92E4-53BF076AEC87}" sibTransId="{4AE778F1-8394-468A-BCD6-B54667B8E51F}"/>
    <dgm:cxn modelId="{54A1C67C-0CF0-4589-8F5A-2B411F60B384}" type="presOf" srcId="{FF645791-3BBA-4D5D-973F-06996858FB1F}" destId="{24BA052C-C645-43AC-8CA3-5434C4C90468}" srcOrd="0" destOrd="0" presId="urn:microsoft.com/office/officeart/2005/8/layout/orgChart1"/>
    <dgm:cxn modelId="{4BAA957D-D2B4-4627-B84E-099917489599}" type="presOf" srcId="{CFF3F740-75F5-4448-B7B8-51A67F7F6F79}" destId="{D94E97BA-C5EF-4B63-A92C-381C08522A17}" srcOrd="1" destOrd="0" presId="urn:microsoft.com/office/officeart/2005/8/layout/orgChart1"/>
    <dgm:cxn modelId="{8F7E138A-1387-48C6-8F58-B8571B91A615}" type="presOf" srcId="{5F775FF5-8F32-4AFB-992A-83369C712A03}" destId="{1C778218-12AF-43B7-AED5-6A3A44B00779}" srcOrd="0" destOrd="0" presId="urn:microsoft.com/office/officeart/2005/8/layout/orgChart1"/>
    <dgm:cxn modelId="{A505F58C-3932-449C-904F-1208F3DCC86D}" type="presOf" srcId="{78AF95E8-FF38-4223-B041-C0CC9A62FE41}" destId="{295DA828-216B-4F8A-93E4-2E72907B19D7}" srcOrd="0" destOrd="0" presId="urn:microsoft.com/office/officeart/2005/8/layout/orgChart1"/>
    <dgm:cxn modelId="{DF47C08D-4353-4735-8F42-6B77FAC5F61F}" type="presOf" srcId="{C5EB5074-1B77-4E61-AF91-B3E6FC3111A5}" destId="{84FD8714-499E-4880-8C8B-D93A26AADD26}" srcOrd="0" destOrd="0" presId="urn:microsoft.com/office/officeart/2005/8/layout/orgChart1"/>
    <dgm:cxn modelId="{B87A9E8F-81F1-4EE3-80FC-186BDECE40DA}" srcId="{C5EB5074-1B77-4E61-AF91-B3E6FC3111A5}" destId="{A5D1F7B3-A357-4D27-9335-7B4B5C702503}" srcOrd="1" destOrd="0" parTransId="{EFC1A340-1E34-46CA-BE96-087B8A422B13}" sibTransId="{4055AB4C-3960-4300-91C8-57690ADDA277}"/>
    <dgm:cxn modelId="{A9F52793-A4E8-47A2-A76C-88D4A1120AEB}" type="presOf" srcId="{40ED05E0-56F2-4004-AE64-67A6C5E82DF8}" destId="{45659525-881A-4411-B22D-254DCEA3A6AB}" srcOrd="0" destOrd="0" presId="urn:microsoft.com/office/officeart/2005/8/layout/orgChart1"/>
    <dgm:cxn modelId="{69847798-0647-40EA-8403-3525B5647C88}" type="presOf" srcId="{38D0C8F2-3423-4978-9C54-91AFDCB75759}" destId="{26937D51-FB8A-4E8C-A5D4-0158DB9104CC}" srcOrd="0" destOrd="0" presId="urn:microsoft.com/office/officeart/2005/8/layout/orgChart1"/>
    <dgm:cxn modelId="{852E1FA0-D8A2-4680-9D5C-3664C62371F2}" type="presOf" srcId="{9678DB98-3349-4CF3-91B0-7F8F279C0467}" destId="{70B802D5-3FD5-4B8B-8D46-1FF365C9144B}" srcOrd="0" destOrd="0" presId="urn:microsoft.com/office/officeart/2005/8/layout/orgChart1"/>
    <dgm:cxn modelId="{7A5FCAA4-157F-4065-9DC5-D9E2D4A23B5C}" type="presOf" srcId="{723B8EBB-94EF-407B-9E25-6C22CAA815B8}" destId="{A2273DCD-8C5D-42D4-8159-0A7AEACD44D1}" srcOrd="1" destOrd="0" presId="urn:microsoft.com/office/officeart/2005/8/layout/orgChart1"/>
    <dgm:cxn modelId="{65928CA6-7871-492F-AC12-916B6C7C3B07}" srcId="{60A0E6D7-66FB-4660-8DB7-2258F9FECAB2}" destId="{33945EC2-0703-4580-A021-16FDD7BC0F6A}" srcOrd="0" destOrd="0" parTransId="{5F775FF5-8F32-4AFB-992A-83369C712A03}" sibTransId="{FCF94CC7-1863-4CEE-98CB-56F1E57C54C0}"/>
    <dgm:cxn modelId="{123418AA-219E-419E-A721-B545BA86EAF1}" type="presOf" srcId="{743C1AE3-F4C1-4535-AEFA-0C2A8DCBE90F}" destId="{2501711B-6491-494B-915F-0272068580F5}" srcOrd="0" destOrd="0" presId="urn:microsoft.com/office/officeart/2005/8/layout/orgChart1"/>
    <dgm:cxn modelId="{2B33A2AE-804D-4709-AD69-8A9B5D9FE009}" type="presOf" srcId="{C5EB5074-1B77-4E61-AF91-B3E6FC3111A5}" destId="{3E086B56-955C-4241-B877-720242DCA975}" srcOrd="1" destOrd="0" presId="urn:microsoft.com/office/officeart/2005/8/layout/orgChart1"/>
    <dgm:cxn modelId="{98B118B1-9594-41FD-BCEC-40678E70F3E4}" srcId="{60A0E6D7-66FB-4660-8DB7-2258F9FECAB2}" destId="{42C3637E-DC94-4DBA-B83A-A30B2DE04B1A}" srcOrd="2" destOrd="0" parTransId="{C6C9F79C-61D8-47EC-82F1-9241617CB03B}" sibTransId="{76A46F65-4DB6-4407-88AB-6D821CBACFAC}"/>
    <dgm:cxn modelId="{A0756AB1-8B28-4E66-818A-F77D7459D963}" srcId="{68828B04-37EB-4930-835A-74C958BCDF5D}" destId="{51A4B9F9-364B-4BF3-AEFA-1B745F8B9286}" srcOrd="1" destOrd="0" parTransId="{40ED05E0-56F2-4004-AE64-67A6C5E82DF8}" sibTransId="{A531E188-52E2-48F3-92FE-BB8E78A00204}"/>
    <dgm:cxn modelId="{6FC22FB3-CB88-4AD2-A9C4-5C2E8F96B3F4}" type="presOf" srcId="{231D6FFD-B00D-4616-945A-F7493B9CC1C9}" destId="{86A55CC8-9D7E-4387-85CF-C961D1769716}" srcOrd="0" destOrd="0" presId="urn:microsoft.com/office/officeart/2005/8/layout/orgChart1"/>
    <dgm:cxn modelId="{1E0588BA-5187-4A72-8C93-E12313E0807A}" type="presOf" srcId="{6741E320-BE77-4FE8-8360-A0603AE38A62}" destId="{BC6BA1C4-73F5-4B61-8D57-0BD8E792AD11}" srcOrd="0" destOrd="0" presId="urn:microsoft.com/office/officeart/2005/8/layout/orgChart1"/>
    <dgm:cxn modelId="{B22367BC-B856-464B-9847-42F339FD32E1}" type="presOf" srcId="{A5D1F7B3-A357-4D27-9335-7B4B5C702503}" destId="{5A3B3AC9-C40B-4E83-8C37-90407EDF7162}" srcOrd="1" destOrd="0" presId="urn:microsoft.com/office/officeart/2005/8/layout/orgChart1"/>
    <dgm:cxn modelId="{FD4A40BF-B36E-4E75-B7B1-BFA95ECB546F}" type="presOf" srcId="{5A536BBF-9255-4581-89EB-789CA1EB852B}" destId="{0CB7EB69-3917-4C5E-9337-7BD8764277EB}" srcOrd="0" destOrd="0" presId="urn:microsoft.com/office/officeart/2005/8/layout/orgChart1"/>
    <dgm:cxn modelId="{CA42F4C2-22EE-47A6-BBF1-C86DC74E2C11}" srcId="{BC44D522-F758-40C6-A459-43E5CF699A09}" destId="{FB443DB9-5A3A-4552-91B0-22C64D3A23AC}" srcOrd="4" destOrd="0" parTransId="{72CD06F4-0451-4684-80F7-6B6742E8388C}" sibTransId="{0A1A2921-F9A6-4A89-9474-F71B836CABEC}"/>
    <dgm:cxn modelId="{87DC64C4-8528-484D-A167-24409D67C913}" type="presOf" srcId="{60A0E6D7-66FB-4660-8DB7-2258F9FECAB2}" destId="{F6A04AB1-1891-456E-9826-24E23EF3AB5F}" srcOrd="1" destOrd="0" presId="urn:microsoft.com/office/officeart/2005/8/layout/orgChart1"/>
    <dgm:cxn modelId="{3BD52AC5-0D63-489D-A177-9957D78947A5}" type="presOf" srcId="{42C3637E-DC94-4DBA-B83A-A30B2DE04B1A}" destId="{42EC7EFB-297B-46C9-B703-7B4D569FEDA8}" srcOrd="1" destOrd="0" presId="urn:microsoft.com/office/officeart/2005/8/layout/orgChart1"/>
    <dgm:cxn modelId="{3E3B10C8-FE05-4637-8E88-CC20A9B259B2}" type="presOf" srcId="{33945EC2-0703-4580-A021-16FDD7BC0F6A}" destId="{89A1E916-AA09-489A-81CE-F941E0073FFB}" srcOrd="0" destOrd="0" presId="urn:microsoft.com/office/officeart/2005/8/layout/orgChart1"/>
    <dgm:cxn modelId="{4AF52EC9-BAA6-4CB2-B46E-649368528071}" type="presOf" srcId="{42C3637E-DC94-4DBA-B83A-A30B2DE04B1A}" destId="{A058561C-5293-46FC-B4D4-D50B00BB69F8}" srcOrd="0" destOrd="0" presId="urn:microsoft.com/office/officeart/2005/8/layout/orgChart1"/>
    <dgm:cxn modelId="{89D347CD-808F-4CE9-BDDA-75D0ED73CEA3}" type="presOf" srcId="{DD564A65-F13A-4F84-B1AE-625B78F506FD}" destId="{D5B05B75-3C3F-4F8A-830C-39947C9A3D04}" srcOrd="1" destOrd="0" presId="urn:microsoft.com/office/officeart/2005/8/layout/orgChart1"/>
    <dgm:cxn modelId="{893678CD-11BA-4728-877B-685889D7A80B}" type="presOf" srcId="{BFFBA8EE-BC84-421D-B1EA-90B9203A5E66}" destId="{EE68DAB6-8D2D-45F1-B838-19D49E67E20F}" srcOrd="0" destOrd="0" presId="urn:microsoft.com/office/officeart/2005/8/layout/orgChart1"/>
    <dgm:cxn modelId="{C05B87D2-EAA4-473D-938A-9B658925EA6E}" srcId="{ED3E7017-C63E-45CF-8C8F-74507477CCFA}" destId="{056B86BC-B26E-4883-A5E7-6979AE7808D4}" srcOrd="2" destOrd="0" parTransId="{743C1AE3-F4C1-4535-AEFA-0C2A8DCBE90F}" sibTransId="{05F0D9C7-3669-4BC3-AC2C-2688B61F939E}"/>
    <dgm:cxn modelId="{FBAEBBD6-7DEE-4966-9D3B-69C0738573AF}" srcId="{C5EB5074-1B77-4E61-AF91-B3E6FC3111A5}" destId="{B42475FE-BBCC-44C0-9990-C30219286223}" srcOrd="2" destOrd="0" parTransId="{E9ED6F9D-C640-4B16-B326-C42FC8C45EAD}" sibTransId="{CD37980C-B306-46A2-9F21-61846A5F61D2}"/>
    <dgm:cxn modelId="{259C4DD8-690C-41AE-905B-FAE803F091F2}" type="presOf" srcId="{D294DC45-F13A-46BD-9888-218410B9D8FB}" destId="{651CDAFE-ABAC-4CF3-92CE-49246A408A74}" srcOrd="0" destOrd="0" presId="urn:microsoft.com/office/officeart/2005/8/layout/orgChart1"/>
    <dgm:cxn modelId="{FBEFF4D9-64CD-4B11-A080-ADE4B0164441}" type="presOf" srcId="{C58D9562-5BA3-4E7A-BBA2-887DDFF979BD}" destId="{15C350DD-35BB-4657-A557-5413FE668BA4}" srcOrd="0" destOrd="0" presId="urn:microsoft.com/office/officeart/2005/8/layout/orgChart1"/>
    <dgm:cxn modelId="{5EC696DA-356D-4A8B-B637-E0FA8589E981}" type="presOf" srcId="{ED3E7017-C63E-45CF-8C8F-74507477CCFA}" destId="{3D28B1B6-C3CF-4696-A379-59FA702C1E38}" srcOrd="0" destOrd="0" presId="urn:microsoft.com/office/officeart/2005/8/layout/orgChart1"/>
    <dgm:cxn modelId="{9BE007DE-EC6E-4765-AD4A-FA0B99400C34}" type="presOf" srcId="{BFFBA8EE-BC84-421D-B1EA-90B9203A5E66}" destId="{7203E0D0-6B98-495B-97DF-4FE7A495FFA6}" srcOrd="1" destOrd="0" presId="urn:microsoft.com/office/officeart/2005/8/layout/orgChart1"/>
    <dgm:cxn modelId="{AE484FDE-DF39-45A5-AC8B-86ED6FBB0EB8}" srcId="{F037A7F4-84AF-49AA-8474-E6C1698B07BD}" destId="{BFFBA8EE-BC84-421D-B1EA-90B9203A5E66}" srcOrd="1" destOrd="0" parTransId="{C58D9562-5BA3-4E7A-BBA2-887DDFF979BD}" sibTransId="{B5C53A3F-0DFF-4F1C-8133-7E11E64FA905}"/>
    <dgm:cxn modelId="{E82BC2DF-D7EC-434F-8091-3AFFBB2C2F98}" type="presOf" srcId="{92B63908-F235-4A57-9A65-A2CF2B88A46A}" destId="{6A249C8F-B498-4DA7-8879-54EFA7DDFD5C}" srcOrd="0" destOrd="0" presId="urn:microsoft.com/office/officeart/2005/8/layout/orgChart1"/>
    <dgm:cxn modelId="{78AF7AE0-23A6-4261-8277-25BE996EC07F}" srcId="{68828B04-37EB-4930-835A-74C958BCDF5D}" destId="{BC44D522-F758-40C6-A459-43E5CF699A09}" srcOrd="3" destOrd="0" parTransId="{EBC22110-EF27-4740-86E6-C3D660A8E75E}" sibTransId="{01F9A036-5B9D-4E2C-9B8F-FAE2820C8B2C}"/>
    <dgm:cxn modelId="{C41E80E2-8C9C-4104-8CD6-A9A1218DBD34}" srcId="{68828B04-37EB-4930-835A-74C958BCDF5D}" destId="{ED3E7017-C63E-45CF-8C8F-74507477CCFA}" srcOrd="5" destOrd="0" parTransId="{FF645791-3BBA-4D5D-973F-06996858FB1F}" sibTransId="{4D6AC040-9B9C-4130-A542-1299C5F1992E}"/>
    <dgm:cxn modelId="{0920D9E3-4F8F-40F8-990A-114A53799925}" type="presOf" srcId="{E7E8E03C-A933-4778-9B5A-DAC3563515A9}" destId="{C9850E16-7A2A-4F58-99BA-214D1C1BEA33}" srcOrd="0" destOrd="0" presId="urn:microsoft.com/office/officeart/2005/8/layout/orgChart1"/>
    <dgm:cxn modelId="{B6D665E7-FD4F-4DF1-87FA-0EFB9712E026}" type="presOf" srcId="{BC44D522-F758-40C6-A459-43E5CF699A09}" destId="{52E77FA3-1CC0-4C24-89DE-297E7075D8E0}" srcOrd="1" destOrd="0" presId="urn:microsoft.com/office/officeart/2005/8/layout/orgChart1"/>
    <dgm:cxn modelId="{A14D99E9-59F4-4939-8A5B-EFE84552DD2A}" type="presOf" srcId="{51A4B9F9-364B-4BF3-AEFA-1B745F8B9286}" destId="{B2A1D81D-5839-4818-AAFE-3B9830E37A20}" srcOrd="1" destOrd="0" presId="urn:microsoft.com/office/officeart/2005/8/layout/orgChart1"/>
    <dgm:cxn modelId="{AC01FFE9-B3FE-46CE-89E8-8D0D2486BD58}" type="presOf" srcId="{A68FC60B-F48D-4DB8-8C1B-B8AE2ACBC54E}" destId="{82CBE986-1E48-4D0D-A3A3-46AF13FE0998}" srcOrd="0" destOrd="0" presId="urn:microsoft.com/office/officeart/2005/8/layout/orgChart1"/>
    <dgm:cxn modelId="{81C7ACEB-1159-4A5A-8E9B-814279B887DD}" type="presOf" srcId="{33945EC2-0703-4580-A021-16FDD7BC0F6A}" destId="{BCBBF592-DE72-4932-8E27-2D15A1A086A7}" srcOrd="1" destOrd="0" presId="urn:microsoft.com/office/officeart/2005/8/layout/orgChart1"/>
    <dgm:cxn modelId="{3DD4FAED-3422-47C2-AA2D-997C76A3F5D3}" srcId="{F037A7F4-84AF-49AA-8474-E6C1698B07BD}" destId="{DCD215C3-B106-4C57-A336-64128E4FD3F6}" srcOrd="0" destOrd="0" parTransId="{AABD0D13-3A0B-4168-A96B-726F22B141E3}" sibTransId="{FCA49AA3-5F61-4ACF-88FA-F5C8F218A918}"/>
    <dgm:cxn modelId="{F3B22BEF-3CEE-47AE-802D-E5DF61769434}" type="presOf" srcId="{51A4B9F9-364B-4BF3-AEFA-1B745F8B9286}" destId="{EDC3D62B-2D20-4C24-9541-49A4200F769D}" srcOrd="0" destOrd="0" presId="urn:microsoft.com/office/officeart/2005/8/layout/orgChart1"/>
    <dgm:cxn modelId="{338B04F1-87FA-4E51-8244-849A8038D5EA}" srcId="{60A0E6D7-66FB-4660-8DB7-2258F9FECAB2}" destId="{FA945EC0-9FEC-49E9-8D1E-D25608E4B66A}" srcOrd="1" destOrd="0" parTransId="{B168D99B-6436-461D-8FD0-EC19FA4537CB}" sibTransId="{F55CFF46-51D5-42F1-8102-A9B745982911}"/>
    <dgm:cxn modelId="{5AF448F1-581C-4E9C-8A1D-8AAEDA82585B}" type="presOf" srcId="{C958BF08-9299-40A7-A106-484A1B3457F3}" destId="{33E8FFB3-40F6-4C2D-AFD8-58C292EB043E}" srcOrd="1" destOrd="0" presId="urn:microsoft.com/office/officeart/2005/8/layout/orgChart1"/>
    <dgm:cxn modelId="{87D6D6F1-F10D-4B4D-8F84-5D2D1EEA5552}" srcId="{BC44D522-F758-40C6-A459-43E5CF699A09}" destId="{6741E320-BE77-4FE8-8360-A0603AE38A62}" srcOrd="2" destOrd="0" parTransId="{231D6FFD-B00D-4616-945A-F7493B9CC1C9}" sibTransId="{61258F7F-D164-4A80-BFEE-EA65EF2822A9}"/>
    <dgm:cxn modelId="{CC013DF4-5FE7-4A4D-9C29-02C28801B8EC}" srcId="{BC44D522-F758-40C6-A459-43E5CF699A09}" destId="{509F4E36-ED62-47BD-83D7-0C6959B3BEF9}" srcOrd="3" destOrd="0" parTransId="{4864DD1D-2FB7-40CA-9EF0-6A2412E077A0}" sibTransId="{31251EB2-862D-40DA-A108-04F3C8D67568}"/>
    <dgm:cxn modelId="{338A99F6-E80B-4A84-AADB-18C8FCE7AF51}" type="presOf" srcId="{A68FC60B-F48D-4DB8-8C1B-B8AE2ACBC54E}" destId="{12582896-A602-4212-8997-4ED9A1742D2F}" srcOrd="1" destOrd="0" presId="urn:microsoft.com/office/officeart/2005/8/layout/orgChart1"/>
    <dgm:cxn modelId="{949FF5FD-863E-41DD-A3E2-34A8E59DEB59}" type="presOf" srcId="{C6C9F79C-61D8-47EC-82F1-9241617CB03B}" destId="{99E490C7-A906-4F76-9201-A5383ABBBE6D}" srcOrd="0" destOrd="0" presId="urn:microsoft.com/office/officeart/2005/8/layout/orgChart1"/>
    <dgm:cxn modelId="{C1C4B5FF-21BF-44B3-A9C3-1F05D284B2FA}" type="presOf" srcId="{9B225FCD-9053-4BF4-A0FD-15F983DC9415}" destId="{6EE56359-F04C-47CB-A8E9-BFFB6AAF5E31}" srcOrd="0" destOrd="0" presId="urn:microsoft.com/office/officeart/2005/8/layout/orgChart1"/>
    <dgm:cxn modelId="{ACD9154F-E0B3-4E51-8078-C8C5735E8E33}" type="presParOf" srcId="{BA2C5223-59D6-4587-89DD-6382FEAD142C}" destId="{5EBC638C-956D-498E-AB95-ED15D03F63B2}" srcOrd="0" destOrd="0" presId="urn:microsoft.com/office/officeart/2005/8/layout/orgChart1"/>
    <dgm:cxn modelId="{FE51E42A-B551-456A-B8C2-32F0D262CAF2}" type="presParOf" srcId="{5EBC638C-956D-498E-AB95-ED15D03F63B2}" destId="{71DD9AD7-D0ED-4C2F-AA3B-CC4AC8CF8975}" srcOrd="0" destOrd="0" presId="urn:microsoft.com/office/officeart/2005/8/layout/orgChart1"/>
    <dgm:cxn modelId="{532B02BC-256E-4712-BE73-72EAFBA1C8F8}" type="presParOf" srcId="{71DD9AD7-D0ED-4C2F-AA3B-CC4AC8CF8975}" destId="{54D248AC-163F-4C32-AE07-CFBFF776FEDD}" srcOrd="0" destOrd="0" presId="urn:microsoft.com/office/officeart/2005/8/layout/orgChart1"/>
    <dgm:cxn modelId="{6ACF6280-468D-4A53-8621-EA8A74C3015C}" type="presParOf" srcId="{71DD9AD7-D0ED-4C2F-AA3B-CC4AC8CF8975}" destId="{5A960169-3AB7-4B2A-91DD-CB08FAC48515}" srcOrd="1" destOrd="0" presId="urn:microsoft.com/office/officeart/2005/8/layout/orgChart1"/>
    <dgm:cxn modelId="{B7AB1E55-7248-4B28-AED3-30A809C829A0}" type="presParOf" srcId="{5EBC638C-956D-498E-AB95-ED15D03F63B2}" destId="{9FD2CC72-7114-4199-AEDB-7FC6F70ABEE9}" srcOrd="1" destOrd="0" presId="urn:microsoft.com/office/officeart/2005/8/layout/orgChart1"/>
    <dgm:cxn modelId="{D07A8616-8F56-4D00-A44B-E729ED362DD1}" type="presParOf" srcId="{9FD2CC72-7114-4199-AEDB-7FC6F70ABEE9}" destId="{EE371DE3-0B1E-4AB5-B37C-DE8838D6C8B5}" srcOrd="0" destOrd="0" presId="urn:microsoft.com/office/officeart/2005/8/layout/orgChart1"/>
    <dgm:cxn modelId="{55F29388-BA77-4666-8393-77BF883AF2AE}" type="presParOf" srcId="{9FD2CC72-7114-4199-AEDB-7FC6F70ABEE9}" destId="{C1FD5756-9FFF-41BB-88DD-37ED3449EC9F}" srcOrd="1" destOrd="0" presId="urn:microsoft.com/office/officeart/2005/8/layout/orgChart1"/>
    <dgm:cxn modelId="{D66A4055-3EDF-432D-B1BB-22005E944BBB}" type="presParOf" srcId="{C1FD5756-9FFF-41BB-88DD-37ED3449EC9F}" destId="{94C867A3-BB7E-4E8D-8B64-549859A1DF84}" srcOrd="0" destOrd="0" presId="urn:microsoft.com/office/officeart/2005/8/layout/orgChart1"/>
    <dgm:cxn modelId="{E379A26A-4542-44B7-921E-55CFE953CB95}" type="presParOf" srcId="{94C867A3-BB7E-4E8D-8B64-549859A1DF84}" destId="{FA5F1239-89D3-4195-AB6F-0E4446BC1504}" srcOrd="0" destOrd="0" presId="urn:microsoft.com/office/officeart/2005/8/layout/orgChart1"/>
    <dgm:cxn modelId="{FAB112CE-25D7-4DB9-91A7-07E12AECDEDE}" type="presParOf" srcId="{94C867A3-BB7E-4E8D-8B64-549859A1DF84}" destId="{06095F9C-DE86-4E5A-951E-C5E7B07848D9}" srcOrd="1" destOrd="0" presId="urn:microsoft.com/office/officeart/2005/8/layout/orgChart1"/>
    <dgm:cxn modelId="{EB30D3F8-C6CF-478E-9307-2707278E7715}" type="presParOf" srcId="{C1FD5756-9FFF-41BB-88DD-37ED3449EC9F}" destId="{153639FA-CED2-403E-8D29-8A15079D7D08}" srcOrd="1" destOrd="0" presId="urn:microsoft.com/office/officeart/2005/8/layout/orgChart1"/>
    <dgm:cxn modelId="{2E682733-FB16-4DCE-8B78-AC500D876ACF}" type="presParOf" srcId="{153639FA-CED2-403E-8D29-8A15079D7D08}" destId="{C27850BD-4A3B-471C-9A3B-96EB2FA08DAD}" srcOrd="0" destOrd="0" presId="urn:microsoft.com/office/officeart/2005/8/layout/orgChart1"/>
    <dgm:cxn modelId="{FC03F57D-3F88-400F-824A-02307E002532}" type="presParOf" srcId="{153639FA-CED2-403E-8D29-8A15079D7D08}" destId="{ACC1A515-9541-4E70-A974-8DB16A254B91}" srcOrd="1" destOrd="0" presId="urn:microsoft.com/office/officeart/2005/8/layout/orgChart1"/>
    <dgm:cxn modelId="{4B433F9B-4A33-41DB-A8ED-BF96730A7408}" type="presParOf" srcId="{ACC1A515-9541-4E70-A974-8DB16A254B91}" destId="{97921305-DC2D-4C37-BED8-249982875A5E}" srcOrd="0" destOrd="0" presId="urn:microsoft.com/office/officeart/2005/8/layout/orgChart1"/>
    <dgm:cxn modelId="{D5DC2BBD-D73E-49CE-B225-E9A52C85D674}" type="presParOf" srcId="{97921305-DC2D-4C37-BED8-249982875A5E}" destId="{C6507E2B-2A43-4A88-8D08-A9B76B57F433}" srcOrd="0" destOrd="0" presId="urn:microsoft.com/office/officeart/2005/8/layout/orgChart1"/>
    <dgm:cxn modelId="{C210345E-FFAA-4697-8AAD-E508DEEB807B}" type="presParOf" srcId="{97921305-DC2D-4C37-BED8-249982875A5E}" destId="{1B27FBEF-1D3A-48FC-A254-F5695891637B}" srcOrd="1" destOrd="0" presId="urn:microsoft.com/office/officeart/2005/8/layout/orgChart1"/>
    <dgm:cxn modelId="{CDFFF9CC-E3A0-41C1-AF75-69A8F891A978}" type="presParOf" srcId="{ACC1A515-9541-4E70-A974-8DB16A254B91}" destId="{0AF15F1F-D99B-4FFC-8A4A-4FF5C5ACF479}" srcOrd="1" destOrd="0" presId="urn:microsoft.com/office/officeart/2005/8/layout/orgChart1"/>
    <dgm:cxn modelId="{738DADAE-925B-40DA-B3B6-95C7B6DF66C9}" type="presParOf" srcId="{ACC1A515-9541-4E70-A974-8DB16A254B91}" destId="{DED8524C-1F7D-46BA-A1E5-5BA8D75EC6FD}" srcOrd="2" destOrd="0" presId="urn:microsoft.com/office/officeart/2005/8/layout/orgChart1"/>
    <dgm:cxn modelId="{A5215AC7-C9E9-45CD-A579-FC19A25A8C38}" type="presParOf" srcId="{153639FA-CED2-403E-8D29-8A15079D7D08}" destId="{15C350DD-35BB-4657-A557-5413FE668BA4}" srcOrd="2" destOrd="0" presId="urn:microsoft.com/office/officeart/2005/8/layout/orgChart1"/>
    <dgm:cxn modelId="{15810A47-1EBD-4271-A54A-B8C610825A4D}" type="presParOf" srcId="{153639FA-CED2-403E-8D29-8A15079D7D08}" destId="{6448CC44-D94C-45A8-BC6C-870C37492BAE}" srcOrd="3" destOrd="0" presId="urn:microsoft.com/office/officeart/2005/8/layout/orgChart1"/>
    <dgm:cxn modelId="{89B75D89-EDA8-4B67-9A75-5071DF95F1B8}" type="presParOf" srcId="{6448CC44-D94C-45A8-BC6C-870C37492BAE}" destId="{28F7360E-C88B-40B9-B36F-F0BD769EA9CB}" srcOrd="0" destOrd="0" presId="urn:microsoft.com/office/officeart/2005/8/layout/orgChart1"/>
    <dgm:cxn modelId="{9444F5AA-F972-4F46-B8DF-16B590A4B57B}" type="presParOf" srcId="{28F7360E-C88B-40B9-B36F-F0BD769EA9CB}" destId="{EE68DAB6-8D2D-45F1-B838-19D49E67E20F}" srcOrd="0" destOrd="0" presId="urn:microsoft.com/office/officeart/2005/8/layout/orgChart1"/>
    <dgm:cxn modelId="{7D2E4691-1636-447C-8B2C-4BF5A06D8AF3}" type="presParOf" srcId="{28F7360E-C88B-40B9-B36F-F0BD769EA9CB}" destId="{7203E0D0-6B98-495B-97DF-4FE7A495FFA6}" srcOrd="1" destOrd="0" presId="urn:microsoft.com/office/officeart/2005/8/layout/orgChart1"/>
    <dgm:cxn modelId="{A17AAFC5-984F-4842-93A2-A5421B08A9E2}" type="presParOf" srcId="{6448CC44-D94C-45A8-BC6C-870C37492BAE}" destId="{F620380E-47AE-410C-973E-F837870C28F2}" srcOrd="1" destOrd="0" presId="urn:microsoft.com/office/officeart/2005/8/layout/orgChart1"/>
    <dgm:cxn modelId="{DE04F460-5DF0-47ED-99C9-615DF007886E}" type="presParOf" srcId="{6448CC44-D94C-45A8-BC6C-870C37492BAE}" destId="{477A5C6C-82EC-4857-8DD1-FAA3276042C6}" srcOrd="2" destOrd="0" presId="urn:microsoft.com/office/officeart/2005/8/layout/orgChart1"/>
    <dgm:cxn modelId="{181FFCD7-01A7-4ED4-BE2F-CFB58B944DF6}" type="presParOf" srcId="{153639FA-CED2-403E-8D29-8A15079D7D08}" destId="{10A9DE8B-969F-45D9-A93D-5D2DC921DF9F}" srcOrd="4" destOrd="0" presId="urn:microsoft.com/office/officeart/2005/8/layout/orgChart1"/>
    <dgm:cxn modelId="{F89908AC-01B3-4700-8552-5A4E5A8E087E}" type="presParOf" srcId="{153639FA-CED2-403E-8D29-8A15079D7D08}" destId="{9B24CB57-3725-4DEE-84E0-50E4A34315AD}" srcOrd="5" destOrd="0" presId="urn:microsoft.com/office/officeart/2005/8/layout/orgChart1"/>
    <dgm:cxn modelId="{1FE41367-2217-473A-A0B2-DAD15BCECA1A}" type="presParOf" srcId="{9B24CB57-3725-4DEE-84E0-50E4A34315AD}" destId="{73C4BE7F-0452-4D47-B4B3-6FA710EA5745}" srcOrd="0" destOrd="0" presId="urn:microsoft.com/office/officeart/2005/8/layout/orgChart1"/>
    <dgm:cxn modelId="{46B0371E-D7A5-4B29-924E-CE8DA7F2EC19}" type="presParOf" srcId="{73C4BE7F-0452-4D47-B4B3-6FA710EA5745}" destId="{F248533A-AEA0-485B-8443-A369341C43CB}" srcOrd="0" destOrd="0" presId="urn:microsoft.com/office/officeart/2005/8/layout/orgChart1"/>
    <dgm:cxn modelId="{B39EFE9E-2D74-4213-BFEE-B1CEE137FE7E}" type="presParOf" srcId="{73C4BE7F-0452-4D47-B4B3-6FA710EA5745}" destId="{114683D9-96C9-42A7-8420-50A27396F4B5}" srcOrd="1" destOrd="0" presId="urn:microsoft.com/office/officeart/2005/8/layout/orgChart1"/>
    <dgm:cxn modelId="{86CBFA84-0537-4352-AB88-D7E6D171C6D5}" type="presParOf" srcId="{9B24CB57-3725-4DEE-84E0-50E4A34315AD}" destId="{25B4EC72-9FF4-401E-99DE-3F18E9F9398D}" srcOrd="1" destOrd="0" presId="urn:microsoft.com/office/officeart/2005/8/layout/orgChart1"/>
    <dgm:cxn modelId="{0D36B4F8-AD72-4333-BC89-A1F54B94036A}" type="presParOf" srcId="{9B24CB57-3725-4DEE-84E0-50E4A34315AD}" destId="{E3E3EBBE-E61F-4B3B-B173-023B9283C720}" srcOrd="2" destOrd="0" presId="urn:microsoft.com/office/officeart/2005/8/layout/orgChart1"/>
    <dgm:cxn modelId="{95EA242E-07AD-400C-9DB0-D93A6D43B97B}" type="presParOf" srcId="{C1FD5756-9FFF-41BB-88DD-37ED3449EC9F}" destId="{7837F0FD-7848-4B76-8BA8-BB3903C9D9FC}" srcOrd="2" destOrd="0" presId="urn:microsoft.com/office/officeart/2005/8/layout/orgChart1"/>
    <dgm:cxn modelId="{B8F3C082-8A08-40F3-953C-30126B6A0FE9}" type="presParOf" srcId="{9FD2CC72-7114-4199-AEDB-7FC6F70ABEE9}" destId="{45659525-881A-4411-B22D-254DCEA3A6AB}" srcOrd="2" destOrd="0" presId="urn:microsoft.com/office/officeart/2005/8/layout/orgChart1"/>
    <dgm:cxn modelId="{6D1ED298-9821-495C-91DF-4661D4679574}" type="presParOf" srcId="{9FD2CC72-7114-4199-AEDB-7FC6F70ABEE9}" destId="{DF417EFF-9BCC-443F-BAA4-0445D2CAE906}" srcOrd="3" destOrd="0" presId="urn:microsoft.com/office/officeart/2005/8/layout/orgChart1"/>
    <dgm:cxn modelId="{C5D36D2E-73BB-4C5B-B177-52858B1074D3}" type="presParOf" srcId="{DF417EFF-9BCC-443F-BAA4-0445D2CAE906}" destId="{83B7301A-3465-4A6F-B593-7A76B51D1502}" srcOrd="0" destOrd="0" presId="urn:microsoft.com/office/officeart/2005/8/layout/orgChart1"/>
    <dgm:cxn modelId="{95F5D0D6-FD54-476B-B2C4-5C38AA441863}" type="presParOf" srcId="{83B7301A-3465-4A6F-B593-7A76B51D1502}" destId="{EDC3D62B-2D20-4C24-9541-49A4200F769D}" srcOrd="0" destOrd="0" presId="urn:microsoft.com/office/officeart/2005/8/layout/orgChart1"/>
    <dgm:cxn modelId="{0311866A-6BE0-4973-A6B4-6B74950CB5BA}" type="presParOf" srcId="{83B7301A-3465-4A6F-B593-7A76B51D1502}" destId="{B2A1D81D-5839-4818-AAFE-3B9830E37A20}" srcOrd="1" destOrd="0" presId="urn:microsoft.com/office/officeart/2005/8/layout/orgChart1"/>
    <dgm:cxn modelId="{A4EBD17A-942A-40F6-90A6-AFBCFA9447E2}" type="presParOf" srcId="{DF417EFF-9BCC-443F-BAA4-0445D2CAE906}" destId="{941653E2-E303-4663-9089-0355EDE64313}" srcOrd="1" destOrd="0" presId="urn:microsoft.com/office/officeart/2005/8/layout/orgChart1"/>
    <dgm:cxn modelId="{C1DDB4F6-832C-4546-878C-A29CE14366BE}" type="presParOf" srcId="{941653E2-E303-4663-9089-0355EDE64313}" destId="{AF732B1D-4EEA-4F8A-8242-130863A1B1DF}" srcOrd="0" destOrd="0" presId="urn:microsoft.com/office/officeart/2005/8/layout/orgChart1"/>
    <dgm:cxn modelId="{D672259F-5FC2-460A-A393-6BE4E669263F}" type="presParOf" srcId="{941653E2-E303-4663-9089-0355EDE64313}" destId="{5FFB8619-8C37-4F3F-A254-3AFA2794D7E8}" srcOrd="1" destOrd="0" presId="urn:microsoft.com/office/officeart/2005/8/layout/orgChart1"/>
    <dgm:cxn modelId="{7DAE4FC8-5795-4728-8948-AD8A3A7BCF8A}" type="presParOf" srcId="{5FFB8619-8C37-4F3F-A254-3AFA2794D7E8}" destId="{1146781F-A2DA-4B37-A855-9FDBE76DE194}" srcOrd="0" destOrd="0" presId="urn:microsoft.com/office/officeart/2005/8/layout/orgChart1"/>
    <dgm:cxn modelId="{54A67DAE-C454-46C4-AC23-722DB8708F08}" type="presParOf" srcId="{1146781F-A2DA-4B37-A855-9FDBE76DE194}" destId="{6A249C8F-B498-4DA7-8879-54EFA7DDFD5C}" srcOrd="0" destOrd="0" presId="urn:microsoft.com/office/officeart/2005/8/layout/orgChart1"/>
    <dgm:cxn modelId="{6AD3927A-6DF7-4341-832D-73A4F5C5A965}" type="presParOf" srcId="{1146781F-A2DA-4B37-A855-9FDBE76DE194}" destId="{6E34D4B2-64F8-4D76-BC39-49CC4C09182D}" srcOrd="1" destOrd="0" presId="urn:microsoft.com/office/officeart/2005/8/layout/orgChart1"/>
    <dgm:cxn modelId="{A54807CB-6706-4C67-A652-F5BE9D95CA41}" type="presParOf" srcId="{5FFB8619-8C37-4F3F-A254-3AFA2794D7E8}" destId="{9CB19FD7-4ECB-411D-8219-7B63EBBFD242}" srcOrd="1" destOrd="0" presId="urn:microsoft.com/office/officeart/2005/8/layout/orgChart1"/>
    <dgm:cxn modelId="{2E5EDB84-6381-43D1-93DF-EC93614E32AA}" type="presParOf" srcId="{5FFB8619-8C37-4F3F-A254-3AFA2794D7E8}" destId="{82C4B2B2-F812-4E89-B45A-39192AED5E2F}" srcOrd="2" destOrd="0" presId="urn:microsoft.com/office/officeart/2005/8/layout/orgChart1"/>
    <dgm:cxn modelId="{324D7BFE-DFBF-43AE-8A4E-2D58F6E95540}" type="presParOf" srcId="{941653E2-E303-4663-9089-0355EDE64313}" destId="{0CB7EB69-3917-4C5E-9337-7BD8764277EB}" srcOrd="2" destOrd="0" presId="urn:microsoft.com/office/officeart/2005/8/layout/orgChart1"/>
    <dgm:cxn modelId="{338DB3E1-D88F-4FA1-8A3E-B50FEE0DB774}" type="presParOf" srcId="{941653E2-E303-4663-9089-0355EDE64313}" destId="{4B785BCF-2706-40DF-BAE8-B47079EE92F2}" srcOrd="3" destOrd="0" presId="urn:microsoft.com/office/officeart/2005/8/layout/orgChart1"/>
    <dgm:cxn modelId="{116B13DD-A7B8-4A56-A235-B52E20F0CA92}" type="presParOf" srcId="{4B785BCF-2706-40DF-BAE8-B47079EE92F2}" destId="{0C6142AA-C6B7-4C1A-B598-A964E367AC7E}" srcOrd="0" destOrd="0" presId="urn:microsoft.com/office/officeart/2005/8/layout/orgChart1"/>
    <dgm:cxn modelId="{F1DB9A8C-4A4E-4022-B94F-1590C85ED88A}" type="presParOf" srcId="{0C6142AA-C6B7-4C1A-B598-A964E367AC7E}" destId="{295DA828-216B-4F8A-93E4-2E72907B19D7}" srcOrd="0" destOrd="0" presId="urn:microsoft.com/office/officeart/2005/8/layout/orgChart1"/>
    <dgm:cxn modelId="{9C28376E-CF5D-4DA5-9193-A211749449DA}" type="presParOf" srcId="{0C6142AA-C6B7-4C1A-B598-A964E367AC7E}" destId="{E68A76A5-F896-47AD-84AE-A4EB657138C0}" srcOrd="1" destOrd="0" presId="urn:microsoft.com/office/officeart/2005/8/layout/orgChart1"/>
    <dgm:cxn modelId="{9C227DF4-BF58-4888-B6AB-5173A3927757}" type="presParOf" srcId="{4B785BCF-2706-40DF-BAE8-B47079EE92F2}" destId="{BD34A8B7-69B0-4980-9D23-09752F0D8695}" srcOrd="1" destOrd="0" presId="urn:microsoft.com/office/officeart/2005/8/layout/orgChart1"/>
    <dgm:cxn modelId="{4A2D42E9-4D8F-45B5-9088-72908FCB43E9}" type="presParOf" srcId="{4B785BCF-2706-40DF-BAE8-B47079EE92F2}" destId="{2E2C6359-199E-4048-989E-DD4C98FBAB36}" srcOrd="2" destOrd="0" presId="urn:microsoft.com/office/officeart/2005/8/layout/orgChart1"/>
    <dgm:cxn modelId="{C0BA0082-1427-4AB2-B3A5-514590CBAB8A}" type="presParOf" srcId="{941653E2-E303-4663-9089-0355EDE64313}" destId="{651CDAFE-ABAC-4CF3-92CE-49246A408A74}" srcOrd="4" destOrd="0" presId="urn:microsoft.com/office/officeart/2005/8/layout/orgChart1"/>
    <dgm:cxn modelId="{A9F66046-AE1A-438F-9A1F-0CA4B32DA93E}" type="presParOf" srcId="{941653E2-E303-4663-9089-0355EDE64313}" destId="{A4319B97-CF00-48C2-99B9-3E1A16B2BB95}" srcOrd="5" destOrd="0" presId="urn:microsoft.com/office/officeart/2005/8/layout/orgChart1"/>
    <dgm:cxn modelId="{7B52E480-2486-48FB-B067-E8199D7A7E7C}" type="presParOf" srcId="{A4319B97-CF00-48C2-99B9-3E1A16B2BB95}" destId="{4CF65D85-1C44-473A-855F-10976A836E33}" srcOrd="0" destOrd="0" presId="urn:microsoft.com/office/officeart/2005/8/layout/orgChart1"/>
    <dgm:cxn modelId="{EFB39527-ED75-44F6-B09E-08A669197D40}" type="presParOf" srcId="{4CF65D85-1C44-473A-855F-10976A836E33}" destId="{C9850E16-7A2A-4F58-99BA-214D1C1BEA33}" srcOrd="0" destOrd="0" presId="urn:microsoft.com/office/officeart/2005/8/layout/orgChart1"/>
    <dgm:cxn modelId="{34DED4FD-EB65-484D-8819-E8683742BE4E}" type="presParOf" srcId="{4CF65D85-1C44-473A-855F-10976A836E33}" destId="{1AE47DD3-30F0-4B6A-9435-5B1EDA57A406}" srcOrd="1" destOrd="0" presId="urn:microsoft.com/office/officeart/2005/8/layout/orgChart1"/>
    <dgm:cxn modelId="{D9D4EE5A-D36C-4548-A6A0-7C078B64F450}" type="presParOf" srcId="{A4319B97-CF00-48C2-99B9-3E1A16B2BB95}" destId="{BEE9B1B6-D36E-429F-8F62-96BA830F17B3}" srcOrd="1" destOrd="0" presId="urn:microsoft.com/office/officeart/2005/8/layout/orgChart1"/>
    <dgm:cxn modelId="{4D5FF1B6-8149-416A-85D6-8D0B795A0DE0}" type="presParOf" srcId="{A4319B97-CF00-48C2-99B9-3E1A16B2BB95}" destId="{73EEC8EE-0075-46CF-9736-6EBF63F75D18}" srcOrd="2" destOrd="0" presId="urn:microsoft.com/office/officeart/2005/8/layout/orgChart1"/>
    <dgm:cxn modelId="{3616E85D-F113-4F98-B5AE-8BA90C6A5CA6}" type="presParOf" srcId="{941653E2-E303-4663-9089-0355EDE64313}" destId="{F35A1123-5969-4EE8-B013-B821B707C537}" srcOrd="6" destOrd="0" presId="urn:microsoft.com/office/officeart/2005/8/layout/orgChart1"/>
    <dgm:cxn modelId="{B3307A0E-7F37-4B81-8E7A-340ED8A22AC6}" type="presParOf" srcId="{941653E2-E303-4663-9089-0355EDE64313}" destId="{24E2BC83-CA97-430D-9220-E294E35917A1}" srcOrd="7" destOrd="0" presId="urn:microsoft.com/office/officeart/2005/8/layout/orgChart1"/>
    <dgm:cxn modelId="{C2DB15B0-FCEB-4F6E-923D-634E27D43C3D}" type="presParOf" srcId="{24E2BC83-CA97-430D-9220-E294E35917A1}" destId="{14976B73-3BA2-44B0-9C6E-9B78F34C18F9}" srcOrd="0" destOrd="0" presId="urn:microsoft.com/office/officeart/2005/8/layout/orgChart1"/>
    <dgm:cxn modelId="{3764CAF6-2DC6-4653-ABA5-5A000EA609E1}" type="presParOf" srcId="{14976B73-3BA2-44B0-9C6E-9B78F34C18F9}" destId="{26937D51-FB8A-4E8C-A5D4-0158DB9104CC}" srcOrd="0" destOrd="0" presId="urn:microsoft.com/office/officeart/2005/8/layout/orgChart1"/>
    <dgm:cxn modelId="{03B49886-4835-44D1-B696-7C82BA7C13B4}" type="presParOf" srcId="{14976B73-3BA2-44B0-9C6E-9B78F34C18F9}" destId="{209D5DBF-D9DE-48FB-91F4-39FCF0B40DB6}" srcOrd="1" destOrd="0" presId="urn:microsoft.com/office/officeart/2005/8/layout/orgChart1"/>
    <dgm:cxn modelId="{A389968D-C4E9-44BC-9145-BA10B8B960D5}" type="presParOf" srcId="{24E2BC83-CA97-430D-9220-E294E35917A1}" destId="{88944E6F-1A79-4225-B5D6-1D3B964C7D06}" srcOrd="1" destOrd="0" presId="urn:microsoft.com/office/officeart/2005/8/layout/orgChart1"/>
    <dgm:cxn modelId="{3B4A9594-E645-4687-98AC-F92597E4C836}" type="presParOf" srcId="{24E2BC83-CA97-430D-9220-E294E35917A1}" destId="{46F9C25F-DEB2-48A5-8AF3-4CE4F6234500}" srcOrd="2" destOrd="0" presId="urn:microsoft.com/office/officeart/2005/8/layout/orgChart1"/>
    <dgm:cxn modelId="{7E44AA0F-280B-4FDA-A3DC-87273D924B6A}" type="presParOf" srcId="{DF417EFF-9BCC-443F-BAA4-0445D2CAE906}" destId="{BFB71703-B9EF-4B0A-87DB-821AE1325AD1}" srcOrd="2" destOrd="0" presId="urn:microsoft.com/office/officeart/2005/8/layout/orgChart1"/>
    <dgm:cxn modelId="{9F6E7661-6A33-479A-A935-FE2947476FD9}" type="presParOf" srcId="{9FD2CC72-7114-4199-AEDB-7FC6F70ABEE9}" destId="{33EAA575-4E1C-4BCA-B824-F3B13EAC9F4D}" srcOrd="4" destOrd="0" presId="urn:microsoft.com/office/officeart/2005/8/layout/orgChart1"/>
    <dgm:cxn modelId="{FB94DFC1-6666-4E8D-9C50-C9F4B346DBBF}" type="presParOf" srcId="{9FD2CC72-7114-4199-AEDB-7FC6F70ABEE9}" destId="{8C1008DC-C907-4E73-9542-76A8EDB98708}" srcOrd="5" destOrd="0" presId="urn:microsoft.com/office/officeart/2005/8/layout/orgChart1"/>
    <dgm:cxn modelId="{D89D60A9-7F43-4315-B12F-A5E244930FFD}" type="presParOf" srcId="{8C1008DC-C907-4E73-9542-76A8EDB98708}" destId="{E947FD59-372E-4CBE-A5C7-63CE1EC74688}" srcOrd="0" destOrd="0" presId="urn:microsoft.com/office/officeart/2005/8/layout/orgChart1"/>
    <dgm:cxn modelId="{45590E83-E140-4A16-A7AB-E0141D41A928}" type="presParOf" srcId="{E947FD59-372E-4CBE-A5C7-63CE1EC74688}" destId="{84FD8714-499E-4880-8C8B-D93A26AADD26}" srcOrd="0" destOrd="0" presId="urn:microsoft.com/office/officeart/2005/8/layout/orgChart1"/>
    <dgm:cxn modelId="{9CC3B17F-4F1C-42CB-9980-79AE6594E95A}" type="presParOf" srcId="{E947FD59-372E-4CBE-A5C7-63CE1EC74688}" destId="{3E086B56-955C-4241-B877-720242DCA975}" srcOrd="1" destOrd="0" presId="urn:microsoft.com/office/officeart/2005/8/layout/orgChart1"/>
    <dgm:cxn modelId="{8F6659C5-4913-444C-9BD0-91E6B0771B06}" type="presParOf" srcId="{8C1008DC-C907-4E73-9542-76A8EDB98708}" destId="{0D6F00B3-BBAD-4B52-A830-5D6DC18F2A9B}" srcOrd="1" destOrd="0" presId="urn:microsoft.com/office/officeart/2005/8/layout/orgChart1"/>
    <dgm:cxn modelId="{05ED2498-799A-4209-8684-1B03B1DEC825}" type="presParOf" srcId="{0D6F00B3-BBAD-4B52-A830-5D6DC18F2A9B}" destId="{0ADB1628-E1DC-49F4-B013-39BF84B6FA7E}" srcOrd="0" destOrd="0" presId="urn:microsoft.com/office/officeart/2005/8/layout/orgChart1"/>
    <dgm:cxn modelId="{08862E6E-ABDB-4509-95A3-52383DE7566D}" type="presParOf" srcId="{0D6F00B3-BBAD-4B52-A830-5D6DC18F2A9B}" destId="{590C6CD7-E5E2-4701-850E-E820F4796FFA}" srcOrd="1" destOrd="0" presId="urn:microsoft.com/office/officeart/2005/8/layout/orgChart1"/>
    <dgm:cxn modelId="{5C8C1EED-D3E0-4994-8746-0E54CCB48DC8}" type="presParOf" srcId="{590C6CD7-E5E2-4701-850E-E820F4796FFA}" destId="{EE85759C-9E4A-44A8-A28B-9E86FB424B69}" srcOrd="0" destOrd="0" presId="urn:microsoft.com/office/officeart/2005/8/layout/orgChart1"/>
    <dgm:cxn modelId="{B7114B5F-C427-4737-9C83-1F441157AE62}" type="presParOf" srcId="{EE85759C-9E4A-44A8-A28B-9E86FB424B69}" destId="{4E902C09-5355-405B-9390-9206AB47E15B}" srcOrd="0" destOrd="0" presId="urn:microsoft.com/office/officeart/2005/8/layout/orgChart1"/>
    <dgm:cxn modelId="{F57B1168-9052-4B54-B369-B1C0A8A68C0B}" type="presParOf" srcId="{EE85759C-9E4A-44A8-A28B-9E86FB424B69}" destId="{A2273DCD-8C5D-42D4-8159-0A7AEACD44D1}" srcOrd="1" destOrd="0" presId="urn:microsoft.com/office/officeart/2005/8/layout/orgChart1"/>
    <dgm:cxn modelId="{F2AD6CB4-3397-4802-B830-605F85BB8BB7}" type="presParOf" srcId="{590C6CD7-E5E2-4701-850E-E820F4796FFA}" destId="{5FB33622-F108-418F-9833-68B07846C94A}" srcOrd="1" destOrd="0" presId="urn:microsoft.com/office/officeart/2005/8/layout/orgChart1"/>
    <dgm:cxn modelId="{F51B20BA-2FBA-4659-8A48-65594F397F59}" type="presParOf" srcId="{590C6CD7-E5E2-4701-850E-E820F4796FFA}" destId="{4A48FE70-E832-407D-A178-0ABE96003DF4}" srcOrd="2" destOrd="0" presId="urn:microsoft.com/office/officeart/2005/8/layout/orgChart1"/>
    <dgm:cxn modelId="{F47601C0-298A-47E4-B6D4-FE1A3FA3F295}" type="presParOf" srcId="{0D6F00B3-BBAD-4B52-A830-5D6DC18F2A9B}" destId="{44EDFD53-B73D-48C5-B5EE-12711EBF7AC1}" srcOrd="2" destOrd="0" presId="urn:microsoft.com/office/officeart/2005/8/layout/orgChart1"/>
    <dgm:cxn modelId="{96A2B72E-805A-4734-9CA0-ECEBFB104C73}" type="presParOf" srcId="{0D6F00B3-BBAD-4B52-A830-5D6DC18F2A9B}" destId="{FF934AFD-7F71-4184-8D3E-7C8BF9085697}" srcOrd="3" destOrd="0" presId="urn:microsoft.com/office/officeart/2005/8/layout/orgChart1"/>
    <dgm:cxn modelId="{D0A07C20-3071-4E1C-8F8A-779CF2E76F4D}" type="presParOf" srcId="{FF934AFD-7F71-4184-8D3E-7C8BF9085697}" destId="{F53BC07B-F051-4E0D-9634-355619C38131}" srcOrd="0" destOrd="0" presId="urn:microsoft.com/office/officeart/2005/8/layout/orgChart1"/>
    <dgm:cxn modelId="{9A017DEC-7BD7-43AF-AAAD-0F24C03ACC2B}" type="presParOf" srcId="{F53BC07B-F051-4E0D-9634-355619C38131}" destId="{D353A613-A3A8-4C05-ABD5-4B724C9F4DF5}" srcOrd="0" destOrd="0" presId="urn:microsoft.com/office/officeart/2005/8/layout/orgChart1"/>
    <dgm:cxn modelId="{670D6967-AD14-4F7B-A9D7-B8EECF585978}" type="presParOf" srcId="{F53BC07B-F051-4E0D-9634-355619C38131}" destId="{5A3B3AC9-C40B-4E83-8C37-90407EDF7162}" srcOrd="1" destOrd="0" presId="urn:microsoft.com/office/officeart/2005/8/layout/orgChart1"/>
    <dgm:cxn modelId="{1664A661-A47E-4616-967F-2D10287A9DE2}" type="presParOf" srcId="{FF934AFD-7F71-4184-8D3E-7C8BF9085697}" destId="{67E2A2ED-464D-418D-AB47-BFCFD3352505}" srcOrd="1" destOrd="0" presId="urn:microsoft.com/office/officeart/2005/8/layout/orgChart1"/>
    <dgm:cxn modelId="{2B2E47EB-0B2E-48D4-94F1-320930EBE47D}" type="presParOf" srcId="{FF934AFD-7F71-4184-8D3E-7C8BF9085697}" destId="{982D828B-C062-47F2-8E73-F09CA983210E}" srcOrd="2" destOrd="0" presId="urn:microsoft.com/office/officeart/2005/8/layout/orgChart1"/>
    <dgm:cxn modelId="{1CB80C57-84E7-4DF7-9369-CE3DE56AD41A}" type="presParOf" srcId="{0D6F00B3-BBAD-4B52-A830-5D6DC18F2A9B}" destId="{4E95DF7C-B119-4EA8-A5A8-AE1A6B848BE8}" srcOrd="4" destOrd="0" presId="urn:microsoft.com/office/officeart/2005/8/layout/orgChart1"/>
    <dgm:cxn modelId="{EB0D53F9-D9AE-4EE8-AE75-EDEC46FE55B8}" type="presParOf" srcId="{0D6F00B3-BBAD-4B52-A830-5D6DC18F2A9B}" destId="{001C8481-337F-45AE-9AEB-C2BB31E7205C}" srcOrd="5" destOrd="0" presId="urn:microsoft.com/office/officeart/2005/8/layout/orgChart1"/>
    <dgm:cxn modelId="{0297F316-FE12-46EB-A72B-5819B9D9875D}" type="presParOf" srcId="{001C8481-337F-45AE-9AEB-C2BB31E7205C}" destId="{AF6650B1-62FF-4106-8CB3-3E9F801DBC5D}" srcOrd="0" destOrd="0" presId="urn:microsoft.com/office/officeart/2005/8/layout/orgChart1"/>
    <dgm:cxn modelId="{658ED3F1-E896-41A0-9DAE-076B3F911C21}" type="presParOf" srcId="{AF6650B1-62FF-4106-8CB3-3E9F801DBC5D}" destId="{909E6C3B-C48E-474D-9F7D-9195D2C4F84B}" srcOrd="0" destOrd="0" presId="urn:microsoft.com/office/officeart/2005/8/layout/orgChart1"/>
    <dgm:cxn modelId="{A20FE96F-6531-497C-B8D6-8082C0C8DC2E}" type="presParOf" srcId="{AF6650B1-62FF-4106-8CB3-3E9F801DBC5D}" destId="{02650A5A-4F2D-4309-B00F-52089B93924B}" srcOrd="1" destOrd="0" presId="urn:microsoft.com/office/officeart/2005/8/layout/orgChart1"/>
    <dgm:cxn modelId="{4B692E52-E63C-4886-A31B-16B62ACF51A0}" type="presParOf" srcId="{001C8481-337F-45AE-9AEB-C2BB31E7205C}" destId="{CEC17101-ADB5-4FCA-8735-B9A7FFE0F121}" srcOrd="1" destOrd="0" presId="urn:microsoft.com/office/officeart/2005/8/layout/orgChart1"/>
    <dgm:cxn modelId="{7F9BB339-7B52-46E9-8C9B-4BF58C34CB9C}" type="presParOf" srcId="{001C8481-337F-45AE-9AEB-C2BB31E7205C}" destId="{9426A8C6-41A8-4124-970A-9B38F56178B9}" srcOrd="2" destOrd="0" presId="urn:microsoft.com/office/officeart/2005/8/layout/orgChart1"/>
    <dgm:cxn modelId="{3D06ACC0-7D48-48A5-927B-186DB3F3E9E6}" type="presParOf" srcId="{8C1008DC-C907-4E73-9542-76A8EDB98708}" destId="{C5D98A28-194F-4BEC-8674-CA6152AFDF62}" srcOrd="2" destOrd="0" presId="urn:microsoft.com/office/officeart/2005/8/layout/orgChart1"/>
    <dgm:cxn modelId="{E938F5A2-5BB3-4C2E-A495-1AD24CFFA75D}" type="presParOf" srcId="{9FD2CC72-7114-4199-AEDB-7FC6F70ABEE9}" destId="{6BCB86A7-6200-4430-8B13-970EF3F8DAC6}" srcOrd="6" destOrd="0" presId="urn:microsoft.com/office/officeart/2005/8/layout/orgChart1"/>
    <dgm:cxn modelId="{ACE28188-04AB-469F-A90A-60B498521EFD}" type="presParOf" srcId="{9FD2CC72-7114-4199-AEDB-7FC6F70ABEE9}" destId="{CEBBC948-F683-48F4-8471-F1AA321E52F2}" srcOrd="7" destOrd="0" presId="urn:microsoft.com/office/officeart/2005/8/layout/orgChart1"/>
    <dgm:cxn modelId="{66F1B8C5-89BD-461B-975A-DC85A2B867B2}" type="presParOf" srcId="{CEBBC948-F683-48F4-8471-F1AA321E52F2}" destId="{A35EE984-A822-4121-9DD2-FAB771F4B209}" srcOrd="0" destOrd="0" presId="urn:microsoft.com/office/officeart/2005/8/layout/orgChart1"/>
    <dgm:cxn modelId="{D96C4360-41E3-4120-9523-4C9B28416A0D}" type="presParOf" srcId="{A35EE984-A822-4121-9DD2-FAB771F4B209}" destId="{BA48C3AD-1DCD-4C52-9A87-83FABF474C0D}" srcOrd="0" destOrd="0" presId="urn:microsoft.com/office/officeart/2005/8/layout/orgChart1"/>
    <dgm:cxn modelId="{F66291A8-7582-4694-B139-53E79EF46689}" type="presParOf" srcId="{A35EE984-A822-4121-9DD2-FAB771F4B209}" destId="{52E77FA3-1CC0-4C24-89DE-297E7075D8E0}" srcOrd="1" destOrd="0" presId="urn:microsoft.com/office/officeart/2005/8/layout/orgChart1"/>
    <dgm:cxn modelId="{30C7D362-2119-43BA-BBF6-5B94651FC84B}" type="presParOf" srcId="{CEBBC948-F683-48F4-8471-F1AA321E52F2}" destId="{9AAD5A7F-A62B-46CC-ABE7-C44987628D79}" srcOrd="1" destOrd="0" presId="urn:microsoft.com/office/officeart/2005/8/layout/orgChart1"/>
    <dgm:cxn modelId="{9F009EC2-1E31-4664-966B-EC5E86C5F240}" type="presParOf" srcId="{9AAD5A7F-A62B-46CC-ABE7-C44987628D79}" destId="{027A7C51-98A2-4606-B4B0-C275A6C87A7A}" srcOrd="0" destOrd="0" presId="urn:microsoft.com/office/officeart/2005/8/layout/orgChart1"/>
    <dgm:cxn modelId="{2FC90A36-AE83-43A4-8660-75332974E4B6}" type="presParOf" srcId="{9AAD5A7F-A62B-46CC-ABE7-C44987628D79}" destId="{9A6EBD9D-3B45-4349-A8B8-CDD55B4CEDEB}" srcOrd="1" destOrd="0" presId="urn:microsoft.com/office/officeart/2005/8/layout/orgChart1"/>
    <dgm:cxn modelId="{F271CAEE-0BE3-4F54-B435-BFBA33365168}" type="presParOf" srcId="{9A6EBD9D-3B45-4349-A8B8-CDD55B4CEDEB}" destId="{E4D73BB3-EE7A-4D98-9584-7A83B1476F5E}" srcOrd="0" destOrd="0" presId="urn:microsoft.com/office/officeart/2005/8/layout/orgChart1"/>
    <dgm:cxn modelId="{4B2FD0E9-7C13-4621-A665-5A47227B21E9}" type="presParOf" srcId="{E4D73BB3-EE7A-4D98-9584-7A83B1476F5E}" destId="{9736FE2C-A483-49C5-817B-5AD6714A2872}" srcOrd="0" destOrd="0" presId="urn:microsoft.com/office/officeart/2005/8/layout/orgChart1"/>
    <dgm:cxn modelId="{B6241B56-C3B9-42FA-843C-1B7AF40FB2E4}" type="presParOf" srcId="{E4D73BB3-EE7A-4D98-9584-7A83B1476F5E}" destId="{33E8FFB3-40F6-4C2D-AFD8-58C292EB043E}" srcOrd="1" destOrd="0" presId="urn:microsoft.com/office/officeart/2005/8/layout/orgChart1"/>
    <dgm:cxn modelId="{89195F54-2CC3-42E3-B0AB-517468DF2CE9}" type="presParOf" srcId="{9A6EBD9D-3B45-4349-A8B8-CDD55B4CEDEB}" destId="{251E7094-7A3B-4334-A2FD-766FFE8F811B}" srcOrd="1" destOrd="0" presId="urn:microsoft.com/office/officeart/2005/8/layout/orgChart1"/>
    <dgm:cxn modelId="{477A11A3-B30A-465E-96D8-D5EE0915BF3D}" type="presParOf" srcId="{9A6EBD9D-3B45-4349-A8B8-CDD55B4CEDEB}" destId="{98E00F23-6FFF-400D-9503-84E00620C757}" srcOrd="2" destOrd="0" presId="urn:microsoft.com/office/officeart/2005/8/layout/orgChart1"/>
    <dgm:cxn modelId="{559A498A-88F7-46F7-B629-ED9C9C03D239}" type="presParOf" srcId="{9AAD5A7F-A62B-46CC-ABE7-C44987628D79}" destId="{70B802D5-3FD5-4B8B-8D46-1FF365C9144B}" srcOrd="2" destOrd="0" presId="urn:microsoft.com/office/officeart/2005/8/layout/orgChart1"/>
    <dgm:cxn modelId="{5C448075-29F0-464E-9983-A5BCB7F13F2B}" type="presParOf" srcId="{9AAD5A7F-A62B-46CC-ABE7-C44987628D79}" destId="{0125C1D7-2E8B-40DE-809C-F5E769E51771}" srcOrd="3" destOrd="0" presId="urn:microsoft.com/office/officeart/2005/8/layout/orgChart1"/>
    <dgm:cxn modelId="{95C6BEB1-0A22-48B4-A84E-424CE838884F}" type="presParOf" srcId="{0125C1D7-2E8B-40DE-809C-F5E769E51771}" destId="{1997E29B-955F-419A-BDE6-5F0521BC438B}" srcOrd="0" destOrd="0" presId="urn:microsoft.com/office/officeart/2005/8/layout/orgChart1"/>
    <dgm:cxn modelId="{09945809-BEF1-491C-83B1-38F3B4D21A0D}" type="presParOf" srcId="{1997E29B-955F-419A-BDE6-5F0521BC438B}" destId="{701A9FA3-09C0-4A28-A1A6-51403F14E766}" srcOrd="0" destOrd="0" presId="urn:microsoft.com/office/officeart/2005/8/layout/orgChart1"/>
    <dgm:cxn modelId="{6EFA526D-C05F-45B6-8326-ED5DECDCB70D}" type="presParOf" srcId="{1997E29B-955F-419A-BDE6-5F0521BC438B}" destId="{D94E97BA-C5EF-4B63-A92C-381C08522A17}" srcOrd="1" destOrd="0" presId="urn:microsoft.com/office/officeart/2005/8/layout/orgChart1"/>
    <dgm:cxn modelId="{76D77D2C-6B33-47A3-B8AC-EF010BEF68B7}" type="presParOf" srcId="{0125C1D7-2E8B-40DE-809C-F5E769E51771}" destId="{D9962B91-E222-4D68-B3AF-FFF932DA2ACB}" srcOrd="1" destOrd="0" presId="urn:microsoft.com/office/officeart/2005/8/layout/orgChart1"/>
    <dgm:cxn modelId="{2FE426B1-F808-42F2-812D-BDF3AA00401F}" type="presParOf" srcId="{0125C1D7-2E8B-40DE-809C-F5E769E51771}" destId="{FB616C47-C441-4B77-A6B9-83C588630F3A}" srcOrd="2" destOrd="0" presId="urn:microsoft.com/office/officeart/2005/8/layout/orgChart1"/>
    <dgm:cxn modelId="{EFA958C0-9870-4C6D-8D13-01F6082F7D56}" type="presParOf" srcId="{9AAD5A7F-A62B-46CC-ABE7-C44987628D79}" destId="{86A55CC8-9D7E-4387-85CF-C961D1769716}" srcOrd="4" destOrd="0" presId="urn:microsoft.com/office/officeart/2005/8/layout/orgChart1"/>
    <dgm:cxn modelId="{D7F8ADCD-7A7F-4426-8E4E-B0D7231BDE2E}" type="presParOf" srcId="{9AAD5A7F-A62B-46CC-ABE7-C44987628D79}" destId="{8E287D03-E712-4555-B546-1C60AF9B10ED}" srcOrd="5" destOrd="0" presId="urn:microsoft.com/office/officeart/2005/8/layout/orgChart1"/>
    <dgm:cxn modelId="{E3739DDF-7E0F-40AE-A20B-6B41AF68D7E1}" type="presParOf" srcId="{8E287D03-E712-4555-B546-1C60AF9B10ED}" destId="{1AF32DC8-B9E1-4C8D-AB12-12F82F1448C6}" srcOrd="0" destOrd="0" presId="urn:microsoft.com/office/officeart/2005/8/layout/orgChart1"/>
    <dgm:cxn modelId="{4C3968A9-CA83-49A8-9469-A58D2841582E}" type="presParOf" srcId="{1AF32DC8-B9E1-4C8D-AB12-12F82F1448C6}" destId="{BC6BA1C4-73F5-4B61-8D57-0BD8E792AD11}" srcOrd="0" destOrd="0" presId="urn:microsoft.com/office/officeart/2005/8/layout/orgChart1"/>
    <dgm:cxn modelId="{F34E713B-C01C-48B2-96A2-93A3244BFC7B}" type="presParOf" srcId="{1AF32DC8-B9E1-4C8D-AB12-12F82F1448C6}" destId="{86D8978E-EDB3-4D98-A6FD-FC3389604832}" srcOrd="1" destOrd="0" presId="urn:microsoft.com/office/officeart/2005/8/layout/orgChart1"/>
    <dgm:cxn modelId="{0EB23419-5582-4118-AADB-2F1726985759}" type="presParOf" srcId="{8E287D03-E712-4555-B546-1C60AF9B10ED}" destId="{433D4754-053C-4288-99D2-FC63B8D86208}" srcOrd="1" destOrd="0" presId="urn:microsoft.com/office/officeart/2005/8/layout/orgChart1"/>
    <dgm:cxn modelId="{F78ECB60-7AF5-4BC4-B31E-3ED18C7EAF24}" type="presParOf" srcId="{8E287D03-E712-4555-B546-1C60AF9B10ED}" destId="{A4180859-6B53-4764-82F9-F31593231427}" srcOrd="2" destOrd="0" presId="urn:microsoft.com/office/officeart/2005/8/layout/orgChart1"/>
    <dgm:cxn modelId="{F54297F6-E4EE-4DC8-A37E-B7436DA5BF9D}" type="presParOf" srcId="{9AAD5A7F-A62B-46CC-ABE7-C44987628D79}" destId="{DA223C49-4B8D-4C5E-AE34-ECE06CB627A4}" srcOrd="6" destOrd="0" presId="urn:microsoft.com/office/officeart/2005/8/layout/orgChart1"/>
    <dgm:cxn modelId="{A15CC5F0-C03C-48DE-B32B-431A5E251570}" type="presParOf" srcId="{9AAD5A7F-A62B-46CC-ABE7-C44987628D79}" destId="{550158F4-DB40-42A7-8999-41BF7DB8E19A}" srcOrd="7" destOrd="0" presId="urn:microsoft.com/office/officeart/2005/8/layout/orgChart1"/>
    <dgm:cxn modelId="{D359E631-6F95-4129-8188-C43AEFE7EFA7}" type="presParOf" srcId="{550158F4-DB40-42A7-8999-41BF7DB8E19A}" destId="{24D7F49F-6864-405B-9613-8F735E2D130F}" srcOrd="0" destOrd="0" presId="urn:microsoft.com/office/officeart/2005/8/layout/orgChart1"/>
    <dgm:cxn modelId="{3085AE59-FB59-4DC8-9CA6-6144520F8C37}" type="presParOf" srcId="{24D7F49F-6864-405B-9613-8F735E2D130F}" destId="{87E5133A-AC7C-4374-A9E8-27AFD8D9AD44}" srcOrd="0" destOrd="0" presId="urn:microsoft.com/office/officeart/2005/8/layout/orgChart1"/>
    <dgm:cxn modelId="{2262A260-E27F-4238-866C-2A633D30AF55}" type="presParOf" srcId="{24D7F49F-6864-405B-9613-8F735E2D130F}" destId="{E59F4D51-E8DC-448A-AA23-8E820782BECB}" srcOrd="1" destOrd="0" presId="urn:microsoft.com/office/officeart/2005/8/layout/orgChart1"/>
    <dgm:cxn modelId="{F9B836FF-5548-45F3-8DD2-4D34FAF00BA1}" type="presParOf" srcId="{550158F4-DB40-42A7-8999-41BF7DB8E19A}" destId="{5E7497BB-FCFE-4025-AD25-DE13DA0115C2}" srcOrd="1" destOrd="0" presId="urn:microsoft.com/office/officeart/2005/8/layout/orgChart1"/>
    <dgm:cxn modelId="{D059E96F-FF39-4893-B938-E2AF0E21EFC5}" type="presParOf" srcId="{550158F4-DB40-42A7-8999-41BF7DB8E19A}" destId="{FE3739C5-517D-478D-9DB8-A3236A676EB7}" srcOrd="2" destOrd="0" presId="urn:microsoft.com/office/officeart/2005/8/layout/orgChart1"/>
    <dgm:cxn modelId="{68F0F6B8-9968-4B50-90AF-CAF202121323}" type="presParOf" srcId="{9AAD5A7F-A62B-46CC-ABE7-C44987628D79}" destId="{03677F56-14AD-4201-B897-5BCAC8002811}" srcOrd="8" destOrd="0" presId="urn:microsoft.com/office/officeart/2005/8/layout/orgChart1"/>
    <dgm:cxn modelId="{39E0E5B5-7DDE-45E3-9039-70B13640FDE5}" type="presParOf" srcId="{9AAD5A7F-A62B-46CC-ABE7-C44987628D79}" destId="{42CACF1A-3331-4762-AEDD-4E358105D53B}" srcOrd="9" destOrd="0" presId="urn:microsoft.com/office/officeart/2005/8/layout/orgChart1"/>
    <dgm:cxn modelId="{7349A713-3670-40B3-B877-1E474C154952}" type="presParOf" srcId="{42CACF1A-3331-4762-AEDD-4E358105D53B}" destId="{D9C8962F-8DC5-4661-B1EA-0F73EF4FE645}" srcOrd="0" destOrd="0" presId="urn:microsoft.com/office/officeart/2005/8/layout/orgChart1"/>
    <dgm:cxn modelId="{D089D8EF-9E46-42F2-946F-52ACA8CD502D}" type="presParOf" srcId="{D9C8962F-8DC5-4661-B1EA-0F73EF4FE645}" destId="{73CF68FA-799A-4D52-9038-D4A1DAFB340F}" srcOrd="0" destOrd="0" presId="urn:microsoft.com/office/officeart/2005/8/layout/orgChart1"/>
    <dgm:cxn modelId="{CB1A988B-FFDA-4244-9BFC-85AED39F77B5}" type="presParOf" srcId="{D9C8962F-8DC5-4661-B1EA-0F73EF4FE645}" destId="{5C934FDC-96BC-470F-82E7-7A9427C8BA84}" srcOrd="1" destOrd="0" presId="urn:microsoft.com/office/officeart/2005/8/layout/orgChart1"/>
    <dgm:cxn modelId="{579F4CF0-29D2-4EB9-BF8F-A62091DCBA96}" type="presParOf" srcId="{42CACF1A-3331-4762-AEDD-4E358105D53B}" destId="{63DCD363-3D39-430C-AE6D-E4595BEEE3D1}" srcOrd="1" destOrd="0" presId="urn:microsoft.com/office/officeart/2005/8/layout/orgChart1"/>
    <dgm:cxn modelId="{613A176B-E071-4B4F-A159-0EC2E8E17E14}" type="presParOf" srcId="{42CACF1A-3331-4762-AEDD-4E358105D53B}" destId="{D53DF549-4281-490D-8957-F0AD3B8FFECA}" srcOrd="2" destOrd="0" presId="urn:microsoft.com/office/officeart/2005/8/layout/orgChart1"/>
    <dgm:cxn modelId="{E88D500F-CEB9-4FBC-82FA-DCD0EAA1B49A}" type="presParOf" srcId="{CEBBC948-F683-48F4-8471-F1AA321E52F2}" destId="{BD0BAEF7-AE90-4736-ACCB-243451A8D7B8}" srcOrd="2" destOrd="0" presId="urn:microsoft.com/office/officeart/2005/8/layout/orgChart1"/>
    <dgm:cxn modelId="{45B37453-9D1E-40D5-97BC-4BA86D0F035C}" type="presParOf" srcId="{9FD2CC72-7114-4199-AEDB-7FC6F70ABEE9}" destId="{4B7D7AB9-FA42-400C-A732-9F6CE74339F1}" srcOrd="8" destOrd="0" presId="urn:microsoft.com/office/officeart/2005/8/layout/orgChart1"/>
    <dgm:cxn modelId="{DF1846DA-748F-4E7F-9244-209FBF195CE6}" type="presParOf" srcId="{9FD2CC72-7114-4199-AEDB-7FC6F70ABEE9}" destId="{CA049E63-71C7-4CEE-BD58-483DA0CAFAFB}" srcOrd="9" destOrd="0" presId="urn:microsoft.com/office/officeart/2005/8/layout/orgChart1"/>
    <dgm:cxn modelId="{7F6D9E97-E6DE-42A7-888E-9AC64DE84BEA}" type="presParOf" srcId="{CA049E63-71C7-4CEE-BD58-483DA0CAFAFB}" destId="{716D607F-0762-4D9C-9693-F2897B269C14}" srcOrd="0" destOrd="0" presId="urn:microsoft.com/office/officeart/2005/8/layout/orgChart1"/>
    <dgm:cxn modelId="{1E590957-6177-4BEA-8042-9AA74C31434B}" type="presParOf" srcId="{716D607F-0762-4D9C-9693-F2897B269C14}" destId="{B2BB45C7-6CED-4479-A6BB-FDD5B9516B22}" srcOrd="0" destOrd="0" presId="urn:microsoft.com/office/officeart/2005/8/layout/orgChart1"/>
    <dgm:cxn modelId="{0ABC3BEB-C800-46D6-8398-157C6BD5EF22}" type="presParOf" srcId="{716D607F-0762-4D9C-9693-F2897B269C14}" destId="{F6A04AB1-1891-456E-9826-24E23EF3AB5F}" srcOrd="1" destOrd="0" presId="urn:microsoft.com/office/officeart/2005/8/layout/orgChart1"/>
    <dgm:cxn modelId="{32F40A8F-B49A-452C-8AF9-4C66AD9C4A44}" type="presParOf" srcId="{CA049E63-71C7-4CEE-BD58-483DA0CAFAFB}" destId="{38E3A0A7-52F3-42F6-AE16-E1CD7F97842E}" srcOrd="1" destOrd="0" presId="urn:microsoft.com/office/officeart/2005/8/layout/orgChart1"/>
    <dgm:cxn modelId="{995F4CAA-6D92-4FA9-B5EB-3FE1AE970EC8}" type="presParOf" srcId="{38E3A0A7-52F3-42F6-AE16-E1CD7F97842E}" destId="{1C778218-12AF-43B7-AED5-6A3A44B00779}" srcOrd="0" destOrd="0" presId="urn:microsoft.com/office/officeart/2005/8/layout/orgChart1"/>
    <dgm:cxn modelId="{4EF7E808-026C-48BC-B853-7EFEC8E58D67}" type="presParOf" srcId="{38E3A0A7-52F3-42F6-AE16-E1CD7F97842E}" destId="{C719BB79-87BC-4463-9FA0-4E214F9B457E}" srcOrd="1" destOrd="0" presId="urn:microsoft.com/office/officeart/2005/8/layout/orgChart1"/>
    <dgm:cxn modelId="{4DBD5B66-003A-4B28-BD43-99C0D2DFB529}" type="presParOf" srcId="{C719BB79-87BC-4463-9FA0-4E214F9B457E}" destId="{BCB88A96-420E-4757-B770-BAF8CCDF8BF2}" srcOrd="0" destOrd="0" presId="urn:microsoft.com/office/officeart/2005/8/layout/orgChart1"/>
    <dgm:cxn modelId="{8C27C5E8-C1FA-4FAF-925E-3C7ACA86A7EC}" type="presParOf" srcId="{BCB88A96-420E-4757-B770-BAF8CCDF8BF2}" destId="{89A1E916-AA09-489A-81CE-F941E0073FFB}" srcOrd="0" destOrd="0" presId="urn:microsoft.com/office/officeart/2005/8/layout/orgChart1"/>
    <dgm:cxn modelId="{647A8D23-3C24-4953-9904-C02A1CC40A12}" type="presParOf" srcId="{BCB88A96-420E-4757-B770-BAF8CCDF8BF2}" destId="{BCBBF592-DE72-4932-8E27-2D15A1A086A7}" srcOrd="1" destOrd="0" presId="urn:microsoft.com/office/officeart/2005/8/layout/orgChart1"/>
    <dgm:cxn modelId="{80E3C336-DC4F-4E6F-8DDE-B3AD4B7DD1D7}" type="presParOf" srcId="{C719BB79-87BC-4463-9FA0-4E214F9B457E}" destId="{E620E934-D11A-4C23-A541-211FEB78A3C8}" srcOrd="1" destOrd="0" presId="urn:microsoft.com/office/officeart/2005/8/layout/orgChart1"/>
    <dgm:cxn modelId="{423A287C-E7AA-47F1-BA74-B4B51904B9A5}" type="presParOf" srcId="{C719BB79-87BC-4463-9FA0-4E214F9B457E}" destId="{2BB842C8-E9CA-440F-9F5A-134A97F759FA}" srcOrd="2" destOrd="0" presId="urn:microsoft.com/office/officeart/2005/8/layout/orgChart1"/>
    <dgm:cxn modelId="{19EB968E-628C-434D-964E-9B775D8B8AEB}" type="presParOf" srcId="{38E3A0A7-52F3-42F6-AE16-E1CD7F97842E}" destId="{AB6BDBA2-CF11-45D8-9EBC-DC3815C45755}" srcOrd="2" destOrd="0" presId="urn:microsoft.com/office/officeart/2005/8/layout/orgChart1"/>
    <dgm:cxn modelId="{E3111C52-09FF-4097-B8B7-F1115D6E86E3}" type="presParOf" srcId="{38E3A0A7-52F3-42F6-AE16-E1CD7F97842E}" destId="{B33C9905-710D-4D89-95BC-B65342960A2E}" srcOrd="3" destOrd="0" presId="urn:microsoft.com/office/officeart/2005/8/layout/orgChart1"/>
    <dgm:cxn modelId="{50E1385E-DE45-40B3-A93C-A980977CB4B6}" type="presParOf" srcId="{B33C9905-710D-4D89-95BC-B65342960A2E}" destId="{F1FE3160-A59C-4041-A07D-EE3E72B8A433}" srcOrd="0" destOrd="0" presId="urn:microsoft.com/office/officeart/2005/8/layout/orgChart1"/>
    <dgm:cxn modelId="{5122960E-8CE4-4F3B-B667-494AE63D2AAD}" type="presParOf" srcId="{F1FE3160-A59C-4041-A07D-EE3E72B8A433}" destId="{63240C05-5502-4348-B77A-D496A29ACA77}" srcOrd="0" destOrd="0" presId="urn:microsoft.com/office/officeart/2005/8/layout/orgChart1"/>
    <dgm:cxn modelId="{C7AEA40A-329E-4374-9763-982451CECC6D}" type="presParOf" srcId="{F1FE3160-A59C-4041-A07D-EE3E72B8A433}" destId="{70BCF55B-7743-4576-A2E2-6F581978688A}" srcOrd="1" destOrd="0" presId="urn:microsoft.com/office/officeart/2005/8/layout/orgChart1"/>
    <dgm:cxn modelId="{31B3B12F-B2D1-4F88-BD9F-7B2D3C02760D}" type="presParOf" srcId="{B33C9905-710D-4D89-95BC-B65342960A2E}" destId="{D01347B8-41C4-4761-914C-FD501B3B1C89}" srcOrd="1" destOrd="0" presId="urn:microsoft.com/office/officeart/2005/8/layout/orgChart1"/>
    <dgm:cxn modelId="{E0039429-3FA7-4805-9DD3-5E122D5EDA76}" type="presParOf" srcId="{B33C9905-710D-4D89-95BC-B65342960A2E}" destId="{50592F2A-91A9-48BE-9949-8C9D5CF0414D}" srcOrd="2" destOrd="0" presId="urn:microsoft.com/office/officeart/2005/8/layout/orgChart1"/>
    <dgm:cxn modelId="{68968B2E-9CD0-449D-AD05-6DD4FAC65B08}" type="presParOf" srcId="{38E3A0A7-52F3-42F6-AE16-E1CD7F97842E}" destId="{99E490C7-A906-4F76-9201-A5383ABBBE6D}" srcOrd="4" destOrd="0" presId="urn:microsoft.com/office/officeart/2005/8/layout/orgChart1"/>
    <dgm:cxn modelId="{37EE55E7-A277-44DB-9032-802B66877B37}" type="presParOf" srcId="{38E3A0A7-52F3-42F6-AE16-E1CD7F97842E}" destId="{DD29D531-6C86-41FD-A55F-F1B4F3838DDA}" srcOrd="5" destOrd="0" presId="urn:microsoft.com/office/officeart/2005/8/layout/orgChart1"/>
    <dgm:cxn modelId="{0CF412AE-71CF-49E1-A136-B806EDBB8F77}" type="presParOf" srcId="{DD29D531-6C86-41FD-A55F-F1B4F3838DDA}" destId="{39F067FA-7C00-4781-A92E-77047D7FB6CB}" srcOrd="0" destOrd="0" presId="urn:microsoft.com/office/officeart/2005/8/layout/orgChart1"/>
    <dgm:cxn modelId="{42EE8665-5A97-4F00-89C2-BB7C2D0159A8}" type="presParOf" srcId="{39F067FA-7C00-4781-A92E-77047D7FB6CB}" destId="{A058561C-5293-46FC-B4D4-D50B00BB69F8}" srcOrd="0" destOrd="0" presId="urn:microsoft.com/office/officeart/2005/8/layout/orgChart1"/>
    <dgm:cxn modelId="{EA06757B-2CEC-4563-B8C3-558FAB737BD8}" type="presParOf" srcId="{39F067FA-7C00-4781-A92E-77047D7FB6CB}" destId="{42EC7EFB-297B-46C9-B703-7B4D569FEDA8}" srcOrd="1" destOrd="0" presId="urn:microsoft.com/office/officeart/2005/8/layout/orgChart1"/>
    <dgm:cxn modelId="{FBB57B9E-CDC8-4E5E-8C00-B93D8D15448C}" type="presParOf" srcId="{DD29D531-6C86-41FD-A55F-F1B4F3838DDA}" destId="{7985FF68-CB7A-47D2-9175-3CA13899B9FC}" srcOrd="1" destOrd="0" presId="urn:microsoft.com/office/officeart/2005/8/layout/orgChart1"/>
    <dgm:cxn modelId="{C049DDFC-A35D-4832-94F6-216B7BFBC7E9}" type="presParOf" srcId="{DD29D531-6C86-41FD-A55F-F1B4F3838DDA}" destId="{46985E8D-C8A3-4216-AE8B-F0F81ED3E96A}" srcOrd="2" destOrd="0" presId="urn:microsoft.com/office/officeart/2005/8/layout/orgChart1"/>
    <dgm:cxn modelId="{E67A5C92-4AA7-47D8-BB95-1AEC0C80506C}" type="presParOf" srcId="{38E3A0A7-52F3-42F6-AE16-E1CD7F97842E}" destId="{EAA792BD-0568-4D0B-A7D7-72CF97E48B9E}" srcOrd="6" destOrd="0" presId="urn:microsoft.com/office/officeart/2005/8/layout/orgChart1"/>
    <dgm:cxn modelId="{B58AB16D-FE9E-47C1-8E55-677118D5C80C}" type="presParOf" srcId="{38E3A0A7-52F3-42F6-AE16-E1CD7F97842E}" destId="{9360AF76-F3BD-43D2-8032-0FA7C8462964}" srcOrd="7" destOrd="0" presId="urn:microsoft.com/office/officeart/2005/8/layout/orgChart1"/>
    <dgm:cxn modelId="{A424551E-D9E0-4669-B5CC-59A17C2E5835}" type="presParOf" srcId="{9360AF76-F3BD-43D2-8032-0FA7C8462964}" destId="{9FF9B48E-50B8-4B29-B984-FF06BC713A88}" srcOrd="0" destOrd="0" presId="urn:microsoft.com/office/officeart/2005/8/layout/orgChart1"/>
    <dgm:cxn modelId="{84C93BC1-954C-41AB-A168-415733889E72}" type="presParOf" srcId="{9FF9B48E-50B8-4B29-B984-FF06BC713A88}" destId="{82CBE986-1E48-4D0D-A3A3-46AF13FE0998}" srcOrd="0" destOrd="0" presId="urn:microsoft.com/office/officeart/2005/8/layout/orgChart1"/>
    <dgm:cxn modelId="{A67E3207-5ACD-458C-AD18-9F7C5D10C472}" type="presParOf" srcId="{9FF9B48E-50B8-4B29-B984-FF06BC713A88}" destId="{12582896-A602-4212-8997-4ED9A1742D2F}" srcOrd="1" destOrd="0" presId="urn:microsoft.com/office/officeart/2005/8/layout/orgChart1"/>
    <dgm:cxn modelId="{62DD7B14-5A85-41E2-9F0A-36DEB4B8E716}" type="presParOf" srcId="{9360AF76-F3BD-43D2-8032-0FA7C8462964}" destId="{B63C51F7-0A98-46D1-949A-888D93ED1D33}" srcOrd="1" destOrd="0" presId="urn:microsoft.com/office/officeart/2005/8/layout/orgChart1"/>
    <dgm:cxn modelId="{07E7B1FC-A310-41B0-884C-30F5752EAD2C}" type="presParOf" srcId="{9360AF76-F3BD-43D2-8032-0FA7C8462964}" destId="{6B1E8E58-377F-4557-A5B6-D998A6FE5722}" srcOrd="2" destOrd="0" presId="urn:microsoft.com/office/officeart/2005/8/layout/orgChart1"/>
    <dgm:cxn modelId="{346E01CE-64E8-4103-ADF7-4CFB5EBBA0EC}" type="presParOf" srcId="{CA049E63-71C7-4CEE-BD58-483DA0CAFAFB}" destId="{3CC9F818-012D-4447-A3A9-9DEF35548C50}" srcOrd="2" destOrd="0" presId="urn:microsoft.com/office/officeart/2005/8/layout/orgChart1"/>
    <dgm:cxn modelId="{F3187FC6-9414-4DA5-B8A8-79A3E42672C8}" type="presParOf" srcId="{9FD2CC72-7114-4199-AEDB-7FC6F70ABEE9}" destId="{24BA052C-C645-43AC-8CA3-5434C4C90468}" srcOrd="10" destOrd="0" presId="urn:microsoft.com/office/officeart/2005/8/layout/orgChart1"/>
    <dgm:cxn modelId="{39BA1316-F208-423B-A17C-E81AB557F3AC}" type="presParOf" srcId="{9FD2CC72-7114-4199-AEDB-7FC6F70ABEE9}" destId="{7CA41D7B-264E-4F86-9778-1E351DEBF010}" srcOrd="11" destOrd="0" presId="urn:microsoft.com/office/officeart/2005/8/layout/orgChart1"/>
    <dgm:cxn modelId="{7CE82EE2-780A-40EF-9D00-4DCF5BB1911F}" type="presParOf" srcId="{7CA41D7B-264E-4F86-9778-1E351DEBF010}" destId="{8DF418A8-688C-440E-BBEB-0F899095618B}" srcOrd="0" destOrd="0" presId="urn:microsoft.com/office/officeart/2005/8/layout/orgChart1"/>
    <dgm:cxn modelId="{2E00001A-D950-45E5-A7D4-3B7E2E64DA38}" type="presParOf" srcId="{8DF418A8-688C-440E-BBEB-0F899095618B}" destId="{3D28B1B6-C3CF-4696-A379-59FA702C1E38}" srcOrd="0" destOrd="0" presId="urn:microsoft.com/office/officeart/2005/8/layout/orgChart1"/>
    <dgm:cxn modelId="{5B441880-6201-4726-9E5E-0D51A3B67C7B}" type="presParOf" srcId="{8DF418A8-688C-440E-BBEB-0F899095618B}" destId="{687A5E35-C1D5-4E3D-9533-D418929E9AD1}" srcOrd="1" destOrd="0" presId="urn:microsoft.com/office/officeart/2005/8/layout/orgChart1"/>
    <dgm:cxn modelId="{8CA60C64-BE4E-4105-A441-8DB92F948AD3}" type="presParOf" srcId="{7CA41D7B-264E-4F86-9778-1E351DEBF010}" destId="{AB3EC1FB-F605-440C-9F4F-F97ED2BD8C98}" srcOrd="1" destOrd="0" presId="urn:microsoft.com/office/officeart/2005/8/layout/orgChart1"/>
    <dgm:cxn modelId="{77536816-A896-41CB-A00D-C77E5A06E5B6}" type="presParOf" srcId="{AB3EC1FB-F605-440C-9F4F-F97ED2BD8C98}" destId="{5F6CC935-7B67-443E-8E92-16B8995C35D7}" srcOrd="0" destOrd="0" presId="urn:microsoft.com/office/officeart/2005/8/layout/orgChart1"/>
    <dgm:cxn modelId="{CC29F66D-E5B9-493F-B1D6-06555D5F6D96}" type="presParOf" srcId="{AB3EC1FB-F605-440C-9F4F-F97ED2BD8C98}" destId="{14DBC293-8339-4AC8-88A4-C7F70007B3D1}" srcOrd="1" destOrd="0" presId="urn:microsoft.com/office/officeart/2005/8/layout/orgChart1"/>
    <dgm:cxn modelId="{CD59A6AA-D09A-4AAA-8FC8-9D9F835BE323}" type="presParOf" srcId="{14DBC293-8339-4AC8-88A4-C7F70007B3D1}" destId="{6E9D6288-2350-4FA9-8DB7-EA4187BFE42B}" srcOrd="0" destOrd="0" presId="urn:microsoft.com/office/officeart/2005/8/layout/orgChart1"/>
    <dgm:cxn modelId="{19D509BF-3605-4A41-A2C1-F4ABECD9DEB0}" type="presParOf" srcId="{6E9D6288-2350-4FA9-8DB7-EA4187BFE42B}" destId="{DDF8EE72-56BE-4418-BAAC-A6F19DEF3CB5}" srcOrd="0" destOrd="0" presId="urn:microsoft.com/office/officeart/2005/8/layout/orgChart1"/>
    <dgm:cxn modelId="{3CF7387E-31F5-40ED-8EE2-5C164A6E3477}" type="presParOf" srcId="{6E9D6288-2350-4FA9-8DB7-EA4187BFE42B}" destId="{7EADA51A-3C6F-4A3C-ACA5-90BC0B083973}" srcOrd="1" destOrd="0" presId="urn:microsoft.com/office/officeart/2005/8/layout/orgChart1"/>
    <dgm:cxn modelId="{2534B0DD-4A44-40E9-881E-4D32D529E0A1}" type="presParOf" srcId="{14DBC293-8339-4AC8-88A4-C7F70007B3D1}" destId="{53328686-EC1F-4A82-B828-A683A94F972C}" srcOrd="1" destOrd="0" presId="urn:microsoft.com/office/officeart/2005/8/layout/orgChart1"/>
    <dgm:cxn modelId="{7A8E4E9B-B30E-4368-A5FE-C54EC185557D}" type="presParOf" srcId="{14DBC293-8339-4AC8-88A4-C7F70007B3D1}" destId="{88031D8F-ACAF-4878-B242-8A563B161AF4}" srcOrd="2" destOrd="0" presId="urn:microsoft.com/office/officeart/2005/8/layout/orgChart1"/>
    <dgm:cxn modelId="{4B5A295D-D198-4CC2-BC1C-5B3C9CEB3465}" type="presParOf" srcId="{AB3EC1FB-F605-440C-9F4F-F97ED2BD8C98}" destId="{6EE56359-F04C-47CB-A8E9-BFFB6AAF5E31}" srcOrd="2" destOrd="0" presId="urn:microsoft.com/office/officeart/2005/8/layout/orgChart1"/>
    <dgm:cxn modelId="{552B4F31-6752-49AD-BCCB-5DF86954A78C}" type="presParOf" srcId="{AB3EC1FB-F605-440C-9F4F-F97ED2BD8C98}" destId="{266AB3F6-3F0E-4D82-9A3D-8C8CC0F5EDD6}" srcOrd="3" destOrd="0" presId="urn:microsoft.com/office/officeart/2005/8/layout/orgChart1"/>
    <dgm:cxn modelId="{1A11E9C5-2D7A-45F5-A92C-99C8A7DF0EAE}" type="presParOf" srcId="{266AB3F6-3F0E-4D82-9A3D-8C8CC0F5EDD6}" destId="{451A53EA-35C6-48B3-8883-CF0CE0AF78A2}" srcOrd="0" destOrd="0" presId="urn:microsoft.com/office/officeart/2005/8/layout/orgChart1"/>
    <dgm:cxn modelId="{520295F7-CC77-4919-984E-7501F4F7A723}" type="presParOf" srcId="{451A53EA-35C6-48B3-8883-CF0CE0AF78A2}" destId="{0151CF22-7B53-44FE-8497-10368AD42E19}" srcOrd="0" destOrd="0" presId="urn:microsoft.com/office/officeart/2005/8/layout/orgChart1"/>
    <dgm:cxn modelId="{34A8A71B-CC8C-4E98-80CD-716A4B507477}" type="presParOf" srcId="{451A53EA-35C6-48B3-8883-CF0CE0AF78A2}" destId="{D5B05B75-3C3F-4F8A-830C-39947C9A3D04}" srcOrd="1" destOrd="0" presId="urn:microsoft.com/office/officeart/2005/8/layout/orgChart1"/>
    <dgm:cxn modelId="{A46649BB-D5FD-4B41-B691-5C0A12EC504D}" type="presParOf" srcId="{266AB3F6-3F0E-4D82-9A3D-8C8CC0F5EDD6}" destId="{D756FDC4-8225-44F0-87A3-8E19CC1436D6}" srcOrd="1" destOrd="0" presId="urn:microsoft.com/office/officeart/2005/8/layout/orgChart1"/>
    <dgm:cxn modelId="{4E1ACCB4-F0D8-4BDB-AC09-67D0B1097B99}" type="presParOf" srcId="{266AB3F6-3F0E-4D82-9A3D-8C8CC0F5EDD6}" destId="{147D852E-AA16-4DE7-814C-32CB3E483ED2}" srcOrd="2" destOrd="0" presId="urn:microsoft.com/office/officeart/2005/8/layout/orgChart1"/>
    <dgm:cxn modelId="{1A7B750E-55AB-470E-A08F-5C99A850F5E7}" type="presParOf" srcId="{AB3EC1FB-F605-440C-9F4F-F97ED2BD8C98}" destId="{2501711B-6491-494B-915F-0272068580F5}" srcOrd="4" destOrd="0" presId="urn:microsoft.com/office/officeart/2005/8/layout/orgChart1"/>
    <dgm:cxn modelId="{6225C992-0F9D-4A26-B38B-F248D9BE51D3}" type="presParOf" srcId="{AB3EC1FB-F605-440C-9F4F-F97ED2BD8C98}" destId="{5F6C46CF-BD1F-4555-91E8-DBB5E4DD1B5B}" srcOrd="5" destOrd="0" presId="urn:microsoft.com/office/officeart/2005/8/layout/orgChart1"/>
    <dgm:cxn modelId="{F8E496FE-9CF0-41EA-9BEE-C9E1A2CF6799}" type="presParOf" srcId="{5F6C46CF-BD1F-4555-91E8-DBB5E4DD1B5B}" destId="{5B8F5309-6B0E-49D2-B687-CB8E9EEDE1D8}" srcOrd="0" destOrd="0" presId="urn:microsoft.com/office/officeart/2005/8/layout/orgChart1"/>
    <dgm:cxn modelId="{A13BDB05-516C-43D8-8C29-B83BCCCBBE4D}" type="presParOf" srcId="{5B8F5309-6B0E-49D2-B687-CB8E9EEDE1D8}" destId="{EA8AF9B1-1809-44B7-BA9D-1265084559D3}" srcOrd="0" destOrd="0" presId="urn:microsoft.com/office/officeart/2005/8/layout/orgChart1"/>
    <dgm:cxn modelId="{7EDB1271-9422-407E-AF73-6AD160515EF8}" type="presParOf" srcId="{5B8F5309-6B0E-49D2-B687-CB8E9EEDE1D8}" destId="{D60393D8-9F3C-49FD-B74C-CF0D85B1279D}" srcOrd="1" destOrd="0" presId="urn:microsoft.com/office/officeart/2005/8/layout/orgChart1"/>
    <dgm:cxn modelId="{6E836084-AD99-4B8F-8FEB-04914D436C67}" type="presParOf" srcId="{5F6C46CF-BD1F-4555-91E8-DBB5E4DD1B5B}" destId="{34B4E8AD-6B9A-412B-9528-936D19734D1A}" srcOrd="1" destOrd="0" presId="urn:microsoft.com/office/officeart/2005/8/layout/orgChart1"/>
    <dgm:cxn modelId="{2A228235-D2F1-42BD-82E5-7FEB6957E4C2}" type="presParOf" srcId="{5F6C46CF-BD1F-4555-91E8-DBB5E4DD1B5B}" destId="{06299682-4EE0-4E80-A63A-F6A7E00C3EA0}" srcOrd="2" destOrd="0" presId="urn:microsoft.com/office/officeart/2005/8/layout/orgChart1"/>
    <dgm:cxn modelId="{F5AFF59E-E9BF-4548-9F90-0A98B1CFE356}" type="presParOf" srcId="{7CA41D7B-264E-4F86-9778-1E351DEBF010}" destId="{9DD3BAAA-1111-49A0-ADF3-A3296C1B2683}" srcOrd="2" destOrd="0" presId="urn:microsoft.com/office/officeart/2005/8/layout/orgChart1"/>
    <dgm:cxn modelId="{9A48CD31-25CF-4725-AA7D-8A1121516CA4}" type="presParOf" srcId="{5EBC638C-956D-498E-AB95-ED15D03F63B2}" destId="{E7FB2474-FE6F-4612-872B-DCCE89515A7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C8883DA-B6DF-4184-9A8D-6E2FD9350836}" type="doc">
      <dgm:prSet loTypeId="urn:microsoft.com/office/officeart/2005/8/layout/orgChart1" loCatId="hierarchy" qsTypeId="urn:microsoft.com/office/officeart/2005/8/quickstyle/simple4" qsCatId="simple" csTypeId="urn:microsoft.com/office/officeart/2005/8/colors/accent1_2" csCatId="accent1" phldr="1"/>
      <dgm:spPr/>
      <dgm:t>
        <a:bodyPr/>
        <a:lstStyle/>
        <a:p>
          <a:endParaRPr lang="en-US" altLang="zh-CN"/>
        </a:p>
      </dgm:t>
    </dgm:pt>
    <dgm:pt modelId="{F0850265-DB29-4035-A0FF-497FBBB54FCC}">
      <dgm:prSet phldrT="[Text]" custT="1"/>
      <dgm:spPr/>
      <dgm:t>
        <a:bodyPr/>
        <a:lstStyle/>
        <a:p>
          <a:r>
            <a:rPr lang="en-US" altLang="zh-CN" sz="800" dirty="0"/>
            <a:t>Turn on the A/C</a:t>
          </a:r>
        </a:p>
      </dgm:t>
    </dgm:pt>
    <dgm:pt modelId="{52A6663C-C6A3-44D6-A8DC-05EFC382B5F9}" type="parTrans" cxnId="{F6C4731A-D072-47E4-A800-9B388ED1F45D}">
      <dgm:prSet/>
      <dgm:spPr/>
      <dgm:t>
        <a:bodyPr/>
        <a:lstStyle/>
        <a:p>
          <a:endParaRPr lang="en-US" altLang="zh-CN"/>
        </a:p>
      </dgm:t>
    </dgm:pt>
    <dgm:pt modelId="{39038770-1D25-4CB1-98AD-69F843C95F01}" type="sibTrans" cxnId="{F6C4731A-D072-47E4-A800-9B388ED1F45D}">
      <dgm:prSet/>
      <dgm:spPr/>
      <dgm:t>
        <a:bodyPr/>
        <a:lstStyle/>
        <a:p>
          <a:endParaRPr lang="en-US" altLang="zh-CN"/>
        </a:p>
      </dgm:t>
    </dgm:pt>
    <dgm:pt modelId="{3554BA79-D5F3-411B-9116-4C418A2F8AD7}" type="asst">
      <dgm:prSet phldrT="[Text]" custT="1"/>
      <dgm:spPr/>
      <dgm:t>
        <a:bodyPr/>
        <a:lstStyle/>
        <a:p>
          <a:r>
            <a:rPr lang="en-US" altLang="zh-CN" sz="800" dirty="0"/>
            <a:t>A/C light on</a:t>
          </a:r>
        </a:p>
      </dgm:t>
    </dgm:pt>
    <dgm:pt modelId="{82C2C89C-47F0-4506-A089-CD05A2E1B7CC}" type="parTrans" cxnId="{A32B9370-EB77-415B-A8A8-810ECE02CD41}">
      <dgm:prSet/>
      <dgm:spPr/>
      <dgm:t>
        <a:bodyPr/>
        <a:lstStyle/>
        <a:p>
          <a:endParaRPr lang="en-US" altLang="zh-CN"/>
        </a:p>
      </dgm:t>
    </dgm:pt>
    <dgm:pt modelId="{80BC6A2F-02DB-449C-A747-4ED52B6C06D4}" type="sibTrans" cxnId="{A32B9370-EB77-415B-A8A8-810ECE02CD41}">
      <dgm:prSet/>
      <dgm:spPr/>
      <dgm:t>
        <a:bodyPr/>
        <a:lstStyle/>
        <a:p>
          <a:endParaRPr lang="en-US" altLang="zh-CN"/>
        </a:p>
      </dgm:t>
    </dgm:pt>
    <dgm:pt modelId="{14F25F25-259E-4582-A6F4-A10F7577BAD9}">
      <dgm:prSet phldrT="[Text]" custT="1"/>
      <dgm:spPr/>
      <dgm:t>
        <a:bodyPr/>
        <a:lstStyle/>
        <a:p>
          <a:r>
            <a:rPr lang="en-US" altLang="zh-CN" sz="800" dirty="0"/>
            <a:t>Blower inspection</a:t>
          </a:r>
        </a:p>
      </dgm:t>
    </dgm:pt>
    <dgm:pt modelId="{459CE2FF-D3D8-4DA6-A341-24DD4629C7CB}" type="parTrans" cxnId="{AB96C933-0792-4A64-9989-F4C4188F0FC1}">
      <dgm:prSet/>
      <dgm:spPr/>
      <dgm:t>
        <a:bodyPr/>
        <a:lstStyle/>
        <a:p>
          <a:endParaRPr lang="en-US" altLang="zh-CN"/>
        </a:p>
      </dgm:t>
    </dgm:pt>
    <dgm:pt modelId="{F9723CCB-F221-48FE-9788-9854D8309D87}" type="sibTrans" cxnId="{AB96C933-0792-4A64-9989-F4C4188F0FC1}">
      <dgm:prSet/>
      <dgm:spPr/>
      <dgm:t>
        <a:bodyPr/>
        <a:lstStyle/>
        <a:p>
          <a:endParaRPr lang="en-US" altLang="zh-CN"/>
        </a:p>
      </dgm:t>
    </dgm:pt>
    <dgm:pt modelId="{5DC7B19D-420D-447F-8978-CDF7F146E593}">
      <dgm:prSet phldrT="[Text]" custT="1"/>
      <dgm:spPr/>
      <dgm:t>
        <a:bodyPr/>
        <a:lstStyle/>
        <a:p>
          <a:r>
            <a:rPr lang="en-US" altLang="zh-CN" sz="800" dirty="0"/>
            <a:t>Start but the air volume is small</a:t>
          </a:r>
        </a:p>
      </dgm:t>
    </dgm:pt>
    <dgm:pt modelId="{0BB5E5F2-3FD4-488C-95B7-576672FE7C12}" type="parTrans" cxnId="{861C3273-43DF-45E2-96F0-DE833B7491F2}">
      <dgm:prSet/>
      <dgm:spPr/>
      <dgm:t>
        <a:bodyPr/>
        <a:lstStyle/>
        <a:p>
          <a:endParaRPr lang="en-US" altLang="zh-CN"/>
        </a:p>
      </dgm:t>
    </dgm:pt>
    <dgm:pt modelId="{D0A5386A-423A-4510-858F-DDD6B60353BD}" type="sibTrans" cxnId="{861C3273-43DF-45E2-96F0-DE833B7491F2}">
      <dgm:prSet/>
      <dgm:spPr/>
      <dgm:t>
        <a:bodyPr/>
        <a:lstStyle/>
        <a:p>
          <a:endParaRPr lang="en-US" altLang="zh-CN"/>
        </a:p>
      </dgm:t>
    </dgm:pt>
    <dgm:pt modelId="{4A9862F6-86D0-47C5-B536-94D961B04B62}">
      <dgm:prSet phldrT="[Text]" custT="1"/>
      <dgm:spPr/>
      <dgm:t>
        <a:bodyPr/>
        <a:lstStyle/>
        <a:p>
          <a:r>
            <a:rPr lang="en-US" altLang="zh-CN" sz="800" dirty="0"/>
            <a:t>A/C light off</a:t>
          </a:r>
        </a:p>
      </dgm:t>
    </dgm:pt>
    <dgm:pt modelId="{E90D08BC-4CB2-4918-AFCA-CEA231C7958B}" type="parTrans" cxnId="{CDAB283B-DAA2-48A3-B24C-C3F9E00587A5}">
      <dgm:prSet/>
      <dgm:spPr/>
      <dgm:t>
        <a:bodyPr/>
        <a:lstStyle/>
        <a:p>
          <a:endParaRPr lang="en-US" altLang="zh-CN"/>
        </a:p>
      </dgm:t>
    </dgm:pt>
    <dgm:pt modelId="{B24FE797-D240-4096-889C-0C6E13D040CA}" type="sibTrans" cxnId="{CDAB283B-DAA2-48A3-B24C-C3F9E00587A5}">
      <dgm:prSet/>
      <dgm:spPr/>
      <dgm:t>
        <a:bodyPr/>
        <a:lstStyle/>
        <a:p>
          <a:endParaRPr lang="en-US" altLang="zh-CN"/>
        </a:p>
      </dgm:t>
    </dgm:pt>
    <dgm:pt modelId="{A5A6511B-1AEC-48A1-8C9C-318DF602B149}">
      <dgm:prSet custT="1"/>
      <dgm:spPr/>
      <dgm:t>
        <a:bodyPr/>
        <a:lstStyle/>
        <a:p>
          <a:r>
            <a:rPr lang="en-US" altLang="zh-CN" sz="800" dirty="0"/>
            <a:t>Do not start</a:t>
          </a:r>
        </a:p>
      </dgm:t>
    </dgm:pt>
    <dgm:pt modelId="{0EA4794A-D148-4B81-A6B2-E716CED75CF3}" type="parTrans" cxnId="{B278C75D-52DE-45D8-8CA5-3D5A31045716}">
      <dgm:prSet/>
      <dgm:spPr/>
      <dgm:t>
        <a:bodyPr/>
        <a:lstStyle/>
        <a:p>
          <a:endParaRPr lang="en-US" altLang="zh-CN"/>
        </a:p>
      </dgm:t>
    </dgm:pt>
    <dgm:pt modelId="{BA46C005-9F90-47DB-BE43-D91CC38E9902}" type="sibTrans" cxnId="{B278C75D-52DE-45D8-8CA5-3D5A31045716}">
      <dgm:prSet/>
      <dgm:spPr/>
      <dgm:t>
        <a:bodyPr/>
        <a:lstStyle/>
        <a:p>
          <a:endParaRPr lang="en-US" altLang="zh-CN"/>
        </a:p>
      </dgm:t>
    </dgm:pt>
    <dgm:pt modelId="{B4B5C2B3-0800-4E62-987E-AFE910847434}">
      <dgm:prSet custT="1"/>
      <dgm:spPr/>
      <dgm:t>
        <a:bodyPr/>
        <a:lstStyle/>
        <a:p>
          <a:r>
            <a:rPr lang="en-US" altLang="zh-CN" sz="800" dirty="0"/>
            <a:t>A/C fuse check</a:t>
          </a:r>
        </a:p>
      </dgm:t>
    </dgm:pt>
    <dgm:pt modelId="{287461A8-5BA6-4450-B666-7D562EA32E2E}" type="parTrans" cxnId="{03F1E0FD-31B1-4AE4-85BA-5AFE50D4C222}">
      <dgm:prSet/>
      <dgm:spPr/>
      <dgm:t>
        <a:bodyPr/>
        <a:lstStyle/>
        <a:p>
          <a:endParaRPr lang="en-US" altLang="zh-CN"/>
        </a:p>
      </dgm:t>
    </dgm:pt>
    <dgm:pt modelId="{B26E335D-5B5E-4865-B95C-69E967ECFFD1}" type="sibTrans" cxnId="{03F1E0FD-31B1-4AE4-85BA-5AFE50D4C222}">
      <dgm:prSet/>
      <dgm:spPr/>
      <dgm:t>
        <a:bodyPr/>
        <a:lstStyle/>
        <a:p>
          <a:endParaRPr lang="en-US" altLang="zh-CN"/>
        </a:p>
      </dgm:t>
    </dgm:pt>
    <dgm:pt modelId="{86546E0D-F978-4132-8B12-60B7106960C0}">
      <dgm:prSet custT="1"/>
      <dgm:spPr/>
      <dgm:t>
        <a:bodyPr/>
        <a:lstStyle/>
        <a:p>
          <a:r>
            <a:rPr lang="en-US" altLang="zh-CN" sz="800" dirty="0"/>
            <a:t>Replace fuse</a:t>
          </a:r>
        </a:p>
      </dgm:t>
    </dgm:pt>
    <dgm:pt modelId="{C269F00A-0E6A-444D-85FA-916C3F3EFA21}" type="parTrans" cxnId="{D2158BD0-B11B-4FE4-B62F-BF106BBEC1C0}">
      <dgm:prSet/>
      <dgm:spPr/>
      <dgm:t>
        <a:bodyPr/>
        <a:lstStyle/>
        <a:p>
          <a:endParaRPr lang="en-US" altLang="zh-CN"/>
        </a:p>
      </dgm:t>
    </dgm:pt>
    <dgm:pt modelId="{BB005872-5818-405C-912A-8F433BD950BB}" type="sibTrans" cxnId="{D2158BD0-B11B-4FE4-B62F-BF106BBEC1C0}">
      <dgm:prSet/>
      <dgm:spPr/>
      <dgm:t>
        <a:bodyPr/>
        <a:lstStyle/>
        <a:p>
          <a:endParaRPr lang="en-US" altLang="zh-CN"/>
        </a:p>
      </dgm:t>
    </dgm:pt>
    <dgm:pt modelId="{5C9BF002-640A-4523-AECA-D8E178AF30BF}">
      <dgm:prSet custT="1"/>
      <dgm:spPr/>
      <dgm:t>
        <a:bodyPr/>
        <a:lstStyle/>
        <a:p>
          <a:r>
            <a:rPr lang="en-US" altLang="zh-CN" sz="800" dirty="0"/>
            <a:t>Normal </a:t>
          </a:r>
        </a:p>
      </dgm:t>
    </dgm:pt>
    <dgm:pt modelId="{58EB7BF7-2566-4DBC-A2B1-43E9F5918F91}" type="parTrans" cxnId="{CE85CBE8-842D-44B8-AC00-6D41B27B4586}">
      <dgm:prSet/>
      <dgm:spPr/>
      <dgm:t>
        <a:bodyPr/>
        <a:lstStyle/>
        <a:p>
          <a:endParaRPr lang="en-US" altLang="zh-CN"/>
        </a:p>
      </dgm:t>
    </dgm:pt>
    <dgm:pt modelId="{BED2CFBC-85D6-4A2A-8FA2-071B9567082C}" type="sibTrans" cxnId="{CE85CBE8-842D-44B8-AC00-6D41B27B4586}">
      <dgm:prSet/>
      <dgm:spPr/>
      <dgm:t>
        <a:bodyPr/>
        <a:lstStyle/>
        <a:p>
          <a:endParaRPr lang="en-US" altLang="zh-CN"/>
        </a:p>
      </dgm:t>
    </dgm:pt>
    <dgm:pt modelId="{DCF506A3-2933-4439-98BB-A0C3C30BB3E8}">
      <dgm:prSet custT="1"/>
      <dgm:spPr/>
      <dgm:t>
        <a:bodyPr/>
        <a:lstStyle/>
        <a:p>
          <a:r>
            <a:rPr lang="en-US" altLang="zh-CN" sz="800" dirty="0"/>
            <a:t>View a</a:t>
          </a:r>
        </a:p>
      </dgm:t>
    </dgm:pt>
    <dgm:pt modelId="{63E6395E-6446-4865-AAA4-E216B9750ADE}" type="parTrans" cxnId="{681E5CEE-8644-42FD-AC76-C1831CE0334B}">
      <dgm:prSet/>
      <dgm:spPr/>
      <dgm:t>
        <a:bodyPr/>
        <a:lstStyle/>
        <a:p>
          <a:endParaRPr lang="en-US" altLang="zh-CN"/>
        </a:p>
      </dgm:t>
    </dgm:pt>
    <dgm:pt modelId="{E75BBE7A-D6B6-4983-88A1-A09D5F41E2B9}" type="sibTrans" cxnId="{681E5CEE-8644-42FD-AC76-C1831CE0334B}">
      <dgm:prSet/>
      <dgm:spPr/>
      <dgm:t>
        <a:bodyPr/>
        <a:lstStyle/>
        <a:p>
          <a:endParaRPr lang="en-US" altLang="zh-CN"/>
        </a:p>
      </dgm:t>
    </dgm:pt>
    <dgm:pt modelId="{F8F315E8-CEFF-4BAE-AFCC-ECBDCC55568D}">
      <dgm:prSet custT="1"/>
      <dgm:spPr/>
      <dgm:t>
        <a:bodyPr/>
        <a:lstStyle/>
        <a:p>
          <a:r>
            <a:rPr lang="en-US" altLang="zh-CN" sz="800" dirty="0"/>
            <a:t>View b </a:t>
          </a:r>
        </a:p>
      </dgm:t>
    </dgm:pt>
    <dgm:pt modelId="{EF905BF9-A04C-4321-A2C0-43AD11A95D33}" type="parTrans" cxnId="{EEF6884D-39FB-45FF-B029-F289C4A36D46}">
      <dgm:prSet/>
      <dgm:spPr/>
      <dgm:t>
        <a:bodyPr/>
        <a:lstStyle/>
        <a:p>
          <a:endParaRPr lang="en-US" altLang="zh-CN"/>
        </a:p>
      </dgm:t>
    </dgm:pt>
    <dgm:pt modelId="{0B828085-2ED6-4108-B383-76228D04913C}" type="sibTrans" cxnId="{EEF6884D-39FB-45FF-B029-F289C4A36D46}">
      <dgm:prSet/>
      <dgm:spPr/>
      <dgm:t>
        <a:bodyPr/>
        <a:lstStyle/>
        <a:p>
          <a:endParaRPr lang="en-US" altLang="zh-CN"/>
        </a:p>
      </dgm:t>
    </dgm:pt>
    <dgm:pt modelId="{273C5801-AF86-4A3B-9A8B-2E9343334B68}">
      <dgm:prSet custT="1"/>
      <dgm:spPr/>
      <dgm:t>
        <a:bodyPr/>
        <a:lstStyle/>
        <a:p>
          <a:r>
            <a:rPr lang="en-US" altLang="zh-CN" sz="800" dirty="0"/>
            <a:t>View c</a:t>
          </a:r>
        </a:p>
      </dgm:t>
    </dgm:pt>
    <dgm:pt modelId="{0353F7A3-800D-4211-922E-F5E80181EEEE}" type="parTrans" cxnId="{E70FAF15-97DD-461B-858E-AF0135B6EE66}">
      <dgm:prSet/>
      <dgm:spPr/>
      <dgm:t>
        <a:bodyPr/>
        <a:lstStyle/>
        <a:p>
          <a:endParaRPr lang="en-US" altLang="zh-CN"/>
        </a:p>
      </dgm:t>
    </dgm:pt>
    <dgm:pt modelId="{69C2BB09-6069-49FE-8438-32FB5B4B8C48}" type="sibTrans" cxnId="{E70FAF15-97DD-461B-858E-AF0135B6EE66}">
      <dgm:prSet/>
      <dgm:spPr/>
      <dgm:t>
        <a:bodyPr/>
        <a:lstStyle/>
        <a:p>
          <a:endParaRPr lang="en-US" altLang="zh-CN"/>
        </a:p>
      </dgm:t>
    </dgm:pt>
    <dgm:pt modelId="{9FB40CED-9AC6-4B9A-906D-40D6E07FB1C3}">
      <dgm:prSet custT="1"/>
      <dgm:spPr/>
      <dgm:t>
        <a:bodyPr/>
        <a:lstStyle/>
        <a:p>
          <a:r>
            <a:rPr lang="en-US" altLang="zh-CN" sz="800" dirty="0"/>
            <a:t>Compressor inspection</a:t>
          </a:r>
        </a:p>
      </dgm:t>
    </dgm:pt>
    <dgm:pt modelId="{F6FF1D39-6863-4211-9CE3-8B94A4FD4111}" type="parTrans" cxnId="{C910D4E6-5724-4DC8-88B5-99E92E42E847}">
      <dgm:prSet/>
      <dgm:spPr/>
      <dgm:t>
        <a:bodyPr/>
        <a:lstStyle/>
        <a:p>
          <a:endParaRPr lang="en-US" altLang="zh-CN"/>
        </a:p>
      </dgm:t>
    </dgm:pt>
    <dgm:pt modelId="{93FEC716-E9CE-419B-AC3D-36F6C4D3E2C4}" type="sibTrans" cxnId="{C910D4E6-5724-4DC8-88B5-99E92E42E847}">
      <dgm:prSet/>
      <dgm:spPr/>
      <dgm:t>
        <a:bodyPr/>
        <a:lstStyle/>
        <a:p>
          <a:endParaRPr lang="en-US" altLang="zh-CN"/>
        </a:p>
      </dgm:t>
    </dgm:pt>
    <dgm:pt modelId="{CB11D46D-1488-48F7-8294-5BF8D7F0278A}">
      <dgm:prSet custT="1"/>
      <dgm:spPr/>
      <dgm:t>
        <a:bodyPr/>
        <a:lstStyle/>
        <a:p>
          <a:r>
            <a:rPr lang="en-US" altLang="zh-CN" sz="800" dirty="0"/>
            <a:t>Do not start</a:t>
          </a:r>
        </a:p>
      </dgm:t>
    </dgm:pt>
    <dgm:pt modelId="{35D73330-5D28-4F75-A171-CDA25BDD6799}" type="parTrans" cxnId="{58FDAD2B-C0A8-4D08-A47E-166FD3554CF3}">
      <dgm:prSet/>
      <dgm:spPr/>
      <dgm:t>
        <a:bodyPr/>
        <a:lstStyle/>
        <a:p>
          <a:endParaRPr lang="en-US" altLang="zh-CN"/>
        </a:p>
      </dgm:t>
    </dgm:pt>
    <dgm:pt modelId="{E9BB4757-39F5-4D2B-B7B9-11C93886A072}" type="sibTrans" cxnId="{58FDAD2B-C0A8-4D08-A47E-166FD3554CF3}">
      <dgm:prSet/>
      <dgm:spPr/>
      <dgm:t>
        <a:bodyPr/>
        <a:lstStyle/>
        <a:p>
          <a:endParaRPr lang="en-US" altLang="zh-CN"/>
        </a:p>
      </dgm:t>
    </dgm:pt>
    <dgm:pt modelId="{549BE772-9E6E-46FC-A537-A718A665075A}">
      <dgm:prSet custT="1"/>
      <dgm:spPr/>
      <dgm:t>
        <a:bodyPr/>
        <a:lstStyle/>
        <a:p>
          <a:r>
            <a:rPr lang="en-US" altLang="zh-CN" sz="800" dirty="0"/>
            <a:t>View d</a:t>
          </a:r>
        </a:p>
      </dgm:t>
    </dgm:pt>
    <dgm:pt modelId="{18E70D69-36CB-4ED5-B03F-A3F660209EF3}" type="parTrans" cxnId="{A98B0E8F-90C5-4418-832C-DCA5B1567E51}">
      <dgm:prSet/>
      <dgm:spPr/>
      <dgm:t>
        <a:bodyPr/>
        <a:lstStyle/>
        <a:p>
          <a:endParaRPr lang="en-US" altLang="zh-CN"/>
        </a:p>
      </dgm:t>
    </dgm:pt>
    <dgm:pt modelId="{CA2FC7CC-5F14-4A7C-BFA7-C99A6A8AC65E}" type="sibTrans" cxnId="{A98B0E8F-90C5-4418-832C-DCA5B1567E51}">
      <dgm:prSet/>
      <dgm:spPr/>
      <dgm:t>
        <a:bodyPr/>
        <a:lstStyle/>
        <a:p>
          <a:endParaRPr lang="en-US" altLang="zh-CN"/>
        </a:p>
      </dgm:t>
    </dgm:pt>
    <dgm:pt modelId="{171E418B-BCC6-4929-B584-FA8467C46767}">
      <dgm:prSet custT="1"/>
      <dgm:spPr/>
      <dgm:t>
        <a:bodyPr/>
        <a:lstStyle/>
        <a:p>
          <a:r>
            <a:rPr lang="en-US" altLang="zh-CN" sz="800" dirty="0"/>
            <a:t>Start up</a:t>
          </a:r>
        </a:p>
      </dgm:t>
    </dgm:pt>
    <dgm:pt modelId="{E672C73E-F754-47E0-90E1-9ACD1B534BC3}" type="parTrans" cxnId="{EC675218-5426-408E-80CA-B7C9EF55C93E}">
      <dgm:prSet/>
      <dgm:spPr/>
      <dgm:t>
        <a:bodyPr/>
        <a:lstStyle/>
        <a:p>
          <a:endParaRPr lang="en-US" altLang="zh-CN"/>
        </a:p>
      </dgm:t>
    </dgm:pt>
    <dgm:pt modelId="{9498E331-625A-4DFE-8EE6-B0BEB37A364A}" type="sibTrans" cxnId="{EC675218-5426-408E-80CA-B7C9EF55C93E}">
      <dgm:prSet/>
      <dgm:spPr/>
      <dgm:t>
        <a:bodyPr/>
        <a:lstStyle/>
        <a:p>
          <a:endParaRPr lang="en-US" altLang="zh-CN"/>
        </a:p>
      </dgm:t>
    </dgm:pt>
    <dgm:pt modelId="{20D9893F-2E96-4C77-9132-4FE907D0D211}">
      <dgm:prSet custT="1"/>
      <dgm:spPr/>
      <dgm:t>
        <a:bodyPr/>
        <a:lstStyle/>
        <a:p>
          <a:r>
            <a:rPr lang="en-US" altLang="zh-CN" sz="800" dirty="0"/>
            <a:t>Confirm system pressure</a:t>
          </a:r>
        </a:p>
      </dgm:t>
    </dgm:pt>
    <dgm:pt modelId="{42D09A72-001A-41AA-A300-16D2158B7375}" type="parTrans" cxnId="{339E1C96-C320-401B-82AF-D4252632CE86}">
      <dgm:prSet/>
      <dgm:spPr/>
      <dgm:t>
        <a:bodyPr/>
        <a:lstStyle/>
        <a:p>
          <a:endParaRPr lang="en-US" altLang="zh-CN"/>
        </a:p>
      </dgm:t>
    </dgm:pt>
    <dgm:pt modelId="{9547880A-1F91-4612-8177-CCEE5F0B8197}" type="sibTrans" cxnId="{339E1C96-C320-401B-82AF-D4252632CE86}">
      <dgm:prSet/>
      <dgm:spPr/>
      <dgm:t>
        <a:bodyPr/>
        <a:lstStyle/>
        <a:p>
          <a:endParaRPr lang="en-US" altLang="zh-CN"/>
        </a:p>
      </dgm:t>
    </dgm:pt>
    <dgm:pt modelId="{2B69EFD8-CE5E-4F6A-971D-BB6FBE043140}">
      <dgm:prSet custT="1"/>
      <dgm:spPr/>
      <dgm:t>
        <a:bodyPr/>
        <a:lstStyle/>
        <a:p>
          <a:r>
            <a:rPr lang="en-US" altLang="zh-CN" sz="800" dirty="0"/>
            <a:t>Normal </a:t>
          </a:r>
        </a:p>
      </dgm:t>
    </dgm:pt>
    <dgm:pt modelId="{9A00652C-111A-4CAA-B5BC-0933E51FB792}" type="parTrans" cxnId="{1C588822-A558-45DD-BC1A-7138326B5BE4}">
      <dgm:prSet/>
      <dgm:spPr/>
      <dgm:t>
        <a:bodyPr/>
        <a:lstStyle/>
        <a:p>
          <a:endParaRPr lang="en-US" altLang="zh-CN"/>
        </a:p>
      </dgm:t>
    </dgm:pt>
    <dgm:pt modelId="{0E477955-1F58-4B5B-B47A-83AC9A3B7EEA}" type="sibTrans" cxnId="{1C588822-A558-45DD-BC1A-7138326B5BE4}">
      <dgm:prSet/>
      <dgm:spPr/>
      <dgm:t>
        <a:bodyPr/>
        <a:lstStyle/>
        <a:p>
          <a:endParaRPr lang="en-US" altLang="zh-CN"/>
        </a:p>
      </dgm:t>
    </dgm:pt>
    <dgm:pt modelId="{0C509564-5DAF-425B-ABC8-6A04D950F234}">
      <dgm:prSet custT="1"/>
      <dgm:spPr/>
      <dgm:t>
        <a:bodyPr/>
        <a:lstStyle/>
        <a:p>
          <a:r>
            <a:rPr lang="en-US" altLang="zh-CN" sz="800" dirty="0"/>
            <a:t>Abnormal </a:t>
          </a:r>
        </a:p>
      </dgm:t>
    </dgm:pt>
    <dgm:pt modelId="{088425BD-44A5-47E6-B82D-FB7F57C22F7A}" type="parTrans" cxnId="{F89E5512-CB83-46E3-9EA9-1A4A44ED7CBE}">
      <dgm:prSet/>
      <dgm:spPr/>
      <dgm:t>
        <a:bodyPr/>
        <a:lstStyle/>
        <a:p>
          <a:endParaRPr lang="en-US" altLang="zh-CN"/>
        </a:p>
      </dgm:t>
    </dgm:pt>
    <dgm:pt modelId="{8512F786-ADDE-4429-9DB8-A7DDE99C0054}" type="sibTrans" cxnId="{F89E5512-CB83-46E3-9EA9-1A4A44ED7CBE}">
      <dgm:prSet/>
      <dgm:spPr/>
      <dgm:t>
        <a:bodyPr/>
        <a:lstStyle/>
        <a:p>
          <a:endParaRPr lang="en-US" altLang="zh-CN"/>
        </a:p>
      </dgm:t>
    </dgm:pt>
    <dgm:pt modelId="{AA371D74-7949-4500-A138-E2321ED9FA08}">
      <dgm:prSet custT="1"/>
      <dgm:spPr/>
      <dgm:t>
        <a:bodyPr/>
        <a:lstStyle/>
        <a:p>
          <a:r>
            <a:rPr lang="en-US" altLang="zh-CN" sz="800" dirty="0"/>
            <a:t>View e</a:t>
          </a:r>
        </a:p>
      </dgm:t>
    </dgm:pt>
    <dgm:pt modelId="{D802D4BA-225B-4FB7-B59E-F46624B5CC03}" type="parTrans" cxnId="{7AF241EC-529A-4B95-8E52-B4FA8D4A367B}">
      <dgm:prSet/>
      <dgm:spPr/>
      <dgm:t>
        <a:bodyPr/>
        <a:lstStyle/>
        <a:p>
          <a:endParaRPr lang="en-US" altLang="zh-CN"/>
        </a:p>
      </dgm:t>
    </dgm:pt>
    <dgm:pt modelId="{9B065932-2C4A-408E-B582-6BB6DCD7FF52}" type="sibTrans" cxnId="{7AF241EC-529A-4B95-8E52-B4FA8D4A367B}">
      <dgm:prSet/>
      <dgm:spPr/>
      <dgm:t>
        <a:bodyPr/>
        <a:lstStyle/>
        <a:p>
          <a:endParaRPr lang="en-US" altLang="zh-CN"/>
        </a:p>
      </dgm:t>
    </dgm:pt>
    <dgm:pt modelId="{6A3F78BF-12EC-4854-ACEB-E144CFF5E373}">
      <dgm:prSet custT="1"/>
      <dgm:spPr/>
      <dgm:t>
        <a:bodyPr/>
        <a:lstStyle/>
        <a:p>
          <a:r>
            <a:rPr lang="en-US" altLang="zh-CN" sz="800" dirty="0"/>
            <a:t>View f</a:t>
          </a:r>
        </a:p>
      </dgm:t>
    </dgm:pt>
    <dgm:pt modelId="{7DED4D0D-0540-4925-B14E-36040ABDFC03}" type="parTrans" cxnId="{277F7959-9685-4E8A-9A46-31814026C516}">
      <dgm:prSet/>
      <dgm:spPr/>
      <dgm:t>
        <a:bodyPr/>
        <a:lstStyle/>
        <a:p>
          <a:endParaRPr lang="en-US" altLang="zh-CN"/>
        </a:p>
      </dgm:t>
    </dgm:pt>
    <dgm:pt modelId="{CA615358-B93C-49B8-9260-16B65809D5FC}" type="sibTrans" cxnId="{277F7959-9685-4E8A-9A46-31814026C516}">
      <dgm:prSet/>
      <dgm:spPr/>
      <dgm:t>
        <a:bodyPr/>
        <a:lstStyle/>
        <a:p>
          <a:endParaRPr lang="en-US" altLang="zh-CN"/>
        </a:p>
      </dgm:t>
    </dgm:pt>
    <dgm:pt modelId="{C359E3F5-7D4B-43EA-B379-028317758958}" type="pres">
      <dgm:prSet presAssocID="{CC8883DA-B6DF-4184-9A8D-6E2FD9350836}" presName="hierChild1" presStyleCnt="0">
        <dgm:presLayoutVars>
          <dgm:orgChart val="1"/>
          <dgm:chPref val="1"/>
          <dgm:dir/>
          <dgm:animOne val="branch"/>
          <dgm:animLvl val="lvl"/>
          <dgm:resizeHandles/>
        </dgm:presLayoutVars>
      </dgm:prSet>
      <dgm:spPr/>
    </dgm:pt>
    <dgm:pt modelId="{75E1C676-C27C-434C-A2B0-20325FF65679}" type="pres">
      <dgm:prSet presAssocID="{F0850265-DB29-4035-A0FF-497FBBB54FCC}" presName="hierRoot1" presStyleCnt="0">
        <dgm:presLayoutVars>
          <dgm:hierBranch val="hang"/>
        </dgm:presLayoutVars>
      </dgm:prSet>
      <dgm:spPr/>
    </dgm:pt>
    <dgm:pt modelId="{1B7A012C-A749-4F16-ADEE-BE81DB44FBA0}" type="pres">
      <dgm:prSet presAssocID="{F0850265-DB29-4035-A0FF-497FBBB54FCC}" presName="rootComposite1" presStyleCnt="0"/>
      <dgm:spPr/>
    </dgm:pt>
    <dgm:pt modelId="{E78CADC5-4D2A-4022-93D2-B325F26A19F1}" type="pres">
      <dgm:prSet presAssocID="{F0850265-DB29-4035-A0FF-497FBBB54FCC}" presName="rootText1" presStyleLbl="node0" presStyleIdx="0" presStyleCnt="1" custLinFactX="-34151" custLinFactNeighborX="-100000" custLinFactNeighborY="29719">
        <dgm:presLayoutVars>
          <dgm:chPref val="3"/>
        </dgm:presLayoutVars>
      </dgm:prSet>
      <dgm:spPr/>
    </dgm:pt>
    <dgm:pt modelId="{456E2B09-D104-47BB-B100-FCA171B15E69}" type="pres">
      <dgm:prSet presAssocID="{F0850265-DB29-4035-A0FF-497FBBB54FCC}" presName="rootConnector1" presStyleLbl="node1" presStyleIdx="0" presStyleCnt="0"/>
      <dgm:spPr/>
    </dgm:pt>
    <dgm:pt modelId="{A1C3D966-A757-4DE3-945E-9CC4E5FC270C}" type="pres">
      <dgm:prSet presAssocID="{F0850265-DB29-4035-A0FF-497FBBB54FCC}" presName="hierChild2" presStyleCnt="0"/>
      <dgm:spPr/>
    </dgm:pt>
    <dgm:pt modelId="{4C1E2DA9-83F8-4A66-88BF-18DE5E16BFC0}" type="pres">
      <dgm:prSet presAssocID="{E90D08BC-4CB2-4918-AFCA-CEA231C7958B}" presName="Name48" presStyleLbl="parChTrans1D2" presStyleIdx="0" presStyleCnt="2"/>
      <dgm:spPr/>
    </dgm:pt>
    <dgm:pt modelId="{44E08223-F1F8-4BC3-9251-7C5DB136241C}" type="pres">
      <dgm:prSet presAssocID="{4A9862F6-86D0-47C5-B536-94D961B04B62}" presName="hierRoot2" presStyleCnt="0">
        <dgm:presLayoutVars>
          <dgm:hierBranch val="init"/>
        </dgm:presLayoutVars>
      </dgm:prSet>
      <dgm:spPr/>
    </dgm:pt>
    <dgm:pt modelId="{7B35872B-8194-4927-8576-74A7F9C1AB6D}" type="pres">
      <dgm:prSet presAssocID="{4A9862F6-86D0-47C5-B536-94D961B04B62}" presName="rootComposite" presStyleCnt="0"/>
      <dgm:spPr/>
    </dgm:pt>
    <dgm:pt modelId="{F27134C4-3B4E-4AE7-B120-52450A5777A5}" type="pres">
      <dgm:prSet presAssocID="{4A9862F6-86D0-47C5-B536-94D961B04B62}" presName="rootText" presStyleLbl="node2" presStyleIdx="0" presStyleCnt="1" custLinFactY="-672198" custLinFactNeighborX="33186" custLinFactNeighborY="-700000">
        <dgm:presLayoutVars>
          <dgm:chPref val="3"/>
        </dgm:presLayoutVars>
      </dgm:prSet>
      <dgm:spPr/>
    </dgm:pt>
    <dgm:pt modelId="{2CF9D2A9-83BA-4F33-A53E-DB285922E014}" type="pres">
      <dgm:prSet presAssocID="{4A9862F6-86D0-47C5-B536-94D961B04B62}" presName="rootConnector" presStyleLbl="node2" presStyleIdx="0" presStyleCnt="1"/>
      <dgm:spPr/>
    </dgm:pt>
    <dgm:pt modelId="{EF67893F-4173-441F-BC46-F7C20C6D366A}" type="pres">
      <dgm:prSet presAssocID="{4A9862F6-86D0-47C5-B536-94D961B04B62}" presName="hierChild4" presStyleCnt="0"/>
      <dgm:spPr/>
    </dgm:pt>
    <dgm:pt modelId="{63103306-1CE9-489F-AE7F-DF25899330BC}" type="pres">
      <dgm:prSet presAssocID="{287461A8-5BA6-4450-B666-7D562EA32E2E}" presName="Name37" presStyleLbl="parChTrans1D3" presStyleIdx="0" presStyleCnt="2"/>
      <dgm:spPr/>
    </dgm:pt>
    <dgm:pt modelId="{EA25DB80-AF70-4919-A7FA-5F0CB9FDE0B2}" type="pres">
      <dgm:prSet presAssocID="{B4B5C2B3-0800-4E62-987E-AFE910847434}" presName="hierRoot2" presStyleCnt="0">
        <dgm:presLayoutVars>
          <dgm:hierBranch val="hang"/>
        </dgm:presLayoutVars>
      </dgm:prSet>
      <dgm:spPr/>
    </dgm:pt>
    <dgm:pt modelId="{9A559CF5-58CA-46EA-BEB5-DBE9D8F0F760}" type="pres">
      <dgm:prSet presAssocID="{B4B5C2B3-0800-4E62-987E-AFE910847434}" presName="rootComposite" presStyleCnt="0"/>
      <dgm:spPr/>
    </dgm:pt>
    <dgm:pt modelId="{36C6808F-A326-4453-A918-2A3C41B60D58}" type="pres">
      <dgm:prSet presAssocID="{B4B5C2B3-0800-4E62-987E-AFE910847434}" presName="rootText" presStyleLbl="node3" presStyleIdx="0" presStyleCnt="2" custLinFactY="-673462" custLinFactNeighborX="33946" custLinFactNeighborY="-700000">
        <dgm:presLayoutVars>
          <dgm:chPref val="3"/>
        </dgm:presLayoutVars>
      </dgm:prSet>
      <dgm:spPr/>
    </dgm:pt>
    <dgm:pt modelId="{13EC1029-9D1F-4A28-BD51-F02038BFFF3D}" type="pres">
      <dgm:prSet presAssocID="{B4B5C2B3-0800-4E62-987E-AFE910847434}" presName="rootConnector" presStyleLbl="node3" presStyleIdx="0" presStyleCnt="2"/>
      <dgm:spPr/>
    </dgm:pt>
    <dgm:pt modelId="{4DA1D984-49DD-4056-8B81-CF103AD05F01}" type="pres">
      <dgm:prSet presAssocID="{B4B5C2B3-0800-4E62-987E-AFE910847434}" presName="hierChild4" presStyleCnt="0"/>
      <dgm:spPr/>
    </dgm:pt>
    <dgm:pt modelId="{C4437285-7F49-47DE-A3CB-1276140F6B7A}" type="pres">
      <dgm:prSet presAssocID="{C269F00A-0E6A-444D-85FA-916C3F3EFA21}" presName="Name48" presStyleLbl="parChTrans1D4" presStyleIdx="0" presStyleCnt="16"/>
      <dgm:spPr/>
    </dgm:pt>
    <dgm:pt modelId="{DAB8E678-920F-4EC7-999F-F3A45951A622}" type="pres">
      <dgm:prSet presAssocID="{86546E0D-F978-4132-8B12-60B7106960C0}" presName="hierRoot2" presStyleCnt="0">
        <dgm:presLayoutVars>
          <dgm:hierBranch val="init"/>
        </dgm:presLayoutVars>
      </dgm:prSet>
      <dgm:spPr/>
    </dgm:pt>
    <dgm:pt modelId="{9715DA36-CE90-43CC-B898-19FABFF46E2F}" type="pres">
      <dgm:prSet presAssocID="{86546E0D-F978-4132-8B12-60B7106960C0}" presName="rootComposite" presStyleCnt="0"/>
      <dgm:spPr/>
    </dgm:pt>
    <dgm:pt modelId="{9BFBEDA8-C3CB-4BE4-9B39-14649FBF63A6}" type="pres">
      <dgm:prSet presAssocID="{86546E0D-F978-4132-8B12-60B7106960C0}" presName="rootText" presStyleLbl="node4" presStyleIdx="0" presStyleCnt="16" custLinFactX="100000" custLinFactY="-700000" custLinFactNeighborX="133971" custLinFactNeighborY="-715462">
        <dgm:presLayoutVars>
          <dgm:chPref val="3"/>
        </dgm:presLayoutVars>
      </dgm:prSet>
      <dgm:spPr/>
    </dgm:pt>
    <dgm:pt modelId="{147BF080-D170-45FF-AD57-F082E4FAAEE2}" type="pres">
      <dgm:prSet presAssocID="{86546E0D-F978-4132-8B12-60B7106960C0}" presName="rootConnector" presStyleLbl="node4" presStyleIdx="0" presStyleCnt="16"/>
      <dgm:spPr/>
    </dgm:pt>
    <dgm:pt modelId="{E4908C78-D8BC-46C3-953F-8F2640E562EA}" type="pres">
      <dgm:prSet presAssocID="{86546E0D-F978-4132-8B12-60B7106960C0}" presName="hierChild4" presStyleCnt="0"/>
      <dgm:spPr/>
    </dgm:pt>
    <dgm:pt modelId="{90B63D19-FFBB-42F1-9659-051D5F8483FE}" type="pres">
      <dgm:prSet presAssocID="{86546E0D-F978-4132-8B12-60B7106960C0}" presName="hierChild5" presStyleCnt="0"/>
      <dgm:spPr/>
    </dgm:pt>
    <dgm:pt modelId="{732385ED-25AF-4CBF-AE9D-D8836E0F2BC9}" type="pres">
      <dgm:prSet presAssocID="{B4B5C2B3-0800-4E62-987E-AFE910847434}" presName="hierChild5" presStyleCnt="0"/>
      <dgm:spPr/>
    </dgm:pt>
    <dgm:pt modelId="{2CBD097C-44D1-4B03-8C60-2E178F961F7D}" type="pres">
      <dgm:prSet presAssocID="{4A9862F6-86D0-47C5-B536-94D961B04B62}" presName="hierChild5" presStyleCnt="0"/>
      <dgm:spPr/>
    </dgm:pt>
    <dgm:pt modelId="{8EA6CDFB-5CFD-4F09-B5D0-D433428FBCAB}" type="pres">
      <dgm:prSet presAssocID="{F0850265-DB29-4035-A0FF-497FBBB54FCC}" presName="hierChild3" presStyleCnt="0"/>
      <dgm:spPr/>
    </dgm:pt>
    <dgm:pt modelId="{BDC99E8B-22AD-4E4E-8B19-6577FEAC39F3}" type="pres">
      <dgm:prSet presAssocID="{82C2C89C-47F0-4506-A089-CD05A2E1B7CC}" presName="Name111" presStyleLbl="parChTrans1D2" presStyleIdx="1" presStyleCnt="2"/>
      <dgm:spPr/>
    </dgm:pt>
    <dgm:pt modelId="{91F83493-87FE-4B23-9EA1-0E123FE0E06B}" type="pres">
      <dgm:prSet presAssocID="{3554BA79-D5F3-411B-9116-4C418A2F8AD7}" presName="hierRoot3" presStyleCnt="0">
        <dgm:presLayoutVars>
          <dgm:hierBranch/>
        </dgm:presLayoutVars>
      </dgm:prSet>
      <dgm:spPr/>
    </dgm:pt>
    <dgm:pt modelId="{FA261A5F-5A55-4BB3-8ED9-07A4FFE04AC0}" type="pres">
      <dgm:prSet presAssocID="{3554BA79-D5F3-411B-9116-4C418A2F8AD7}" presName="rootComposite3" presStyleCnt="0"/>
      <dgm:spPr/>
    </dgm:pt>
    <dgm:pt modelId="{5B27624F-902E-470E-A231-8F1EE4C89CA2}" type="pres">
      <dgm:prSet presAssocID="{3554BA79-D5F3-411B-9116-4C418A2F8AD7}" presName="rootText3" presStyleLbl="asst1" presStyleIdx="0" presStyleCnt="1" custLinFactNeighborX="-4757" custLinFactNeighborY="49391">
        <dgm:presLayoutVars>
          <dgm:chPref val="3"/>
        </dgm:presLayoutVars>
      </dgm:prSet>
      <dgm:spPr/>
    </dgm:pt>
    <dgm:pt modelId="{3C682627-9148-4E3E-83BF-E3F5BEAA209B}" type="pres">
      <dgm:prSet presAssocID="{3554BA79-D5F3-411B-9116-4C418A2F8AD7}" presName="rootConnector3" presStyleLbl="asst1" presStyleIdx="0" presStyleCnt="1"/>
      <dgm:spPr/>
    </dgm:pt>
    <dgm:pt modelId="{E9B6C9FA-02F0-4D5D-905C-A194609A3BBF}" type="pres">
      <dgm:prSet presAssocID="{3554BA79-D5F3-411B-9116-4C418A2F8AD7}" presName="hierChild6" presStyleCnt="0"/>
      <dgm:spPr/>
    </dgm:pt>
    <dgm:pt modelId="{0EF4938D-4714-4E36-8C45-82FDECE5A9E5}" type="pres">
      <dgm:prSet presAssocID="{459CE2FF-D3D8-4DA6-A341-24DD4629C7CB}" presName="Name35" presStyleLbl="parChTrans1D3" presStyleIdx="1" presStyleCnt="2"/>
      <dgm:spPr/>
    </dgm:pt>
    <dgm:pt modelId="{18125295-058B-4045-B4E0-0601EA5C1487}" type="pres">
      <dgm:prSet presAssocID="{14F25F25-259E-4582-A6F4-A10F7577BAD9}" presName="hierRoot2" presStyleCnt="0">
        <dgm:presLayoutVars>
          <dgm:hierBranch val="hang"/>
        </dgm:presLayoutVars>
      </dgm:prSet>
      <dgm:spPr/>
    </dgm:pt>
    <dgm:pt modelId="{102B9608-F71A-49EF-B03F-82DF001A4C4C}" type="pres">
      <dgm:prSet presAssocID="{14F25F25-259E-4582-A6F4-A10F7577BAD9}" presName="rootComposite" presStyleCnt="0"/>
      <dgm:spPr/>
    </dgm:pt>
    <dgm:pt modelId="{68631A21-DFAE-4AFC-A561-B53FE5D05F20}" type="pres">
      <dgm:prSet presAssocID="{14F25F25-259E-4582-A6F4-A10F7577BAD9}" presName="rootText" presStyleLbl="node3" presStyleIdx="1" presStyleCnt="2" custLinFactNeighborX="-4757" custLinFactNeighborY="37346">
        <dgm:presLayoutVars>
          <dgm:chPref val="3"/>
        </dgm:presLayoutVars>
      </dgm:prSet>
      <dgm:spPr/>
    </dgm:pt>
    <dgm:pt modelId="{234AB523-8414-40A3-89EE-5059CA959823}" type="pres">
      <dgm:prSet presAssocID="{14F25F25-259E-4582-A6F4-A10F7577BAD9}" presName="rootConnector" presStyleLbl="node3" presStyleIdx="1" presStyleCnt="2"/>
      <dgm:spPr/>
    </dgm:pt>
    <dgm:pt modelId="{AEA6ACD2-BA2F-48B8-AC9D-C5ED702F3DA4}" type="pres">
      <dgm:prSet presAssocID="{14F25F25-259E-4582-A6F4-A10F7577BAD9}" presName="hierChild4" presStyleCnt="0"/>
      <dgm:spPr/>
    </dgm:pt>
    <dgm:pt modelId="{8A237C37-315C-420D-A207-83AF3461C203}" type="pres">
      <dgm:prSet presAssocID="{0EA4794A-D148-4B81-A6B2-E716CED75CF3}" presName="Name48" presStyleLbl="parChTrans1D4" presStyleIdx="1" presStyleCnt="16"/>
      <dgm:spPr/>
    </dgm:pt>
    <dgm:pt modelId="{E8F07EC1-B9C5-4A84-9927-B34731D82004}" type="pres">
      <dgm:prSet presAssocID="{A5A6511B-1AEC-48A1-8C9C-318DF602B149}" presName="hierRoot2" presStyleCnt="0">
        <dgm:presLayoutVars>
          <dgm:hierBranch val="hang"/>
        </dgm:presLayoutVars>
      </dgm:prSet>
      <dgm:spPr/>
    </dgm:pt>
    <dgm:pt modelId="{8A02DA00-CA98-473B-865B-40BDC64FAF76}" type="pres">
      <dgm:prSet presAssocID="{A5A6511B-1AEC-48A1-8C9C-318DF602B149}" presName="rootComposite" presStyleCnt="0"/>
      <dgm:spPr/>
    </dgm:pt>
    <dgm:pt modelId="{10636E9D-8AD5-4064-830C-9C7BBDE1A4D4}" type="pres">
      <dgm:prSet presAssocID="{A5A6511B-1AEC-48A1-8C9C-318DF602B149}" presName="rootText" presStyleLbl="node4" presStyleIdx="1" presStyleCnt="16" custLinFactNeighborX="-11166" custLinFactNeighborY="35959">
        <dgm:presLayoutVars>
          <dgm:chPref val="3"/>
        </dgm:presLayoutVars>
      </dgm:prSet>
      <dgm:spPr/>
    </dgm:pt>
    <dgm:pt modelId="{B9DA1E24-C081-4F47-882F-46DCF8207EC0}" type="pres">
      <dgm:prSet presAssocID="{A5A6511B-1AEC-48A1-8C9C-318DF602B149}" presName="rootConnector" presStyleLbl="node4" presStyleIdx="1" presStyleCnt="16"/>
      <dgm:spPr/>
    </dgm:pt>
    <dgm:pt modelId="{535B0067-FB95-40F5-9DA8-6BB0B38FF140}" type="pres">
      <dgm:prSet presAssocID="{A5A6511B-1AEC-48A1-8C9C-318DF602B149}" presName="hierChild4" presStyleCnt="0"/>
      <dgm:spPr/>
    </dgm:pt>
    <dgm:pt modelId="{36F670F8-DE3A-4AA5-A64B-90C222EF7D52}" type="pres">
      <dgm:prSet presAssocID="{63E6395E-6446-4865-AAA4-E216B9750ADE}" presName="Name48" presStyleLbl="parChTrans1D4" presStyleIdx="2" presStyleCnt="16"/>
      <dgm:spPr/>
    </dgm:pt>
    <dgm:pt modelId="{607BB7A2-1CDB-4AC4-B3D0-56AFCD1042D1}" type="pres">
      <dgm:prSet presAssocID="{DCF506A3-2933-4439-98BB-A0C3C30BB3E8}" presName="hierRoot2" presStyleCnt="0">
        <dgm:presLayoutVars>
          <dgm:hierBranch val="init"/>
        </dgm:presLayoutVars>
      </dgm:prSet>
      <dgm:spPr/>
    </dgm:pt>
    <dgm:pt modelId="{5975CFC5-6937-4C58-B685-3EAD4B74FBA4}" type="pres">
      <dgm:prSet presAssocID="{DCF506A3-2933-4439-98BB-A0C3C30BB3E8}" presName="rootComposite" presStyleCnt="0"/>
      <dgm:spPr/>
    </dgm:pt>
    <dgm:pt modelId="{2E0D3519-467B-4EDB-BE6C-552E389F0E7F}" type="pres">
      <dgm:prSet presAssocID="{DCF506A3-2933-4439-98BB-A0C3C30BB3E8}" presName="rootText" presStyleLbl="node4" presStyleIdx="2" presStyleCnt="16" custLinFactNeighborX="-33442" custLinFactNeighborY="74083">
        <dgm:presLayoutVars>
          <dgm:chPref val="3"/>
        </dgm:presLayoutVars>
      </dgm:prSet>
      <dgm:spPr/>
    </dgm:pt>
    <dgm:pt modelId="{0B08F6F9-9D39-4AAA-B1F9-101CA8809786}" type="pres">
      <dgm:prSet presAssocID="{DCF506A3-2933-4439-98BB-A0C3C30BB3E8}" presName="rootConnector" presStyleLbl="node4" presStyleIdx="2" presStyleCnt="16"/>
      <dgm:spPr/>
    </dgm:pt>
    <dgm:pt modelId="{0E93B0F9-6825-41CC-88C4-1B2B77C6F443}" type="pres">
      <dgm:prSet presAssocID="{DCF506A3-2933-4439-98BB-A0C3C30BB3E8}" presName="hierChild4" presStyleCnt="0"/>
      <dgm:spPr/>
    </dgm:pt>
    <dgm:pt modelId="{D6E715D3-4A73-4FAF-A361-8354CEA9A2D3}" type="pres">
      <dgm:prSet presAssocID="{DCF506A3-2933-4439-98BB-A0C3C30BB3E8}" presName="hierChild5" presStyleCnt="0"/>
      <dgm:spPr/>
    </dgm:pt>
    <dgm:pt modelId="{FBA36950-4951-4D8B-9989-2C99858495E9}" type="pres">
      <dgm:prSet presAssocID="{A5A6511B-1AEC-48A1-8C9C-318DF602B149}" presName="hierChild5" presStyleCnt="0"/>
      <dgm:spPr/>
    </dgm:pt>
    <dgm:pt modelId="{BADD6548-D02C-44BB-9EC7-67B594267E88}" type="pres">
      <dgm:prSet presAssocID="{0BB5E5F2-3FD4-488C-95B7-576672FE7C12}" presName="Name48" presStyleLbl="parChTrans1D4" presStyleIdx="3" presStyleCnt="16"/>
      <dgm:spPr/>
    </dgm:pt>
    <dgm:pt modelId="{11D6E779-FC15-47D2-8ED3-07C40B7BE162}" type="pres">
      <dgm:prSet presAssocID="{5DC7B19D-420D-447F-8978-CDF7F146E593}" presName="hierRoot2" presStyleCnt="0">
        <dgm:presLayoutVars>
          <dgm:hierBranch val="hang"/>
        </dgm:presLayoutVars>
      </dgm:prSet>
      <dgm:spPr/>
    </dgm:pt>
    <dgm:pt modelId="{D8CD6EE6-C849-4DC4-8584-DDD9A0DD856C}" type="pres">
      <dgm:prSet presAssocID="{5DC7B19D-420D-447F-8978-CDF7F146E593}" presName="rootComposite" presStyleCnt="0"/>
      <dgm:spPr/>
    </dgm:pt>
    <dgm:pt modelId="{AD17D0A5-FB2B-4B07-AFE9-F2BB09F5F7A1}" type="pres">
      <dgm:prSet presAssocID="{5DC7B19D-420D-447F-8978-CDF7F146E593}" presName="rootText" presStyleLbl="node4" presStyleIdx="3" presStyleCnt="16" custScaleX="142917" custLinFactX="-100000" custLinFactNeighborX="-151162" custLinFactNeighborY="35959">
        <dgm:presLayoutVars>
          <dgm:chPref val="3"/>
        </dgm:presLayoutVars>
      </dgm:prSet>
      <dgm:spPr/>
    </dgm:pt>
    <dgm:pt modelId="{F98370B6-9AB2-4D51-B9F2-F059F3DB4F31}" type="pres">
      <dgm:prSet presAssocID="{5DC7B19D-420D-447F-8978-CDF7F146E593}" presName="rootConnector" presStyleLbl="node4" presStyleIdx="3" presStyleCnt="16"/>
      <dgm:spPr/>
    </dgm:pt>
    <dgm:pt modelId="{DE990196-D5FB-4327-8C72-C18ADFC35199}" type="pres">
      <dgm:prSet presAssocID="{5DC7B19D-420D-447F-8978-CDF7F146E593}" presName="hierChild4" presStyleCnt="0"/>
      <dgm:spPr/>
    </dgm:pt>
    <dgm:pt modelId="{B8FC6217-C942-4E37-A5BC-4476EA3B0640}" type="pres">
      <dgm:prSet presAssocID="{EF905BF9-A04C-4321-A2C0-43AD11A95D33}" presName="Name48" presStyleLbl="parChTrans1D4" presStyleIdx="4" presStyleCnt="16"/>
      <dgm:spPr/>
    </dgm:pt>
    <dgm:pt modelId="{EAA7CD27-5BD4-41C1-A5E4-16E71ED11D6D}" type="pres">
      <dgm:prSet presAssocID="{F8F315E8-CEFF-4BAE-AFCC-ECBDCC55568D}" presName="hierRoot2" presStyleCnt="0">
        <dgm:presLayoutVars>
          <dgm:hierBranch val="r"/>
        </dgm:presLayoutVars>
      </dgm:prSet>
      <dgm:spPr/>
    </dgm:pt>
    <dgm:pt modelId="{7DB1ACFB-22B5-47DF-B8E8-79D0EE59A0E6}" type="pres">
      <dgm:prSet presAssocID="{F8F315E8-CEFF-4BAE-AFCC-ECBDCC55568D}" presName="rootComposite" presStyleCnt="0"/>
      <dgm:spPr/>
    </dgm:pt>
    <dgm:pt modelId="{694C30B6-052C-4590-B163-789342676508}" type="pres">
      <dgm:prSet presAssocID="{F8F315E8-CEFF-4BAE-AFCC-ECBDCC55568D}" presName="rootText" presStyleLbl="node4" presStyleIdx="4" presStyleCnt="16" custLinFactNeighborX="-91465" custLinFactNeighborY="74083">
        <dgm:presLayoutVars>
          <dgm:chPref val="3"/>
        </dgm:presLayoutVars>
      </dgm:prSet>
      <dgm:spPr/>
    </dgm:pt>
    <dgm:pt modelId="{94D3A1BB-E1E8-45AC-8D24-AE4830AA71C1}" type="pres">
      <dgm:prSet presAssocID="{F8F315E8-CEFF-4BAE-AFCC-ECBDCC55568D}" presName="rootConnector" presStyleLbl="node4" presStyleIdx="4" presStyleCnt="16"/>
      <dgm:spPr/>
    </dgm:pt>
    <dgm:pt modelId="{74CE471F-274D-498A-BB09-FD2349241844}" type="pres">
      <dgm:prSet presAssocID="{F8F315E8-CEFF-4BAE-AFCC-ECBDCC55568D}" presName="hierChild4" presStyleCnt="0"/>
      <dgm:spPr/>
    </dgm:pt>
    <dgm:pt modelId="{9D5755B4-491C-4F86-92EE-821AA138C6BD}" type="pres">
      <dgm:prSet presAssocID="{F8F315E8-CEFF-4BAE-AFCC-ECBDCC55568D}" presName="hierChild5" presStyleCnt="0"/>
      <dgm:spPr/>
    </dgm:pt>
    <dgm:pt modelId="{0A5909F8-3C8E-46C4-9BD5-9AF208912252}" type="pres">
      <dgm:prSet presAssocID="{0353F7A3-800D-4211-922E-F5E80181EEEE}" presName="Name48" presStyleLbl="parChTrans1D4" presStyleIdx="5" presStyleCnt="16"/>
      <dgm:spPr/>
    </dgm:pt>
    <dgm:pt modelId="{838101F3-BC4C-4742-BBD6-E39DDD1865C7}" type="pres">
      <dgm:prSet presAssocID="{273C5801-AF86-4A3B-9A8B-2E9343334B68}" presName="hierRoot2" presStyleCnt="0">
        <dgm:presLayoutVars>
          <dgm:hierBranch val="init"/>
        </dgm:presLayoutVars>
      </dgm:prSet>
      <dgm:spPr/>
    </dgm:pt>
    <dgm:pt modelId="{3CF8A210-ABE1-4773-9998-8C8ED46E829F}" type="pres">
      <dgm:prSet presAssocID="{273C5801-AF86-4A3B-9A8B-2E9343334B68}" presName="rootComposite" presStyleCnt="0"/>
      <dgm:spPr/>
    </dgm:pt>
    <dgm:pt modelId="{536D9A47-C7FF-4E9E-B502-8DDC350A3C13}" type="pres">
      <dgm:prSet presAssocID="{273C5801-AF86-4A3B-9A8B-2E9343334B68}" presName="rootText" presStyleLbl="node4" presStyleIdx="5" presStyleCnt="16" custLinFactX="-198905" custLinFactNeighborX="-200000" custLinFactNeighborY="74083">
        <dgm:presLayoutVars>
          <dgm:chPref val="3"/>
        </dgm:presLayoutVars>
      </dgm:prSet>
      <dgm:spPr/>
    </dgm:pt>
    <dgm:pt modelId="{5F2376F8-6819-41FB-9E33-967E722DF858}" type="pres">
      <dgm:prSet presAssocID="{273C5801-AF86-4A3B-9A8B-2E9343334B68}" presName="rootConnector" presStyleLbl="node4" presStyleIdx="5" presStyleCnt="16"/>
      <dgm:spPr/>
    </dgm:pt>
    <dgm:pt modelId="{8128FE37-18C6-4CB6-8D25-A01705FE06CB}" type="pres">
      <dgm:prSet presAssocID="{273C5801-AF86-4A3B-9A8B-2E9343334B68}" presName="hierChild4" presStyleCnt="0"/>
      <dgm:spPr/>
    </dgm:pt>
    <dgm:pt modelId="{9918F4D7-9315-4AB8-827D-0FA96E61E347}" type="pres">
      <dgm:prSet presAssocID="{273C5801-AF86-4A3B-9A8B-2E9343334B68}" presName="hierChild5" presStyleCnt="0"/>
      <dgm:spPr/>
    </dgm:pt>
    <dgm:pt modelId="{1DD006DE-F052-43DD-9B63-6D1AF61A6C35}" type="pres">
      <dgm:prSet presAssocID="{5DC7B19D-420D-447F-8978-CDF7F146E593}" presName="hierChild5" presStyleCnt="0"/>
      <dgm:spPr/>
    </dgm:pt>
    <dgm:pt modelId="{0B7B9B43-3E84-42AC-A83D-30F5FCEAF197}" type="pres">
      <dgm:prSet presAssocID="{58EB7BF7-2566-4DBC-A2B1-43E9F5918F91}" presName="Name48" presStyleLbl="parChTrans1D4" presStyleIdx="6" presStyleCnt="16"/>
      <dgm:spPr/>
    </dgm:pt>
    <dgm:pt modelId="{9388B819-6A27-4C6C-A069-D4E492CDF39A}" type="pres">
      <dgm:prSet presAssocID="{5C9BF002-640A-4523-AECA-D8E178AF30BF}" presName="hierRoot2" presStyleCnt="0">
        <dgm:presLayoutVars>
          <dgm:hierBranch val="hang"/>
        </dgm:presLayoutVars>
      </dgm:prSet>
      <dgm:spPr/>
    </dgm:pt>
    <dgm:pt modelId="{3623DFFA-F509-4E30-9F90-7E799B8B42DD}" type="pres">
      <dgm:prSet presAssocID="{5C9BF002-640A-4523-AECA-D8E178AF30BF}" presName="rootComposite" presStyleCnt="0"/>
      <dgm:spPr/>
    </dgm:pt>
    <dgm:pt modelId="{E18A3368-072F-460E-AF1D-1FAA302A3610}" type="pres">
      <dgm:prSet presAssocID="{5C9BF002-640A-4523-AECA-D8E178AF30BF}" presName="rootText" presStyleLbl="node4" presStyleIdx="6" presStyleCnt="16" custLinFactX="41419" custLinFactY="-100000" custLinFactNeighborX="100000" custLinFactNeighborY="-148041">
        <dgm:presLayoutVars>
          <dgm:chPref val="3"/>
        </dgm:presLayoutVars>
      </dgm:prSet>
      <dgm:spPr/>
    </dgm:pt>
    <dgm:pt modelId="{D5D71273-D46A-4E22-81BC-1F0661F93DC7}" type="pres">
      <dgm:prSet presAssocID="{5C9BF002-640A-4523-AECA-D8E178AF30BF}" presName="rootConnector" presStyleLbl="node4" presStyleIdx="6" presStyleCnt="16"/>
      <dgm:spPr/>
    </dgm:pt>
    <dgm:pt modelId="{55FFE07B-058B-4ED9-B48D-4E803CAA192E}" type="pres">
      <dgm:prSet presAssocID="{5C9BF002-640A-4523-AECA-D8E178AF30BF}" presName="hierChild4" presStyleCnt="0"/>
      <dgm:spPr/>
    </dgm:pt>
    <dgm:pt modelId="{5D75CCE6-69EE-4909-AE7D-C1C6E570A899}" type="pres">
      <dgm:prSet presAssocID="{F6FF1D39-6863-4211-9CE3-8B94A4FD4111}" presName="Name48" presStyleLbl="parChTrans1D4" presStyleIdx="7" presStyleCnt="16"/>
      <dgm:spPr/>
    </dgm:pt>
    <dgm:pt modelId="{CA8F1246-0A07-4719-895E-216EBFACDE2F}" type="pres">
      <dgm:prSet presAssocID="{9FB40CED-9AC6-4B9A-906D-40D6E07FB1C3}" presName="hierRoot2" presStyleCnt="0">
        <dgm:presLayoutVars>
          <dgm:hierBranch val="init"/>
        </dgm:presLayoutVars>
      </dgm:prSet>
      <dgm:spPr/>
    </dgm:pt>
    <dgm:pt modelId="{4906A078-AED5-4D45-8F9F-374750566068}" type="pres">
      <dgm:prSet presAssocID="{9FB40CED-9AC6-4B9A-906D-40D6E07FB1C3}" presName="rootComposite" presStyleCnt="0"/>
      <dgm:spPr/>
    </dgm:pt>
    <dgm:pt modelId="{D030E226-A604-41F3-A7A8-005F19E63B54}" type="pres">
      <dgm:prSet presAssocID="{9FB40CED-9AC6-4B9A-906D-40D6E07FB1C3}" presName="rootText" presStyleLbl="node4" presStyleIdx="7" presStyleCnt="16" custLinFactX="200000" custLinFactY="-100000" custLinFactNeighborX="299949" custLinFactNeighborY="-112106">
        <dgm:presLayoutVars>
          <dgm:chPref val="3"/>
        </dgm:presLayoutVars>
      </dgm:prSet>
      <dgm:spPr/>
    </dgm:pt>
    <dgm:pt modelId="{273AF6C5-17D7-477C-A5AA-3BE6D1E505CF}" type="pres">
      <dgm:prSet presAssocID="{9FB40CED-9AC6-4B9A-906D-40D6E07FB1C3}" presName="rootConnector" presStyleLbl="node4" presStyleIdx="7" presStyleCnt="16"/>
      <dgm:spPr/>
    </dgm:pt>
    <dgm:pt modelId="{298C4CBE-542E-41BF-A8AC-041883375EBE}" type="pres">
      <dgm:prSet presAssocID="{9FB40CED-9AC6-4B9A-906D-40D6E07FB1C3}" presName="hierChild4" presStyleCnt="0"/>
      <dgm:spPr/>
    </dgm:pt>
    <dgm:pt modelId="{683BCBB3-65AD-4B40-B971-2932195FF1CD}" type="pres">
      <dgm:prSet presAssocID="{35D73330-5D28-4F75-A171-CDA25BDD6799}" presName="Name37" presStyleLbl="parChTrans1D4" presStyleIdx="8" presStyleCnt="16"/>
      <dgm:spPr/>
    </dgm:pt>
    <dgm:pt modelId="{9F1EAC7C-CD41-42EB-A99E-02411B285875}" type="pres">
      <dgm:prSet presAssocID="{CB11D46D-1488-48F7-8294-5BF8D7F0278A}" presName="hierRoot2" presStyleCnt="0">
        <dgm:presLayoutVars>
          <dgm:hierBranch val="init"/>
        </dgm:presLayoutVars>
      </dgm:prSet>
      <dgm:spPr/>
    </dgm:pt>
    <dgm:pt modelId="{4BF56932-79D2-4217-A74D-C5AA48B443C3}" type="pres">
      <dgm:prSet presAssocID="{CB11D46D-1488-48F7-8294-5BF8D7F0278A}" presName="rootComposite" presStyleCnt="0"/>
      <dgm:spPr/>
    </dgm:pt>
    <dgm:pt modelId="{D0275107-8C89-44B4-87FE-4C15CE14DC27}" type="pres">
      <dgm:prSet presAssocID="{CB11D46D-1488-48F7-8294-5BF8D7F0278A}" presName="rootText" presStyleLbl="node4" presStyleIdx="8" presStyleCnt="16" custLinFactX="200000" custLinFactY="-41495" custLinFactNeighborX="271650" custLinFactNeighborY="-100000">
        <dgm:presLayoutVars>
          <dgm:chPref val="3"/>
        </dgm:presLayoutVars>
      </dgm:prSet>
      <dgm:spPr/>
    </dgm:pt>
    <dgm:pt modelId="{32EA3FAC-8C09-4BE9-8B1B-31AFEFD672E2}" type="pres">
      <dgm:prSet presAssocID="{CB11D46D-1488-48F7-8294-5BF8D7F0278A}" presName="rootConnector" presStyleLbl="node4" presStyleIdx="8" presStyleCnt="16"/>
      <dgm:spPr/>
    </dgm:pt>
    <dgm:pt modelId="{21B443A3-9B85-4EFD-AF93-5F9E6029A91E}" type="pres">
      <dgm:prSet presAssocID="{CB11D46D-1488-48F7-8294-5BF8D7F0278A}" presName="hierChild4" presStyleCnt="0"/>
      <dgm:spPr/>
    </dgm:pt>
    <dgm:pt modelId="{9BED8B7A-EA01-4322-9B43-9D4B98F3DAE1}" type="pres">
      <dgm:prSet presAssocID="{18E70D69-36CB-4ED5-B03F-A3F660209EF3}" presName="Name37" presStyleLbl="parChTrans1D4" presStyleIdx="9" presStyleCnt="16"/>
      <dgm:spPr/>
    </dgm:pt>
    <dgm:pt modelId="{A87899C9-6A8D-4FB8-9C4D-9F94136478D6}" type="pres">
      <dgm:prSet presAssocID="{549BE772-9E6E-46FC-A537-A718A665075A}" presName="hierRoot2" presStyleCnt="0">
        <dgm:presLayoutVars>
          <dgm:hierBranch val="init"/>
        </dgm:presLayoutVars>
      </dgm:prSet>
      <dgm:spPr/>
    </dgm:pt>
    <dgm:pt modelId="{7072CC9B-CC15-489B-BFD3-50045BD05F66}" type="pres">
      <dgm:prSet presAssocID="{549BE772-9E6E-46FC-A537-A718A665075A}" presName="rootComposite" presStyleCnt="0"/>
      <dgm:spPr/>
    </dgm:pt>
    <dgm:pt modelId="{04C36BB2-BB85-4A9A-B8C7-E8C490E76A03}" type="pres">
      <dgm:prSet presAssocID="{549BE772-9E6E-46FC-A537-A718A665075A}" presName="rootText" presStyleLbl="node4" presStyleIdx="9" presStyleCnt="16" custLinFactX="200000" custLinFactY="-16480" custLinFactNeighborX="273223" custLinFactNeighborY="-100000">
        <dgm:presLayoutVars>
          <dgm:chPref val="3"/>
        </dgm:presLayoutVars>
      </dgm:prSet>
      <dgm:spPr/>
    </dgm:pt>
    <dgm:pt modelId="{328CBBF8-BD33-4FA8-A839-143DBDE37307}" type="pres">
      <dgm:prSet presAssocID="{549BE772-9E6E-46FC-A537-A718A665075A}" presName="rootConnector" presStyleLbl="node4" presStyleIdx="9" presStyleCnt="16"/>
      <dgm:spPr/>
    </dgm:pt>
    <dgm:pt modelId="{222EB947-2CCD-419A-A798-C8DA0FFAF479}" type="pres">
      <dgm:prSet presAssocID="{549BE772-9E6E-46FC-A537-A718A665075A}" presName="hierChild4" presStyleCnt="0"/>
      <dgm:spPr/>
    </dgm:pt>
    <dgm:pt modelId="{470381EA-D261-436B-94F0-A873ABE42AFE}" type="pres">
      <dgm:prSet presAssocID="{549BE772-9E6E-46FC-A537-A718A665075A}" presName="hierChild5" presStyleCnt="0"/>
      <dgm:spPr/>
    </dgm:pt>
    <dgm:pt modelId="{CAE28329-ED17-4F63-AE4A-8B82FC35AF17}" type="pres">
      <dgm:prSet presAssocID="{CB11D46D-1488-48F7-8294-5BF8D7F0278A}" presName="hierChild5" presStyleCnt="0"/>
      <dgm:spPr/>
    </dgm:pt>
    <dgm:pt modelId="{A6A07233-D78C-4BCD-A372-FA4476123A75}" type="pres">
      <dgm:prSet presAssocID="{E672C73E-F754-47E0-90E1-9ACD1B534BC3}" presName="Name37" presStyleLbl="parChTrans1D4" presStyleIdx="10" presStyleCnt="16"/>
      <dgm:spPr/>
    </dgm:pt>
    <dgm:pt modelId="{3BDCB7AC-8828-459E-AD14-0174CBC208EF}" type="pres">
      <dgm:prSet presAssocID="{171E418B-BCC6-4929-B584-FA8467C46767}" presName="hierRoot2" presStyleCnt="0">
        <dgm:presLayoutVars>
          <dgm:hierBranch val="r"/>
        </dgm:presLayoutVars>
      </dgm:prSet>
      <dgm:spPr/>
    </dgm:pt>
    <dgm:pt modelId="{99A766E8-ABFB-47CA-BF39-279E1F53DC00}" type="pres">
      <dgm:prSet presAssocID="{171E418B-BCC6-4929-B584-FA8467C46767}" presName="rootComposite" presStyleCnt="0"/>
      <dgm:spPr/>
    </dgm:pt>
    <dgm:pt modelId="{C9D56A0B-E619-4DD0-960B-443A1FD0EC6F}" type="pres">
      <dgm:prSet presAssocID="{171E418B-BCC6-4929-B584-FA8467C46767}" presName="rootText" presStyleLbl="node4" presStyleIdx="10" presStyleCnt="16" custLinFactX="200000" custLinFactY="-38351" custLinFactNeighborX="282656" custLinFactNeighborY="-100000">
        <dgm:presLayoutVars>
          <dgm:chPref val="3"/>
        </dgm:presLayoutVars>
      </dgm:prSet>
      <dgm:spPr/>
    </dgm:pt>
    <dgm:pt modelId="{3C1656C9-4591-484F-9FFF-A0726745052F}" type="pres">
      <dgm:prSet presAssocID="{171E418B-BCC6-4929-B584-FA8467C46767}" presName="rootConnector" presStyleLbl="node4" presStyleIdx="10" presStyleCnt="16"/>
      <dgm:spPr/>
    </dgm:pt>
    <dgm:pt modelId="{DB086951-0154-4C30-9B40-501F0760B131}" type="pres">
      <dgm:prSet presAssocID="{171E418B-BCC6-4929-B584-FA8467C46767}" presName="hierChild4" presStyleCnt="0"/>
      <dgm:spPr/>
    </dgm:pt>
    <dgm:pt modelId="{FE3DB887-062F-4CE0-B6AC-1D97F5AF4CC4}" type="pres">
      <dgm:prSet presAssocID="{42D09A72-001A-41AA-A300-16D2158B7375}" presName="Name50" presStyleLbl="parChTrans1D4" presStyleIdx="11" presStyleCnt="16"/>
      <dgm:spPr/>
    </dgm:pt>
    <dgm:pt modelId="{1BD5833E-1B43-49FA-934A-D62AC2BF63A9}" type="pres">
      <dgm:prSet presAssocID="{20D9893F-2E96-4C77-9132-4FE907D0D211}" presName="hierRoot2" presStyleCnt="0">
        <dgm:presLayoutVars>
          <dgm:hierBranch val="init"/>
        </dgm:presLayoutVars>
      </dgm:prSet>
      <dgm:spPr/>
    </dgm:pt>
    <dgm:pt modelId="{4759F892-95B7-459B-8E6F-C8B34D036BD8}" type="pres">
      <dgm:prSet presAssocID="{20D9893F-2E96-4C77-9132-4FE907D0D211}" presName="rootComposite" presStyleCnt="0"/>
      <dgm:spPr/>
    </dgm:pt>
    <dgm:pt modelId="{F135C2E6-6150-435C-815F-97F9299DFD8B}" type="pres">
      <dgm:prSet presAssocID="{20D9893F-2E96-4C77-9132-4FE907D0D211}" presName="rootText" presStyleLbl="node4" presStyleIdx="11" presStyleCnt="16" custScaleX="163835" custLinFactX="200000" custLinFactY="-16480" custLinFactNeighborX="277937" custLinFactNeighborY="-100000">
        <dgm:presLayoutVars>
          <dgm:chPref val="3"/>
        </dgm:presLayoutVars>
      </dgm:prSet>
      <dgm:spPr/>
    </dgm:pt>
    <dgm:pt modelId="{A2C9EC06-F1F6-4744-B565-5FAA12169E3A}" type="pres">
      <dgm:prSet presAssocID="{20D9893F-2E96-4C77-9132-4FE907D0D211}" presName="rootConnector" presStyleLbl="node4" presStyleIdx="11" presStyleCnt="16"/>
      <dgm:spPr/>
    </dgm:pt>
    <dgm:pt modelId="{D9DBDE25-E293-4CF6-8603-5C746A30F169}" type="pres">
      <dgm:prSet presAssocID="{20D9893F-2E96-4C77-9132-4FE907D0D211}" presName="hierChild4" presStyleCnt="0"/>
      <dgm:spPr/>
    </dgm:pt>
    <dgm:pt modelId="{76D9620C-3431-4A35-80FA-7CB5F2DA4BFC}" type="pres">
      <dgm:prSet presAssocID="{9A00652C-111A-4CAA-B5BC-0933E51FB792}" presName="Name37" presStyleLbl="parChTrans1D4" presStyleIdx="12" presStyleCnt="16"/>
      <dgm:spPr/>
    </dgm:pt>
    <dgm:pt modelId="{B7F361DC-AFC9-44C5-BFC8-4C661CF6C33E}" type="pres">
      <dgm:prSet presAssocID="{2B69EFD8-CE5E-4F6A-971D-BB6FBE043140}" presName="hierRoot2" presStyleCnt="0">
        <dgm:presLayoutVars>
          <dgm:hierBranch val="init"/>
        </dgm:presLayoutVars>
      </dgm:prSet>
      <dgm:spPr/>
    </dgm:pt>
    <dgm:pt modelId="{04E8C7A2-F2A1-49CE-867E-AD85AA2EF0A8}" type="pres">
      <dgm:prSet presAssocID="{2B69EFD8-CE5E-4F6A-971D-BB6FBE043140}" presName="rootComposite" presStyleCnt="0"/>
      <dgm:spPr/>
    </dgm:pt>
    <dgm:pt modelId="{7F16A410-B0AE-4632-A64D-BF2C012873C7}" type="pres">
      <dgm:prSet presAssocID="{2B69EFD8-CE5E-4F6A-971D-BB6FBE043140}" presName="rootText" presStyleLbl="node4" presStyleIdx="12" presStyleCnt="16" custLinFactX="200000" custLinFactNeighborX="251212" custLinFactNeighborY="-68288">
        <dgm:presLayoutVars>
          <dgm:chPref val="3"/>
        </dgm:presLayoutVars>
      </dgm:prSet>
      <dgm:spPr/>
    </dgm:pt>
    <dgm:pt modelId="{4EDFE281-9FF0-46E4-A7B2-FDD79B66DC83}" type="pres">
      <dgm:prSet presAssocID="{2B69EFD8-CE5E-4F6A-971D-BB6FBE043140}" presName="rootConnector" presStyleLbl="node4" presStyleIdx="12" presStyleCnt="16"/>
      <dgm:spPr/>
    </dgm:pt>
    <dgm:pt modelId="{10493310-6A0C-4F53-A1DC-26EC22F2CCE5}" type="pres">
      <dgm:prSet presAssocID="{2B69EFD8-CE5E-4F6A-971D-BB6FBE043140}" presName="hierChild4" presStyleCnt="0"/>
      <dgm:spPr/>
    </dgm:pt>
    <dgm:pt modelId="{896BCCF5-D092-421A-BE0E-B171675AFCF3}" type="pres">
      <dgm:prSet presAssocID="{D802D4BA-225B-4FB7-B59E-F46624B5CC03}" presName="Name37" presStyleLbl="parChTrans1D4" presStyleIdx="13" presStyleCnt="16"/>
      <dgm:spPr/>
    </dgm:pt>
    <dgm:pt modelId="{873FBF3A-A90A-40EC-8A71-AD5D8932DC84}" type="pres">
      <dgm:prSet presAssocID="{AA371D74-7949-4500-A138-E2321ED9FA08}" presName="hierRoot2" presStyleCnt="0">
        <dgm:presLayoutVars>
          <dgm:hierBranch val="init"/>
        </dgm:presLayoutVars>
      </dgm:prSet>
      <dgm:spPr/>
    </dgm:pt>
    <dgm:pt modelId="{C7F82F64-C9DD-4943-8722-98E4380260A5}" type="pres">
      <dgm:prSet presAssocID="{AA371D74-7949-4500-A138-E2321ED9FA08}" presName="rootComposite" presStyleCnt="0"/>
      <dgm:spPr/>
    </dgm:pt>
    <dgm:pt modelId="{390CA473-601D-4AD1-8E51-279EF6CA3CF8}" type="pres">
      <dgm:prSet presAssocID="{AA371D74-7949-4500-A138-E2321ED9FA08}" presName="rootText" presStyleLbl="node4" presStyleIdx="13" presStyleCnt="16" custLinFactX="200000" custLinFactNeighborX="260644" custLinFactNeighborY="-64426">
        <dgm:presLayoutVars>
          <dgm:chPref val="3"/>
        </dgm:presLayoutVars>
      </dgm:prSet>
      <dgm:spPr/>
    </dgm:pt>
    <dgm:pt modelId="{4D188F93-808B-4E65-AFDD-971BB7E64150}" type="pres">
      <dgm:prSet presAssocID="{AA371D74-7949-4500-A138-E2321ED9FA08}" presName="rootConnector" presStyleLbl="node4" presStyleIdx="13" presStyleCnt="16"/>
      <dgm:spPr/>
    </dgm:pt>
    <dgm:pt modelId="{81ED5FE0-DC7C-42E0-B72D-B6550CF0282D}" type="pres">
      <dgm:prSet presAssocID="{AA371D74-7949-4500-A138-E2321ED9FA08}" presName="hierChild4" presStyleCnt="0"/>
      <dgm:spPr/>
    </dgm:pt>
    <dgm:pt modelId="{8B9AC1FF-FF49-4535-9D2B-7D05751D579B}" type="pres">
      <dgm:prSet presAssocID="{AA371D74-7949-4500-A138-E2321ED9FA08}" presName="hierChild5" presStyleCnt="0"/>
      <dgm:spPr/>
    </dgm:pt>
    <dgm:pt modelId="{9E4A40FB-6616-48F6-8E9B-F1333DC60449}" type="pres">
      <dgm:prSet presAssocID="{2B69EFD8-CE5E-4F6A-971D-BB6FBE043140}" presName="hierChild5" presStyleCnt="0"/>
      <dgm:spPr/>
    </dgm:pt>
    <dgm:pt modelId="{4ADFBC1E-3D51-4019-BD2A-14333B31EEE8}" type="pres">
      <dgm:prSet presAssocID="{088425BD-44A5-47E6-B82D-FB7F57C22F7A}" presName="Name37" presStyleLbl="parChTrans1D4" presStyleIdx="14" presStyleCnt="16"/>
      <dgm:spPr/>
    </dgm:pt>
    <dgm:pt modelId="{60C5C9BE-9433-486F-8E37-F470B7868174}" type="pres">
      <dgm:prSet presAssocID="{0C509564-5DAF-425B-ABC8-6A04D950F234}" presName="hierRoot2" presStyleCnt="0">
        <dgm:presLayoutVars>
          <dgm:hierBranch val="init"/>
        </dgm:presLayoutVars>
      </dgm:prSet>
      <dgm:spPr/>
    </dgm:pt>
    <dgm:pt modelId="{AC3887E7-C39F-4ABD-9D4C-2DA7297C40A6}" type="pres">
      <dgm:prSet presAssocID="{0C509564-5DAF-425B-ABC8-6A04D950F234}" presName="rootComposite" presStyleCnt="0"/>
      <dgm:spPr/>
    </dgm:pt>
    <dgm:pt modelId="{EEABE2A0-5970-4BFC-B579-C74CE4415519}" type="pres">
      <dgm:prSet presAssocID="{0C509564-5DAF-425B-ABC8-6A04D950F234}" presName="rootText" presStyleLbl="node4" presStyleIdx="14" presStyleCnt="16" custLinFactX="200000" custLinFactNeighborX="274794" custLinFactNeighborY="-68288">
        <dgm:presLayoutVars>
          <dgm:chPref val="3"/>
        </dgm:presLayoutVars>
      </dgm:prSet>
      <dgm:spPr/>
    </dgm:pt>
    <dgm:pt modelId="{111FD078-B07B-4018-9F5E-1E0532E94364}" type="pres">
      <dgm:prSet presAssocID="{0C509564-5DAF-425B-ABC8-6A04D950F234}" presName="rootConnector" presStyleLbl="node4" presStyleIdx="14" presStyleCnt="16"/>
      <dgm:spPr/>
    </dgm:pt>
    <dgm:pt modelId="{B4E47CDB-B9BD-4534-829B-5DEF8727520A}" type="pres">
      <dgm:prSet presAssocID="{0C509564-5DAF-425B-ABC8-6A04D950F234}" presName="hierChild4" presStyleCnt="0"/>
      <dgm:spPr/>
    </dgm:pt>
    <dgm:pt modelId="{8E3D1CFE-4C7F-492E-A82E-87141DB15FAB}" type="pres">
      <dgm:prSet presAssocID="{7DED4D0D-0540-4925-B14E-36040ABDFC03}" presName="Name37" presStyleLbl="parChTrans1D4" presStyleIdx="15" presStyleCnt="16"/>
      <dgm:spPr/>
    </dgm:pt>
    <dgm:pt modelId="{A4CE4FCD-E5DD-422D-A2FF-866F54380E2E}" type="pres">
      <dgm:prSet presAssocID="{6A3F78BF-12EC-4854-ACEB-E144CFF5E373}" presName="hierRoot2" presStyleCnt="0">
        <dgm:presLayoutVars>
          <dgm:hierBranch val="init"/>
        </dgm:presLayoutVars>
      </dgm:prSet>
      <dgm:spPr/>
    </dgm:pt>
    <dgm:pt modelId="{CFA656FA-9B27-444D-868E-2F67F004C45E}" type="pres">
      <dgm:prSet presAssocID="{6A3F78BF-12EC-4854-ACEB-E144CFF5E373}" presName="rootComposite" presStyleCnt="0"/>
      <dgm:spPr/>
    </dgm:pt>
    <dgm:pt modelId="{1BF60547-B61A-4F10-A03B-09006131DB58}" type="pres">
      <dgm:prSet presAssocID="{6A3F78BF-12EC-4854-ACEB-E144CFF5E373}" presName="rootText" presStyleLbl="node4" presStyleIdx="15" presStyleCnt="16" custLinFactX="225971" custLinFactNeighborX="300000" custLinFactNeighborY="-67570">
        <dgm:presLayoutVars>
          <dgm:chPref val="3"/>
        </dgm:presLayoutVars>
      </dgm:prSet>
      <dgm:spPr/>
    </dgm:pt>
    <dgm:pt modelId="{E4E02D33-1C6E-4AEB-BF96-5768B53DD3FC}" type="pres">
      <dgm:prSet presAssocID="{6A3F78BF-12EC-4854-ACEB-E144CFF5E373}" presName="rootConnector" presStyleLbl="node4" presStyleIdx="15" presStyleCnt="16"/>
      <dgm:spPr/>
    </dgm:pt>
    <dgm:pt modelId="{27F046DA-790E-4B1F-97AA-B933A8AA64F5}" type="pres">
      <dgm:prSet presAssocID="{6A3F78BF-12EC-4854-ACEB-E144CFF5E373}" presName="hierChild4" presStyleCnt="0"/>
      <dgm:spPr/>
    </dgm:pt>
    <dgm:pt modelId="{97F8CE56-9EF4-483B-B3E8-A5E4ACB70EA7}" type="pres">
      <dgm:prSet presAssocID="{6A3F78BF-12EC-4854-ACEB-E144CFF5E373}" presName="hierChild5" presStyleCnt="0"/>
      <dgm:spPr/>
    </dgm:pt>
    <dgm:pt modelId="{B77D70DD-CCC8-4E06-88BA-B70B5584CF1A}" type="pres">
      <dgm:prSet presAssocID="{0C509564-5DAF-425B-ABC8-6A04D950F234}" presName="hierChild5" presStyleCnt="0"/>
      <dgm:spPr/>
    </dgm:pt>
    <dgm:pt modelId="{7E75BAB0-5779-4BD4-BEDE-1A25EE806916}" type="pres">
      <dgm:prSet presAssocID="{20D9893F-2E96-4C77-9132-4FE907D0D211}" presName="hierChild5" presStyleCnt="0"/>
      <dgm:spPr/>
    </dgm:pt>
    <dgm:pt modelId="{B2C906E0-7CE8-46C0-B335-C68DEB9AE3C4}" type="pres">
      <dgm:prSet presAssocID="{171E418B-BCC6-4929-B584-FA8467C46767}" presName="hierChild5" presStyleCnt="0"/>
      <dgm:spPr/>
    </dgm:pt>
    <dgm:pt modelId="{6E6DA4B6-5847-41E6-9A28-F92DB5F3C4F5}" type="pres">
      <dgm:prSet presAssocID="{9FB40CED-9AC6-4B9A-906D-40D6E07FB1C3}" presName="hierChild5" presStyleCnt="0"/>
      <dgm:spPr/>
    </dgm:pt>
    <dgm:pt modelId="{91FA50BF-3E3D-4027-A5D5-A144BA4BBA11}" type="pres">
      <dgm:prSet presAssocID="{5C9BF002-640A-4523-AECA-D8E178AF30BF}" presName="hierChild5" presStyleCnt="0"/>
      <dgm:spPr/>
    </dgm:pt>
    <dgm:pt modelId="{C924615B-9A02-460F-89FC-CE669B0CAC84}" type="pres">
      <dgm:prSet presAssocID="{14F25F25-259E-4582-A6F4-A10F7577BAD9}" presName="hierChild5" presStyleCnt="0"/>
      <dgm:spPr/>
    </dgm:pt>
    <dgm:pt modelId="{ED9FB0D2-FB64-43B5-9AD6-520E2E1D020C}" type="pres">
      <dgm:prSet presAssocID="{3554BA79-D5F3-411B-9116-4C418A2F8AD7}" presName="hierChild7" presStyleCnt="0"/>
      <dgm:spPr/>
    </dgm:pt>
  </dgm:ptLst>
  <dgm:cxnLst>
    <dgm:cxn modelId="{00002F01-8590-4FB9-8D4B-E0C271178149}" type="presOf" srcId="{14F25F25-259E-4582-A6F4-A10F7577BAD9}" destId="{68631A21-DFAE-4AFC-A561-B53FE5D05F20}" srcOrd="0" destOrd="0" presId="urn:microsoft.com/office/officeart/2005/8/layout/orgChart1"/>
    <dgm:cxn modelId="{30586E07-93B8-418A-9EE5-7D4CFCCB49E0}" type="presOf" srcId="{7DED4D0D-0540-4925-B14E-36040ABDFC03}" destId="{8E3D1CFE-4C7F-492E-A82E-87141DB15FAB}" srcOrd="0" destOrd="0" presId="urn:microsoft.com/office/officeart/2005/8/layout/orgChart1"/>
    <dgm:cxn modelId="{21C3830F-D587-4787-A30A-A4B3742BB1CA}" type="presOf" srcId="{F8F315E8-CEFF-4BAE-AFCC-ECBDCC55568D}" destId="{694C30B6-052C-4590-B163-789342676508}" srcOrd="0" destOrd="0" presId="urn:microsoft.com/office/officeart/2005/8/layout/orgChart1"/>
    <dgm:cxn modelId="{81A87F10-FE1C-48B9-BB14-49D32CDFB89B}" type="presOf" srcId="{E672C73E-F754-47E0-90E1-9ACD1B534BC3}" destId="{A6A07233-D78C-4BCD-A372-FA4476123A75}" srcOrd="0" destOrd="0" presId="urn:microsoft.com/office/officeart/2005/8/layout/orgChart1"/>
    <dgm:cxn modelId="{F89E5512-CB83-46E3-9EA9-1A4A44ED7CBE}" srcId="{20D9893F-2E96-4C77-9132-4FE907D0D211}" destId="{0C509564-5DAF-425B-ABC8-6A04D950F234}" srcOrd="1" destOrd="0" parTransId="{088425BD-44A5-47E6-B82D-FB7F57C22F7A}" sibTransId="{8512F786-ADDE-4429-9DB8-A7DDE99C0054}"/>
    <dgm:cxn modelId="{E70FAF15-97DD-461B-858E-AF0135B6EE66}" srcId="{5DC7B19D-420D-447F-8978-CDF7F146E593}" destId="{273C5801-AF86-4A3B-9A8B-2E9343334B68}" srcOrd="1" destOrd="0" parTransId="{0353F7A3-800D-4211-922E-F5E80181EEEE}" sibTransId="{69C2BB09-6069-49FE-8438-32FB5B4B8C48}"/>
    <dgm:cxn modelId="{EE5A2D16-19EF-4FF8-B110-94F627E097D7}" type="presOf" srcId="{AA371D74-7949-4500-A138-E2321ED9FA08}" destId="{4D188F93-808B-4E65-AFDD-971BB7E64150}" srcOrd="1" destOrd="0" presId="urn:microsoft.com/office/officeart/2005/8/layout/orgChart1"/>
    <dgm:cxn modelId="{EC675218-5426-408E-80CA-B7C9EF55C93E}" srcId="{9FB40CED-9AC6-4B9A-906D-40D6E07FB1C3}" destId="{171E418B-BCC6-4929-B584-FA8467C46767}" srcOrd="1" destOrd="0" parTransId="{E672C73E-F754-47E0-90E1-9ACD1B534BC3}" sibTransId="{9498E331-625A-4DFE-8EE6-B0BEB37A364A}"/>
    <dgm:cxn modelId="{F6C4731A-D072-47E4-A800-9B388ED1F45D}" srcId="{CC8883DA-B6DF-4184-9A8D-6E2FD9350836}" destId="{F0850265-DB29-4035-A0FF-497FBBB54FCC}" srcOrd="0" destOrd="0" parTransId="{52A6663C-C6A3-44D6-A8DC-05EFC382B5F9}" sibTransId="{39038770-1D25-4CB1-98AD-69F843C95F01}"/>
    <dgm:cxn modelId="{A050A01A-B5F6-444A-820A-6EF7241F8080}" type="presOf" srcId="{0EA4794A-D148-4B81-A6B2-E716CED75CF3}" destId="{8A237C37-315C-420D-A207-83AF3461C203}" srcOrd="0" destOrd="0" presId="urn:microsoft.com/office/officeart/2005/8/layout/orgChart1"/>
    <dgm:cxn modelId="{6C52851B-48F4-40B2-A704-ED6468A23724}" type="presOf" srcId="{AA371D74-7949-4500-A138-E2321ED9FA08}" destId="{390CA473-601D-4AD1-8E51-279EF6CA3CF8}" srcOrd="0" destOrd="0" presId="urn:microsoft.com/office/officeart/2005/8/layout/orgChart1"/>
    <dgm:cxn modelId="{0C83FB1F-2672-4228-88A7-1AE515A583B8}" type="presOf" srcId="{549BE772-9E6E-46FC-A537-A718A665075A}" destId="{04C36BB2-BB85-4A9A-B8C7-E8C490E76A03}" srcOrd="0" destOrd="0" presId="urn:microsoft.com/office/officeart/2005/8/layout/orgChart1"/>
    <dgm:cxn modelId="{1C588822-A558-45DD-BC1A-7138326B5BE4}" srcId="{20D9893F-2E96-4C77-9132-4FE907D0D211}" destId="{2B69EFD8-CE5E-4F6A-971D-BB6FBE043140}" srcOrd="0" destOrd="0" parTransId="{9A00652C-111A-4CAA-B5BC-0933E51FB792}" sibTransId="{0E477955-1F58-4B5B-B47A-83AC9A3B7EEA}"/>
    <dgm:cxn modelId="{58FDAD2B-C0A8-4D08-A47E-166FD3554CF3}" srcId="{9FB40CED-9AC6-4B9A-906D-40D6E07FB1C3}" destId="{CB11D46D-1488-48F7-8294-5BF8D7F0278A}" srcOrd="0" destOrd="0" parTransId="{35D73330-5D28-4F75-A171-CDA25BDD6799}" sibTransId="{E9BB4757-39F5-4D2B-B7B9-11C93886A072}"/>
    <dgm:cxn modelId="{AB96C933-0792-4A64-9989-F4C4188F0FC1}" srcId="{3554BA79-D5F3-411B-9116-4C418A2F8AD7}" destId="{14F25F25-259E-4582-A6F4-A10F7577BAD9}" srcOrd="0" destOrd="0" parTransId="{459CE2FF-D3D8-4DA6-A341-24DD4629C7CB}" sibTransId="{F9723CCB-F221-48FE-9788-9854D8309D87}"/>
    <dgm:cxn modelId="{4B915737-6512-49DA-AE1E-A3D9C7659C08}" type="presOf" srcId="{3554BA79-D5F3-411B-9116-4C418A2F8AD7}" destId="{3C682627-9148-4E3E-83BF-E3F5BEAA209B}" srcOrd="1" destOrd="0" presId="urn:microsoft.com/office/officeart/2005/8/layout/orgChart1"/>
    <dgm:cxn modelId="{CDAB283B-DAA2-48A3-B24C-C3F9E00587A5}" srcId="{F0850265-DB29-4035-A0FF-497FBBB54FCC}" destId="{4A9862F6-86D0-47C5-B536-94D961B04B62}" srcOrd="1" destOrd="0" parTransId="{E90D08BC-4CB2-4918-AFCA-CEA231C7958B}" sibTransId="{B24FE797-D240-4096-889C-0C6E13D040CA}"/>
    <dgm:cxn modelId="{FDE75D3E-40B0-4C8A-9F75-923EC53A99A8}" type="presOf" srcId="{5C9BF002-640A-4523-AECA-D8E178AF30BF}" destId="{D5D71273-D46A-4E22-81BC-1F0661F93DC7}" srcOrd="1" destOrd="0" presId="urn:microsoft.com/office/officeart/2005/8/layout/orgChart1"/>
    <dgm:cxn modelId="{A3A7AB3E-D1B2-4069-A450-6D244138BF26}" type="presOf" srcId="{DCF506A3-2933-4439-98BB-A0C3C30BB3E8}" destId="{2E0D3519-467B-4EDB-BE6C-552E389F0E7F}" srcOrd="0" destOrd="0" presId="urn:microsoft.com/office/officeart/2005/8/layout/orgChart1"/>
    <dgm:cxn modelId="{C233605D-BCD9-4DFE-82A3-C144E5B54484}" type="presOf" srcId="{171E418B-BCC6-4929-B584-FA8467C46767}" destId="{3C1656C9-4591-484F-9FFF-A0726745052F}" srcOrd="1" destOrd="0" presId="urn:microsoft.com/office/officeart/2005/8/layout/orgChart1"/>
    <dgm:cxn modelId="{B278C75D-52DE-45D8-8CA5-3D5A31045716}" srcId="{14F25F25-259E-4582-A6F4-A10F7577BAD9}" destId="{A5A6511B-1AEC-48A1-8C9C-318DF602B149}" srcOrd="0" destOrd="0" parTransId="{0EA4794A-D148-4B81-A6B2-E716CED75CF3}" sibTransId="{BA46C005-9F90-47DB-BE43-D91CC38E9902}"/>
    <dgm:cxn modelId="{B8AB475E-6239-4E7D-A7F7-51F094472D29}" type="presOf" srcId="{6A3F78BF-12EC-4854-ACEB-E144CFF5E373}" destId="{1BF60547-B61A-4F10-A03B-09006131DB58}" srcOrd="0" destOrd="0" presId="urn:microsoft.com/office/officeart/2005/8/layout/orgChart1"/>
    <dgm:cxn modelId="{1F868B5F-9DBC-40DD-B18D-4640D529DBDF}" type="presOf" srcId="{5DC7B19D-420D-447F-8978-CDF7F146E593}" destId="{F98370B6-9AB2-4D51-B9F2-F059F3DB4F31}" srcOrd="1" destOrd="0" presId="urn:microsoft.com/office/officeart/2005/8/layout/orgChart1"/>
    <dgm:cxn modelId="{48A43463-EB94-4787-A3EF-08AFB467ECC1}" type="presOf" srcId="{A5A6511B-1AEC-48A1-8C9C-318DF602B149}" destId="{10636E9D-8AD5-4064-830C-9C7BBDE1A4D4}" srcOrd="0" destOrd="0" presId="urn:microsoft.com/office/officeart/2005/8/layout/orgChart1"/>
    <dgm:cxn modelId="{84D2B964-4B35-45D6-94EC-4831D3FEDCAF}" type="presOf" srcId="{DCF506A3-2933-4439-98BB-A0C3C30BB3E8}" destId="{0B08F6F9-9D39-4AAA-B1F9-101CA8809786}" srcOrd="1" destOrd="0" presId="urn:microsoft.com/office/officeart/2005/8/layout/orgChart1"/>
    <dgm:cxn modelId="{C60ADF46-95B4-4E85-B2F6-2EC4B5251BFD}" type="presOf" srcId="{9FB40CED-9AC6-4B9A-906D-40D6E07FB1C3}" destId="{273AF6C5-17D7-477C-A5AA-3BE6D1E505CF}" srcOrd="1" destOrd="0" presId="urn:microsoft.com/office/officeart/2005/8/layout/orgChart1"/>
    <dgm:cxn modelId="{1BE43968-1434-427E-BDCB-D33483504D66}" type="presOf" srcId="{287461A8-5BA6-4450-B666-7D562EA32E2E}" destId="{63103306-1CE9-489F-AE7F-DF25899330BC}" srcOrd="0" destOrd="0" presId="urn:microsoft.com/office/officeart/2005/8/layout/orgChart1"/>
    <dgm:cxn modelId="{EF497A48-FEF4-4A35-8061-54D8F0C8DD10}" type="presOf" srcId="{273C5801-AF86-4A3B-9A8B-2E9343334B68}" destId="{536D9A47-C7FF-4E9E-B502-8DDC350A3C13}" srcOrd="0" destOrd="0" presId="urn:microsoft.com/office/officeart/2005/8/layout/orgChart1"/>
    <dgm:cxn modelId="{E2678E48-7516-4B2E-9C0F-D374D51C9110}" type="presOf" srcId="{63E6395E-6446-4865-AAA4-E216B9750ADE}" destId="{36F670F8-DE3A-4AA5-A64B-90C222EF7D52}" srcOrd="0" destOrd="0" presId="urn:microsoft.com/office/officeart/2005/8/layout/orgChart1"/>
    <dgm:cxn modelId="{EEAB0D69-D222-4406-8D31-8102E7C50E2E}" type="presOf" srcId="{3554BA79-D5F3-411B-9116-4C418A2F8AD7}" destId="{5B27624F-902E-470E-A231-8F1EE4C89CA2}" srcOrd="0" destOrd="0" presId="urn:microsoft.com/office/officeart/2005/8/layout/orgChart1"/>
    <dgm:cxn modelId="{A454AC69-6789-485B-96EB-48D9B01E540B}" type="presOf" srcId="{5C9BF002-640A-4523-AECA-D8E178AF30BF}" destId="{E18A3368-072F-460E-AF1D-1FAA302A3610}" srcOrd="0" destOrd="0" presId="urn:microsoft.com/office/officeart/2005/8/layout/orgChart1"/>
    <dgm:cxn modelId="{BA21894C-703D-4256-86F4-E4EF380047F0}" type="presOf" srcId="{0353F7A3-800D-4211-922E-F5E80181EEEE}" destId="{0A5909F8-3C8E-46C4-9BD5-9AF208912252}" srcOrd="0" destOrd="0" presId="urn:microsoft.com/office/officeart/2005/8/layout/orgChart1"/>
    <dgm:cxn modelId="{EEF6884D-39FB-45FF-B029-F289C4A36D46}" srcId="{5DC7B19D-420D-447F-8978-CDF7F146E593}" destId="{F8F315E8-CEFF-4BAE-AFCC-ECBDCC55568D}" srcOrd="0" destOrd="0" parTransId="{EF905BF9-A04C-4321-A2C0-43AD11A95D33}" sibTransId="{0B828085-2ED6-4108-B383-76228D04913C}"/>
    <dgm:cxn modelId="{15BDE94D-706A-4272-90B2-471E51689F1E}" type="presOf" srcId="{EF905BF9-A04C-4321-A2C0-43AD11A95D33}" destId="{B8FC6217-C942-4E37-A5BC-4476EA3B0640}" srcOrd="0" destOrd="0" presId="urn:microsoft.com/office/officeart/2005/8/layout/orgChart1"/>
    <dgm:cxn modelId="{A32B9370-EB77-415B-A8A8-810ECE02CD41}" srcId="{F0850265-DB29-4035-A0FF-497FBBB54FCC}" destId="{3554BA79-D5F3-411B-9116-4C418A2F8AD7}" srcOrd="0" destOrd="0" parTransId="{82C2C89C-47F0-4506-A089-CD05A2E1B7CC}" sibTransId="{80BC6A2F-02DB-449C-A747-4ED52B6C06D4}"/>
    <dgm:cxn modelId="{DF041071-782D-4122-9944-9A90245BB7E1}" type="presOf" srcId="{F6FF1D39-6863-4211-9CE3-8B94A4FD4111}" destId="{5D75CCE6-69EE-4909-AE7D-C1C6E570A899}" srcOrd="0" destOrd="0" presId="urn:microsoft.com/office/officeart/2005/8/layout/orgChart1"/>
    <dgm:cxn modelId="{861C3273-43DF-45E2-96F0-DE833B7491F2}" srcId="{14F25F25-259E-4582-A6F4-A10F7577BAD9}" destId="{5DC7B19D-420D-447F-8978-CDF7F146E593}" srcOrd="1" destOrd="0" parTransId="{0BB5E5F2-3FD4-488C-95B7-576672FE7C12}" sibTransId="{D0A5386A-423A-4510-858F-DDD6B60353BD}"/>
    <dgm:cxn modelId="{24B86973-C3BE-4B7F-9CF5-81B4E8A1E51B}" type="presOf" srcId="{F0850265-DB29-4035-A0FF-497FBBB54FCC}" destId="{E78CADC5-4D2A-4022-93D2-B325F26A19F1}" srcOrd="0" destOrd="0" presId="urn:microsoft.com/office/officeart/2005/8/layout/orgChart1"/>
    <dgm:cxn modelId="{08CB9073-2E86-4769-B4B1-060FABEF3BDB}" type="presOf" srcId="{20D9893F-2E96-4C77-9132-4FE907D0D211}" destId="{F135C2E6-6150-435C-815F-97F9299DFD8B}" srcOrd="0" destOrd="0" presId="urn:microsoft.com/office/officeart/2005/8/layout/orgChart1"/>
    <dgm:cxn modelId="{E1B3BA74-9177-43C1-A71A-630852B2A89B}" type="presOf" srcId="{9A00652C-111A-4CAA-B5BC-0933E51FB792}" destId="{76D9620C-3431-4A35-80FA-7CB5F2DA4BFC}" srcOrd="0" destOrd="0" presId="urn:microsoft.com/office/officeart/2005/8/layout/orgChart1"/>
    <dgm:cxn modelId="{5F1F6959-C319-4DD0-BA3F-0C4D3E1C2D0A}" type="presOf" srcId="{4A9862F6-86D0-47C5-B536-94D961B04B62}" destId="{F27134C4-3B4E-4AE7-B120-52450A5777A5}" srcOrd="0" destOrd="0" presId="urn:microsoft.com/office/officeart/2005/8/layout/orgChart1"/>
    <dgm:cxn modelId="{277F7959-9685-4E8A-9A46-31814026C516}" srcId="{0C509564-5DAF-425B-ABC8-6A04D950F234}" destId="{6A3F78BF-12EC-4854-ACEB-E144CFF5E373}" srcOrd="0" destOrd="0" parTransId="{7DED4D0D-0540-4925-B14E-36040ABDFC03}" sibTransId="{CA615358-B93C-49B8-9260-16B65809D5FC}"/>
    <dgm:cxn modelId="{6D1A365A-21C9-4B11-BBCC-1363A16CB691}" type="presOf" srcId="{549BE772-9E6E-46FC-A537-A718A665075A}" destId="{328CBBF8-BD33-4FA8-A839-143DBDE37307}" srcOrd="1" destOrd="0" presId="urn:microsoft.com/office/officeart/2005/8/layout/orgChart1"/>
    <dgm:cxn modelId="{0E13B584-EEDC-4FBB-B4D9-2512681D7A88}" type="presOf" srcId="{273C5801-AF86-4A3B-9A8B-2E9343334B68}" destId="{5F2376F8-6819-41FB-9E33-967E722DF858}" srcOrd="1" destOrd="0" presId="urn:microsoft.com/office/officeart/2005/8/layout/orgChart1"/>
    <dgm:cxn modelId="{651F7C89-429B-4467-A726-76AC10883988}" type="presOf" srcId="{CB11D46D-1488-48F7-8294-5BF8D7F0278A}" destId="{D0275107-8C89-44B4-87FE-4C15CE14DC27}" srcOrd="0" destOrd="0" presId="urn:microsoft.com/office/officeart/2005/8/layout/orgChart1"/>
    <dgm:cxn modelId="{A98B0E8F-90C5-4418-832C-DCA5B1567E51}" srcId="{CB11D46D-1488-48F7-8294-5BF8D7F0278A}" destId="{549BE772-9E6E-46FC-A537-A718A665075A}" srcOrd="0" destOrd="0" parTransId="{18E70D69-36CB-4ED5-B03F-A3F660209EF3}" sibTransId="{CA2FC7CC-5F14-4A7C-BFA7-C99A6A8AC65E}"/>
    <dgm:cxn modelId="{2823C894-CC1C-4882-A852-C3D0C3139813}" type="presOf" srcId="{86546E0D-F978-4132-8B12-60B7106960C0}" destId="{147BF080-D170-45FF-AD57-F082E4FAAEE2}" srcOrd="1" destOrd="0" presId="urn:microsoft.com/office/officeart/2005/8/layout/orgChart1"/>
    <dgm:cxn modelId="{933D2795-57E3-4142-89D2-F8829BCE5ED0}" type="presOf" srcId="{6A3F78BF-12EC-4854-ACEB-E144CFF5E373}" destId="{E4E02D33-1C6E-4AEB-BF96-5768B53DD3FC}" srcOrd="1" destOrd="0" presId="urn:microsoft.com/office/officeart/2005/8/layout/orgChart1"/>
    <dgm:cxn modelId="{33672895-2074-42F8-B701-225C39E35C87}" type="presOf" srcId="{088425BD-44A5-47E6-B82D-FB7F57C22F7A}" destId="{4ADFBC1E-3D51-4019-BD2A-14333B31EEE8}" srcOrd="0" destOrd="0" presId="urn:microsoft.com/office/officeart/2005/8/layout/orgChart1"/>
    <dgm:cxn modelId="{339E1C96-C320-401B-82AF-D4252632CE86}" srcId="{171E418B-BCC6-4929-B584-FA8467C46767}" destId="{20D9893F-2E96-4C77-9132-4FE907D0D211}" srcOrd="0" destOrd="0" parTransId="{42D09A72-001A-41AA-A300-16D2158B7375}" sibTransId="{9547880A-1F91-4612-8177-CCEE5F0B8197}"/>
    <dgm:cxn modelId="{44D89696-8450-482A-B09C-4F08F4184BAD}" type="presOf" srcId="{E90D08BC-4CB2-4918-AFCA-CEA231C7958B}" destId="{4C1E2DA9-83F8-4A66-88BF-18DE5E16BFC0}" srcOrd="0" destOrd="0" presId="urn:microsoft.com/office/officeart/2005/8/layout/orgChart1"/>
    <dgm:cxn modelId="{1F9974A1-5F6F-480F-A3E9-B6ED7A5916E1}" type="presOf" srcId="{0BB5E5F2-3FD4-488C-95B7-576672FE7C12}" destId="{BADD6548-D02C-44BB-9EC7-67B594267E88}" srcOrd="0" destOrd="0" presId="urn:microsoft.com/office/officeart/2005/8/layout/orgChart1"/>
    <dgm:cxn modelId="{F46527A3-B9B1-484A-A835-7446EA44FA40}" type="presOf" srcId="{F8F315E8-CEFF-4BAE-AFCC-ECBDCC55568D}" destId="{94D3A1BB-E1E8-45AC-8D24-AE4830AA71C1}" srcOrd="1" destOrd="0" presId="urn:microsoft.com/office/officeart/2005/8/layout/orgChart1"/>
    <dgm:cxn modelId="{D817E0A3-BE7F-4675-840F-D508E7456D7B}" type="presOf" srcId="{5DC7B19D-420D-447F-8978-CDF7F146E593}" destId="{AD17D0A5-FB2B-4B07-AFE9-F2BB09F5F7A1}" srcOrd="0" destOrd="0" presId="urn:microsoft.com/office/officeart/2005/8/layout/orgChart1"/>
    <dgm:cxn modelId="{67BEECA4-EF61-432C-9C93-4B00BFD22A0F}" type="presOf" srcId="{C269F00A-0E6A-444D-85FA-916C3F3EFA21}" destId="{C4437285-7F49-47DE-A3CB-1276140F6B7A}" srcOrd="0" destOrd="0" presId="urn:microsoft.com/office/officeart/2005/8/layout/orgChart1"/>
    <dgm:cxn modelId="{9A14FAA7-9DF5-464F-99F8-4BB124BC863E}" type="presOf" srcId="{14F25F25-259E-4582-A6F4-A10F7577BAD9}" destId="{234AB523-8414-40A3-89EE-5059CA959823}" srcOrd="1" destOrd="0" presId="urn:microsoft.com/office/officeart/2005/8/layout/orgChart1"/>
    <dgm:cxn modelId="{CAFB4FB9-5772-4B2A-962F-CDBF1FBE425F}" type="presOf" srcId="{4A9862F6-86D0-47C5-B536-94D961B04B62}" destId="{2CF9D2A9-83BA-4F33-A53E-DB285922E014}" srcOrd="1" destOrd="0" presId="urn:microsoft.com/office/officeart/2005/8/layout/orgChart1"/>
    <dgm:cxn modelId="{54DC92BC-3917-48BD-B8CD-F2BD2F1B0C47}" type="presOf" srcId="{18E70D69-36CB-4ED5-B03F-A3F660209EF3}" destId="{9BED8B7A-EA01-4322-9B43-9D4B98F3DAE1}" srcOrd="0" destOrd="0" presId="urn:microsoft.com/office/officeart/2005/8/layout/orgChart1"/>
    <dgm:cxn modelId="{898F22BD-9B49-4F5D-AC29-7421C59FD5FD}" type="presOf" srcId="{F0850265-DB29-4035-A0FF-497FBBB54FCC}" destId="{456E2B09-D104-47BB-B100-FCA171B15E69}" srcOrd="1" destOrd="0" presId="urn:microsoft.com/office/officeart/2005/8/layout/orgChart1"/>
    <dgm:cxn modelId="{E27CA2BD-8B3F-42ED-AA76-486F918677BC}" type="presOf" srcId="{2B69EFD8-CE5E-4F6A-971D-BB6FBE043140}" destId="{4EDFE281-9FF0-46E4-A7B2-FDD79B66DC83}" srcOrd="1" destOrd="0" presId="urn:microsoft.com/office/officeart/2005/8/layout/orgChart1"/>
    <dgm:cxn modelId="{DB7DDEBF-AF8C-477F-8023-5F564C2DB70E}" type="presOf" srcId="{2B69EFD8-CE5E-4F6A-971D-BB6FBE043140}" destId="{7F16A410-B0AE-4632-A64D-BF2C012873C7}" srcOrd="0" destOrd="0" presId="urn:microsoft.com/office/officeart/2005/8/layout/orgChart1"/>
    <dgm:cxn modelId="{D9B015C2-159D-4F3A-A39E-1C5560D314D1}" type="presOf" srcId="{35D73330-5D28-4F75-A171-CDA25BDD6799}" destId="{683BCBB3-65AD-4B40-B971-2932195FF1CD}" srcOrd="0" destOrd="0" presId="urn:microsoft.com/office/officeart/2005/8/layout/orgChart1"/>
    <dgm:cxn modelId="{2AEF96C4-9C4F-421C-BBCE-3C766DFD9CF3}" type="presOf" srcId="{CC8883DA-B6DF-4184-9A8D-6E2FD9350836}" destId="{C359E3F5-7D4B-43EA-B379-028317758958}" srcOrd="0" destOrd="0" presId="urn:microsoft.com/office/officeart/2005/8/layout/orgChart1"/>
    <dgm:cxn modelId="{A5F6BFC7-FE4E-433F-8164-E3C901D6CE0B}" type="presOf" srcId="{58EB7BF7-2566-4DBC-A2B1-43E9F5918F91}" destId="{0B7B9B43-3E84-42AC-A83D-30F5FCEAF197}" srcOrd="0" destOrd="0" presId="urn:microsoft.com/office/officeart/2005/8/layout/orgChart1"/>
    <dgm:cxn modelId="{4BDB31C8-CDFD-4B85-B86B-F2256481F487}" type="presOf" srcId="{A5A6511B-1AEC-48A1-8C9C-318DF602B149}" destId="{B9DA1E24-C081-4F47-882F-46DCF8207EC0}" srcOrd="1" destOrd="0" presId="urn:microsoft.com/office/officeart/2005/8/layout/orgChart1"/>
    <dgm:cxn modelId="{97B665CA-30B2-4D8E-A8F6-6E055D159DB1}" type="presOf" srcId="{9FB40CED-9AC6-4B9A-906D-40D6E07FB1C3}" destId="{D030E226-A604-41F3-A7A8-005F19E63B54}" srcOrd="0" destOrd="0" presId="urn:microsoft.com/office/officeart/2005/8/layout/orgChart1"/>
    <dgm:cxn modelId="{B9989BCA-4E07-467B-800B-D6978B8537FA}" type="presOf" srcId="{459CE2FF-D3D8-4DA6-A341-24DD4629C7CB}" destId="{0EF4938D-4714-4E36-8C45-82FDECE5A9E5}" srcOrd="0" destOrd="0" presId="urn:microsoft.com/office/officeart/2005/8/layout/orgChart1"/>
    <dgm:cxn modelId="{FB39CBCB-22A8-4459-8CBA-737617ADFC78}" type="presOf" srcId="{171E418B-BCC6-4929-B584-FA8467C46767}" destId="{C9D56A0B-E619-4DD0-960B-443A1FD0EC6F}" srcOrd="0" destOrd="0" presId="urn:microsoft.com/office/officeart/2005/8/layout/orgChart1"/>
    <dgm:cxn modelId="{DBF057D0-4693-448A-B79B-8F821E80D4E5}" type="presOf" srcId="{82C2C89C-47F0-4506-A089-CD05A2E1B7CC}" destId="{BDC99E8B-22AD-4E4E-8B19-6577FEAC39F3}" srcOrd="0" destOrd="0" presId="urn:microsoft.com/office/officeart/2005/8/layout/orgChart1"/>
    <dgm:cxn modelId="{D2158BD0-B11B-4FE4-B62F-BF106BBEC1C0}" srcId="{B4B5C2B3-0800-4E62-987E-AFE910847434}" destId="{86546E0D-F978-4132-8B12-60B7106960C0}" srcOrd="0" destOrd="0" parTransId="{C269F00A-0E6A-444D-85FA-916C3F3EFA21}" sibTransId="{BB005872-5818-405C-912A-8F433BD950BB}"/>
    <dgm:cxn modelId="{A1C70BE4-855B-41E4-ABF0-28338E8AA26B}" type="presOf" srcId="{20D9893F-2E96-4C77-9132-4FE907D0D211}" destId="{A2C9EC06-F1F6-4744-B565-5FAA12169E3A}" srcOrd="1" destOrd="0" presId="urn:microsoft.com/office/officeart/2005/8/layout/orgChart1"/>
    <dgm:cxn modelId="{C910D4E6-5724-4DC8-88B5-99E92E42E847}" srcId="{5C9BF002-640A-4523-AECA-D8E178AF30BF}" destId="{9FB40CED-9AC6-4B9A-906D-40D6E07FB1C3}" srcOrd="0" destOrd="0" parTransId="{F6FF1D39-6863-4211-9CE3-8B94A4FD4111}" sibTransId="{93FEC716-E9CE-419B-AC3D-36F6C4D3E2C4}"/>
    <dgm:cxn modelId="{B87394E7-4E38-469C-87AB-1131BFB6DCC5}" type="presOf" srcId="{D802D4BA-225B-4FB7-B59E-F46624B5CC03}" destId="{896BCCF5-D092-421A-BE0E-B171675AFCF3}" srcOrd="0" destOrd="0" presId="urn:microsoft.com/office/officeart/2005/8/layout/orgChart1"/>
    <dgm:cxn modelId="{CE85CBE8-842D-44B8-AC00-6D41B27B4586}" srcId="{14F25F25-259E-4582-A6F4-A10F7577BAD9}" destId="{5C9BF002-640A-4523-AECA-D8E178AF30BF}" srcOrd="2" destOrd="0" parTransId="{58EB7BF7-2566-4DBC-A2B1-43E9F5918F91}" sibTransId="{BED2CFBC-85D6-4A2A-8FA2-071B9567082C}"/>
    <dgm:cxn modelId="{360A13EB-E19C-4C2B-9CE5-C55E09FE4F6A}" type="presOf" srcId="{86546E0D-F978-4132-8B12-60B7106960C0}" destId="{9BFBEDA8-C3CB-4BE4-9B39-14649FBF63A6}" srcOrd="0" destOrd="0" presId="urn:microsoft.com/office/officeart/2005/8/layout/orgChart1"/>
    <dgm:cxn modelId="{7AF241EC-529A-4B95-8E52-B4FA8D4A367B}" srcId="{2B69EFD8-CE5E-4F6A-971D-BB6FBE043140}" destId="{AA371D74-7949-4500-A138-E2321ED9FA08}" srcOrd="0" destOrd="0" parTransId="{D802D4BA-225B-4FB7-B59E-F46624B5CC03}" sibTransId="{9B065932-2C4A-408E-B582-6BB6DCD7FF52}"/>
    <dgm:cxn modelId="{C8ECA7EC-551E-44C1-BF1B-CB1C351B4C95}" type="presOf" srcId="{42D09A72-001A-41AA-A300-16D2158B7375}" destId="{FE3DB887-062F-4CE0-B6AC-1D97F5AF4CC4}" srcOrd="0" destOrd="0" presId="urn:microsoft.com/office/officeart/2005/8/layout/orgChart1"/>
    <dgm:cxn modelId="{44C215EE-5847-4189-A50B-F6E4250265E9}" type="presOf" srcId="{B4B5C2B3-0800-4E62-987E-AFE910847434}" destId="{36C6808F-A326-4453-A918-2A3C41B60D58}" srcOrd="0" destOrd="0" presId="urn:microsoft.com/office/officeart/2005/8/layout/orgChart1"/>
    <dgm:cxn modelId="{681E5CEE-8644-42FD-AC76-C1831CE0334B}" srcId="{A5A6511B-1AEC-48A1-8C9C-318DF602B149}" destId="{DCF506A3-2933-4439-98BB-A0C3C30BB3E8}" srcOrd="0" destOrd="0" parTransId="{63E6395E-6446-4865-AAA4-E216B9750ADE}" sibTransId="{E75BBE7A-D6B6-4983-88A1-A09D5F41E2B9}"/>
    <dgm:cxn modelId="{59144BF2-85EE-4080-9F58-B2A4CFE75015}" type="presOf" srcId="{B4B5C2B3-0800-4E62-987E-AFE910847434}" destId="{13EC1029-9D1F-4A28-BD51-F02038BFFF3D}" srcOrd="1" destOrd="0" presId="urn:microsoft.com/office/officeart/2005/8/layout/orgChart1"/>
    <dgm:cxn modelId="{3E3875F5-B21E-4443-B88C-3BF56BA43DBF}" type="presOf" srcId="{0C509564-5DAF-425B-ABC8-6A04D950F234}" destId="{EEABE2A0-5970-4BFC-B579-C74CE4415519}" srcOrd="0" destOrd="0" presId="urn:microsoft.com/office/officeart/2005/8/layout/orgChart1"/>
    <dgm:cxn modelId="{EFBF7DF8-CB92-47C5-8FE8-138B95429CC3}" type="presOf" srcId="{CB11D46D-1488-48F7-8294-5BF8D7F0278A}" destId="{32EA3FAC-8C09-4BE9-8B1B-31AFEFD672E2}" srcOrd="1" destOrd="0" presId="urn:microsoft.com/office/officeart/2005/8/layout/orgChart1"/>
    <dgm:cxn modelId="{0E02F3F9-074F-4377-83F7-9EAB9B488DCB}" type="presOf" srcId="{0C509564-5DAF-425B-ABC8-6A04D950F234}" destId="{111FD078-B07B-4018-9F5E-1E0532E94364}" srcOrd="1" destOrd="0" presId="urn:microsoft.com/office/officeart/2005/8/layout/orgChart1"/>
    <dgm:cxn modelId="{03F1E0FD-31B1-4AE4-85BA-5AFE50D4C222}" srcId="{4A9862F6-86D0-47C5-B536-94D961B04B62}" destId="{B4B5C2B3-0800-4E62-987E-AFE910847434}" srcOrd="0" destOrd="0" parTransId="{287461A8-5BA6-4450-B666-7D562EA32E2E}" sibTransId="{B26E335D-5B5E-4865-B95C-69E967ECFFD1}"/>
    <dgm:cxn modelId="{0483A745-724E-4F6E-8A14-7515AD31C1C7}" type="presParOf" srcId="{C359E3F5-7D4B-43EA-B379-028317758958}" destId="{75E1C676-C27C-434C-A2B0-20325FF65679}" srcOrd="0" destOrd="0" presId="urn:microsoft.com/office/officeart/2005/8/layout/orgChart1"/>
    <dgm:cxn modelId="{1FEF570C-704A-4F74-9339-DA295D192356}" type="presParOf" srcId="{75E1C676-C27C-434C-A2B0-20325FF65679}" destId="{1B7A012C-A749-4F16-ADEE-BE81DB44FBA0}" srcOrd="0" destOrd="0" presId="urn:microsoft.com/office/officeart/2005/8/layout/orgChart1"/>
    <dgm:cxn modelId="{C11BA1C2-61CB-4692-9484-5FA7B910B5D1}" type="presParOf" srcId="{1B7A012C-A749-4F16-ADEE-BE81DB44FBA0}" destId="{E78CADC5-4D2A-4022-93D2-B325F26A19F1}" srcOrd="0" destOrd="0" presId="urn:microsoft.com/office/officeart/2005/8/layout/orgChart1"/>
    <dgm:cxn modelId="{937A6220-CFD3-4038-A31F-8F946584F27A}" type="presParOf" srcId="{1B7A012C-A749-4F16-ADEE-BE81DB44FBA0}" destId="{456E2B09-D104-47BB-B100-FCA171B15E69}" srcOrd="1" destOrd="0" presId="urn:microsoft.com/office/officeart/2005/8/layout/orgChart1"/>
    <dgm:cxn modelId="{0CDDC944-A9CE-45EB-A409-A41FF18B9F47}" type="presParOf" srcId="{75E1C676-C27C-434C-A2B0-20325FF65679}" destId="{A1C3D966-A757-4DE3-945E-9CC4E5FC270C}" srcOrd="1" destOrd="0" presId="urn:microsoft.com/office/officeart/2005/8/layout/orgChart1"/>
    <dgm:cxn modelId="{50A20659-4A1C-4DAF-B2C9-B54EE10033E7}" type="presParOf" srcId="{A1C3D966-A757-4DE3-945E-9CC4E5FC270C}" destId="{4C1E2DA9-83F8-4A66-88BF-18DE5E16BFC0}" srcOrd="0" destOrd="0" presId="urn:microsoft.com/office/officeart/2005/8/layout/orgChart1"/>
    <dgm:cxn modelId="{71DF1143-6E2E-4D31-8D39-784B8B425EDA}" type="presParOf" srcId="{A1C3D966-A757-4DE3-945E-9CC4E5FC270C}" destId="{44E08223-F1F8-4BC3-9251-7C5DB136241C}" srcOrd="1" destOrd="0" presId="urn:microsoft.com/office/officeart/2005/8/layout/orgChart1"/>
    <dgm:cxn modelId="{EE1846AF-893A-4C74-B3BA-B596857B7DF4}" type="presParOf" srcId="{44E08223-F1F8-4BC3-9251-7C5DB136241C}" destId="{7B35872B-8194-4927-8576-74A7F9C1AB6D}" srcOrd="0" destOrd="0" presId="urn:microsoft.com/office/officeart/2005/8/layout/orgChart1"/>
    <dgm:cxn modelId="{5E3F5BFE-D73A-405D-B95B-485C40DCB79C}" type="presParOf" srcId="{7B35872B-8194-4927-8576-74A7F9C1AB6D}" destId="{F27134C4-3B4E-4AE7-B120-52450A5777A5}" srcOrd="0" destOrd="0" presId="urn:microsoft.com/office/officeart/2005/8/layout/orgChart1"/>
    <dgm:cxn modelId="{E2158A1F-D3B0-4CFF-BCF5-C01A4D1CBF92}" type="presParOf" srcId="{7B35872B-8194-4927-8576-74A7F9C1AB6D}" destId="{2CF9D2A9-83BA-4F33-A53E-DB285922E014}" srcOrd="1" destOrd="0" presId="urn:microsoft.com/office/officeart/2005/8/layout/orgChart1"/>
    <dgm:cxn modelId="{455FD372-477F-44CA-BEDC-46FFC617B288}" type="presParOf" srcId="{44E08223-F1F8-4BC3-9251-7C5DB136241C}" destId="{EF67893F-4173-441F-BC46-F7C20C6D366A}" srcOrd="1" destOrd="0" presId="urn:microsoft.com/office/officeart/2005/8/layout/orgChart1"/>
    <dgm:cxn modelId="{BD8F1DF8-1EA2-4FB4-AAA0-827CA130EB80}" type="presParOf" srcId="{EF67893F-4173-441F-BC46-F7C20C6D366A}" destId="{63103306-1CE9-489F-AE7F-DF25899330BC}" srcOrd="0" destOrd="0" presId="urn:microsoft.com/office/officeart/2005/8/layout/orgChart1"/>
    <dgm:cxn modelId="{A3A65029-4E9E-4A71-AC2E-FF6653660490}" type="presParOf" srcId="{EF67893F-4173-441F-BC46-F7C20C6D366A}" destId="{EA25DB80-AF70-4919-A7FA-5F0CB9FDE0B2}" srcOrd="1" destOrd="0" presId="urn:microsoft.com/office/officeart/2005/8/layout/orgChart1"/>
    <dgm:cxn modelId="{63201EF3-72FB-4523-A3B6-32E7E91D3A85}" type="presParOf" srcId="{EA25DB80-AF70-4919-A7FA-5F0CB9FDE0B2}" destId="{9A559CF5-58CA-46EA-BEB5-DBE9D8F0F760}" srcOrd="0" destOrd="0" presId="urn:microsoft.com/office/officeart/2005/8/layout/orgChart1"/>
    <dgm:cxn modelId="{5034911A-F08F-4F59-B72D-DB656B5745CB}" type="presParOf" srcId="{9A559CF5-58CA-46EA-BEB5-DBE9D8F0F760}" destId="{36C6808F-A326-4453-A918-2A3C41B60D58}" srcOrd="0" destOrd="0" presId="urn:microsoft.com/office/officeart/2005/8/layout/orgChart1"/>
    <dgm:cxn modelId="{9055E93B-7F84-4425-AD1C-DC66FB3B3F40}" type="presParOf" srcId="{9A559CF5-58CA-46EA-BEB5-DBE9D8F0F760}" destId="{13EC1029-9D1F-4A28-BD51-F02038BFFF3D}" srcOrd="1" destOrd="0" presId="urn:microsoft.com/office/officeart/2005/8/layout/orgChart1"/>
    <dgm:cxn modelId="{0BB37E19-6833-4428-AD75-D717FB5009FD}" type="presParOf" srcId="{EA25DB80-AF70-4919-A7FA-5F0CB9FDE0B2}" destId="{4DA1D984-49DD-4056-8B81-CF103AD05F01}" srcOrd="1" destOrd="0" presId="urn:microsoft.com/office/officeart/2005/8/layout/orgChart1"/>
    <dgm:cxn modelId="{1BC7AFBA-5A81-4580-97EA-0F51AF791CDF}" type="presParOf" srcId="{4DA1D984-49DD-4056-8B81-CF103AD05F01}" destId="{C4437285-7F49-47DE-A3CB-1276140F6B7A}" srcOrd="0" destOrd="0" presId="urn:microsoft.com/office/officeart/2005/8/layout/orgChart1"/>
    <dgm:cxn modelId="{60000DB9-2EA1-46BA-82D3-F58EF7221572}" type="presParOf" srcId="{4DA1D984-49DD-4056-8B81-CF103AD05F01}" destId="{DAB8E678-920F-4EC7-999F-F3A45951A622}" srcOrd="1" destOrd="0" presId="urn:microsoft.com/office/officeart/2005/8/layout/orgChart1"/>
    <dgm:cxn modelId="{FF047792-CB42-435C-8064-A3511F358EFB}" type="presParOf" srcId="{DAB8E678-920F-4EC7-999F-F3A45951A622}" destId="{9715DA36-CE90-43CC-B898-19FABFF46E2F}" srcOrd="0" destOrd="0" presId="urn:microsoft.com/office/officeart/2005/8/layout/orgChart1"/>
    <dgm:cxn modelId="{9941536D-F883-46CB-A628-C6C68D5471FD}" type="presParOf" srcId="{9715DA36-CE90-43CC-B898-19FABFF46E2F}" destId="{9BFBEDA8-C3CB-4BE4-9B39-14649FBF63A6}" srcOrd="0" destOrd="0" presId="urn:microsoft.com/office/officeart/2005/8/layout/orgChart1"/>
    <dgm:cxn modelId="{47DE536E-8671-4B91-BC78-9D5C2F5B83E8}" type="presParOf" srcId="{9715DA36-CE90-43CC-B898-19FABFF46E2F}" destId="{147BF080-D170-45FF-AD57-F082E4FAAEE2}" srcOrd="1" destOrd="0" presId="urn:microsoft.com/office/officeart/2005/8/layout/orgChart1"/>
    <dgm:cxn modelId="{AEE42FCB-9C17-4B9B-A8F1-FE6B83E87D99}" type="presParOf" srcId="{DAB8E678-920F-4EC7-999F-F3A45951A622}" destId="{E4908C78-D8BC-46C3-953F-8F2640E562EA}" srcOrd="1" destOrd="0" presId="urn:microsoft.com/office/officeart/2005/8/layout/orgChart1"/>
    <dgm:cxn modelId="{ADF64F3C-61C8-4DC9-B215-E538077B22AE}" type="presParOf" srcId="{DAB8E678-920F-4EC7-999F-F3A45951A622}" destId="{90B63D19-FFBB-42F1-9659-051D5F8483FE}" srcOrd="2" destOrd="0" presId="urn:microsoft.com/office/officeart/2005/8/layout/orgChart1"/>
    <dgm:cxn modelId="{FC961DE1-2D9C-40A7-878D-DEB10EB212A1}" type="presParOf" srcId="{EA25DB80-AF70-4919-A7FA-5F0CB9FDE0B2}" destId="{732385ED-25AF-4CBF-AE9D-D8836E0F2BC9}" srcOrd="2" destOrd="0" presId="urn:microsoft.com/office/officeart/2005/8/layout/orgChart1"/>
    <dgm:cxn modelId="{BFACEE86-AA1B-435A-81D1-C879C435BD8D}" type="presParOf" srcId="{44E08223-F1F8-4BC3-9251-7C5DB136241C}" destId="{2CBD097C-44D1-4B03-8C60-2E178F961F7D}" srcOrd="2" destOrd="0" presId="urn:microsoft.com/office/officeart/2005/8/layout/orgChart1"/>
    <dgm:cxn modelId="{5926F583-D5DC-4D7E-BD41-DBED041E11C7}" type="presParOf" srcId="{75E1C676-C27C-434C-A2B0-20325FF65679}" destId="{8EA6CDFB-5CFD-4F09-B5D0-D433428FBCAB}" srcOrd="2" destOrd="0" presId="urn:microsoft.com/office/officeart/2005/8/layout/orgChart1"/>
    <dgm:cxn modelId="{48462350-AE86-4E61-9184-554B40DF8A85}" type="presParOf" srcId="{8EA6CDFB-5CFD-4F09-B5D0-D433428FBCAB}" destId="{BDC99E8B-22AD-4E4E-8B19-6577FEAC39F3}" srcOrd="0" destOrd="0" presId="urn:microsoft.com/office/officeart/2005/8/layout/orgChart1"/>
    <dgm:cxn modelId="{9E95A338-1F53-4395-9AD1-BA602D2AC120}" type="presParOf" srcId="{8EA6CDFB-5CFD-4F09-B5D0-D433428FBCAB}" destId="{91F83493-87FE-4B23-9EA1-0E123FE0E06B}" srcOrd="1" destOrd="0" presId="urn:microsoft.com/office/officeart/2005/8/layout/orgChart1"/>
    <dgm:cxn modelId="{3F745E81-AE21-4CCC-B404-387B6D3C3881}" type="presParOf" srcId="{91F83493-87FE-4B23-9EA1-0E123FE0E06B}" destId="{FA261A5F-5A55-4BB3-8ED9-07A4FFE04AC0}" srcOrd="0" destOrd="0" presId="urn:microsoft.com/office/officeart/2005/8/layout/orgChart1"/>
    <dgm:cxn modelId="{2B121DCD-D544-4E30-BA40-704B03E3B0D0}" type="presParOf" srcId="{FA261A5F-5A55-4BB3-8ED9-07A4FFE04AC0}" destId="{5B27624F-902E-470E-A231-8F1EE4C89CA2}" srcOrd="0" destOrd="0" presId="urn:microsoft.com/office/officeart/2005/8/layout/orgChart1"/>
    <dgm:cxn modelId="{2EC2AA8F-82FE-4509-B896-B4E8C66EFBDC}" type="presParOf" srcId="{FA261A5F-5A55-4BB3-8ED9-07A4FFE04AC0}" destId="{3C682627-9148-4E3E-83BF-E3F5BEAA209B}" srcOrd="1" destOrd="0" presId="urn:microsoft.com/office/officeart/2005/8/layout/orgChart1"/>
    <dgm:cxn modelId="{624BCEB4-76EB-4CBF-B87C-E7A49DE70F87}" type="presParOf" srcId="{91F83493-87FE-4B23-9EA1-0E123FE0E06B}" destId="{E9B6C9FA-02F0-4D5D-905C-A194609A3BBF}" srcOrd="1" destOrd="0" presId="urn:microsoft.com/office/officeart/2005/8/layout/orgChart1"/>
    <dgm:cxn modelId="{4BEAA72C-F13F-4F02-AB2C-54A445B1E70E}" type="presParOf" srcId="{E9B6C9FA-02F0-4D5D-905C-A194609A3BBF}" destId="{0EF4938D-4714-4E36-8C45-82FDECE5A9E5}" srcOrd="0" destOrd="0" presId="urn:microsoft.com/office/officeart/2005/8/layout/orgChart1"/>
    <dgm:cxn modelId="{A98FE5C6-CE68-48C1-9E28-28676F8F3D80}" type="presParOf" srcId="{E9B6C9FA-02F0-4D5D-905C-A194609A3BBF}" destId="{18125295-058B-4045-B4E0-0601EA5C1487}" srcOrd="1" destOrd="0" presId="urn:microsoft.com/office/officeart/2005/8/layout/orgChart1"/>
    <dgm:cxn modelId="{E5984E5D-5A0D-43A6-9402-EA0FB2E8F8B6}" type="presParOf" srcId="{18125295-058B-4045-B4E0-0601EA5C1487}" destId="{102B9608-F71A-49EF-B03F-82DF001A4C4C}" srcOrd="0" destOrd="0" presId="urn:microsoft.com/office/officeart/2005/8/layout/orgChart1"/>
    <dgm:cxn modelId="{CD8F132C-E487-4C91-8474-C09EA75D8A88}" type="presParOf" srcId="{102B9608-F71A-49EF-B03F-82DF001A4C4C}" destId="{68631A21-DFAE-4AFC-A561-B53FE5D05F20}" srcOrd="0" destOrd="0" presId="urn:microsoft.com/office/officeart/2005/8/layout/orgChart1"/>
    <dgm:cxn modelId="{35C1E2FC-E77B-4FF8-891C-DD3D1D58954B}" type="presParOf" srcId="{102B9608-F71A-49EF-B03F-82DF001A4C4C}" destId="{234AB523-8414-40A3-89EE-5059CA959823}" srcOrd="1" destOrd="0" presId="urn:microsoft.com/office/officeart/2005/8/layout/orgChart1"/>
    <dgm:cxn modelId="{CF4E86F9-3CDD-46FF-931A-4E52358E0F79}" type="presParOf" srcId="{18125295-058B-4045-B4E0-0601EA5C1487}" destId="{AEA6ACD2-BA2F-48B8-AC9D-C5ED702F3DA4}" srcOrd="1" destOrd="0" presId="urn:microsoft.com/office/officeart/2005/8/layout/orgChart1"/>
    <dgm:cxn modelId="{E849E901-710E-46A5-8BCC-6244075F5BBD}" type="presParOf" srcId="{AEA6ACD2-BA2F-48B8-AC9D-C5ED702F3DA4}" destId="{8A237C37-315C-420D-A207-83AF3461C203}" srcOrd="0" destOrd="0" presId="urn:microsoft.com/office/officeart/2005/8/layout/orgChart1"/>
    <dgm:cxn modelId="{E6E6180D-202E-43F0-B5F1-854A4A063066}" type="presParOf" srcId="{AEA6ACD2-BA2F-48B8-AC9D-C5ED702F3DA4}" destId="{E8F07EC1-B9C5-4A84-9927-B34731D82004}" srcOrd="1" destOrd="0" presId="urn:microsoft.com/office/officeart/2005/8/layout/orgChart1"/>
    <dgm:cxn modelId="{40A48D42-EB0A-4139-856B-C1C2C8E18F3E}" type="presParOf" srcId="{E8F07EC1-B9C5-4A84-9927-B34731D82004}" destId="{8A02DA00-CA98-473B-865B-40BDC64FAF76}" srcOrd="0" destOrd="0" presId="urn:microsoft.com/office/officeart/2005/8/layout/orgChart1"/>
    <dgm:cxn modelId="{04194614-9714-4496-8C3F-7633E2B7A6C2}" type="presParOf" srcId="{8A02DA00-CA98-473B-865B-40BDC64FAF76}" destId="{10636E9D-8AD5-4064-830C-9C7BBDE1A4D4}" srcOrd="0" destOrd="0" presId="urn:microsoft.com/office/officeart/2005/8/layout/orgChart1"/>
    <dgm:cxn modelId="{ADB90293-3A5D-4D4E-8975-90FB0B6B4981}" type="presParOf" srcId="{8A02DA00-CA98-473B-865B-40BDC64FAF76}" destId="{B9DA1E24-C081-4F47-882F-46DCF8207EC0}" srcOrd="1" destOrd="0" presId="urn:microsoft.com/office/officeart/2005/8/layout/orgChart1"/>
    <dgm:cxn modelId="{C3C1B645-7D35-4004-95BD-9CB39FD1B5F1}" type="presParOf" srcId="{E8F07EC1-B9C5-4A84-9927-B34731D82004}" destId="{535B0067-FB95-40F5-9DA8-6BB0B38FF140}" srcOrd="1" destOrd="0" presId="urn:microsoft.com/office/officeart/2005/8/layout/orgChart1"/>
    <dgm:cxn modelId="{8954F14D-6DA7-4A69-B24F-2873403D3FDB}" type="presParOf" srcId="{535B0067-FB95-40F5-9DA8-6BB0B38FF140}" destId="{36F670F8-DE3A-4AA5-A64B-90C222EF7D52}" srcOrd="0" destOrd="0" presId="urn:microsoft.com/office/officeart/2005/8/layout/orgChart1"/>
    <dgm:cxn modelId="{CB2A0CA5-690C-4384-BBAC-7D57C1B07F1D}" type="presParOf" srcId="{535B0067-FB95-40F5-9DA8-6BB0B38FF140}" destId="{607BB7A2-1CDB-4AC4-B3D0-56AFCD1042D1}" srcOrd="1" destOrd="0" presId="urn:microsoft.com/office/officeart/2005/8/layout/orgChart1"/>
    <dgm:cxn modelId="{28C0F38D-7161-4463-B223-D164F335ACDD}" type="presParOf" srcId="{607BB7A2-1CDB-4AC4-B3D0-56AFCD1042D1}" destId="{5975CFC5-6937-4C58-B685-3EAD4B74FBA4}" srcOrd="0" destOrd="0" presId="urn:microsoft.com/office/officeart/2005/8/layout/orgChart1"/>
    <dgm:cxn modelId="{82DA7CE5-083B-4614-84C0-E83927506960}" type="presParOf" srcId="{5975CFC5-6937-4C58-B685-3EAD4B74FBA4}" destId="{2E0D3519-467B-4EDB-BE6C-552E389F0E7F}" srcOrd="0" destOrd="0" presId="urn:microsoft.com/office/officeart/2005/8/layout/orgChart1"/>
    <dgm:cxn modelId="{CEBA6906-1C2C-46A1-A52A-D3AA47FC6C31}" type="presParOf" srcId="{5975CFC5-6937-4C58-B685-3EAD4B74FBA4}" destId="{0B08F6F9-9D39-4AAA-B1F9-101CA8809786}" srcOrd="1" destOrd="0" presId="urn:microsoft.com/office/officeart/2005/8/layout/orgChart1"/>
    <dgm:cxn modelId="{2D862EC3-75D3-47F2-B127-A241F33CF3BF}" type="presParOf" srcId="{607BB7A2-1CDB-4AC4-B3D0-56AFCD1042D1}" destId="{0E93B0F9-6825-41CC-88C4-1B2B77C6F443}" srcOrd="1" destOrd="0" presId="urn:microsoft.com/office/officeart/2005/8/layout/orgChart1"/>
    <dgm:cxn modelId="{5E32DA05-D589-4379-8002-91F46278AF7E}" type="presParOf" srcId="{607BB7A2-1CDB-4AC4-B3D0-56AFCD1042D1}" destId="{D6E715D3-4A73-4FAF-A361-8354CEA9A2D3}" srcOrd="2" destOrd="0" presId="urn:microsoft.com/office/officeart/2005/8/layout/orgChart1"/>
    <dgm:cxn modelId="{B43D374D-7820-495E-B07C-EA2A3352F6BF}" type="presParOf" srcId="{E8F07EC1-B9C5-4A84-9927-B34731D82004}" destId="{FBA36950-4951-4D8B-9989-2C99858495E9}" srcOrd="2" destOrd="0" presId="urn:microsoft.com/office/officeart/2005/8/layout/orgChart1"/>
    <dgm:cxn modelId="{0F6CE066-7552-4E38-B092-06552E81557E}" type="presParOf" srcId="{AEA6ACD2-BA2F-48B8-AC9D-C5ED702F3DA4}" destId="{BADD6548-D02C-44BB-9EC7-67B594267E88}" srcOrd="2" destOrd="0" presId="urn:microsoft.com/office/officeart/2005/8/layout/orgChart1"/>
    <dgm:cxn modelId="{253E33DA-847A-4922-A962-2F2FC5FA6275}" type="presParOf" srcId="{AEA6ACD2-BA2F-48B8-AC9D-C5ED702F3DA4}" destId="{11D6E779-FC15-47D2-8ED3-07C40B7BE162}" srcOrd="3" destOrd="0" presId="urn:microsoft.com/office/officeart/2005/8/layout/orgChart1"/>
    <dgm:cxn modelId="{8DA7302C-C7A0-43FC-97FD-F260108E93BA}" type="presParOf" srcId="{11D6E779-FC15-47D2-8ED3-07C40B7BE162}" destId="{D8CD6EE6-C849-4DC4-8584-DDD9A0DD856C}" srcOrd="0" destOrd="0" presId="urn:microsoft.com/office/officeart/2005/8/layout/orgChart1"/>
    <dgm:cxn modelId="{88ACBE38-1E7F-470B-9F46-BCAB686AD2F3}" type="presParOf" srcId="{D8CD6EE6-C849-4DC4-8584-DDD9A0DD856C}" destId="{AD17D0A5-FB2B-4B07-AFE9-F2BB09F5F7A1}" srcOrd="0" destOrd="0" presId="urn:microsoft.com/office/officeart/2005/8/layout/orgChart1"/>
    <dgm:cxn modelId="{5756C203-9A70-4A5F-9F51-90F546909F28}" type="presParOf" srcId="{D8CD6EE6-C849-4DC4-8584-DDD9A0DD856C}" destId="{F98370B6-9AB2-4D51-B9F2-F059F3DB4F31}" srcOrd="1" destOrd="0" presId="urn:microsoft.com/office/officeart/2005/8/layout/orgChart1"/>
    <dgm:cxn modelId="{8ABC9756-521B-4B6D-BEF8-C1CB3A783BBB}" type="presParOf" srcId="{11D6E779-FC15-47D2-8ED3-07C40B7BE162}" destId="{DE990196-D5FB-4327-8C72-C18ADFC35199}" srcOrd="1" destOrd="0" presId="urn:microsoft.com/office/officeart/2005/8/layout/orgChart1"/>
    <dgm:cxn modelId="{E0946062-8909-4587-87E9-A5B009A93C03}" type="presParOf" srcId="{DE990196-D5FB-4327-8C72-C18ADFC35199}" destId="{B8FC6217-C942-4E37-A5BC-4476EA3B0640}" srcOrd="0" destOrd="0" presId="urn:microsoft.com/office/officeart/2005/8/layout/orgChart1"/>
    <dgm:cxn modelId="{C26E49FA-E937-41DD-98B5-FFCDA6502809}" type="presParOf" srcId="{DE990196-D5FB-4327-8C72-C18ADFC35199}" destId="{EAA7CD27-5BD4-41C1-A5E4-16E71ED11D6D}" srcOrd="1" destOrd="0" presId="urn:microsoft.com/office/officeart/2005/8/layout/orgChart1"/>
    <dgm:cxn modelId="{32F23F20-B044-4BD4-A4CB-8B55BD27D314}" type="presParOf" srcId="{EAA7CD27-5BD4-41C1-A5E4-16E71ED11D6D}" destId="{7DB1ACFB-22B5-47DF-B8E8-79D0EE59A0E6}" srcOrd="0" destOrd="0" presId="urn:microsoft.com/office/officeart/2005/8/layout/orgChart1"/>
    <dgm:cxn modelId="{A66B5B0E-1D3E-4AF2-810A-E1A0A6357000}" type="presParOf" srcId="{7DB1ACFB-22B5-47DF-B8E8-79D0EE59A0E6}" destId="{694C30B6-052C-4590-B163-789342676508}" srcOrd="0" destOrd="0" presId="urn:microsoft.com/office/officeart/2005/8/layout/orgChart1"/>
    <dgm:cxn modelId="{B4483E63-4AA3-4C47-99F1-43E2211CFDD4}" type="presParOf" srcId="{7DB1ACFB-22B5-47DF-B8E8-79D0EE59A0E6}" destId="{94D3A1BB-E1E8-45AC-8D24-AE4830AA71C1}" srcOrd="1" destOrd="0" presId="urn:microsoft.com/office/officeart/2005/8/layout/orgChart1"/>
    <dgm:cxn modelId="{0745B5C4-7495-4BB1-8632-484572079DE8}" type="presParOf" srcId="{EAA7CD27-5BD4-41C1-A5E4-16E71ED11D6D}" destId="{74CE471F-274D-498A-BB09-FD2349241844}" srcOrd="1" destOrd="0" presId="urn:microsoft.com/office/officeart/2005/8/layout/orgChart1"/>
    <dgm:cxn modelId="{98F0BF43-7253-4BD3-9540-43A5769AE468}" type="presParOf" srcId="{EAA7CD27-5BD4-41C1-A5E4-16E71ED11D6D}" destId="{9D5755B4-491C-4F86-92EE-821AA138C6BD}" srcOrd="2" destOrd="0" presId="urn:microsoft.com/office/officeart/2005/8/layout/orgChart1"/>
    <dgm:cxn modelId="{7BAF128D-95EB-4E7D-9D40-E2BE5314692B}" type="presParOf" srcId="{DE990196-D5FB-4327-8C72-C18ADFC35199}" destId="{0A5909F8-3C8E-46C4-9BD5-9AF208912252}" srcOrd="2" destOrd="0" presId="urn:microsoft.com/office/officeart/2005/8/layout/orgChart1"/>
    <dgm:cxn modelId="{678AC8E1-D80D-4CF5-822D-8E7BD27E4332}" type="presParOf" srcId="{DE990196-D5FB-4327-8C72-C18ADFC35199}" destId="{838101F3-BC4C-4742-BBD6-E39DDD1865C7}" srcOrd="3" destOrd="0" presId="urn:microsoft.com/office/officeart/2005/8/layout/orgChart1"/>
    <dgm:cxn modelId="{E99E81DB-58A5-44DB-873D-C840D56B4955}" type="presParOf" srcId="{838101F3-BC4C-4742-BBD6-E39DDD1865C7}" destId="{3CF8A210-ABE1-4773-9998-8C8ED46E829F}" srcOrd="0" destOrd="0" presId="urn:microsoft.com/office/officeart/2005/8/layout/orgChart1"/>
    <dgm:cxn modelId="{2D414937-6476-48FC-831A-4D505D49804A}" type="presParOf" srcId="{3CF8A210-ABE1-4773-9998-8C8ED46E829F}" destId="{536D9A47-C7FF-4E9E-B502-8DDC350A3C13}" srcOrd="0" destOrd="0" presId="urn:microsoft.com/office/officeart/2005/8/layout/orgChart1"/>
    <dgm:cxn modelId="{A243A3CC-FFD9-4D35-B9C6-9AE32916FAD4}" type="presParOf" srcId="{3CF8A210-ABE1-4773-9998-8C8ED46E829F}" destId="{5F2376F8-6819-41FB-9E33-967E722DF858}" srcOrd="1" destOrd="0" presId="urn:microsoft.com/office/officeart/2005/8/layout/orgChart1"/>
    <dgm:cxn modelId="{0A1560BF-CE5E-4F9A-8124-54BC7FA7126B}" type="presParOf" srcId="{838101F3-BC4C-4742-BBD6-E39DDD1865C7}" destId="{8128FE37-18C6-4CB6-8D25-A01705FE06CB}" srcOrd="1" destOrd="0" presId="urn:microsoft.com/office/officeart/2005/8/layout/orgChart1"/>
    <dgm:cxn modelId="{FF4371A1-21F7-4C1F-8103-77D99E104B52}" type="presParOf" srcId="{838101F3-BC4C-4742-BBD6-E39DDD1865C7}" destId="{9918F4D7-9315-4AB8-827D-0FA96E61E347}" srcOrd="2" destOrd="0" presId="urn:microsoft.com/office/officeart/2005/8/layout/orgChart1"/>
    <dgm:cxn modelId="{6FA958AF-F705-43BE-8F86-9358831D82BF}" type="presParOf" srcId="{11D6E779-FC15-47D2-8ED3-07C40B7BE162}" destId="{1DD006DE-F052-43DD-9B63-6D1AF61A6C35}" srcOrd="2" destOrd="0" presId="urn:microsoft.com/office/officeart/2005/8/layout/orgChart1"/>
    <dgm:cxn modelId="{8E7F5424-2F9B-457C-96FC-5481F6F78B03}" type="presParOf" srcId="{AEA6ACD2-BA2F-48B8-AC9D-C5ED702F3DA4}" destId="{0B7B9B43-3E84-42AC-A83D-30F5FCEAF197}" srcOrd="4" destOrd="0" presId="urn:microsoft.com/office/officeart/2005/8/layout/orgChart1"/>
    <dgm:cxn modelId="{0C0CCAE2-62A1-478B-8199-A9511AA0DB95}" type="presParOf" srcId="{AEA6ACD2-BA2F-48B8-AC9D-C5ED702F3DA4}" destId="{9388B819-6A27-4C6C-A069-D4E492CDF39A}" srcOrd="5" destOrd="0" presId="urn:microsoft.com/office/officeart/2005/8/layout/orgChart1"/>
    <dgm:cxn modelId="{1D8C3705-0860-4E7B-8826-4768C4BF3598}" type="presParOf" srcId="{9388B819-6A27-4C6C-A069-D4E492CDF39A}" destId="{3623DFFA-F509-4E30-9F90-7E799B8B42DD}" srcOrd="0" destOrd="0" presId="urn:microsoft.com/office/officeart/2005/8/layout/orgChart1"/>
    <dgm:cxn modelId="{784E5617-7FD2-4A4C-8A0E-B7CE72DACEDF}" type="presParOf" srcId="{3623DFFA-F509-4E30-9F90-7E799B8B42DD}" destId="{E18A3368-072F-460E-AF1D-1FAA302A3610}" srcOrd="0" destOrd="0" presId="urn:microsoft.com/office/officeart/2005/8/layout/orgChart1"/>
    <dgm:cxn modelId="{F5E317DE-504A-4EF0-8454-C28E9CDBDDD4}" type="presParOf" srcId="{3623DFFA-F509-4E30-9F90-7E799B8B42DD}" destId="{D5D71273-D46A-4E22-81BC-1F0661F93DC7}" srcOrd="1" destOrd="0" presId="urn:microsoft.com/office/officeart/2005/8/layout/orgChart1"/>
    <dgm:cxn modelId="{97FFB6FF-B13A-422D-B189-E63BBC55EE1F}" type="presParOf" srcId="{9388B819-6A27-4C6C-A069-D4E492CDF39A}" destId="{55FFE07B-058B-4ED9-B48D-4E803CAA192E}" srcOrd="1" destOrd="0" presId="urn:microsoft.com/office/officeart/2005/8/layout/orgChart1"/>
    <dgm:cxn modelId="{C0F4EB1A-1A66-4DEE-9E9C-48C8DFFA829A}" type="presParOf" srcId="{55FFE07B-058B-4ED9-B48D-4E803CAA192E}" destId="{5D75CCE6-69EE-4909-AE7D-C1C6E570A899}" srcOrd="0" destOrd="0" presId="urn:microsoft.com/office/officeart/2005/8/layout/orgChart1"/>
    <dgm:cxn modelId="{462E7D21-18E0-449E-93CE-F8CBE055915F}" type="presParOf" srcId="{55FFE07B-058B-4ED9-B48D-4E803CAA192E}" destId="{CA8F1246-0A07-4719-895E-216EBFACDE2F}" srcOrd="1" destOrd="0" presId="urn:microsoft.com/office/officeart/2005/8/layout/orgChart1"/>
    <dgm:cxn modelId="{66806D0D-88D1-4564-A1D9-0DDC52649651}" type="presParOf" srcId="{CA8F1246-0A07-4719-895E-216EBFACDE2F}" destId="{4906A078-AED5-4D45-8F9F-374750566068}" srcOrd="0" destOrd="0" presId="urn:microsoft.com/office/officeart/2005/8/layout/orgChart1"/>
    <dgm:cxn modelId="{508024B5-F896-46AE-9FC0-0F88FC3B686A}" type="presParOf" srcId="{4906A078-AED5-4D45-8F9F-374750566068}" destId="{D030E226-A604-41F3-A7A8-005F19E63B54}" srcOrd="0" destOrd="0" presId="urn:microsoft.com/office/officeart/2005/8/layout/orgChart1"/>
    <dgm:cxn modelId="{50AC1144-72BF-4950-A00E-48C97391AC24}" type="presParOf" srcId="{4906A078-AED5-4D45-8F9F-374750566068}" destId="{273AF6C5-17D7-477C-A5AA-3BE6D1E505CF}" srcOrd="1" destOrd="0" presId="urn:microsoft.com/office/officeart/2005/8/layout/orgChart1"/>
    <dgm:cxn modelId="{F9180E18-FD9B-4E20-B0EE-909796D16486}" type="presParOf" srcId="{CA8F1246-0A07-4719-895E-216EBFACDE2F}" destId="{298C4CBE-542E-41BF-A8AC-041883375EBE}" srcOrd="1" destOrd="0" presId="urn:microsoft.com/office/officeart/2005/8/layout/orgChart1"/>
    <dgm:cxn modelId="{ECA4D545-378F-4C20-B78B-A5F8E3D05066}" type="presParOf" srcId="{298C4CBE-542E-41BF-A8AC-041883375EBE}" destId="{683BCBB3-65AD-4B40-B971-2932195FF1CD}" srcOrd="0" destOrd="0" presId="urn:microsoft.com/office/officeart/2005/8/layout/orgChart1"/>
    <dgm:cxn modelId="{E324F814-56A2-4037-85C4-2DD2F39E8654}" type="presParOf" srcId="{298C4CBE-542E-41BF-A8AC-041883375EBE}" destId="{9F1EAC7C-CD41-42EB-A99E-02411B285875}" srcOrd="1" destOrd="0" presId="urn:microsoft.com/office/officeart/2005/8/layout/orgChart1"/>
    <dgm:cxn modelId="{75EAFEA4-1ADB-45CE-B812-5FF87442B0A8}" type="presParOf" srcId="{9F1EAC7C-CD41-42EB-A99E-02411B285875}" destId="{4BF56932-79D2-4217-A74D-C5AA48B443C3}" srcOrd="0" destOrd="0" presId="urn:microsoft.com/office/officeart/2005/8/layout/orgChart1"/>
    <dgm:cxn modelId="{E7DC1F89-6548-4124-B82E-EB1065A418E3}" type="presParOf" srcId="{4BF56932-79D2-4217-A74D-C5AA48B443C3}" destId="{D0275107-8C89-44B4-87FE-4C15CE14DC27}" srcOrd="0" destOrd="0" presId="urn:microsoft.com/office/officeart/2005/8/layout/orgChart1"/>
    <dgm:cxn modelId="{89690A06-F566-4443-AD77-49CCB17F47D3}" type="presParOf" srcId="{4BF56932-79D2-4217-A74D-C5AA48B443C3}" destId="{32EA3FAC-8C09-4BE9-8B1B-31AFEFD672E2}" srcOrd="1" destOrd="0" presId="urn:microsoft.com/office/officeart/2005/8/layout/orgChart1"/>
    <dgm:cxn modelId="{5E0D1623-7421-4F63-A056-557AD6A2D450}" type="presParOf" srcId="{9F1EAC7C-CD41-42EB-A99E-02411B285875}" destId="{21B443A3-9B85-4EFD-AF93-5F9E6029A91E}" srcOrd="1" destOrd="0" presId="urn:microsoft.com/office/officeart/2005/8/layout/orgChart1"/>
    <dgm:cxn modelId="{4E0705DD-AF7B-4DF3-BD67-69834A7667E4}" type="presParOf" srcId="{21B443A3-9B85-4EFD-AF93-5F9E6029A91E}" destId="{9BED8B7A-EA01-4322-9B43-9D4B98F3DAE1}" srcOrd="0" destOrd="0" presId="urn:microsoft.com/office/officeart/2005/8/layout/orgChart1"/>
    <dgm:cxn modelId="{C34DCD53-A811-48DF-9822-859C7B154BCC}" type="presParOf" srcId="{21B443A3-9B85-4EFD-AF93-5F9E6029A91E}" destId="{A87899C9-6A8D-4FB8-9C4D-9F94136478D6}" srcOrd="1" destOrd="0" presId="urn:microsoft.com/office/officeart/2005/8/layout/orgChart1"/>
    <dgm:cxn modelId="{ADA16D33-9F1E-4CCB-9F9C-6C56B7124D16}" type="presParOf" srcId="{A87899C9-6A8D-4FB8-9C4D-9F94136478D6}" destId="{7072CC9B-CC15-489B-BFD3-50045BD05F66}" srcOrd="0" destOrd="0" presId="urn:microsoft.com/office/officeart/2005/8/layout/orgChart1"/>
    <dgm:cxn modelId="{6F448E57-C759-4487-8DC4-3827E10D3E29}" type="presParOf" srcId="{7072CC9B-CC15-489B-BFD3-50045BD05F66}" destId="{04C36BB2-BB85-4A9A-B8C7-E8C490E76A03}" srcOrd="0" destOrd="0" presId="urn:microsoft.com/office/officeart/2005/8/layout/orgChart1"/>
    <dgm:cxn modelId="{7CCEE67E-2E41-467C-9232-6497EC7593C0}" type="presParOf" srcId="{7072CC9B-CC15-489B-BFD3-50045BD05F66}" destId="{328CBBF8-BD33-4FA8-A839-143DBDE37307}" srcOrd="1" destOrd="0" presId="urn:microsoft.com/office/officeart/2005/8/layout/orgChart1"/>
    <dgm:cxn modelId="{36F588B4-8DFC-4905-9F6B-36A57A54A63F}" type="presParOf" srcId="{A87899C9-6A8D-4FB8-9C4D-9F94136478D6}" destId="{222EB947-2CCD-419A-A798-C8DA0FFAF479}" srcOrd="1" destOrd="0" presId="urn:microsoft.com/office/officeart/2005/8/layout/orgChart1"/>
    <dgm:cxn modelId="{261DDCBD-CBAC-4D5D-8C09-06CE3CB6C4A9}" type="presParOf" srcId="{A87899C9-6A8D-4FB8-9C4D-9F94136478D6}" destId="{470381EA-D261-436B-94F0-A873ABE42AFE}" srcOrd="2" destOrd="0" presId="urn:microsoft.com/office/officeart/2005/8/layout/orgChart1"/>
    <dgm:cxn modelId="{8CD32F5E-1493-449B-A87F-3CB83D04C228}" type="presParOf" srcId="{9F1EAC7C-CD41-42EB-A99E-02411B285875}" destId="{CAE28329-ED17-4F63-AE4A-8B82FC35AF17}" srcOrd="2" destOrd="0" presId="urn:microsoft.com/office/officeart/2005/8/layout/orgChart1"/>
    <dgm:cxn modelId="{4C36318A-CD44-4D66-9EA9-C969ADC4E53C}" type="presParOf" srcId="{298C4CBE-542E-41BF-A8AC-041883375EBE}" destId="{A6A07233-D78C-4BCD-A372-FA4476123A75}" srcOrd="2" destOrd="0" presId="urn:microsoft.com/office/officeart/2005/8/layout/orgChart1"/>
    <dgm:cxn modelId="{3FF21A5E-7FEB-45E2-8E42-DB597A6C44AE}" type="presParOf" srcId="{298C4CBE-542E-41BF-A8AC-041883375EBE}" destId="{3BDCB7AC-8828-459E-AD14-0174CBC208EF}" srcOrd="3" destOrd="0" presId="urn:microsoft.com/office/officeart/2005/8/layout/orgChart1"/>
    <dgm:cxn modelId="{427814C2-7C13-4B0F-9746-E9A0C464DC45}" type="presParOf" srcId="{3BDCB7AC-8828-459E-AD14-0174CBC208EF}" destId="{99A766E8-ABFB-47CA-BF39-279E1F53DC00}" srcOrd="0" destOrd="0" presId="urn:microsoft.com/office/officeart/2005/8/layout/orgChart1"/>
    <dgm:cxn modelId="{599623E6-5631-4139-BFF8-DB006AE6E736}" type="presParOf" srcId="{99A766E8-ABFB-47CA-BF39-279E1F53DC00}" destId="{C9D56A0B-E619-4DD0-960B-443A1FD0EC6F}" srcOrd="0" destOrd="0" presId="urn:microsoft.com/office/officeart/2005/8/layout/orgChart1"/>
    <dgm:cxn modelId="{14654697-5FCE-4C75-97A0-552CDACF9BF7}" type="presParOf" srcId="{99A766E8-ABFB-47CA-BF39-279E1F53DC00}" destId="{3C1656C9-4591-484F-9FFF-A0726745052F}" srcOrd="1" destOrd="0" presId="urn:microsoft.com/office/officeart/2005/8/layout/orgChart1"/>
    <dgm:cxn modelId="{7E158E7A-40A3-469A-9313-A55CBFF4F094}" type="presParOf" srcId="{3BDCB7AC-8828-459E-AD14-0174CBC208EF}" destId="{DB086951-0154-4C30-9B40-501F0760B131}" srcOrd="1" destOrd="0" presId="urn:microsoft.com/office/officeart/2005/8/layout/orgChart1"/>
    <dgm:cxn modelId="{FF72DDA6-251A-4984-92DC-1477B5276C06}" type="presParOf" srcId="{DB086951-0154-4C30-9B40-501F0760B131}" destId="{FE3DB887-062F-4CE0-B6AC-1D97F5AF4CC4}" srcOrd="0" destOrd="0" presId="urn:microsoft.com/office/officeart/2005/8/layout/orgChart1"/>
    <dgm:cxn modelId="{220113D3-7B16-4FF4-8A1B-F2668FE4928B}" type="presParOf" srcId="{DB086951-0154-4C30-9B40-501F0760B131}" destId="{1BD5833E-1B43-49FA-934A-D62AC2BF63A9}" srcOrd="1" destOrd="0" presId="urn:microsoft.com/office/officeart/2005/8/layout/orgChart1"/>
    <dgm:cxn modelId="{CB57CB06-0328-4729-AE84-05BCFFC5C9E8}" type="presParOf" srcId="{1BD5833E-1B43-49FA-934A-D62AC2BF63A9}" destId="{4759F892-95B7-459B-8E6F-C8B34D036BD8}" srcOrd="0" destOrd="0" presId="urn:microsoft.com/office/officeart/2005/8/layout/orgChart1"/>
    <dgm:cxn modelId="{9106E69C-25E5-4A02-B696-A3B4683EFCFE}" type="presParOf" srcId="{4759F892-95B7-459B-8E6F-C8B34D036BD8}" destId="{F135C2E6-6150-435C-815F-97F9299DFD8B}" srcOrd="0" destOrd="0" presId="urn:microsoft.com/office/officeart/2005/8/layout/orgChart1"/>
    <dgm:cxn modelId="{B7873584-FEFC-497B-9835-AD15C87586DA}" type="presParOf" srcId="{4759F892-95B7-459B-8E6F-C8B34D036BD8}" destId="{A2C9EC06-F1F6-4744-B565-5FAA12169E3A}" srcOrd="1" destOrd="0" presId="urn:microsoft.com/office/officeart/2005/8/layout/orgChart1"/>
    <dgm:cxn modelId="{37A4B45E-3B64-4E84-9B31-C8020C2B9501}" type="presParOf" srcId="{1BD5833E-1B43-49FA-934A-D62AC2BF63A9}" destId="{D9DBDE25-E293-4CF6-8603-5C746A30F169}" srcOrd="1" destOrd="0" presId="urn:microsoft.com/office/officeart/2005/8/layout/orgChart1"/>
    <dgm:cxn modelId="{6BA940FA-700B-476D-8F4D-6FF44A6174BC}" type="presParOf" srcId="{D9DBDE25-E293-4CF6-8603-5C746A30F169}" destId="{76D9620C-3431-4A35-80FA-7CB5F2DA4BFC}" srcOrd="0" destOrd="0" presId="urn:microsoft.com/office/officeart/2005/8/layout/orgChart1"/>
    <dgm:cxn modelId="{E6474AB0-8108-4D61-9E10-E2A720DA347F}" type="presParOf" srcId="{D9DBDE25-E293-4CF6-8603-5C746A30F169}" destId="{B7F361DC-AFC9-44C5-BFC8-4C661CF6C33E}" srcOrd="1" destOrd="0" presId="urn:microsoft.com/office/officeart/2005/8/layout/orgChart1"/>
    <dgm:cxn modelId="{EE9099AB-E4BF-4FF6-81B1-4F9F55085831}" type="presParOf" srcId="{B7F361DC-AFC9-44C5-BFC8-4C661CF6C33E}" destId="{04E8C7A2-F2A1-49CE-867E-AD85AA2EF0A8}" srcOrd="0" destOrd="0" presId="urn:microsoft.com/office/officeart/2005/8/layout/orgChart1"/>
    <dgm:cxn modelId="{3B71BE7F-BD88-49D0-81B9-EF50D13C44F2}" type="presParOf" srcId="{04E8C7A2-F2A1-49CE-867E-AD85AA2EF0A8}" destId="{7F16A410-B0AE-4632-A64D-BF2C012873C7}" srcOrd="0" destOrd="0" presId="urn:microsoft.com/office/officeart/2005/8/layout/orgChart1"/>
    <dgm:cxn modelId="{5F582944-B02C-490D-8945-07B526E5B0DF}" type="presParOf" srcId="{04E8C7A2-F2A1-49CE-867E-AD85AA2EF0A8}" destId="{4EDFE281-9FF0-46E4-A7B2-FDD79B66DC83}" srcOrd="1" destOrd="0" presId="urn:microsoft.com/office/officeart/2005/8/layout/orgChart1"/>
    <dgm:cxn modelId="{B13457E2-0EF3-48F5-B1F8-07614B4FE64D}" type="presParOf" srcId="{B7F361DC-AFC9-44C5-BFC8-4C661CF6C33E}" destId="{10493310-6A0C-4F53-A1DC-26EC22F2CCE5}" srcOrd="1" destOrd="0" presId="urn:microsoft.com/office/officeart/2005/8/layout/orgChart1"/>
    <dgm:cxn modelId="{89F6F3F1-F776-4633-8BCC-E8B3EC7D77F8}" type="presParOf" srcId="{10493310-6A0C-4F53-A1DC-26EC22F2CCE5}" destId="{896BCCF5-D092-421A-BE0E-B171675AFCF3}" srcOrd="0" destOrd="0" presId="urn:microsoft.com/office/officeart/2005/8/layout/orgChart1"/>
    <dgm:cxn modelId="{373F35A0-AD4A-488F-A6E1-E3FF8DB19AD4}" type="presParOf" srcId="{10493310-6A0C-4F53-A1DC-26EC22F2CCE5}" destId="{873FBF3A-A90A-40EC-8A71-AD5D8932DC84}" srcOrd="1" destOrd="0" presId="urn:microsoft.com/office/officeart/2005/8/layout/orgChart1"/>
    <dgm:cxn modelId="{DAC883B6-7107-4E0F-96AF-75A5DB3E2779}" type="presParOf" srcId="{873FBF3A-A90A-40EC-8A71-AD5D8932DC84}" destId="{C7F82F64-C9DD-4943-8722-98E4380260A5}" srcOrd="0" destOrd="0" presId="urn:microsoft.com/office/officeart/2005/8/layout/orgChart1"/>
    <dgm:cxn modelId="{C0440064-3470-429D-AA14-CB37F9136B24}" type="presParOf" srcId="{C7F82F64-C9DD-4943-8722-98E4380260A5}" destId="{390CA473-601D-4AD1-8E51-279EF6CA3CF8}" srcOrd="0" destOrd="0" presId="urn:microsoft.com/office/officeart/2005/8/layout/orgChart1"/>
    <dgm:cxn modelId="{7CACE057-B568-401F-8FA1-F46EF4F39E48}" type="presParOf" srcId="{C7F82F64-C9DD-4943-8722-98E4380260A5}" destId="{4D188F93-808B-4E65-AFDD-971BB7E64150}" srcOrd="1" destOrd="0" presId="urn:microsoft.com/office/officeart/2005/8/layout/orgChart1"/>
    <dgm:cxn modelId="{0AE00B30-46F2-4BE8-B2A8-6F467F7E5C14}" type="presParOf" srcId="{873FBF3A-A90A-40EC-8A71-AD5D8932DC84}" destId="{81ED5FE0-DC7C-42E0-B72D-B6550CF0282D}" srcOrd="1" destOrd="0" presId="urn:microsoft.com/office/officeart/2005/8/layout/orgChart1"/>
    <dgm:cxn modelId="{3C7190DC-A80D-46F9-8085-CBA90C1AE599}" type="presParOf" srcId="{873FBF3A-A90A-40EC-8A71-AD5D8932DC84}" destId="{8B9AC1FF-FF49-4535-9D2B-7D05751D579B}" srcOrd="2" destOrd="0" presId="urn:microsoft.com/office/officeart/2005/8/layout/orgChart1"/>
    <dgm:cxn modelId="{AFCDAEC8-12C4-4B1D-B682-696A3BA366FD}" type="presParOf" srcId="{B7F361DC-AFC9-44C5-BFC8-4C661CF6C33E}" destId="{9E4A40FB-6616-48F6-8E9B-F1333DC60449}" srcOrd="2" destOrd="0" presId="urn:microsoft.com/office/officeart/2005/8/layout/orgChart1"/>
    <dgm:cxn modelId="{8CE0A9B7-12E8-4791-A083-C62715834173}" type="presParOf" srcId="{D9DBDE25-E293-4CF6-8603-5C746A30F169}" destId="{4ADFBC1E-3D51-4019-BD2A-14333B31EEE8}" srcOrd="2" destOrd="0" presId="urn:microsoft.com/office/officeart/2005/8/layout/orgChart1"/>
    <dgm:cxn modelId="{B36239CD-43C5-417A-BE46-1FC065258EB3}" type="presParOf" srcId="{D9DBDE25-E293-4CF6-8603-5C746A30F169}" destId="{60C5C9BE-9433-486F-8E37-F470B7868174}" srcOrd="3" destOrd="0" presId="urn:microsoft.com/office/officeart/2005/8/layout/orgChart1"/>
    <dgm:cxn modelId="{54E504CF-8476-42D6-8106-C769C316C0D1}" type="presParOf" srcId="{60C5C9BE-9433-486F-8E37-F470B7868174}" destId="{AC3887E7-C39F-4ABD-9D4C-2DA7297C40A6}" srcOrd="0" destOrd="0" presId="urn:microsoft.com/office/officeart/2005/8/layout/orgChart1"/>
    <dgm:cxn modelId="{420A6B9F-B09D-4C5E-8B54-40612869EFB5}" type="presParOf" srcId="{AC3887E7-C39F-4ABD-9D4C-2DA7297C40A6}" destId="{EEABE2A0-5970-4BFC-B579-C74CE4415519}" srcOrd="0" destOrd="0" presId="urn:microsoft.com/office/officeart/2005/8/layout/orgChart1"/>
    <dgm:cxn modelId="{8CA50F6D-28C4-4F7C-92BA-0C1291CED4F7}" type="presParOf" srcId="{AC3887E7-C39F-4ABD-9D4C-2DA7297C40A6}" destId="{111FD078-B07B-4018-9F5E-1E0532E94364}" srcOrd="1" destOrd="0" presId="urn:microsoft.com/office/officeart/2005/8/layout/orgChart1"/>
    <dgm:cxn modelId="{FB6A3D1E-C169-48A4-B68C-C59EAB2FB03A}" type="presParOf" srcId="{60C5C9BE-9433-486F-8E37-F470B7868174}" destId="{B4E47CDB-B9BD-4534-829B-5DEF8727520A}" srcOrd="1" destOrd="0" presId="urn:microsoft.com/office/officeart/2005/8/layout/orgChart1"/>
    <dgm:cxn modelId="{D5D9323C-CA0B-437F-A308-E33BE03F320C}" type="presParOf" srcId="{B4E47CDB-B9BD-4534-829B-5DEF8727520A}" destId="{8E3D1CFE-4C7F-492E-A82E-87141DB15FAB}" srcOrd="0" destOrd="0" presId="urn:microsoft.com/office/officeart/2005/8/layout/orgChart1"/>
    <dgm:cxn modelId="{614C24EA-F8D3-4326-82DA-EEA3A8990934}" type="presParOf" srcId="{B4E47CDB-B9BD-4534-829B-5DEF8727520A}" destId="{A4CE4FCD-E5DD-422D-A2FF-866F54380E2E}" srcOrd="1" destOrd="0" presId="urn:microsoft.com/office/officeart/2005/8/layout/orgChart1"/>
    <dgm:cxn modelId="{407E401A-1541-494C-8DA1-2E11B208937C}" type="presParOf" srcId="{A4CE4FCD-E5DD-422D-A2FF-866F54380E2E}" destId="{CFA656FA-9B27-444D-868E-2F67F004C45E}" srcOrd="0" destOrd="0" presId="urn:microsoft.com/office/officeart/2005/8/layout/orgChart1"/>
    <dgm:cxn modelId="{59BA292E-7897-43FF-BE89-FE08810AC48C}" type="presParOf" srcId="{CFA656FA-9B27-444D-868E-2F67F004C45E}" destId="{1BF60547-B61A-4F10-A03B-09006131DB58}" srcOrd="0" destOrd="0" presId="urn:microsoft.com/office/officeart/2005/8/layout/orgChart1"/>
    <dgm:cxn modelId="{75142D33-1894-4C98-ACC6-869BF62A4238}" type="presParOf" srcId="{CFA656FA-9B27-444D-868E-2F67F004C45E}" destId="{E4E02D33-1C6E-4AEB-BF96-5768B53DD3FC}" srcOrd="1" destOrd="0" presId="urn:microsoft.com/office/officeart/2005/8/layout/orgChart1"/>
    <dgm:cxn modelId="{572BE1EF-7A28-4ECE-AD3C-B6E776489F58}" type="presParOf" srcId="{A4CE4FCD-E5DD-422D-A2FF-866F54380E2E}" destId="{27F046DA-790E-4B1F-97AA-B933A8AA64F5}" srcOrd="1" destOrd="0" presId="urn:microsoft.com/office/officeart/2005/8/layout/orgChart1"/>
    <dgm:cxn modelId="{5B13592C-0DB8-4FAC-9AF6-A9B928CBB7C9}" type="presParOf" srcId="{A4CE4FCD-E5DD-422D-A2FF-866F54380E2E}" destId="{97F8CE56-9EF4-483B-B3E8-A5E4ACB70EA7}" srcOrd="2" destOrd="0" presId="urn:microsoft.com/office/officeart/2005/8/layout/orgChart1"/>
    <dgm:cxn modelId="{2B2ACEB2-B287-4B1C-85B3-8817F5AE02FA}" type="presParOf" srcId="{60C5C9BE-9433-486F-8E37-F470B7868174}" destId="{B77D70DD-CCC8-4E06-88BA-B70B5584CF1A}" srcOrd="2" destOrd="0" presId="urn:microsoft.com/office/officeart/2005/8/layout/orgChart1"/>
    <dgm:cxn modelId="{6BABD944-CDE0-4D4F-8438-79607E736648}" type="presParOf" srcId="{1BD5833E-1B43-49FA-934A-D62AC2BF63A9}" destId="{7E75BAB0-5779-4BD4-BEDE-1A25EE806916}" srcOrd="2" destOrd="0" presId="urn:microsoft.com/office/officeart/2005/8/layout/orgChart1"/>
    <dgm:cxn modelId="{B23E7339-8252-4CBE-A428-76BE76F90806}" type="presParOf" srcId="{3BDCB7AC-8828-459E-AD14-0174CBC208EF}" destId="{B2C906E0-7CE8-46C0-B335-C68DEB9AE3C4}" srcOrd="2" destOrd="0" presId="urn:microsoft.com/office/officeart/2005/8/layout/orgChart1"/>
    <dgm:cxn modelId="{AC5A9693-D719-4FD5-8074-CEF4C06318D5}" type="presParOf" srcId="{CA8F1246-0A07-4719-895E-216EBFACDE2F}" destId="{6E6DA4B6-5847-41E6-9A28-F92DB5F3C4F5}" srcOrd="2" destOrd="0" presId="urn:microsoft.com/office/officeart/2005/8/layout/orgChart1"/>
    <dgm:cxn modelId="{834A1168-EDD2-4F2A-9FD6-ACBDC6F817B7}" type="presParOf" srcId="{9388B819-6A27-4C6C-A069-D4E492CDF39A}" destId="{91FA50BF-3E3D-4027-A5D5-A144BA4BBA11}" srcOrd="2" destOrd="0" presId="urn:microsoft.com/office/officeart/2005/8/layout/orgChart1"/>
    <dgm:cxn modelId="{EC30C626-4B04-4895-A427-984BC9A503C3}" type="presParOf" srcId="{18125295-058B-4045-B4E0-0601EA5C1487}" destId="{C924615B-9A02-460F-89FC-CE669B0CAC84}" srcOrd="2" destOrd="0" presId="urn:microsoft.com/office/officeart/2005/8/layout/orgChart1"/>
    <dgm:cxn modelId="{342A6C4A-0719-4371-B290-6FE55438D5C0}" type="presParOf" srcId="{91F83493-87FE-4B23-9EA1-0E123FE0E06B}" destId="{ED9FB0D2-FB64-43B5-9AD6-520E2E1D020C}" srcOrd="2" destOrd="0" presId="urn:microsoft.com/office/officeart/2005/8/layout/orgChar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01711B-6491-494B-915F-0272068580F5}">
      <dsp:nvSpPr>
        <dsp:cNvPr id="0" name=""/>
        <dsp:cNvSpPr/>
      </dsp:nvSpPr>
      <dsp:spPr>
        <a:xfrm>
          <a:off x="6124232" y="1136222"/>
          <a:ext cx="132551" cy="1661317"/>
        </a:xfrm>
        <a:custGeom>
          <a:avLst/>
          <a:gdLst/>
          <a:ahLst/>
          <a:cxnLst/>
          <a:rect l="0" t="0" r="0" b="0"/>
          <a:pathLst>
            <a:path>
              <a:moveTo>
                <a:pt x="0" y="0"/>
              </a:moveTo>
              <a:lnTo>
                <a:pt x="0" y="1661317"/>
              </a:lnTo>
              <a:lnTo>
                <a:pt x="132551" y="166131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EE56359-F04C-47CB-A8E9-BFFB6AAF5E31}">
      <dsp:nvSpPr>
        <dsp:cNvPr id="0" name=""/>
        <dsp:cNvSpPr/>
      </dsp:nvSpPr>
      <dsp:spPr>
        <a:xfrm>
          <a:off x="6124232" y="1136222"/>
          <a:ext cx="132551" cy="1033904"/>
        </a:xfrm>
        <a:custGeom>
          <a:avLst/>
          <a:gdLst/>
          <a:ahLst/>
          <a:cxnLst/>
          <a:rect l="0" t="0" r="0" b="0"/>
          <a:pathLst>
            <a:path>
              <a:moveTo>
                <a:pt x="0" y="0"/>
              </a:moveTo>
              <a:lnTo>
                <a:pt x="0" y="1033904"/>
              </a:lnTo>
              <a:lnTo>
                <a:pt x="132551" y="103390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F6CC935-7B67-443E-8E92-16B8995C35D7}">
      <dsp:nvSpPr>
        <dsp:cNvPr id="0" name=""/>
        <dsp:cNvSpPr/>
      </dsp:nvSpPr>
      <dsp:spPr>
        <a:xfrm>
          <a:off x="6124232" y="1136222"/>
          <a:ext cx="132551" cy="406492"/>
        </a:xfrm>
        <a:custGeom>
          <a:avLst/>
          <a:gdLst/>
          <a:ahLst/>
          <a:cxnLst/>
          <a:rect l="0" t="0" r="0" b="0"/>
          <a:pathLst>
            <a:path>
              <a:moveTo>
                <a:pt x="0" y="0"/>
              </a:moveTo>
              <a:lnTo>
                <a:pt x="0" y="406492"/>
              </a:lnTo>
              <a:lnTo>
                <a:pt x="132551" y="40649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24BA052C-C645-43AC-8CA3-5434C4C90468}">
      <dsp:nvSpPr>
        <dsp:cNvPr id="0" name=""/>
        <dsp:cNvSpPr/>
      </dsp:nvSpPr>
      <dsp:spPr>
        <a:xfrm>
          <a:off x="3453201" y="409006"/>
          <a:ext cx="3024502" cy="285376"/>
        </a:xfrm>
        <a:custGeom>
          <a:avLst/>
          <a:gdLst/>
          <a:ahLst/>
          <a:cxnLst/>
          <a:rect l="0" t="0" r="0" b="0"/>
          <a:pathLst>
            <a:path>
              <a:moveTo>
                <a:pt x="0" y="0"/>
              </a:moveTo>
              <a:lnTo>
                <a:pt x="0" y="192589"/>
              </a:lnTo>
              <a:lnTo>
                <a:pt x="3024502" y="192589"/>
              </a:lnTo>
              <a:lnTo>
                <a:pt x="3024502" y="28537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AA792BD-0568-4D0B-A7D7-72CF97E48B9E}">
      <dsp:nvSpPr>
        <dsp:cNvPr id="0" name=""/>
        <dsp:cNvSpPr/>
      </dsp:nvSpPr>
      <dsp:spPr>
        <a:xfrm>
          <a:off x="4975234" y="1382176"/>
          <a:ext cx="145842" cy="2288729"/>
        </a:xfrm>
        <a:custGeom>
          <a:avLst/>
          <a:gdLst/>
          <a:ahLst/>
          <a:cxnLst/>
          <a:rect l="0" t="0" r="0" b="0"/>
          <a:pathLst>
            <a:path>
              <a:moveTo>
                <a:pt x="0" y="0"/>
              </a:moveTo>
              <a:lnTo>
                <a:pt x="0" y="2288729"/>
              </a:lnTo>
              <a:lnTo>
                <a:pt x="145842" y="228872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9E490C7-A906-4F76-9201-A5383ABBBE6D}">
      <dsp:nvSpPr>
        <dsp:cNvPr id="0" name=""/>
        <dsp:cNvSpPr/>
      </dsp:nvSpPr>
      <dsp:spPr>
        <a:xfrm>
          <a:off x="4975234" y="1382176"/>
          <a:ext cx="145842" cy="1661317"/>
        </a:xfrm>
        <a:custGeom>
          <a:avLst/>
          <a:gdLst/>
          <a:ahLst/>
          <a:cxnLst/>
          <a:rect l="0" t="0" r="0" b="0"/>
          <a:pathLst>
            <a:path>
              <a:moveTo>
                <a:pt x="0" y="0"/>
              </a:moveTo>
              <a:lnTo>
                <a:pt x="0" y="1661317"/>
              </a:lnTo>
              <a:lnTo>
                <a:pt x="145842" y="166131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B6BDBA2-CF11-45D8-9EBC-DC3815C45755}">
      <dsp:nvSpPr>
        <dsp:cNvPr id="0" name=""/>
        <dsp:cNvSpPr/>
      </dsp:nvSpPr>
      <dsp:spPr>
        <a:xfrm>
          <a:off x="4975234" y="1382176"/>
          <a:ext cx="145842" cy="1033904"/>
        </a:xfrm>
        <a:custGeom>
          <a:avLst/>
          <a:gdLst/>
          <a:ahLst/>
          <a:cxnLst/>
          <a:rect l="0" t="0" r="0" b="0"/>
          <a:pathLst>
            <a:path>
              <a:moveTo>
                <a:pt x="0" y="0"/>
              </a:moveTo>
              <a:lnTo>
                <a:pt x="0" y="1033904"/>
              </a:lnTo>
              <a:lnTo>
                <a:pt x="145842" y="103390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C778218-12AF-43B7-AED5-6A3A44B00779}">
      <dsp:nvSpPr>
        <dsp:cNvPr id="0" name=""/>
        <dsp:cNvSpPr/>
      </dsp:nvSpPr>
      <dsp:spPr>
        <a:xfrm>
          <a:off x="4975234" y="1382176"/>
          <a:ext cx="145842" cy="406492"/>
        </a:xfrm>
        <a:custGeom>
          <a:avLst/>
          <a:gdLst/>
          <a:ahLst/>
          <a:cxnLst/>
          <a:rect l="0" t="0" r="0" b="0"/>
          <a:pathLst>
            <a:path>
              <a:moveTo>
                <a:pt x="0" y="0"/>
              </a:moveTo>
              <a:lnTo>
                <a:pt x="0" y="406492"/>
              </a:lnTo>
              <a:lnTo>
                <a:pt x="145842" y="40649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B7D7AB9-FA42-400C-A732-9F6CE74339F1}">
      <dsp:nvSpPr>
        <dsp:cNvPr id="0" name=""/>
        <dsp:cNvSpPr/>
      </dsp:nvSpPr>
      <dsp:spPr>
        <a:xfrm>
          <a:off x="3453201" y="409006"/>
          <a:ext cx="1910947" cy="285376"/>
        </a:xfrm>
        <a:custGeom>
          <a:avLst/>
          <a:gdLst/>
          <a:ahLst/>
          <a:cxnLst/>
          <a:rect l="0" t="0" r="0" b="0"/>
          <a:pathLst>
            <a:path>
              <a:moveTo>
                <a:pt x="0" y="0"/>
              </a:moveTo>
              <a:lnTo>
                <a:pt x="0" y="192589"/>
              </a:lnTo>
              <a:lnTo>
                <a:pt x="1910947" y="192589"/>
              </a:lnTo>
              <a:lnTo>
                <a:pt x="1910947" y="28537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3677F56-14AD-4201-B897-5BCAC8002811}">
      <dsp:nvSpPr>
        <dsp:cNvPr id="0" name=""/>
        <dsp:cNvSpPr/>
      </dsp:nvSpPr>
      <dsp:spPr>
        <a:xfrm>
          <a:off x="3635114" y="1379676"/>
          <a:ext cx="176219" cy="3001785"/>
        </a:xfrm>
        <a:custGeom>
          <a:avLst/>
          <a:gdLst/>
          <a:ahLst/>
          <a:cxnLst/>
          <a:rect l="0" t="0" r="0" b="0"/>
          <a:pathLst>
            <a:path>
              <a:moveTo>
                <a:pt x="0" y="0"/>
              </a:moveTo>
              <a:lnTo>
                <a:pt x="0" y="3001785"/>
              </a:lnTo>
              <a:lnTo>
                <a:pt x="176219" y="300178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DA223C49-4B8D-4C5E-AE34-ECE06CB627A4}">
      <dsp:nvSpPr>
        <dsp:cNvPr id="0" name=""/>
        <dsp:cNvSpPr/>
      </dsp:nvSpPr>
      <dsp:spPr>
        <a:xfrm>
          <a:off x="3635114" y="1379676"/>
          <a:ext cx="176219" cy="2288729"/>
        </a:xfrm>
        <a:custGeom>
          <a:avLst/>
          <a:gdLst/>
          <a:ahLst/>
          <a:cxnLst/>
          <a:rect l="0" t="0" r="0" b="0"/>
          <a:pathLst>
            <a:path>
              <a:moveTo>
                <a:pt x="0" y="0"/>
              </a:moveTo>
              <a:lnTo>
                <a:pt x="0" y="2288729"/>
              </a:lnTo>
              <a:lnTo>
                <a:pt x="176219" y="228872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6A55CC8-9D7E-4387-85CF-C961D1769716}">
      <dsp:nvSpPr>
        <dsp:cNvPr id="0" name=""/>
        <dsp:cNvSpPr/>
      </dsp:nvSpPr>
      <dsp:spPr>
        <a:xfrm>
          <a:off x="3635114" y="1379676"/>
          <a:ext cx="176219" cy="1661317"/>
        </a:xfrm>
        <a:custGeom>
          <a:avLst/>
          <a:gdLst/>
          <a:ahLst/>
          <a:cxnLst/>
          <a:rect l="0" t="0" r="0" b="0"/>
          <a:pathLst>
            <a:path>
              <a:moveTo>
                <a:pt x="0" y="0"/>
              </a:moveTo>
              <a:lnTo>
                <a:pt x="0" y="1661317"/>
              </a:lnTo>
              <a:lnTo>
                <a:pt x="176219" y="166131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0B802D5-3FD5-4B8B-8D46-1FF365C9144B}">
      <dsp:nvSpPr>
        <dsp:cNvPr id="0" name=""/>
        <dsp:cNvSpPr/>
      </dsp:nvSpPr>
      <dsp:spPr>
        <a:xfrm>
          <a:off x="3635114" y="1379676"/>
          <a:ext cx="176219" cy="1033904"/>
        </a:xfrm>
        <a:custGeom>
          <a:avLst/>
          <a:gdLst/>
          <a:ahLst/>
          <a:cxnLst/>
          <a:rect l="0" t="0" r="0" b="0"/>
          <a:pathLst>
            <a:path>
              <a:moveTo>
                <a:pt x="0" y="0"/>
              </a:moveTo>
              <a:lnTo>
                <a:pt x="0" y="1033904"/>
              </a:lnTo>
              <a:lnTo>
                <a:pt x="176219" y="103390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27A7C51-98A2-4606-B4B0-C275A6C87A7A}">
      <dsp:nvSpPr>
        <dsp:cNvPr id="0" name=""/>
        <dsp:cNvSpPr/>
      </dsp:nvSpPr>
      <dsp:spPr>
        <a:xfrm>
          <a:off x="3635114" y="1379676"/>
          <a:ext cx="176219" cy="406492"/>
        </a:xfrm>
        <a:custGeom>
          <a:avLst/>
          <a:gdLst/>
          <a:ahLst/>
          <a:cxnLst/>
          <a:rect l="0" t="0" r="0" b="0"/>
          <a:pathLst>
            <a:path>
              <a:moveTo>
                <a:pt x="0" y="0"/>
              </a:moveTo>
              <a:lnTo>
                <a:pt x="0" y="406492"/>
              </a:lnTo>
              <a:lnTo>
                <a:pt x="176219" y="40649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BCB86A7-6200-4430-8B13-970EF3F8DAC6}">
      <dsp:nvSpPr>
        <dsp:cNvPr id="0" name=""/>
        <dsp:cNvSpPr/>
      </dsp:nvSpPr>
      <dsp:spPr>
        <a:xfrm>
          <a:off x="3453201" y="409006"/>
          <a:ext cx="651832" cy="285376"/>
        </a:xfrm>
        <a:custGeom>
          <a:avLst/>
          <a:gdLst/>
          <a:ahLst/>
          <a:cxnLst/>
          <a:rect l="0" t="0" r="0" b="0"/>
          <a:pathLst>
            <a:path>
              <a:moveTo>
                <a:pt x="0" y="0"/>
              </a:moveTo>
              <a:lnTo>
                <a:pt x="0" y="192589"/>
              </a:lnTo>
              <a:lnTo>
                <a:pt x="651832" y="192589"/>
              </a:lnTo>
              <a:lnTo>
                <a:pt x="651832" y="28537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E95DF7C-B119-4EA8-A5A8-AE1A6B848BE8}">
      <dsp:nvSpPr>
        <dsp:cNvPr id="0" name=""/>
        <dsp:cNvSpPr/>
      </dsp:nvSpPr>
      <dsp:spPr>
        <a:xfrm>
          <a:off x="2291950" y="1136222"/>
          <a:ext cx="156432" cy="1661317"/>
        </a:xfrm>
        <a:custGeom>
          <a:avLst/>
          <a:gdLst/>
          <a:ahLst/>
          <a:cxnLst/>
          <a:rect l="0" t="0" r="0" b="0"/>
          <a:pathLst>
            <a:path>
              <a:moveTo>
                <a:pt x="0" y="0"/>
              </a:moveTo>
              <a:lnTo>
                <a:pt x="0" y="1661317"/>
              </a:lnTo>
              <a:lnTo>
                <a:pt x="156432" y="166131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4EDFD53-B73D-48C5-B5EE-12711EBF7AC1}">
      <dsp:nvSpPr>
        <dsp:cNvPr id="0" name=""/>
        <dsp:cNvSpPr/>
      </dsp:nvSpPr>
      <dsp:spPr>
        <a:xfrm>
          <a:off x="2291950" y="1136222"/>
          <a:ext cx="156432" cy="1033904"/>
        </a:xfrm>
        <a:custGeom>
          <a:avLst/>
          <a:gdLst/>
          <a:ahLst/>
          <a:cxnLst/>
          <a:rect l="0" t="0" r="0" b="0"/>
          <a:pathLst>
            <a:path>
              <a:moveTo>
                <a:pt x="0" y="0"/>
              </a:moveTo>
              <a:lnTo>
                <a:pt x="0" y="1033904"/>
              </a:lnTo>
              <a:lnTo>
                <a:pt x="156432" y="1033904"/>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ADB1628-E1DC-49F4-B013-39BF84B6FA7E}">
      <dsp:nvSpPr>
        <dsp:cNvPr id="0" name=""/>
        <dsp:cNvSpPr/>
      </dsp:nvSpPr>
      <dsp:spPr>
        <a:xfrm>
          <a:off x="2291950" y="1136222"/>
          <a:ext cx="156432" cy="406492"/>
        </a:xfrm>
        <a:custGeom>
          <a:avLst/>
          <a:gdLst/>
          <a:ahLst/>
          <a:cxnLst/>
          <a:rect l="0" t="0" r="0" b="0"/>
          <a:pathLst>
            <a:path>
              <a:moveTo>
                <a:pt x="0" y="0"/>
              </a:moveTo>
              <a:lnTo>
                <a:pt x="0" y="406492"/>
              </a:lnTo>
              <a:lnTo>
                <a:pt x="156432" y="40649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3EAA575-4E1C-4BCA-B824-F3B13EAC9F4D}">
      <dsp:nvSpPr>
        <dsp:cNvPr id="0" name=""/>
        <dsp:cNvSpPr/>
      </dsp:nvSpPr>
      <dsp:spPr>
        <a:xfrm>
          <a:off x="2709103" y="409006"/>
          <a:ext cx="744097" cy="285376"/>
        </a:xfrm>
        <a:custGeom>
          <a:avLst/>
          <a:gdLst/>
          <a:ahLst/>
          <a:cxnLst/>
          <a:rect l="0" t="0" r="0" b="0"/>
          <a:pathLst>
            <a:path>
              <a:moveTo>
                <a:pt x="744097" y="0"/>
              </a:moveTo>
              <a:lnTo>
                <a:pt x="744097" y="192589"/>
              </a:lnTo>
              <a:lnTo>
                <a:pt x="0" y="192589"/>
              </a:lnTo>
              <a:lnTo>
                <a:pt x="0" y="28537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35A1123-5969-4EE8-B013-B821B707C537}">
      <dsp:nvSpPr>
        <dsp:cNvPr id="0" name=""/>
        <dsp:cNvSpPr/>
      </dsp:nvSpPr>
      <dsp:spPr>
        <a:xfrm>
          <a:off x="1162940" y="1136222"/>
          <a:ext cx="139858" cy="2457149"/>
        </a:xfrm>
        <a:custGeom>
          <a:avLst/>
          <a:gdLst/>
          <a:ahLst/>
          <a:cxnLst/>
          <a:rect l="0" t="0" r="0" b="0"/>
          <a:pathLst>
            <a:path>
              <a:moveTo>
                <a:pt x="0" y="0"/>
              </a:moveTo>
              <a:lnTo>
                <a:pt x="0" y="2457149"/>
              </a:lnTo>
              <a:lnTo>
                <a:pt x="139858" y="245714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51CDAFE-ABAC-4CF3-92CE-49246A408A74}">
      <dsp:nvSpPr>
        <dsp:cNvPr id="0" name=""/>
        <dsp:cNvSpPr/>
      </dsp:nvSpPr>
      <dsp:spPr>
        <a:xfrm>
          <a:off x="1162940" y="1136222"/>
          <a:ext cx="139858" cy="1829737"/>
        </a:xfrm>
        <a:custGeom>
          <a:avLst/>
          <a:gdLst/>
          <a:ahLst/>
          <a:cxnLst/>
          <a:rect l="0" t="0" r="0" b="0"/>
          <a:pathLst>
            <a:path>
              <a:moveTo>
                <a:pt x="0" y="0"/>
              </a:moveTo>
              <a:lnTo>
                <a:pt x="0" y="1829737"/>
              </a:lnTo>
              <a:lnTo>
                <a:pt x="139858" y="182973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CB7EB69-3917-4C5E-9337-7BD8764277EB}">
      <dsp:nvSpPr>
        <dsp:cNvPr id="0" name=""/>
        <dsp:cNvSpPr/>
      </dsp:nvSpPr>
      <dsp:spPr>
        <a:xfrm>
          <a:off x="1162940" y="1136222"/>
          <a:ext cx="139858" cy="1202325"/>
        </a:xfrm>
        <a:custGeom>
          <a:avLst/>
          <a:gdLst/>
          <a:ahLst/>
          <a:cxnLst/>
          <a:rect l="0" t="0" r="0" b="0"/>
          <a:pathLst>
            <a:path>
              <a:moveTo>
                <a:pt x="0" y="0"/>
              </a:moveTo>
              <a:lnTo>
                <a:pt x="0" y="1202325"/>
              </a:lnTo>
              <a:lnTo>
                <a:pt x="139858" y="120232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F732B1D-4EEA-4F8A-8242-130863A1B1DF}">
      <dsp:nvSpPr>
        <dsp:cNvPr id="0" name=""/>
        <dsp:cNvSpPr/>
      </dsp:nvSpPr>
      <dsp:spPr>
        <a:xfrm>
          <a:off x="1162940" y="1136222"/>
          <a:ext cx="139858" cy="490702"/>
        </a:xfrm>
        <a:custGeom>
          <a:avLst/>
          <a:gdLst/>
          <a:ahLst/>
          <a:cxnLst/>
          <a:rect l="0" t="0" r="0" b="0"/>
          <a:pathLst>
            <a:path>
              <a:moveTo>
                <a:pt x="0" y="0"/>
              </a:moveTo>
              <a:lnTo>
                <a:pt x="0" y="490702"/>
              </a:lnTo>
              <a:lnTo>
                <a:pt x="139858" y="49070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5659525-881A-4411-B22D-254DCEA3A6AB}">
      <dsp:nvSpPr>
        <dsp:cNvPr id="0" name=""/>
        <dsp:cNvSpPr/>
      </dsp:nvSpPr>
      <dsp:spPr>
        <a:xfrm>
          <a:off x="1535895" y="409006"/>
          <a:ext cx="1917305" cy="285376"/>
        </a:xfrm>
        <a:custGeom>
          <a:avLst/>
          <a:gdLst/>
          <a:ahLst/>
          <a:cxnLst/>
          <a:rect l="0" t="0" r="0" b="0"/>
          <a:pathLst>
            <a:path>
              <a:moveTo>
                <a:pt x="1917305" y="0"/>
              </a:moveTo>
              <a:lnTo>
                <a:pt x="1917305" y="192589"/>
              </a:lnTo>
              <a:lnTo>
                <a:pt x="0" y="192589"/>
              </a:lnTo>
              <a:lnTo>
                <a:pt x="0" y="28537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0A9DE8B-969F-45D9-A93D-5D2DC921DF9F}">
      <dsp:nvSpPr>
        <dsp:cNvPr id="0" name=""/>
        <dsp:cNvSpPr/>
      </dsp:nvSpPr>
      <dsp:spPr>
        <a:xfrm>
          <a:off x="88817" y="1136222"/>
          <a:ext cx="132551" cy="1985848"/>
        </a:xfrm>
        <a:custGeom>
          <a:avLst/>
          <a:gdLst/>
          <a:ahLst/>
          <a:cxnLst/>
          <a:rect l="0" t="0" r="0" b="0"/>
          <a:pathLst>
            <a:path>
              <a:moveTo>
                <a:pt x="0" y="0"/>
              </a:moveTo>
              <a:lnTo>
                <a:pt x="0" y="1985848"/>
              </a:lnTo>
              <a:lnTo>
                <a:pt x="132551" y="198584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5C350DD-35BB-4657-A557-5413FE668BA4}">
      <dsp:nvSpPr>
        <dsp:cNvPr id="0" name=""/>
        <dsp:cNvSpPr/>
      </dsp:nvSpPr>
      <dsp:spPr>
        <a:xfrm>
          <a:off x="88817" y="1136222"/>
          <a:ext cx="132551" cy="1275069"/>
        </a:xfrm>
        <a:custGeom>
          <a:avLst/>
          <a:gdLst/>
          <a:ahLst/>
          <a:cxnLst/>
          <a:rect l="0" t="0" r="0" b="0"/>
          <a:pathLst>
            <a:path>
              <a:moveTo>
                <a:pt x="0" y="0"/>
              </a:moveTo>
              <a:lnTo>
                <a:pt x="0" y="1275069"/>
              </a:lnTo>
              <a:lnTo>
                <a:pt x="132551" y="127506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27850BD-4A3B-471C-9A3B-96EB2FA08DAD}">
      <dsp:nvSpPr>
        <dsp:cNvPr id="0" name=""/>
        <dsp:cNvSpPr/>
      </dsp:nvSpPr>
      <dsp:spPr>
        <a:xfrm>
          <a:off x="88817" y="1136222"/>
          <a:ext cx="132551" cy="485391"/>
        </a:xfrm>
        <a:custGeom>
          <a:avLst/>
          <a:gdLst/>
          <a:ahLst/>
          <a:cxnLst/>
          <a:rect l="0" t="0" r="0" b="0"/>
          <a:pathLst>
            <a:path>
              <a:moveTo>
                <a:pt x="0" y="0"/>
              </a:moveTo>
              <a:lnTo>
                <a:pt x="0" y="485391"/>
              </a:lnTo>
              <a:lnTo>
                <a:pt x="132551" y="48539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E371DE3-0B1E-4AB5-B37C-DE8838D6C8B5}">
      <dsp:nvSpPr>
        <dsp:cNvPr id="0" name=""/>
        <dsp:cNvSpPr/>
      </dsp:nvSpPr>
      <dsp:spPr>
        <a:xfrm>
          <a:off x="442289" y="409006"/>
          <a:ext cx="3010911" cy="285376"/>
        </a:xfrm>
        <a:custGeom>
          <a:avLst/>
          <a:gdLst/>
          <a:ahLst/>
          <a:cxnLst/>
          <a:rect l="0" t="0" r="0" b="0"/>
          <a:pathLst>
            <a:path>
              <a:moveTo>
                <a:pt x="3010911" y="0"/>
              </a:moveTo>
              <a:lnTo>
                <a:pt x="3010911" y="192589"/>
              </a:lnTo>
              <a:lnTo>
                <a:pt x="0" y="192589"/>
              </a:lnTo>
              <a:lnTo>
                <a:pt x="0" y="285376"/>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4D248AC-163F-4C32-AE07-CFBFF776FEDD}">
      <dsp:nvSpPr>
        <dsp:cNvPr id="0" name=""/>
        <dsp:cNvSpPr/>
      </dsp:nvSpPr>
      <dsp:spPr>
        <a:xfrm>
          <a:off x="2446853" y="0"/>
          <a:ext cx="2012694" cy="409006"/>
        </a:xfrm>
        <a:prstGeom prst="rect">
          <a:avLst/>
        </a:prstGeom>
        <a:gradFill rotWithShape="0">
          <a:gsLst>
            <a:gs pos="0">
              <a:schemeClr val="tx2"/>
            </a:gs>
            <a:gs pos="0">
              <a:schemeClr val="tx2"/>
            </a:gs>
            <a:gs pos="0">
              <a:schemeClr val="tx2"/>
            </a:gs>
            <a:gs pos="0">
              <a:schemeClr val="tx2"/>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8890" tIns="8890" rIns="8890" bIns="8890" numCol="1" spcCol="1270" anchor="ctr" anchorCtr="0">
          <a:noAutofit/>
        </a:bodyPr>
        <a:lstStyle/>
        <a:p>
          <a:pPr marL="0" lvl="0" indent="0" algn="ctr" defTabSz="622300">
            <a:lnSpc>
              <a:spcPct val="90000"/>
            </a:lnSpc>
            <a:spcBef>
              <a:spcPct val="0"/>
            </a:spcBef>
            <a:spcAft>
              <a:spcPct val="35000"/>
            </a:spcAft>
            <a:buNone/>
          </a:pPr>
          <a:r>
            <a:rPr lang="en" altLang="en-US" sz="1400" b="1" kern="1200"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rPr>
            <a:t>Power system</a:t>
          </a:r>
          <a:endParaRPr lang="zh-CN" altLang="en-US" sz="1400" b="1" kern="1200" dirty="0">
            <a:effectLst>
              <a:outerShdw blurRad="38100" dist="38100" dir="2700000" algn="tl">
                <a:srgbClr val="000000">
                  <a:alpha val="43137"/>
                </a:srgbClr>
              </a:outerShdw>
            </a:effectLst>
            <a:latin typeface="Microsoft YaHei" panose="020B0503020204020204" pitchFamily="34" charset="-122"/>
            <a:ea typeface="Microsoft YaHei" panose="020B0503020204020204" pitchFamily="34" charset="-122"/>
          </a:endParaRPr>
        </a:p>
      </dsp:txBody>
      <dsp:txXfrm>
        <a:off x="2446853" y="0"/>
        <a:ext cx="2012694" cy="409006"/>
      </dsp:txXfrm>
    </dsp:sp>
    <dsp:sp modelId="{FA5F1239-89D3-4195-AB6F-0E4446BC1504}">
      <dsp:nvSpPr>
        <dsp:cNvPr id="0" name=""/>
        <dsp:cNvSpPr/>
      </dsp:nvSpPr>
      <dsp:spPr>
        <a:xfrm>
          <a:off x="449" y="694382"/>
          <a:ext cx="883679" cy="441839"/>
        </a:xfrm>
        <a:prstGeom prst="rect">
          <a:avLst/>
        </a:prstGeom>
        <a:gradFill rotWithShape="0">
          <a:gsLst>
            <a:gs pos="0">
              <a:schemeClr val="accent1">
                <a:hueOff val="0"/>
                <a:satOff val="0"/>
                <a:lumOff val="0"/>
                <a:alphaOff val="0"/>
                <a:shade val="51000"/>
                <a:satMod val="130000"/>
              </a:schemeClr>
            </a:gs>
            <a:gs pos="0">
              <a:schemeClr val="accent1">
                <a:hueOff val="0"/>
                <a:satOff val="0"/>
                <a:lumOff val="0"/>
                <a:alphaOff val="0"/>
                <a:shade val="93000"/>
                <a:satMod val="130000"/>
              </a:schemeClr>
            </a:gs>
            <a:gs pos="0">
              <a:srgbClr val="00479D"/>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 altLang="en-US" sz="900" b="1" kern="1200" dirty="0">
              <a:latin typeface="Microsoft YaHei" panose="020B0503020204020204" pitchFamily="34" charset="-122"/>
              <a:ea typeface="Microsoft YaHei" panose="020B0503020204020204" pitchFamily="34" charset="-122"/>
            </a:rPr>
            <a:t>Intake system</a:t>
          </a:r>
          <a:endParaRPr lang="zh-CN" altLang="en-US" sz="900" b="1" kern="1200" dirty="0">
            <a:latin typeface="Microsoft YaHei" panose="020B0503020204020204" pitchFamily="34" charset="-122"/>
            <a:ea typeface="Microsoft YaHei" panose="020B0503020204020204" pitchFamily="34" charset="-122"/>
          </a:endParaRPr>
        </a:p>
      </dsp:txBody>
      <dsp:txXfrm>
        <a:off x="449" y="694382"/>
        <a:ext cx="883679" cy="441839"/>
      </dsp:txXfrm>
    </dsp:sp>
    <dsp:sp modelId="{C6507E2B-2A43-4A88-8D08-A9B76B57F433}">
      <dsp:nvSpPr>
        <dsp:cNvPr id="0" name=""/>
        <dsp:cNvSpPr/>
      </dsp:nvSpPr>
      <dsp:spPr>
        <a:xfrm>
          <a:off x="221369" y="1321795"/>
          <a:ext cx="883679" cy="599638"/>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Air filter</a:t>
          </a:r>
        </a:p>
        <a:p>
          <a:pPr marL="0" lvl="0" indent="0" algn="ctr" defTabSz="444500">
            <a:lnSpc>
              <a:spcPct val="90000"/>
            </a:lnSpc>
            <a:spcBef>
              <a:spcPct val="0"/>
            </a:spcBef>
            <a:spcAft>
              <a:spcPct val="35000"/>
            </a:spcAft>
            <a:buNone/>
          </a:pPr>
          <a:r>
            <a:rPr lang="en" altLang="zh-CN" sz="1000" kern="1200" dirty="0">
              <a:latin typeface="Microsoft YaHei" panose="020B0503020204020204" pitchFamily="34" charset="-122"/>
              <a:ea typeface="Microsoft YaHei" panose="020B0503020204020204" pitchFamily="34" charset="-122"/>
            </a:rPr>
            <a:t>assembly</a:t>
          </a:r>
          <a:endParaRPr lang="zh-CN" altLang="en-US" sz="1000" kern="1200" dirty="0">
            <a:latin typeface="Microsoft YaHei" panose="020B0503020204020204" pitchFamily="34" charset="-122"/>
            <a:ea typeface="Microsoft YaHei" panose="020B0503020204020204" pitchFamily="34" charset="-122"/>
          </a:endParaRPr>
        </a:p>
      </dsp:txBody>
      <dsp:txXfrm>
        <a:off x="221369" y="1321795"/>
        <a:ext cx="883679" cy="599638"/>
      </dsp:txXfrm>
    </dsp:sp>
    <dsp:sp modelId="{EE68DAB6-8D2D-45F1-B838-19D49E67E20F}">
      <dsp:nvSpPr>
        <dsp:cNvPr id="0" name=""/>
        <dsp:cNvSpPr/>
      </dsp:nvSpPr>
      <dsp:spPr>
        <a:xfrm>
          <a:off x="221369" y="2107005"/>
          <a:ext cx="883679" cy="608572"/>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Differential pressure alarm</a:t>
          </a:r>
          <a:endParaRPr lang="zh-CN" altLang="en-US" sz="1000" kern="1200" dirty="0">
            <a:latin typeface="Microsoft YaHei" panose="020B0503020204020204" pitchFamily="34" charset="-122"/>
            <a:ea typeface="Microsoft YaHei" panose="020B0503020204020204" pitchFamily="34" charset="-122"/>
          </a:endParaRPr>
        </a:p>
      </dsp:txBody>
      <dsp:txXfrm>
        <a:off x="221369" y="2107005"/>
        <a:ext cx="883679" cy="608572"/>
      </dsp:txXfrm>
    </dsp:sp>
    <dsp:sp modelId="{F248533A-AEA0-485B-8443-A369341C43CB}">
      <dsp:nvSpPr>
        <dsp:cNvPr id="0" name=""/>
        <dsp:cNvSpPr/>
      </dsp:nvSpPr>
      <dsp:spPr>
        <a:xfrm>
          <a:off x="221369" y="2901150"/>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Hose</a:t>
          </a:r>
          <a:endParaRPr lang="zh-CN" altLang="en-US" sz="1000" kern="1200" dirty="0">
            <a:latin typeface="Microsoft YaHei" panose="020B0503020204020204" pitchFamily="34" charset="-122"/>
            <a:ea typeface="Microsoft YaHei" panose="020B0503020204020204" pitchFamily="34" charset="-122"/>
          </a:endParaRPr>
        </a:p>
      </dsp:txBody>
      <dsp:txXfrm>
        <a:off x="221369" y="2901150"/>
        <a:ext cx="883679" cy="441839"/>
      </dsp:txXfrm>
    </dsp:sp>
    <dsp:sp modelId="{EDC3D62B-2D20-4C24-9541-49A4200F769D}">
      <dsp:nvSpPr>
        <dsp:cNvPr id="0" name=""/>
        <dsp:cNvSpPr/>
      </dsp:nvSpPr>
      <dsp:spPr>
        <a:xfrm>
          <a:off x="1069701" y="694382"/>
          <a:ext cx="932387" cy="441839"/>
        </a:xfrm>
        <a:prstGeom prst="rect">
          <a:avLst/>
        </a:prstGeom>
        <a:gradFill rotWithShape="0">
          <a:gsLst>
            <a:gs pos="0">
              <a:schemeClr val="accent1">
                <a:hueOff val="0"/>
                <a:satOff val="0"/>
                <a:lumOff val="0"/>
                <a:alphaOff val="0"/>
                <a:shade val="51000"/>
                <a:satMod val="130000"/>
              </a:schemeClr>
            </a:gs>
            <a:gs pos="0">
              <a:schemeClr val="accent1">
                <a:hueOff val="0"/>
                <a:satOff val="0"/>
                <a:lumOff val="0"/>
                <a:alphaOff val="0"/>
                <a:shade val="93000"/>
                <a:satMod val="130000"/>
              </a:schemeClr>
            </a:gs>
            <a:gs pos="0">
              <a:srgbClr val="00479D"/>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 altLang="en-US" sz="900" b="1" kern="1200" dirty="0">
              <a:latin typeface="Microsoft YaHei" panose="020B0503020204020204" pitchFamily="34" charset="-122"/>
              <a:ea typeface="Microsoft YaHei" panose="020B0503020204020204" pitchFamily="34" charset="-122"/>
            </a:rPr>
            <a:t>Exhaust system</a:t>
          </a:r>
          <a:endParaRPr lang="zh-CN" altLang="en-US" sz="900" b="1" kern="1200" dirty="0">
            <a:latin typeface="Microsoft YaHei" panose="020B0503020204020204" pitchFamily="34" charset="-122"/>
            <a:ea typeface="Microsoft YaHei" panose="020B0503020204020204" pitchFamily="34" charset="-122"/>
          </a:endParaRPr>
        </a:p>
      </dsp:txBody>
      <dsp:txXfrm>
        <a:off x="1069701" y="694382"/>
        <a:ext cx="932387" cy="441839"/>
      </dsp:txXfrm>
    </dsp:sp>
    <dsp:sp modelId="{6A249C8F-B498-4DA7-8879-54EFA7DDFD5C}">
      <dsp:nvSpPr>
        <dsp:cNvPr id="0" name=""/>
        <dsp:cNvSpPr/>
      </dsp:nvSpPr>
      <dsp:spPr>
        <a:xfrm>
          <a:off x="1302798" y="1321795"/>
          <a:ext cx="883679" cy="610260"/>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zh-CN" sz="1000" kern="1200" dirty="0">
              <a:latin typeface="Microsoft YaHei" panose="020B0503020204020204" pitchFamily="34" charset="-122"/>
              <a:ea typeface="Microsoft YaHei" panose="020B0503020204020204" pitchFamily="34" charset="-122"/>
            </a:rPr>
            <a:t>DOC+DPF+SCR </a:t>
          </a:r>
          <a:r>
            <a:rPr lang="en" altLang="en-US" sz="1000" kern="1200" dirty="0">
              <a:latin typeface="Microsoft YaHei" panose="020B0503020204020204" pitchFamily="34" charset="-122"/>
              <a:ea typeface="Microsoft YaHei" panose="020B0503020204020204" pitchFamily="34" charset="-122"/>
            </a:rPr>
            <a:t>post-processing</a:t>
          </a:r>
          <a:endParaRPr lang="zh-CN" altLang="en-US" sz="1000" kern="1200" dirty="0">
            <a:latin typeface="Microsoft YaHei" panose="020B0503020204020204" pitchFamily="34" charset="-122"/>
            <a:ea typeface="Microsoft YaHei" panose="020B0503020204020204" pitchFamily="34" charset="-122"/>
          </a:endParaRPr>
        </a:p>
      </dsp:txBody>
      <dsp:txXfrm>
        <a:off x="1302798" y="1321795"/>
        <a:ext cx="883679" cy="610260"/>
      </dsp:txXfrm>
    </dsp:sp>
    <dsp:sp modelId="{295DA828-216B-4F8A-93E4-2E72907B19D7}">
      <dsp:nvSpPr>
        <dsp:cNvPr id="0" name=""/>
        <dsp:cNvSpPr/>
      </dsp:nvSpPr>
      <dsp:spPr>
        <a:xfrm>
          <a:off x="1302798" y="2117627"/>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Exhaust duct</a:t>
          </a:r>
          <a:endParaRPr lang="zh-CN" altLang="en-US" sz="1000" kern="1200" dirty="0">
            <a:latin typeface="Microsoft YaHei" panose="020B0503020204020204" pitchFamily="34" charset="-122"/>
            <a:ea typeface="Microsoft YaHei" panose="020B0503020204020204" pitchFamily="34" charset="-122"/>
          </a:endParaRPr>
        </a:p>
      </dsp:txBody>
      <dsp:txXfrm>
        <a:off x="1302798" y="2117627"/>
        <a:ext cx="883679" cy="441839"/>
      </dsp:txXfrm>
    </dsp:sp>
    <dsp:sp modelId="{C9850E16-7A2A-4F58-99BA-214D1C1BEA33}">
      <dsp:nvSpPr>
        <dsp:cNvPr id="0" name=""/>
        <dsp:cNvSpPr/>
      </dsp:nvSpPr>
      <dsp:spPr>
        <a:xfrm>
          <a:off x="1302798" y="2745040"/>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Exhaust tailpipe</a:t>
          </a:r>
          <a:endParaRPr lang="zh-CN" altLang="en-US" sz="1000" kern="1200" dirty="0">
            <a:latin typeface="Microsoft YaHei" panose="020B0503020204020204" pitchFamily="34" charset="-122"/>
            <a:ea typeface="Microsoft YaHei" panose="020B0503020204020204" pitchFamily="34" charset="-122"/>
          </a:endParaRPr>
        </a:p>
      </dsp:txBody>
      <dsp:txXfrm>
        <a:off x="1302798" y="2745040"/>
        <a:ext cx="883679" cy="441839"/>
      </dsp:txXfrm>
    </dsp:sp>
    <dsp:sp modelId="{26937D51-FB8A-4E8C-A5D4-0158DB9104CC}">
      <dsp:nvSpPr>
        <dsp:cNvPr id="0" name=""/>
        <dsp:cNvSpPr/>
      </dsp:nvSpPr>
      <dsp:spPr>
        <a:xfrm>
          <a:off x="1302798" y="3372452"/>
          <a:ext cx="883679" cy="441839"/>
        </a:xfrm>
        <a:prstGeom prst="rect">
          <a:avLst/>
        </a:prstGeom>
        <a:solidFill>
          <a:srgbClr val="3C7FD0"/>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US" sz="1000" kern="1200" dirty="0" err="1">
              <a:latin typeface="Microsoft YaHei" panose="020B0503020204020204" pitchFamily="34" charset="-122"/>
              <a:ea typeface="Microsoft YaHei" panose="020B0503020204020204" pitchFamily="34" charset="-122"/>
            </a:rPr>
            <a:t>Adblue</a:t>
          </a:r>
          <a:r>
            <a:rPr lang="en-US" sz="1000" kern="1200" dirty="0">
              <a:latin typeface="Microsoft YaHei" panose="020B0503020204020204" pitchFamily="34" charset="-122"/>
              <a:ea typeface="Microsoft YaHei" panose="020B0503020204020204" pitchFamily="34" charset="-122"/>
            </a:rPr>
            <a:t> tank</a:t>
          </a:r>
        </a:p>
      </dsp:txBody>
      <dsp:txXfrm>
        <a:off x="1302798" y="3372452"/>
        <a:ext cx="883679" cy="441839"/>
      </dsp:txXfrm>
    </dsp:sp>
    <dsp:sp modelId="{84FD8714-499E-4880-8C8B-D93A26AADD26}">
      <dsp:nvSpPr>
        <dsp:cNvPr id="0" name=""/>
        <dsp:cNvSpPr/>
      </dsp:nvSpPr>
      <dsp:spPr>
        <a:xfrm>
          <a:off x="2187661" y="694382"/>
          <a:ext cx="1042882" cy="441839"/>
        </a:xfrm>
        <a:prstGeom prst="rect">
          <a:avLst/>
        </a:prstGeom>
        <a:gradFill rotWithShape="0">
          <a:gsLst>
            <a:gs pos="0">
              <a:schemeClr val="accent1">
                <a:hueOff val="0"/>
                <a:satOff val="0"/>
                <a:lumOff val="0"/>
                <a:alphaOff val="0"/>
                <a:shade val="51000"/>
                <a:satMod val="130000"/>
              </a:schemeClr>
            </a:gs>
            <a:gs pos="0">
              <a:schemeClr val="accent1">
                <a:hueOff val="0"/>
                <a:satOff val="0"/>
                <a:lumOff val="0"/>
                <a:alphaOff val="0"/>
                <a:shade val="93000"/>
                <a:satMod val="130000"/>
              </a:schemeClr>
            </a:gs>
            <a:gs pos="0">
              <a:srgbClr val="00479D"/>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 altLang="en-US" sz="900" b="1" kern="1200" dirty="0">
              <a:latin typeface="Microsoft YaHei" panose="020B0503020204020204" pitchFamily="34" charset="-122"/>
              <a:ea typeface="Microsoft YaHei" panose="020B0503020204020204" pitchFamily="34" charset="-122"/>
            </a:rPr>
            <a:t>Cooling system</a:t>
          </a:r>
          <a:endParaRPr lang="zh-CN" altLang="en-US" sz="900" b="1" kern="1200" dirty="0">
            <a:latin typeface="Microsoft YaHei" panose="020B0503020204020204" pitchFamily="34" charset="-122"/>
            <a:ea typeface="Microsoft YaHei" panose="020B0503020204020204" pitchFamily="34" charset="-122"/>
          </a:endParaRPr>
        </a:p>
      </dsp:txBody>
      <dsp:txXfrm>
        <a:off x="2187661" y="694382"/>
        <a:ext cx="1042882" cy="441839"/>
      </dsp:txXfrm>
    </dsp:sp>
    <dsp:sp modelId="{4E902C09-5355-405B-9390-9206AB47E15B}">
      <dsp:nvSpPr>
        <dsp:cNvPr id="0" name=""/>
        <dsp:cNvSpPr/>
      </dsp:nvSpPr>
      <dsp:spPr>
        <a:xfrm>
          <a:off x="2448382" y="1321795"/>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Radiator assembly</a:t>
          </a:r>
          <a:endParaRPr lang="zh-CN" altLang="en-US" sz="1000" kern="1200" dirty="0">
            <a:latin typeface="Microsoft YaHei" panose="020B0503020204020204" pitchFamily="34" charset="-122"/>
            <a:ea typeface="Microsoft YaHei" panose="020B0503020204020204" pitchFamily="34" charset="-122"/>
          </a:endParaRPr>
        </a:p>
      </dsp:txBody>
      <dsp:txXfrm>
        <a:off x="2448382" y="1321795"/>
        <a:ext cx="883679" cy="441839"/>
      </dsp:txXfrm>
    </dsp:sp>
    <dsp:sp modelId="{D353A613-A3A8-4C05-ABD5-4B724C9F4DF5}">
      <dsp:nvSpPr>
        <dsp:cNvPr id="0" name=""/>
        <dsp:cNvSpPr/>
      </dsp:nvSpPr>
      <dsp:spPr>
        <a:xfrm>
          <a:off x="2448382" y="1949207"/>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Water Tank</a:t>
          </a:r>
          <a:endParaRPr lang="zh-CN" altLang="en-US" sz="1000" kern="1200" dirty="0">
            <a:latin typeface="Microsoft YaHei" panose="020B0503020204020204" pitchFamily="34" charset="-122"/>
            <a:ea typeface="Microsoft YaHei" panose="020B0503020204020204" pitchFamily="34" charset="-122"/>
          </a:endParaRPr>
        </a:p>
      </dsp:txBody>
      <dsp:txXfrm>
        <a:off x="2448382" y="1949207"/>
        <a:ext cx="883679" cy="441839"/>
      </dsp:txXfrm>
    </dsp:sp>
    <dsp:sp modelId="{909E6C3B-C48E-474D-9F7D-9195D2C4F84B}">
      <dsp:nvSpPr>
        <dsp:cNvPr id="0" name=""/>
        <dsp:cNvSpPr/>
      </dsp:nvSpPr>
      <dsp:spPr>
        <a:xfrm>
          <a:off x="2448382" y="2576619"/>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Water pipe</a:t>
          </a:r>
          <a:endParaRPr lang="zh-CN" altLang="en-US" sz="1000" kern="1200" dirty="0">
            <a:latin typeface="Microsoft YaHei" panose="020B0503020204020204" pitchFamily="34" charset="-122"/>
            <a:ea typeface="Microsoft YaHei" panose="020B0503020204020204" pitchFamily="34" charset="-122"/>
          </a:endParaRPr>
        </a:p>
      </dsp:txBody>
      <dsp:txXfrm>
        <a:off x="2448382" y="2576619"/>
        <a:ext cx="883679" cy="441839"/>
      </dsp:txXfrm>
    </dsp:sp>
    <dsp:sp modelId="{BA48C3AD-1DCD-4C52-9A87-83FABF474C0D}">
      <dsp:nvSpPr>
        <dsp:cNvPr id="0" name=""/>
        <dsp:cNvSpPr/>
      </dsp:nvSpPr>
      <dsp:spPr>
        <a:xfrm>
          <a:off x="3517634" y="694382"/>
          <a:ext cx="1174798" cy="685293"/>
        </a:xfrm>
        <a:prstGeom prst="rect">
          <a:avLst/>
        </a:prstGeom>
        <a:gradFill rotWithShape="0">
          <a:gsLst>
            <a:gs pos="0">
              <a:schemeClr val="accent1">
                <a:hueOff val="0"/>
                <a:satOff val="0"/>
                <a:lumOff val="0"/>
                <a:alphaOff val="0"/>
                <a:shade val="51000"/>
                <a:satMod val="130000"/>
              </a:schemeClr>
            </a:gs>
            <a:gs pos="0">
              <a:srgbClr val="00479D"/>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 altLang="en-US" sz="900" b="1" kern="1200" dirty="0">
              <a:latin typeface="Microsoft YaHei" panose="020B0503020204020204" pitchFamily="34" charset="-122"/>
              <a:ea typeface="Microsoft YaHei" panose="020B0503020204020204" pitchFamily="34" charset="-122"/>
            </a:rPr>
            <a:t>Engine mounting system</a:t>
          </a:r>
          <a:endParaRPr lang="zh-CN" altLang="en-US" sz="900" b="1" kern="1200" dirty="0">
            <a:latin typeface="Microsoft YaHei" panose="020B0503020204020204" pitchFamily="34" charset="-122"/>
            <a:ea typeface="Microsoft YaHei" panose="020B0503020204020204" pitchFamily="34" charset="-122"/>
          </a:endParaRPr>
        </a:p>
      </dsp:txBody>
      <dsp:txXfrm>
        <a:off x="3517634" y="694382"/>
        <a:ext cx="1174798" cy="685293"/>
      </dsp:txXfrm>
    </dsp:sp>
    <dsp:sp modelId="{9736FE2C-A483-49C5-817B-5AD6714A2872}">
      <dsp:nvSpPr>
        <dsp:cNvPr id="0" name=""/>
        <dsp:cNvSpPr/>
      </dsp:nvSpPr>
      <dsp:spPr>
        <a:xfrm>
          <a:off x="3811334" y="1565248"/>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Engine</a:t>
          </a:r>
          <a:endParaRPr lang="zh-CN" altLang="en-US" sz="1000" kern="1200" dirty="0">
            <a:latin typeface="Microsoft YaHei" panose="020B0503020204020204" pitchFamily="34" charset="-122"/>
            <a:ea typeface="Microsoft YaHei" panose="020B0503020204020204" pitchFamily="34" charset="-122"/>
          </a:endParaRPr>
        </a:p>
      </dsp:txBody>
      <dsp:txXfrm>
        <a:off x="3811334" y="1565248"/>
        <a:ext cx="883679" cy="441839"/>
      </dsp:txXfrm>
    </dsp:sp>
    <dsp:sp modelId="{701A9FA3-09C0-4A28-A1A6-51403F14E766}">
      <dsp:nvSpPr>
        <dsp:cNvPr id="0" name=""/>
        <dsp:cNvSpPr/>
      </dsp:nvSpPr>
      <dsp:spPr>
        <a:xfrm>
          <a:off x="3811334" y="2192660"/>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Fan</a:t>
          </a:r>
          <a:endParaRPr lang="zh-CN" altLang="en-US" sz="1000" kern="1200" dirty="0">
            <a:latin typeface="Microsoft YaHei" panose="020B0503020204020204" pitchFamily="34" charset="-122"/>
            <a:ea typeface="Microsoft YaHei" panose="020B0503020204020204" pitchFamily="34" charset="-122"/>
          </a:endParaRPr>
        </a:p>
      </dsp:txBody>
      <dsp:txXfrm>
        <a:off x="3811334" y="2192660"/>
        <a:ext cx="883679" cy="441839"/>
      </dsp:txXfrm>
    </dsp:sp>
    <dsp:sp modelId="{BC6BA1C4-73F5-4B61-8D57-0BD8E792AD11}">
      <dsp:nvSpPr>
        <dsp:cNvPr id="0" name=""/>
        <dsp:cNvSpPr/>
      </dsp:nvSpPr>
      <dsp:spPr>
        <a:xfrm>
          <a:off x="3811334" y="2820073"/>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Shock absorber</a:t>
          </a:r>
          <a:endParaRPr lang="zh-CN" altLang="en-US" sz="1000" kern="1200" dirty="0">
            <a:latin typeface="Microsoft YaHei" panose="020B0503020204020204" pitchFamily="34" charset="-122"/>
            <a:ea typeface="Microsoft YaHei" panose="020B0503020204020204" pitchFamily="34" charset="-122"/>
          </a:endParaRPr>
        </a:p>
      </dsp:txBody>
      <dsp:txXfrm>
        <a:off x="3811334" y="2820073"/>
        <a:ext cx="883679" cy="441839"/>
      </dsp:txXfrm>
    </dsp:sp>
    <dsp:sp modelId="{87E5133A-AC7C-4374-A9E8-27AFD8D9AD44}">
      <dsp:nvSpPr>
        <dsp:cNvPr id="0" name=""/>
        <dsp:cNvSpPr/>
      </dsp:nvSpPr>
      <dsp:spPr>
        <a:xfrm>
          <a:off x="3811334" y="3447485"/>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Coupling</a:t>
          </a:r>
          <a:endParaRPr lang="zh-CN" altLang="en-US" sz="1000" kern="1200" dirty="0">
            <a:latin typeface="Microsoft YaHei" panose="020B0503020204020204" pitchFamily="34" charset="-122"/>
            <a:ea typeface="Microsoft YaHei" panose="020B0503020204020204" pitchFamily="34" charset="-122"/>
          </a:endParaRPr>
        </a:p>
      </dsp:txBody>
      <dsp:txXfrm>
        <a:off x="3811334" y="3447485"/>
        <a:ext cx="883679" cy="441839"/>
      </dsp:txXfrm>
    </dsp:sp>
    <dsp:sp modelId="{73CF68FA-799A-4D52-9038-D4A1DAFB340F}">
      <dsp:nvSpPr>
        <dsp:cNvPr id="0" name=""/>
        <dsp:cNvSpPr/>
      </dsp:nvSpPr>
      <dsp:spPr>
        <a:xfrm>
          <a:off x="3811334" y="4074897"/>
          <a:ext cx="1013624" cy="613127"/>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Oil pump connection plate</a:t>
          </a:r>
          <a:endParaRPr lang="zh-CN" altLang="en-US" sz="1000" kern="1200" dirty="0">
            <a:latin typeface="Microsoft YaHei" panose="020B0503020204020204" pitchFamily="34" charset="-122"/>
            <a:ea typeface="Microsoft YaHei" panose="020B0503020204020204" pitchFamily="34" charset="-122"/>
          </a:endParaRPr>
        </a:p>
      </dsp:txBody>
      <dsp:txXfrm>
        <a:off x="3811334" y="4074897"/>
        <a:ext cx="1013624" cy="613127"/>
      </dsp:txXfrm>
    </dsp:sp>
    <dsp:sp modelId="{B2BB45C7-6CED-4479-A6BB-FDD5B9516B22}">
      <dsp:nvSpPr>
        <dsp:cNvPr id="0" name=""/>
        <dsp:cNvSpPr/>
      </dsp:nvSpPr>
      <dsp:spPr>
        <a:xfrm>
          <a:off x="4878005" y="694382"/>
          <a:ext cx="972285" cy="687794"/>
        </a:xfrm>
        <a:prstGeom prst="rect">
          <a:avLst/>
        </a:prstGeom>
        <a:gradFill rotWithShape="0">
          <a:gsLst>
            <a:gs pos="0">
              <a:schemeClr val="accent1">
                <a:hueOff val="0"/>
                <a:satOff val="0"/>
                <a:lumOff val="0"/>
                <a:alphaOff val="0"/>
                <a:shade val="51000"/>
                <a:satMod val="130000"/>
              </a:schemeClr>
            </a:gs>
            <a:gs pos="0">
              <a:schemeClr val="accent1">
                <a:hueOff val="0"/>
                <a:satOff val="0"/>
                <a:lumOff val="0"/>
                <a:alphaOff val="0"/>
                <a:shade val="93000"/>
                <a:satMod val="130000"/>
              </a:schemeClr>
            </a:gs>
            <a:gs pos="0">
              <a:srgbClr val="00479D"/>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 altLang="en-US" sz="900" b="1" kern="1200" dirty="0">
              <a:latin typeface="Microsoft YaHei" panose="020B0503020204020204" pitchFamily="34" charset="-122"/>
              <a:ea typeface="Microsoft YaHei" panose="020B0503020204020204" pitchFamily="34" charset="-122"/>
            </a:rPr>
            <a:t>Fuel Filtration system</a:t>
          </a:r>
          <a:endParaRPr lang="zh-CN" altLang="en-US" sz="900" b="1" kern="1200" dirty="0">
            <a:latin typeface="Microsoft YaHei" panose="020B0503020204020204" pitchFamily="34" charset="-122"/>
            <a:ea typeface="Microsoft YaHei" panose="020B0503020204020204" pitchFamily="34" charset="-122"/>
          </a:endParaRPr>
        </a:p>
      </dsp:txBody>
      <dsp:txXfrm>
        <a:off x="4878005" y="694382"/>
        <a:ext cx="972285" cy="687794"/>
      </dsp:txXfrm>
    </dsp:sp>
    <dsp:sp modelId="{89A1E916-AA09-489A-81CE-F941E0073FFB}">
      <dsp:nvSpPr>
        <dsp:cNvPr id="0" name=""/>
        <dsp:cNvSpPr/>
      </dsp:nvSpPr>
      <dsp:spPr>
        <a:xfrm>
          <a:off x="5121077" y="1567749"/>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Water separator</a:t>
          </a:r>
          <a:endParaRPr lang="zh-CN" altLang="en-US" sz="1000" kern="1200" dirty="0">
            <a:latin typeface="Microsoft YaHei" panose="020B0503020204020204" pitchFamily="34" charset="-122"/>
            <a:ea typeface="Microsoft YaHei" panose="020B0503020204020204" pitchFamily="34" charset="-122"/>
          </a:endParaRPr>
        </a:p>
      </dsp:txBody>
      <dsp:txXfrm>
        <a:off x="5121077" y="1567749"/>
        <a:ext cx="883679" cy="441839"/>
      </dsp:txXfrm>
    </dsp:sp>
    <dsp:sp modelId="{63240C05-5502-4348-B77A-D496A29ACA77}">
      <dsp:nvSpPr>
        <dsp:cNvPr id="0" name=""/>
        <dsp:cNvSpPr/>
      </dsp:nvSpPr>
      <dsp:spPr>
        <a:xfrm>
          <a:off x="5121077" y="2195161"/>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Fuel fine filter</a:t>
          </a:r>
          <a:endParaRPr lang="zh-CN" altLang="en-US" sz="1000" kern="1200" dirty="0">
            <a:latin typeface="Microsoft YaHei" panose="020B0503020204020204" pitchFamily="34" charset="-122"/>
            <a:ea typeface="Microsoft YaHei" panose="020B0503020204020204" pitchFamily="34" charset="-122"/>
          </a:endParaRPr>
        </a:p>
      </dsp:txBody>
      <dsp:txXfrm>
        <a:off x="5121077" y="2195161"/>
        <a:ext cx="883679" cy="441839"/>
      </dsp:txXfrm>
    </dsp:sp>
    <dsp:sp modelId="{A058561C-5293-46FC-B4D4-D50B00BB69F8}">
      <dsp:nvSpPr>
        <dsp:cNvPr id="0" name=""/>
        <dsp:cNvSpPr/>
      </dsp:nvSpPr>
      <dsp:spPr>
        <a:xfrm>
          <a:off x="5121077" y="2822574"/>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Electronic fuel pump</a:t>
          </a:r>
          <a:endParaRPr lang="zh-CN" altLang="en-US" sz="1000" kern="1200" dirty="0">
            <a:latin typeface="Microsoft YaHei" panose="020B0503020204020204" pitchFamily="34" charset="-122"/>
            <a:ea typeface="Microsoft YaHei" panose="020B0503020204020204" pitchFamily="34" charset="-122"/>
          </a:endParaRPr>
        </a:p>
      </dsp:txBody>
      <dsp:txXfrm>
        <a:off x="5121077" y="2822574"/>
        <a:ext cx="883679" cy="441839"/>
      </dsp:txXfrm>
    </dsp:sp>
    <dsp:sp modelId="{82CBE986-1E48-4D0D-A3A3-46AF13FE0998}">
      <dsp:nvSpPr>
        <dsp:cNvPr id="0" name=""/>
        <dsp:cNvSpPr/>
      </dsp:nvSpPr>
      <dsp:spPr>
        <a:xfrm>
          <a:off x="5121077" y="3449986"/>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Diesel pipe</a:t>
          </a:r>
          <a:endParaRPr lang="zh-CN" altLang="en-US" sz="1000" kern="1200" dirty="0">
            <a:latin typeface="Microsoft YaHei" panose="020B0503020204020204" pitchFamily="34" charset="-122"/>
            <a:ea typeface="Microsoft YaHei" panose="020B0503020204020204" pitchFamily="34" charset="-122"/>
          </a:endParaRPr>
        </a:p>
      </dsp:txBody>
      <dsp:txXfrm>
        <a:off x="5121077" y="3449986"/>
        <a:ext cx="883679" cy="441839"/>
      </dsp:txXfrm>
    </dsp:sp>
    <dsp:sp modelId="{3D28B1B6-C3CF-4696-A379-59FA702C1E38}">
      <dsp:nvSpPr>
        <dsp:cNvPr id="0" name=""/>
        <dsp:cNvSpPr/>
      </dsp:nvSpPr>
      <dsp:spPr>
        <a:xfrm>
          <a:off x="6035864" y="694382"/>
          <a:ext cx="883679" cy="441839"/>
        </a:xfrm>
        <a:prstGeom prst="rect">
          <a:avLst/>
        </a:prstGeom>
        <a:gradFill rotWithShape="0">
          <a:gsLst>
            <a:gs pos="0">
              <a:schemeClr val="accent1">
                <a:hueOff val="0"/>
                <a:satOff val="0"/>
                <a:lumOff val="0"/>
                <a:alphaOff val="0"/>
                <a:shade val="51000"/>
                <a:satMod val="130000"/>
              </a:schemeClr>
            </a:gs>
            <a:gs pos="0">
              <a:schemeClr val="accent1">
                <a:hueOff val="0"/>
                <a:satOff val="0"/>
                <a:lumOff val="0"/>
                <a:alphaOff val="0"/>
                <a:shade val="93000"/>
                <a:satMod val="130000"/>
              </a:schemeClr>
            </a:gs>
            <a:gs pos="0">
              <a:srgbClr val="00479D"/>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715" tIns="5715" rIns="5715" bIns="5715" numCol="1" spcCol="1270" anchor="ctr" anchorCtr="0">
          <a:noAutofit/>
        </a:bodyPr>
        <a:lstStyle/>
        <a:p>
          <a:pPr marL="0" lvl="0" indent="0" algn="ctr" defTabSz="400050">
            <a:lnSpc>
              <a:spcPct val="90000"/>
            </a:lnSpc>
            <a:spcBef>
              <a:spcPct val="0"/>
            </a:spcBef>
            <a:spcAft>
              <a:spcPct val="35000"/>
            </a:spcAft>
            <a:buNone/>
          </a:pPr>
          <a:r>
            <a:rPr lang="en" altLang="en-US" sz="900" b="1" kern="1200" dirty="0">
              <a:latin typeface="Microsoft YaHei" panose="020B0503020204020204" pitchFamily="34" charset="-122"/>
              <a:ea typeface="Microsoft YaHei" panose="020B0503020204020204" pitchFamily="34" charset="-122"/>
            </a:rPr>
            <a:t>Diesel tank</a:t>
          </a:r>
          <a:endParaRPr lang="zh-CN" altLang="en-US" sz="900" b="1" kern="1200" dirty="0">
            <a:latin typeface="Microsoft YaHei" panose="020B0503020204020204" pitchFamily="34" charset="-122"/>
            <a:ea typeface="Microsoft YaHei" panose="020B0503020204020204" pitchFamily="34" charset="-122"/>
          </a:endParaRPr>
        </a:p>
      </dsp:txBody>
      <dsp:txXfrm>
        <a:off x="6035864" y="694382"/>
        <a:ext cx="883679" cy="441839"/>
      </dsp:txXfrm>
    </dsp:sp>
    <dsp:sp modelId="{DDF8EE72-56BE-4418-BAAC-A6F19DEF3CB5}">
      <dsp:nvSpPr>
        <dsp:cNvPr id="0" name=""/>
        <dsp:cNvSpPr/>
      </dsp:nvSpPr>
      <dsp:spPr>
        <a:xfrm>
          <a:off x="6256784" y="1321795"/>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Tank body</a:t>
          </a:r>
          <a:endParaRPr lang="zh-CN" altLang="en-US" sz="1000" kern="1200" dirty="0">
            <a:latin typeface="Microsoft YaHei" panose="020B0503020204020204" pitchFamily="34" charset="-122"/>
            <a:ea typeface="Microsoft YaHei" panose="020B0503020204020204" pitchFamily="34" charset="-122"/>
          </a:endParaRPr>
        </a:p>
      </dsp:txBody>
      <dsp:txXfrm>
        <a:off x="6256784" y="1321795"/>
        <a:ext cx="883679" cy="441839"/>
      </dsp:txXfrm>
    </dsp:sp>
    <dsp:sp modelId="{0151CF22-7B53-44FE-8497-10368AD42E19}">
      <dsp:nvSpPr>
        <dsp:cNvPr id="0" name=""/>
        <dsp:cNvSpPr/>
      </dsp:nvSpPr>
      <dsp:spPr>
        <a:xfrm>
          <a:off x="6256784" y="1949207"/>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Fuel tank cap</a:t>
          </a:r>
          <a:endParaRPr lang="zh-CN" altLang="en-US" sz="1000" kern="1200" dirty="0">
            <a:latin typeface="Microsoft YaHei" panose="020B0503020204020204" pitchFamily="34" charset="-122"/>
            <a:ea typeface="Microsoft YaHei" panose="020B0503020204020204" pitchFamily="34" charset="-122"/>
          </a:endParaRPr>
        </a:p>
      </dsp:txBody>
      <dsp:txXfrm>
        <a:off x="6256784" y="1949207"/>
        <a:ext cx="883679" cy="441839"/>
      </dsp:txXfrm>
    </dsp:sp>
    <dsp:sp modelId="{EA8AF9B1-1809-44B7-BA9D-1265084559D3}">
      <dsp:nvSpPr>
        <dsp:cNvPr id="0" name=""/>
        <dsp:cNvSpPr/>
      </dsp:nvSpPr>
      <dsp:spPr>
        <a:xfrm>
          <a:off x="6256784" y="2576619"/>
          <a:ext cx="883679" cy="441839"/>
        </a:xfrm>
        <a:prstGeom prst="rect">
          <a:avLst/>
        </a:prstGeom>
        <a:gradFill rotWithShape="0">
          <a:gsLst>
            <a:gs pos="0">
              <a:srgbClr val="3C7FD0"/>
            </a:gs>
            <a:gs pos="0">
              <a:schemeClr val="accent1">
                <a:hueOff val="0"/>
                <a:satOff val="0"/>
                <a:lumOff val="0"/>
                <a:alphaOff val="0"/>
                <a:shade val="93000"/>
                <a:satMod val="130000"/>
              </a:schemeClr>
            </a:gs>
            <a:gs pos="12000">
              <a:srgbClr val="3C7FD0"/>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6350" tIns="6350" rIns="6350" bIns="6350" numCol="1" spcCol="1270" anchor="ctr" anchorCtr="0">
          <a:noAutofit/>
        </a:bodyPr>
        <a:lstStyle/>
        <a:p>
          <a:pPr marL="0" lvl="0" indent="0" algn="ctr" defTabSz="444500">
            <a:lnSpc>
              <a:spcPct val="90000"/>
            </a:lnSpc>
            <a:spcBef>
              <a:spcPct val="0"/>
            </a:spcBef>
            <a:spcAft>
              <a:spcPct val="35000"/>
            </a:spcAft>
            <a:buNone/>
          </a:pPr>
          <a:r>
            <a:rPr lang="en" altLang="en-US" sz="1000" kern="1200" dirty="0">
              <a:latin typeface="Microsoft YaHei" panose="020B0503020204020204" pitchFamily="34" charset="-122"/>
              <a:ea typeface="Microsoft YaHei" panose="020B0503020204020204" pitchFamily="34" charset="-122"/>
            </a:rPr>
            <a:t>Refill the filter</a:t>
          </a:r>
          <a:endParaRPr lang="zh-CN" altLang="en-US" sz="1000" kern="1200" dirty="0">
            <a:latin typeface="Microsoft YaHei" panose="020B0503020204020204" pitchFamily="34" charset="-122"/>
            <a:ea typeface="Microsoft YaHei" panose="020B0503020204020204" pitchFamily="34" charset="-122"/>
          </a:endParaRPr>
        </a:p>
      </dsp:txBody>
      <dsp:txXfrm>
        <a:off x="6256784" y="2576619"/>
        <a:ext cx="883679" cy="4418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E3D1CFE-4C7F-492E-A82E-87141DB15FAB}">
      <dsp:nvSpPr>
        <dsp:cNvPr id="0" name=""/>
        <dsp:cNvSpPr/>
      </dsp:nvSpPr>
      <dsp:spPr>
        <a:xfrm>
          <a:off x="7368779" y="4279587"/>
          <a:ext cx="432468" cy="302957"/>
        </a:xfrm>
        <a:custGeom>
          <a:avLst/>
          <a:gdLst/>
          <a:ahLst/>
          <a:cxnLst/>
          <a:rect l="0" t="0" r="0" b="0"/>
          <a:pathLst>
            <a:path>
              <a:moveTo>
                <a:pt x="0" y="0"/>
              </a:moveTo>
              <a:lnTo>
                <a:pt x="0" y="302957"/>
              </a:lnTo>
              <a:lnTo>
                <a:pt x="432468" y="302957"/>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ADFBC1E-3D51-4019-BD2A-14333B31EEE8}">
      <dsp:nvSpPr>
        <dsp:cNvPr id="0" name=""/>
        <dsp:cNvSpPr/>
      </dsp:nvSpPr>
      <dsp:spPr>
        <a:xfrm>
          <a:off x="7255350" y="3658132"/>
          <a:ext cx="374829" cy="294703"/>
        </a:xfrm>
        <a:custGeom>
          <a:avLst/>
          <a:gdLst/>
          <a:ahLst/>
          <a:cxnLst/>
          <a:rect l="0" t="0" r="0" b="0"/>
          <a:pathLst>
            <a:path>
              <a:moveTo>
                <a:pt x="0" y="0"/>
              </a:moveTo>
              <a:lnTo>
                <a:pt x="0" y="226085"/>
              </a:lnTo>
              <a:lnTo>
                <a:pt x="374829" y="226085"/>
              </a:lnTo>
              <a:lnTo>
                <a:pt x="374829" y="29470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96BCCF5-D092-421A-BE0E-B171675AFCF3}">
      <dsp:nvSpPr>
        <dsp:cNvPr id="0" name=""/>
        <dsp:cNvSpPr/>
      </dsp:nvSpPr>
      <dsp:spPr>
        <a:xfrm>
          <a:off x="6423931" y="4279587"/>
          <a:ext cx="159663" cy="313230"/>
        </a:xfrm>
        <a:custGeom>
          <a:avLst/>
          <a:gdLst/>
          <a:ahLst/>
          <a:cxnLst/>
          <a:rect l="0" t="0" r="0" b="0"/>
          <a:pathLst>
            <a:path>
              <a:moveTo>
                <a:pt x="0" y="0"/>
              </a:moveTo>
              <a:lnTo>
                <a:pt x="0" y="313230"/>
              </a:lnTo>
              <a:lnTo>
                <a:pt x="159663" y="313230"/>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6D9620C-3431-4A35-80FA-7CB5F2DA4BFC}">
      <dsp:nvSpPr>
        <dsp:cNvPr id="0" name=""/>
        <dsp:cNvSpPr/>
      </dsp:nvSpPr>
      <dsp:spPr>
        <a:xfrm>
          <a:off x="6685332" y="3658132"/>
          <a:ext cx="570018" cy="294703"/>
        </a:xfrm>
        <a:custGeom>
          <a:avLst/>
          <a:gdLst/>
          <a:ahLst/>
          <a:cxnLst/>
          <a:rect l="0" t="0" r="0" b="0"/>
          <a:pathLst>
            <a:path>
              <a:moveTo>
                <a:pt x="570018" y="0"/>
              </a:moveTo>
              <a:lnTo>
                <a:pt x="570018" y="226085"/>
              </a:lnTo>
              <a:lnTo>
                <a:pt x="0" y="226085"/>
              </a:lnTo>
              <a:lnTo>
                <a:pt x="0" y="294703"/>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E3DB887-062F-4CE0-B6AC-1D97F5AF4CC4}">
      <dsp:nvSpPr>
        <dsp:cNvPr id="0" name=""/>
        <dsp:cNvSpPr/>
      </dsp:nvSpPr>
      <dsp:spPr>
        <a:xfrm>
          <a:off x="6466043" y="3122681"/>
          <a:ext cx="253974" cy="372075"/>
        </a:xfrm>
        <a:custGeom>
          <a:avLst/>
          <a:gdLst/>
          <a:ahLst/>
          <a:cxnLst/>
          <a:rect l="0" t="0" r="0" b="0"/>
          <a:pathLst>
            <a:path>
              <a:moveTo>
                <a:pt x="0" y="0"/>
              </a:moveTo>
              <a:lnTo>
                <a:pt x="0" y="372075"/>
              </a:lnTo>
              <a:lnTo>
                <a:pt x="253974" y="37207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6A07233-D78C-4BCD-A372-FA4476123A75}">
      <dsp:nvSpPr>
        <dsp:cNvPr id="0" name=""/>
        <dsp:cNvSpPr/>
      </dsp:nvSpPr>
      <dsp:spPr>
        <a:xfrm>
          <a:off x="6445085" y="2417698"/>
          <a:ext cx="282359" cy="378231"/>
        </a:xfrm>
        <a:custGeom>
          <a:avLst/>
          <a:gdLst/>
          <a:ahLst/>
          <a:cxnLst/>
          <a:rect l="0" t="0" r="0" b="0"/>
          <a:pathLst>
            <a:path>
              <a:moveTo>
                <a:pt x="0" y="0"/>
              </a:moveTo>
              <a:lnTo>
                <a:pt x="0" y="309613"/>
              </a:lnTo>
              <a:lnTo>
                <a:pt x="282359" y="309613"/>
              </a:lnTo>
              <a:lnTo>
                <a:pt x="282359" y="378231"/>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9BED8B7A-EA01-4322-9B43-9D4B98F3DAE1}">
      <dsp:nvSpPr>
        <dsp:cNvPr id="0" name=""/>
        <dsp:cNvSpPr/>
      </dsp:nvSpPr>
      <dsp:spPr>
        <a:xfrm>
          <a:off x="5603380" y="3112408"/>
          <a:ext cx="108305" cy="382348"/>
        </a:xfrm>
        <a:custGeom>
          <a:avLst/>
          <a:gdLst/>
          <a:ahLst/>
          <a:cxnLst/>
          <a:rect l="0" t="0" r="0" b="0"/>
          <a:pathLst>
            <a:path>
              <a:moveTo>
                <a:pt x="0" y="0"/>
              </a:moveTo>
              <a:lnTo>
                <a:pt x="0" y="382348"/>
              </a:lnTo>
              <a:lnTo>
                <a:pt x="108305" y="38234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83BCBB3-65AD-4B40-B971-2932195FF1CD}">
      <dsp:nvSpPr>
        <dsp:cNvPr id="0" name=""/>
        <dsp:cNvSpPr/>
      </dsp:nvSpPr>
      <dsp:spPr>
        <a:xfrm>
          <a:off x="5864781" y="2417698"/>
          <a:ext cx="580304" cy="367958"/>
        </a:xfrm>
        <a:custGeom>
          <a:avLst/>
          <a:gdLst/>
          <a:ahLst/>
          <a:cxnLst/>
          <a:rect l="0" t="0" r="0" b="0"/>
          <a:pathLst>
            <a:path>
              <a:moveTo>
                <a:pt x="580304" y="0"/>
              </a:moveTo>
              <a:lnTo>
                <a:pt x="580304" y="299340"/>
              </a:lnTo>
              <a:lnTo>
                <a:pt x="0" y="299340"/>
              </a:lnTo>
              <a:lnTo>
                <a:pt x="0" y="36795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D75CCE6-69EE-4909-AE7D-C1C6E570A899}">
      <dsp:nvSpPr>
        <dsp:cNvPr id="0" name=""/>
        <dsp:cNvSpPr/>
      </dsp:nvSpPr>
      <dsp:spPr>
        <a:xfrm>
          <a:off x="6010309" y="1836293"/>
          <a:ext cx="108024" cy="418029"/>
        </a:xfrm>
        <a:custGeom>
          <a:avLst/>
          <a:gdLst/>
          <a:ahLst/>
          <a:cxnLst/>
          <a:rect l="0" t="0" r="0" b="0"/>
          <a:pathLst>
            <a:path>
              <a:moveTo>
                <a:pt x="0" y="0"/>
              </a:moveTo>
              <a:lnTo>
                <a:pt x="0" y="418029"/>
              </a:lnTo>
              <a:lnTo>
                <a:pt x="108024" y="41802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B7B9B43-3E84-42AC-A83D-30F5FCEAF197}">
      <dsp:nvSpPr>
        <dsp:cNvPr id="0" name=""/>
        <dsp:cNvSpPr/>
      </dsp:nvSpPr>
      <dsp:spPr>
        <a:xfrm>
          <a:off x="5450414" y="1376837"/>
          <a:ext cx="233143" cy="296079"/>
        </a:xfrm>
        <a:custGeom>
          <a:avLst/>
          <a:gdLst/>
          <a:ahLst/>
          <a:cxnLst/>
          <a:rect l="0" t="0" r="0" b="0"/>
          <a:pathLst>
            <a:path>
              <a:moveTo>
                <a:pt x="0" y="0"/>
              </a:moveTo>
              <a:lnTo>
                <a:pt x="0" y="296079"/>
              </a:lnTo>
              <a:lnTo>
                <a:pt x="233143" y="29607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A5909F8-3C8E-46C4-9BD5-9AF208912252}">
      <dsp:nvSpPr>
        <dsp:cNvPr id="0" name=""/>
        <dsp:cNvSpPr/>
      </dsp:nvSpPr>
      <dsp:spPr>
        <a:xfrm>
          <a:off x="4387504" y="1836293"/>
          <a:ext cx="243384" cy="425182"/>
        </a:xfrm>
        <a:custGeom>
          <a:avLst/>
          <a:gdLst/>
          <a:ahLst/>
          <a:cxnLst/>
          <a:rect l="0" t="0" r="0" b="0"/>
          <a:pathLst>
            <a:path>
              <a:moveTo>
                <a:pt x="243384" y="0"/>
              </a:moveTo>
              <a:lnTo>
                <a:pt x="243384" y="425182"/>
              </a:lnTo>
              <a:lnTo>
                <a:pt x="0" y="42518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8FC6217-C942-4E37-A5BC-4476EA3B0640}">
      <dsp:nvSpPr>
        <dsp:cNvPr id="0" name=""/>
        <dsp:cNvSpPr/>
      </dsp:nvSpPr>
      <dsp:spPr>
        <a:xfrm>
          <a:off x="4630888" y="1836293"/>
          <a:ext cx="321503" cy="425182"/>
        </a:xfrm>
        <a:custGeom>
          <a:avLst/>
          <a:gdLst/>
          <a:ahLst/>
          <a:cxnLst/>
          <a:rect l="0" t="0" r="0" b="0"/>
          <a:pathLst>
            <a:path>
              <a:moveTo>
                <a:pt x="0" y="0"/>
              </a:moveTo>
              <a:lnTo>
                <a:pt x="0" y="425182"/>
              </a:lnTo>
              <a:lnTo>
                <a:pt x="321503" y="42518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ADD6548-D02C-44BB-9EC7-67B594267E88}">
      <dsp:nvSpPr>
        <dsp:cNvPr id="0" name=""/>
        <dsp:cNvSpPr/>
      </dsp:nvSpPr>
      <dsp:spPr>
        <a:xfrm>
          <a:off x="5097872" y="1376837"/>
          <a:ext cx="352542" cy="296079"/>
        </a:xfrm>
        <a:custGeom>
          <a:avLst/>
          <a:gdLst/>
          <a:ahLst/>
          <a:cxnLst/>
          <a:rect l="0" t="0" r="0" b="0"/>
          <a:pathLst>
            <a:path>
              <a:moveTo>
                <a:pt x="352542" y="0"/>
              </a:moveTo>
              <a:lnTo>
                <a:pt x="352542" y="296079"/>
              </a:lnTo>
              <a:lnTo>
                <a:pt x="0" y="29607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36F670F8-DE3A-4AA5-A64B-90C222EF7D52}">
      <dsp:nvSpPr>
        <dsp:cNvPr id="0" name=""/>
        <dsp:cNvSpPr/>
      </dsp:nvSpPr>
      <dsp:spPr>
        <a:xfrm>
          <a:off x="2890740" y="1836293"/>
          <a:ext cx="214192" cy="425182"/>
        </a:xfrm>
        <a:custGeom>
          <a:avLst/>
          <a:gdLst/>
          <a:ahLst/>
          <a:cxnLst/>
          <a:rect l="0" t="0" r="0" b="0"/>
          <a:pathLst>
            <a:path>
              <a:moveTo>
                <a:pt x="214192" y="0"/>
              </a:moveTo>
              <a:lnTo>
                <a:pt x="214192" y="425182"/>
              </a:lnTo>
              <a:lnTo>
                <a:pt x="0" y="425182"/>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A237C37-315C-420D-A207-83AF3461C203}">
      <dsp:nvSpPr>
        <dsp:cNvPr id="0" name=""/>
        <dsp:cNvSpPr/>
      </dsp:nvSpPr>
      <dsp:spPr>
        <a:xfrm>
          <a:off x="3431684" y="1376837"/>
          <a:ext cx="2018730" cy="296079"/>
        </a:xfrm>
        <a:custGeom>
          <a:avLst/>
          <a:gdLst/>
          <a:ahLst/>
          <a:cxnLst/>
          <a:rect l="0" t="0" r="0" b="0"/>
          <a:pathLst>
            <a:path>
              <a:moveTo>
                <a:pt x="2018730" y="0"/>
              </a:moveTo>
              <a:lnTo>
                <a:pt x="2018730" y="296079"/>
              </a:lnTo>
              <a:lnTo>
                <a:pt x="0" y="296079"/>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EF4938D-4714-4E36-8C45-82FDECE5A9E5}">
      <dsp:nvSpPr>
        <dsp:cNvPr id="0" name=""/>
        <dsp:cNvSpPr/>
      </dsp:nvSpPr>
      <dsp:spPr>
        <a:xfrm>
          <a:off x="5404694" y="952207"/>
          <a:ext cx="91440" cy="97878"/>
        </a:xfrm>
        <a:custGeom>
          <a:avLst/>
          <a:gdLst/>
          <a:ahLst/>
          <a:cxnLst/>
          <a:rect l="0" t="0" r="0" b="0"/>
          <a:pathLst>
            <a:path>
              <a:moveTo>
                <a:pt x="45720" y="0"/>
              </a:moveTo>
              <a:lnTo>
                <a:pt x="45720" y="97878"/>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BDC99E8B-22AD-4E4E-8B19-6577FEAC39F3}">
      <dsp:nvSpPr>
        <dsp:cNvPr id="0" name=""/>
        <dsp:cNvSpPr/>
      </dsp:nvSpPr>
      <dsp:spPr>
        <a:xfrm>
          <a:off x="5777166" y="423942"/>
          <a:ext cx="409132" cy="364890"/>
        </a:xfrm>
        <a:custGeom>
          <a:avLst/>
          <a:gdLst/>
          <a:ahLst/>
          <a:cxnLst/>
          <a:rect l="0" t="0" r="0" b="0"/>
          <a:pathLst>
            <a:path>
              <a:moveTo>
                <a:pt x="409132" y="0"/>
              </a:moveTo>
              <a:lnTo>
                <a:pt x="409132" y="364890"/>
              </a:lnTo>
              <a:lnTo>
                <a:pt x="0" y="364890"/>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4437285-7F49-47DE-A3CB-1276140F6B7A}">
      <dsp:nvSpPr>
        <dsp:cNvPr id="0" name=""/>
        <dsp:cNvSpPr/>
      </dsp:nvSpPr>
      <dsp:spPr>
        <a:xfrm>
          <a:off x="6889448" y="1406872"/>
          <a:ext cx="585048" cy="163375"/>
        </a:xfrm>
        <a:custGeom>
          <a:avLst/>
          <a:gdLst/>
          <a:ahLst/>
          <a:cxnLst/>
          <a:rect l="0" t="0" r="0" b="0"/>
          <a:pathLst>
            <a:path>
              <a:moveTo>
                <a:pt x="0" y="0"/>
              </a:moveTo>
              <a:lnTo>
                <a:pt x="0" y="163375"/>
              </a:lnTo>
              <a:lnTo>
                <a:pt x="585048" y="16337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3103306-1CE9-489F-AE7F-DF25899330BC}">
      <dsp:nvSpPr>
        <dsp:cNvPr id="0" name=""/>
        <dsp:cNvSpPr/>
      </dsp:nvSpPr>
      <dsp:spPr>
        <a:xfrm>
          <a:off x="6838761" y="947015"/>
          <a:ext cx="91440" cy="133105"/>
        </a:xfrm>
        <a:custGeom>
          <a:avLst/>
          <a:gdLst/>
          <a:ahLst/>
          <a:cxnLst/>
          <a:rect l="0" t="0" r="0" b="0"/>
          <a:pathLst>
            <a:path>
              <a:moveTo>
                <a:pt x="45720" y="0"/>
              </a:moveTo>
              <a:lnTo>
                <a:pt x="45720" y="64487"/>
              </a:lnTo>
              <a:lnTo>
                <a:pt x="50686" y="64487"/>
              </a:lnTo>
              <a:lnTo>
                <a:pt x="50686" y="133105"/>
              </a:lnTo>
            </a:path>
          </a:pathLst>
        </a:custGeom>
        <a:noFill/>
        <a:ln w="6350" cap="flat" cmpd="sng" algn="ctr">
          <a:solidFill>
            <a:schemeClr val="accent1">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C1E2DA9-83F8-4A66-88BF-18DE5E16BFC0}">
      <dsp:nvSpPr>
        <dsp:cNvPr id="0" name=""/>
        <dsp:cNvSpPr/>
      </dsp:nvSpPr>
      <dsp:spPr>
        <a:xfrm>
          <a:off x="6186298" y="423942"/>
          <a:ext cx="371431" cy="359697"/>
        </a:xfrm>
        <a:custGeom>
          <a:avLst/>
          <a:gdLst/>
          <a:ahLst/>
          <a:cxnLst/>
          <a:rect l="0" t="0" r="0" b="0"/>
          <a:pathLst>
            <a:path>
              <a:moveTo>
                <a:pt x="0" y="0"/>
              </a:moveTo>
              <a:lnTo>
                <a:pt x="0" y="359697"/>
              </a:lnTo>
              <a:lnTo>
                <a:pt x="371431" y="359697"/>
              </a:lnTo>
            </a:path>
          </a:pathLst>
        </a:custGeom>
        <a:noFill/>
        <a:ln w="6350" cap="flat" cmpd="sng" algn="ctr">
          <a:solidFill>
            <a:schemeClr val="accent1">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78CADC5-4D2A-4022-93D2-B325F26A19F1}">
      <dsp:nvSpPr>
        <dsp:cNvPr id="0" name=""/>
        <dsp:cNvSpPr/>
      </dsp:nvSpPr>
      <dsp:spPr>
        <a:xfrm>
          <a:off x="5859546" y="97190"/>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Turn on the A/C</a:t>
          </a:r>
        </a:p>
      </dsp:txBody>
      <dsp:txXfrm>
        <a:off x="5859546" y="97190"/>
        <a:ext cx="653503" cy="326751"/>
      </dsp:txXfrm>
    </dsp:sp>
    <dsp:sp modelId="{F27134C4-3B4E-4AE7-B120-52450A5777A5}">
      <dsp:nvSpPr>
        <dsp:cNvPr id="0" name=""/>
        <dsp:cNvSpPr/>
      </dsp:nvSpPr>
      <dsp:spPr>
        <a:xfrm>
          <a:off x="6557729" y="620264"/>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A/C light off</a:t>
          </a:r>
        </a:p>
      </dsp:txBody>
      <dsp:txXfrm>
        <a:off x="6557729" y="620264"/>
        <a:ext cx="653503" cy="326751"/>
      </dsp:txXfrm>
    </dsp:sp>
    <dsp:sp modelId="{36C6808F-A326-4453-A918-2A3C41B60D58}">
      <dsp:nvSpPr>
        <dsp:cNvPr id="0" name=""/>
        <dsp:cNvSpPr/>
      </dsp:nvSpPr>
      <dsp:spPr>
        <a:xfrm>
          <a:off x="6562696" y="1080121"/>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A/C fuse check</a:t>
          </a:r>
        </a:p>
      </dsp:txBody>
      <dsp:txXfrm>
        <a:off x="6562696" y="1080121"/>
        <a:ext cx="653503" cy="326751"/>
      </dsp:txXfrm>
    </dsp:sp>
    <dsp:sp modelId="{9BFBEDA8-C3CB-4BE4-9B39-14649FBF63A6}">
      <dsp:nvSpPr>
        <dsp:cNvPr id="0" name=""/>
        <dsp:cNvSpPr/>
      </dsp:nvSpPr>
      <dsp:spPr>
        <a:xfrm>
          <a:off x="7474496" y="1406872"/>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Replace fuse</a:t>
          </a:r>
        </a:p>
      </dsp:txBody>
      <dsp:txXfrm>
        <a:off x="7474496" y="1406872"/>
        <a:ext cx="653503" cy="326751"/>
      </dsp:txXfrm>
    </dsp:sp>
    <dsp:sp modelId="{5B27624F-902E-470E-A231-8F1EE4C89CA2}">
      <dsp:nvSpPr>
        <dsp:cNvPr id="0" name=""/>
        <dsp:cNvSpPr/>
      </dsp:nvSpPr>
      <dsp:spPr>
        <a:xfrm>
          <a:off x="5123662" y="625456"/>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A/C light on</a:t>
          </a:r>
        </a:p>
      </dsp:txBody>
      <dsp:txXfrm>
        <a:off x="5123662" y="625456"/>
        <a:ext cx="653503" cy="326751"/>
      </dsp:txXfrm>
    </dsp:sp>
    <dsp:sp modelId="{68631A21-DFAE-4AFC-A561-B53FE5D05F20}">
      <dsp:nvSpPr>
        <dsp:cNvPr id="0" name=""/>
        <dsp:cNvSpPr/>
      </dsp:nvSpPr>
      <dsp:spPr>
        <a:xfrm>
          <a:off x="5123662" y="1050086"/>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Blower inspection</a:t>
          </a:r>
        </a:p>
      </dsp:txBody>
      <dsp:txXfrm>
        <a:off x="5123662" y="1050086"/>
        <a:ext cx="653503" cy="326751"/>
      </dsp:txXfrm>
    </dsp:sp>
    <dsp:sp modelId="{10636E9D-8AD5-4064-830C-9C7BBDE1A4D4}">
      <dsp:nvSpPr>
        <dsp:cNvPr id="0" name=""/>
        <dsp:cNvSpPr/>
      </dsp:nvSpPr>
      <dsp:spPr>
        <a:xfrm>
          <a:off x="2778181" y="1509541"/>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Do not start</a:t>
          </a:r>
        </a:p>
      </dsp:txBody>
      <dsp:txXfrm>
        <a:off x="2778181" y="1509541"/>
        <a:ext cx="653503" cy="326751"/>
      </dsp:txXfrm>
    </dsp:sp>
    <dsp:sp modelId="{2E0D3519-467B-4EDB-BE6C-552E389F0E7F}">
      <dsp:nvSpPr>
        <dsp:cNvPr id="0" name=""/>
        <dsp:cNvSpPr/>
      </dsp:nvSpPr>
      <dsp:spPr>
        <a:xfrm>
          <a:off x="2237237" y="2098099"/>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View a</a:t>
          </a:r>
        </a:p>
      </dsp:txBody>
      <dsp:txXfrm>
        <a:off x="2237237" y="2098099"/>
        <a:ext cx="653503" cy="326751"/>
      </dsp:txXfrm>
    </dsp:sp>
    <dsp:sp modelId="{AD17D0A5-FB2B-4B07-AFE9-F2BB09F5F7A1}">
      <dsp:nvSpPr>
        <dsp:cNvPr id="0" name=""/>
        <dsp:cNvSpPr/>
      </dsp:nvSpPr>
      <dsp:spPr>
        <a:xfrm>
          <a:off x="4163905" y="1509541"/>
          <a:ext cx="933967"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Start but the air volume is small</a:t>
          </a:r>
        </a:p>
      </dsp:txBody>
      <dsp:txXfrm>
        <a:off x="4163905" y="1509541"/>
        <a:ext cx="933967" cy="326751"/>
      </dsp:txXfrm>
    </dsp:sp>
    <dsp:sp modelId="{694C30B6-052C-4590-B163-789342676508}">
      <dsp:nvSpPr>
        <dsp:cNvPr id="0" name=""/>
        <dsp:cNvSpPr/>
      </dsp:nvSpPr>
      <dsp:spPr>
        <a:xfrm>
          <a:off x="4952392" y="2098099"/>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View b </a:t>
          </a:r>
        </a:p>
      </dsp:txBody>
      <dsp:txXfrm>
        <a:off x="4952392" y="2098099"/>
        <a:ext cx="653503" cy="326751"/>
      </dsp:txXfrm>
    </dsp:sp>
    <dsp:sp modelId="{536D9A47-C7FF-4E9E-B502-8DDC350A3C13}">
      <dsp:nvSpPr>
        <dsp:cNvPr id="0" name=""/>
        <dsp:cNvSpPr/>
      </dsp:nvSpPr>
      <dsp:spPr>
        <a:xfrm>
          <a:off x="3734001" y="2098099"/>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View c</a:t>
          </a:r>
        </a:p>
      </dsp:txBody>
      <dsp:txXfrm>
        <a:off x="3734001" y="2098099"/>
        <a:ext cx="653503" cy="326751"/>
      </dsp:txXfrm>
    </dsp:sp>
    <dsp:sp modelId="{E18A3368-072F-460E-AF1D-1FAA302A3610}">
      <dsp:nvSpPr>
        <dsp:cNvPr id="0" name=""/>
        <dsp:cNvSpPr/>
      </dsp:nvSpPr>
      <dsp:spPr>
        <a:xfrm>
          <a:off x="5683558" y="1509541"/>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Normal </a:t>
          </a:r>
        </a:p>
      </dsp:txBody>
      <dsp:txXfrm>
        <a:off x="5683558" y="1509541"/>
        <a:ext cx="653503" cy="326751"/>
      </dsp:txXfrm>
    </dsp:sp>
    <dsp:sp modelId="{D030E226-A604-41F3-A7A8-005F19E63B54}">
      <dsp:nvSpPr>
        <dsp:cNvPr id="0" name=""/>
        <dsp:cNvSpPr/>
      </dsp:nvSpPr>
      <dsp:spPr>
        <a:xfrm>
          <a:off x="6118333" y="2090946"/>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Compressor inspection</a:t>
          </a:r>
        </a:p>
      </dsp:txBody>
      <dsp:txXfrm>
        <a:off x="6118333" y="2090946"/>
        <a:ext cx="653503" cy="326751"/>
      </dsp:txXfrm>
    </dsp:sp>
    <dsp:sp modelId="{D0275107-8C89-44B4-87FE-4C15CE14DC27}">
      <dsp:nvSpPr>
        <dsp:cNvPr id="0" name=""/>
        <dsp:cNvSpPr/>
      </dsp:nvSpPr>
      <dsp:spPr>
        <a:xfrm>
          <a:off x="5538029" y="2785656"/>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Do not start</a:t>
          </a:r>
        </a:p>
      </dsp:txBody>
      <dsp:txXfrm>
        <a:off x="5538029" y="2785656"/>
        <a:ext cx="653503" cy="326751"/>
      </dsp:txXfrm>
    </dsp:sp>
    <dsp:sp modelId="{04C36BB2-BB85-4A9A-B8C7-E8C490E76A03}">
      <dsp:nvSpPr>
        <dsp:cNvPr id="0" name=""/>
        <dsp:cNvSpPr/>
      </dsp:nvSpPr>
      <dsp:spPr>
        <a:xfrm>
          <a:off x="5711685" y="3331380"/>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View d</a:t>
          </a:r>
        </a:p>
      </dsp:txBody>
      <dsp:txXfrm>
        <a:off x="5711685" y="3331380"/>
        <a:ext cx="653503" cy="326751"/>
      </dsp:txXfrm>
    </dsp:sp>
    <dsp:sp modelId="{C9D56A0B-E619-4DD0-960B-443A1FD0EC6F}">
      <dsp:nvSpPr>
        <dsp:cNvPr id="0" name=""/>
        <dsp:cNvSpPr/>
      </dsp:nvSpPr>
      <dsp:spPr>
        <a:xfrm>
          <a:off x="6400693" y="2795929"/>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Start up</a:t>
          </a:r>
        </a:p>
      </dsp:txBody>
      <dsp:txXfrm>
        <a:off x="6400693" y="2795929"/>
        <a:ext cx="653503" cy="326751"/>
      </dsp:txXfrm>
    </dsp:sp>
    <dsp:sp modelId="{F135C2E6-6150-435C-815F-97F9299DFD8B}">
      <dsp:nvSpPr>
        <dsp:cNvPr id="0" name=""/>
        <dsp:cNvSpPr/>
      </dsp:nvSpPr>
      <dsp:spPr>
        <a:xfrm>
          <a:off x="6720017" y="3331380"/>
          <a:ext cx="1070666"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Confirm system pressure</a:t>
          </a:r>
        </a:p>
      </dsp:txBody>
      <dsp:txXfrm>
        <a:off x="6720017" y="3331380"/>
        <a:ext cx="1070666" cy="326751"/>
      </dsp:txXfrm>
    </dsp:sp>
    <dsp:sp modelId="{7F16A410-B0AE-4632-A64D-BF2C012873C7}">
      <dsp:nvSpPr>
        <dsp:cNvPr id="0" name=""/>
        <dsp:cNvSpPr/>
      </dsp:nvSpPr>
      <dsp:spPr>
        <a:xfrm>
          <a:off x="6358581" y="3952836"/>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Normal </a:t>
          </a:r>
        </a:p>
      </dsp:txBody>
      <dsp:txXfrm>
        <a:off x="6358581" y="3952836"/>
        <a:ext cx="653503" cy="326751"/>
      </dsp:txXfrm>
    </dsp:sp>
    <dsp:sp modelId="{390CA473-601D-4AD1-8E51-279EF6CA3CF8}">
      <dsp:nvSpPr>
        <dsp:cNvPr id="0" name=""/>
        <dsp:cNvSpPr/>
      </dsp:nvSpPr>
      <dsp:spPr>
        <a:xfrm>
          <a:off x="6583595" y="4429442"/>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View e</a:t>
          </a:r>
        </a:p>
      </dsp:txBody>
      <dsp:txXfrm>
        <a:off x="6583595" y="4429442"/>
        <a:ext cx="653503" cy="326751"/>
      </dsp:txXfrm>
    </dsp:sp>
    <dsp:sp modelId="{EEABE2A0-5970-4BFC-B579-C74CE4415519}">
      <dsp:nvSpPr>
        <dsp:cNvPr id="0" name=""/>
        <dsp:cNvSpPr/>
      </dsp:nvSpPr>
      <dsp:spPr>
        <a:xfrm>
          <a:off x="7303429" y="3952836"/>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Abnormal </a:t>
          </a:r>
        </a:p>
      </dsp:txBody>
      <dsp:txXfrm>
        <a:off x="7303429" y="3952836"/>
        <a:ext cx="653503" cy="326751"/>
      </dsp:txXfrm>
    </dsp:sp>
    <dsp:sp modelId="{1BF60547-B61A-4F10-A03B-09006131DB58}">
      <dsp:nvSpPr>
        <dsp:cNvPr id="0" name=""/>
        <dsp:cNvSpPr/>
      </dsp:nvSpPr>
      <dsp:spPr>
        <a:xfrm>
          <a:off x="7801248" y="4419169"/>
          <a:ext cx="653503" cy="32675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5080" tIns="5080" rIns="5080" bIns="5080" numCol="1" spcCol="1270" anchor="ctr" anchorCtr="0">
          <a:noAutofit/>
        </a:bodyPr>
        <a:lstStyle/>
        <a:p>
          <a:pPr marL="0" lvl="0" indent="0" algn="ctr" defTabSz="355600">
            <a:lnSpc>
              <a:spcPct val="90000"/>
            </a:lnSpc>
            <a:spcBef>
              <a:spcPct val="0"/>
            </a:spcBef>
            <a:spcAft>
              <a:spcPct val="35000"/>
            </a:spcAft>
            <a:buNone/>
          </a:pPr>
          <a:r>
            <a:rPr lang="en-US" altLang="zh-CN" sz="800" kern="1200" dirty="0"/>
            <a:t>View f</a:t>
          </a:r>
        </a:p>
      </dsp:txBody>
      <dsp:txXfrm>
        <a:off x="7801248" y="4419169"/>
        <a:ext cx="653503" cy="326751"/>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EC15B62-F242-4A3E-9D45-28499BF61DB0}" type="datetimeFigureOut">
              <a:rPr lang="zh-CN" altLang="en-US" smtClean="0"/>
              <a:t>2024/4/8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1474009-FFC1-4B89-92C4-CDBAD77BFF90}" type="slidenum">
              <a:rPr lang="zh-CN" altLang="en-US" smtClean="0"/>
              <a:t>‹#›</a:t>
            </a:fld>
            <a:endParaRPr lang="zh-CN" altLang="en-US"/>
          </a:p>
        </p:txBody>
      </p:sp>
    </p:spTree>
    <p:extLst>
      <p:ext uri="{BB962C8B-B14F-4D97-AF65-F5344CB8AC3E}">
        <p14:creationId xmlns:p14="http://schemas.microsoft.com/office/powerpoint/2010/main" val="975294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我的分享就到这里，谢谢！</a:t>
            </a:r>
          </a:p>
        </p:txBody>
      </p:sp>
      <p:sp>
        <p:nvSpPr>
          <p:cNvPr id="4" name="灯片编号占位符 3"/>
          <p:cNvSpPr>
            <a:spLocks noGrp="1"/>
          </p:cNvSpPr>
          <p:nvPr>
            <p:ph type="sldNum" sz="quarter" idx="10"/>
          </p:nvPr>
        </p:nvSpPr>
        <p:spPr/>
        <p:txBody>
          <a:bodyPr/>
          <a:lstStyle/>
          <a:p>
            <a:fld id="{21BC2960-FEC5-4782-9C5F-D1CBB3A12B40}" type="slidenum">
              <a:rPr lang="zh-CN" altLang="en-US" smtClean="0">
                <a:solidFill>
                  <a:prstClr val="black"/>
                </a:solidFill>
              </a:rPr>
              <a:pPr/>
              <a:t>276</a:t>
            </a:fld>
            <a:endParaRPr lang="zh-CN" altLang="en-US">
              <a:solidFill>
                <a:prstClr val="black"/>
              </a:solidFill>
            </a:endParaRPr>
          </a:p>
        </p:txBody>
      </p:sp>
    </p:spTree>
    <p:extLst>
      <p:ext uri="{BB962C8B-B14F-4D97-AF65-F5344CB8AC3E}">
        <p14:creationId xmlns:p14="http://schemas.microsoft.com/office/powerpoint/2010/main" val="11362381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68292393-BAEB-44C5-9FCA-6A01C63B9A5D}" type="datetimeFigureOut">
              <a:rPr lang="zh-CN" altLang="en-US" smtClean="0"/>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30422093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292393-BAEB-44C5-9FCA-6A01C63B9A5D}" type="datetimeFigureOut">
              <a:rPr lang="zh-CN" altLang="en-US" smtClean="0"/>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2674255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292393-BAEB-44C5-9FCA-6A01C63B9A5D}" type="datetimeFigureOut">
              <a:rPr lang="zh-CN" altLang="en-US" smtClean="0"/>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42089898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灯片编号占位符 1"/>
          <p:cNvSpPr>
            <a:spLocks noGrp="1"/>
          </p:cNvSpPr>
          <p:nvPr>
            <p:ph type="sldNum" sz="quarter" idx="4"/>
          </p:nvPr>
        </p:nvSpPr>
        <p:spPr>
          <a:xfrm>
            <a:off x="9264352" y="6514793"/>
            <a:ext cx="2743200" cy="365125"/>
          </a:xfrm>
          <a:prstGeom prst="rect">
            <a:avLst/>
          </a:prstGeom>
        </p:spPr>
        <p:txBody>
          <a:bodyPr vert="horz" lIns="91440" tIns="45720" rIns="91440" bIns="45720" rtlCol="0" anchor="ctr"/>
          <a:lstStyle>
            <a:lvl1pPr algn="r">
              <a:defRPr sz="1400">
                <a:solidFill>
                  <a:schemeClr val="tx1"/>
                </a:solidFill>
                <a:latin typeface="微软雅黑" panose="020B0503020204020204" pitchFamily="34" charset="-122"/>
                <a:ea typeface="微软雅黑" panose="020B0503020204020204" pitchFamily="34" charset="-122"/>
              </a:defRPr>
            </a:lvl1pPr>
          </a:lstStyle>
          <a:p>
            <a:fld id="{C2C310C0-FE84-4614-80ED-E8EC31F5B675}" type="slidenum">
              <a:rPr lang="zh-CN" altLang="en-US" smtClean="0"/>
              <a:t>‹#›</a:t>
            </a:fld>
            <a:endParaRPr lang="zh-CN" altLang="en-US"/>
          </a:p>
        </p:txBody>
      </p:sp>
    </p:spTree>
    <p:extLst>
      <p:ext uri="{BB962C8B-B14F-4D97-AF65-F5344CB8AC3E}">
        <p14:creationId xmlns:p14="http://schemas.microsoft.com/office/powerpoint/2010/main" val="217400361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标题与项目符号">
    <p:spTree>
      <p:nvGrpSpPr>
        <p:cNvPr id="1" name=""/>
        <p:cNvGrpSpPr/>
        <p:nvPr/>
      </p:nvGrpSpPr>
      <p:grpSpPr>
        <a:xfrm>
          <a:off x="0" y="0"/>
          <a:ext cx="0" cy="0"/>
          <a:chOff x="0" y="0"/>
          <a:chExt cx="0" cy="0"/>
        </a:xfrm>
      </p:grpSpPr>
      <p:sp>
        <p:nvSpPr>
          <p:cNvPr id="42" name="幻灯片标题"/>
          <p:cNvSpPr txBox="1">
            <a:spLocks noGrp="1"/>
          </p:cNvSpPr>
          <p:nvPr>
            <p:ph type="title" hasCustomPrompt="1"/>
          </p:nvPr>
        </p:nvSpPr>
        <p:spPr>
          <a:prstGeom prst="rect">
            <a:avLst/>
          </a:prstGeom>
        </p:spPr>
        <p:txBody>
          <a:bodyPr/>
          <a:lstStyle/>
          <a:p>
            <a:r>
              <a:t>幻灯片标题</a:t>
            </a:r>
          </a:p>
        </p:txBody>
      </p:sp>
      <p:sp>
        <p:nvSpPr>
          <p:cNvPr id="43" name="幻灯片副标题"/>
          <p:cNvSpPr txBox="1">
            <a:spLocks noGrp="1"/>
          </p:cNvSpPr>
          <p:nvPr>
            <p:ph type="body" sz="quarter" idx="21" hasCustomPrompt="1"/>
          </p:nvPr>
        </p:nvSpPr>
        <p:spPr>
          <a:xfrm>
            <a:off x="603250" y="1186481"/>
            <a:ext cx="10985500" cy="467390"/>
          </a:xfrm>
          <a:prstGeom prst="rect">
            <a:avLst/>
          </a:prstGeom>
        </p:spPr>
        <p:txBody>
          <a:bodyPr lIns="45719" tIns="45719" rIns="45719" bIns="45719"/>
          <a:lstStyle>
            <a:lvl1pPr marL="0" indent="0" defTabSz="363220">
              <a:lnSpc>
                <a:spcPct val="100000"/>
              </a:lnSpc>
              <a:spcBef>
                <a:spcPts val="0"/>
              </a:spcBef>
              <a:buSzTx/>
              <a:buNone/>
              <a:defRPr sz="2420" b="1"/>
            </a:lvl1pPr>
          </a:lstStyle>
          <a:p>
            <a:r>
              <a:t>幻灯片副标题</a:t>
            </a:r>
          </a:p>
        </p:txBody>
      </p:sp>
      <p:sp>
        <p:nvSpPr>
          <p:cNvPr id="44" name="正文级别 1…"/>
          <p:cNvSpPr txBox="1">
            <a:spLocks noGrp="1"/>
          </p:cNvSpPr>
          <p:nvPr>
            <p:ph type="body" idx="1" hasCustomPrompt="1"/>
          </p:nvPr>
        </p:nvSpPr>
        <p:spPr>
          <a:prstGeom prst="rect">
            <a:avLst/>
          </a:prstGeom>
        </p:spPr>
        <p:txBody>
          <a:bodyPr/>
          <a:lstStyle/>
          <a:p>
            <a:r>
              <a:t>幻灯片项目符号文本</a:t>
            </a:r>
          </a:p>
          <a:p>
            <a:pPr lvl="1"/>
            <a:endParaRPr/>
          </a:p>
          <a:p>
            <a:pPr lvl="2"/>
            <a:endParaRPr/>
          </a:p>
          <a:p>
            <a:pPr lvl="3"/>
            <a:endParaRPr/>
          </a:p>
          <a:p>
            <a:pPr lvl="4"/>
            <a:endParaRPr/>
          </a:p>
        </p:txBody>
      </p:sp>
      <p:sp>
        <p:nvSpPr>
          <p:cNvPr id="45" name="幻灯片编号"/>
          <p:cNvSpPr txBox="1">
            <a:spLocks noGrp="1"/>
          </p:cNvSpPr>
          <p:nvPr>
            <p:ph type="sldNum" sz="quarter" idx="2"/>
          </p:nvPr>
        </p:nvSpPr>
        <p:spPr>
          <a:prstGeom prst="rect">
            <a:avLst/>
          </a:prstGeom>
        </p:spPr>
        <p:txBody>
          <a:bodyPr/>
          <a:lstStyle/>
          <a:p>
            <a:fld id="{86CB4B4D-7CA3-9044-876B-883B54F8677D}" type="slidenum">
              <a:rPr/>
              <a:pPr/>
              <a:t>‹#›</a:t>
            </a:fld>
            <a:endParaRPr/>
          </a:p>
        </p:txBody>
      </p:sp>
    </p:spTree>
    <p:extLst>
      <p:ext uri="{BB962C8B-B14F-4D97-AF65-F5344CB8AC3E}">
        <p14:creationId xmlns:p14="http://schemas.microsoft.com/office/powerpoint/2010/main" val="3484763600"/>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68292393-BAEB-44C5-9FCA-6A01C63B9A5D}" type="datetimeFigureOut">
              <a:rPr lang="zh-CN" altLang="en-US" smtClean="0"/>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698060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68292393-BAEB-44C5-9FCA-6A01C63B9A5D}" type="datetimeFigureOut">
              <a:rPr lang="zh-CN" altLang="en-US" smtClean="0"/>
              <a:t>2024/4/8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28673504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68292393-BAEB-44C5-9FCA-6A01C63B9A5D}" type="datetimeFigureOut">
              <a:rPr lang="zh-CN" altLang="en-US" smtClean="0"/>
              <a:t>2024/4/8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36266201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68292393-BAEB-44C5-9FCA-6A01C63B9A5D}" type="datetimeFigureOut">
              <a:rPr lang="zh-CN" altLang="en-US" smtClean="0"/>
              <a:t>2024/4/8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5274727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68292393-BAEB-44C5-9FCA-6A01C63B9A5D}" type="datetimeFigureOut">
              <a:rPr lang="zh-CN" altLang="en-US" smtClean="0"/>
              <a:t>2024/4/8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28835427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68292393-BAEB-44C5-9FCA-6A01C63B9A5D}" type="datetimeFigureOut">
              <a:rPr lang="zh-CN" altLang="en-US" smtClean="0"/>
              <a:t>2024/4/8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25295236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8292393-BAEB-44C5-9FCA-6A01C63B9A5D}" type="datetimeFigureOut">
              <a:rPr lang="zh-CN" altLang="en-US" smtClean="0"/>
              <a:t>2024/4/8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14106961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68292393-BAEB-44C5-9FCA-6A01C63B9A5D}" type="datetimeFigureOut">
              <a:rPr lang="zh-CN" altLang="en-US" smtClean="0"/>
              <a:t>2024/4/8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14880349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5">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8292393-BAEB-44C5-9FCA-6A01C63B9A5D}" type="datetimeFigureOut">
              <a:rPr lang="zh-CN" altLang="en-US" smtClean="0"/>
              <a:t>2024/4/8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73143D-717E-49D0-A88F-0A8313A7842A}" type="slidenum">
              <a:rPr lang="zh-CN" altLang="en-US" smtClean="0"/>
              <a:t>‹#›</a:t>
            </a:fld>
            <a:endParaRPr lang="zh-CN" altLang="en-US"/>
          </a:p>
        </p:txBody>
      </p:sp>
    </p:spTree>
    <p:extLst>
      <p:ext uri="{BB962C8B-B14F-4D97-AF65-F5344CB8AC3E}">
        <p14:creationId xmlns:p14="http://schemas.microsoft.com/office/powerpoint/2010/main" val="211059563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wmf"/><Relationship Id="rId2" Type="http://schemas.openxmlformats.org/officeDocument/2006/relationships/package" Target="../embeddings/Microsoft_Excel_Worksheet.xlsx"/><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 Id="rId4" Type="http://schemas.microsoft.com/office/2007/relationships/hdphoto" Target="../media/hdphoto3.wdp"/></Relationships>
</file>

<file path=ppt/slides/_rels/slide100.xml.rels><?xml version="1.0" encoding="UTF-8" standalone="yes"?>
<Relationships xmlns="http://schemas.openxmlformats.org/package/2006/relationships"><Relationship Id="rId2" Type="http://schemas.openxmlformats.org/officeDocument/2006/relationships/image" Target="../media/image196.png"/><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197.jpg"/><Relationship Id="rId1" Type="http://schemas.openxmlformats.org/officeDocument/2006/relationships/slideLayout" Target="../slideLayouts/slideLayout1.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02.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1.xml"/></Relationships>
</file>

<file path=ppt/slides/_rels/slide103.xml.rels><?xml version="1.0" encoding="UTF-8" standalone="yes"?>
<Relationships xmlns="http://schemas.openxmlformats.org/package/2006/relationships"><Relationship Id="rId3" Type="http://schemas.openxmlformats.org/officeDocument/2006/relationships/image" Target="../media/image200.jpeg"/><Relationship Id="rId2" Type="http://schemas.openxmlformats.org/officeDocument/2006/relationships/image" Target="../media/image199.png"/><Relationship Id="rId1" Type="http://schemas.openxmlformats.org/officeDocument/2006/relationships/slideLayout" Target="../slideLayouts/slideLayout1.xml"/><Relationship Id="rId4" Type="http://schemas.openxmlformats.org/officeDocument/2006/relationships/image" Target="../media/image201.jpeg"/></Relationships>
</file>

<file path=ppt/slides/_rels/slide104.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1.xml"/><Relationship Id="rId4" Type="http://schemas.openxmlformats.org/officeDocument/2006/relationships/image" Target="../media/image204.png"/></Relationships>
</file>

<file path=ppt/slides/_rels/slide105.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1.xml"/><Relationship Id="rId6" Type="http://schemas.openxmlformats.org/officeDocument/2006/relationships/image" Target="../media/image209.jpeg"/><Relationship Id="rId5" Type="http://schemas.openxmlformats.org/officeDocument/2006/relationships/image" Target="../media/image208.jpeg"/><Relationship Id="rId4" Type="http://schemas.openxmlformats.org/officeDocument/2006/relationships/image" Target="../media/image207.png"/></Relationships>
</file>

<file path=ppt/slides/_rels/slide106.xml.rels><?xml version="1.0" encoding="UTF-8" standalone="yes"?>
<Relationships xmlns="http://schemas.openxmlformats.org/package/2006/relationships"><Relationship Id="rId2" Type="http://schemas.openxmlformats.org/officeDocument/2006/relationships/image" Target="../media/image210.JPG"/><Relationship Id="rId1" Type="http://schemas.openxmlformats.org/officeDocument/2006/relationships/slideLayout" Target="../slideLayouts/slideLayout1.xml"/></Relationships>
</file>

<file path=ppt/slides/_rels/slide107.xml.rels><?xml version="1.0" encoding="UTF-8" standalone="yes"?>
<Relationships xmlns="http://schemas.openxmlformats.org/package/2006/relationships"><Relationship Id="rId2" Type="http://schemas.openxmlformats.org/officeDocument/2006/relationships/image" Target="../media/image211.jpeg"/><Relationship Id="rId1" Type="http://schemas.openxmlformats.org/officeDocument/2006/relationships/slideLayout" Target="../slideLayouts/slideLayout1.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7.jpeg"/><Relationship Id="rId2" Type="http://schemas.openxmlformats.org/officeDocument/2006/relationships/image" Target="../media/image212.png"/><Relationship Id="rId1" Type="http://schemas.openxmlformats.org/officeDocument/2006/relationships/slideLayout" Target="../slideLayouts/slideLayout1.xml"/><Relationship Id="rId6" Type="http://schemas.openxmlformats.org/officeDocument/2006/relationships/image" Target="../media/image216.jpeg"/><Relationship Id="rId5" Type="http://schemas.openxmlformats.org/officeDocument/2006/relationships/image" Target="../media/image215.png"/><Relationship Id="rId4" Type="http://schemas.openxmlformats.org/officeDocument/2006/relationships/image" Target="../media/image214.png"/></Relationships>
</file>

<file path=ppt/slides/_rels/slide1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110.xml.rels><?xml version="1.0" encoding="UTF-8" standalone="yes"?>
<Relationships xmlns="http://schemas.openxmlformats.org/package/2006/relationships"><Relationship Id="rId2" Type="http://schemas.openxmlformats.org/officeDocument/2006/relationships/image" Target="../media/image218.jpg"/><Relationship Id="rId1" Type="http://schemas.openxmlformats.org/officeDocument/2006/relationships/slideLayout" Target="../slideLayouts/slideLayout1.xml"/></Relationships>
</file>

<file path=ppt/slides/_rels/slide111.xml.rels><?xml version="1.0" encoding="UTF-8" standalone="yes"?>
<Relationships xmlns="http://schemas.openxmlformats.org/package/2006/relationships"><Relationship Id="rId3" Type="http://schemas.openxmlformats.org/officeDocument/2006/relationships/image" Target="../media/image220.jpg"/><Relationship Id="rId2" Type="http://schemas.openxmlformats.org/officeDocument/2006/relationships/image" Target="../media/image219.jpg"/><Relationship Id="rId1" Type="http://schemas.openxmlformats.org/officeDocument/2006/relationships/slideLayout" Target="../slideLayouts/slideLayout1.xml"/></Relationships>
</file>

<file path=ppt/slides/_rels/slide112.xml.rels><?xml version="1.0" encoding="UTF-8" standalone="yes"?>
<Relationships xmlns="http://schemas.openxmlformats.org/package/2006/relationships"><Relationship Id="rId2" Type="http://schemas.openxmlformats.org/officeDocument/2006/relationships/image" Target="../media/image221.jpeg"/><Relationship Id="rId1" Type="http://schemas.openxmlformats.org/officeDocument/2006/relationships/slideLayout" Target="../slideLayouts/slideLayout1.xml"/></Relationships>
</file>

<file path=ppt/slides/_rels/slide113.xml.rels><?xml version="1.0" encoding="UTF-8" standalone="yes"?>
<Relationships xmlns="http://schemas.openxmlformats.org/package/2006/relationships"><Relationship Id="rId2" Type="http://schemas.openxmlformats.org/officeDocument/2006/relationships/image" Target="../media/image222.jpg"/><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2" Type="http://schemas.openxmlformats.org/officeDocument/2006/relationships/image" Target="../media/image223.jpg"/><Relationship Id="rId1" Type="http://schemas.openxmlformats.org/officeDocument/2006/relationships/slideLayout" Target="../slideLayouts/slideLayout1.xml"/></Relationships>
</file>

<file path=ppt/slides/_rels/slide115.xml.rels><?xml version="1.0" encoding="UTF-8" standalone="yes"?>
<Relationships xmlns="http://schemas.openxmlformats.org/package/2006/relationships"><Relationship Id="rId3" Type="http://schemas.openxmlformats.org/officeDocument/2006/relationships/image" Target="../media/image225.jpeg"/><Relationship Id="rId7" Type="http://schemas.openxmlformats.org/officeDocument/2006/relationships/image" Target="../media/image229.png"/><Relationship Id="rId2" Type="http://schemas.openxmlformats.org/officeDocument/2006/relationships/image" Target="../media/image224.png"/><Relationship Id="rId1" Type="http://schemas.openxmlformats.org/officeDocument/2006/relationships/slideLayout" Target="../slideLayouts/slideLayout1.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jpeg"/></Relationships>
</file>

<file path=ppt/slides/_rels/slide116.xml.rels><?xml version="1.0" encoding="UTF-8" standalone="yes"?>
<Relationships xmlns="http://schemas.openxmlformats.org/package/2006/relationships"><Relationship Id="rId2" Type="http://schemas.openxmlformats.org/officeDocument/2006/relationships/image" Target="../media/image230.png"/><Relationship Id="rId1" Type="http://schemas.openxmlformats.org/officeDocument/2006/relationships/slideLayout" Target="../slideLayouts/slideLayout1.xml"/></Relationships>
</file>

<file path=ppt/slides/_rels/slide117.xml.rels><?xml version="1.0" encoding="UTF-8" standalone="yes"?>
<Relationships xmlns="http://schemas.openxmlformats.org/package/2006/relationships"><Relationship Id="rId2" Type="http://schemas.openxmlformats.org/officeDocument/2006/relationships/image" Target="../media/image231.png"/><Relationship Id="rId1" Type="http://schemas.openxmlformats.org/officeDocument/2006/relationships/slideLayout" Target="../slideLayouts/slideLayout1.xml"/></Relationships>
</file>

<file path=ppt/slides/_rels/slide11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1.xml"/></Relationships>
</file>

<file path=ppt/slides/_rels/slide119.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1.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12.xml.rels><?xml version="1.0" encoding="UTF-8" standalone="yes"?>
<Relationships xmlns="http://schemas.openxmlformats.org/package/2006/relationships"><Relationship Id="rId3" Type="http://schemas.microsoft.com/office/2007/relationships/hdphoto" Target="../media/hdphoto4.wdp"/><Relationship Id="rId7" Type="http://schemas.microsoft.com/office/2007/relationships/hdphoto" Target="../media/hdphoto6.wdp"/><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13.png"/><Relationship Id="rId5" Type="http://schemas.microsoft.com/office/2007/relationships/hdphoto" Target="../media/hdphoto5.wdp"/><Relationship Id="rId4" Type="http://schemas.openxmlformats.org/officeDocument/2006/relationships/image" Target="../media/image12.png"/></Relationships>
</file>

<file path=ppt/slides/_rels/slide120.xml.rels><?xml version="1.0" encoding="UTF-8" standalone="yes"?>
<Relationships xmlns="http://schemas.openxmlformats.org/package/2006/relationships"><Relationship Id="rId3" Type="http://schemas.openxmlformats.org/officeDocument/2006/relationships/image" Target="../media/image240.jpeg"/><Relationship Id="rId7" Type="http://schemas.openxmlformats.org/officeDocument/2006/relationships/image" Target="../media/image244.png"/><Relationship Id="rId2" Type="http://schemas.openxmlformats.org/officeDocument/2006/relationships/image" Target="../media/image239.png"/><Relationship Id="rId1" Type="http://schemas.openxmlformats.org/officeDocument/2006/relationships/slideLayout" Target="../slideLayouts/slideLayout1.xml"/><Relationship Id="rId6" Type="http://schemas.openxmlformats.org/officeDocument/2006/relationships/image" Target="../media/image243.png"/><Relationship Id="rId5" Type="http://schemas.openxmlformats.org/officeDocument/2006/relationships/image" Target="../media/image242.jpeg"/><Relationship Id="rId4" Type="http://schemas.openxmlformats.org/officeDocument/2006/relationships/image" Target="../media/image241.png"/></Relationships>
</file>

<file path=ppt/slides/_rels/slide121.xml.rels><?xml version="1.0" encoding="UTF-8" standalone="yes"?>
<Relationships xmlns="http://schemas.openxmlformats.org/package/2006/relationships"><Relationship Id="rId8" Type="http://schemas.openxmlformats.org/officeDocument/2006/relationships/image" Target="../media/image251.jpeg"/><Relationship Id="rId3" Type="http://schemas.openxmlformats.org/officeDocument/2006/relationships/image" Target="../media/image246.jpeg"/><Relationship Id="rId7" Type="http://schemas.openxmlformats.org/officeDocument/2006/relationships/image" Target="../media/image250.jpeg"/><Relationship Id="rId2" Type="http://schemas.openxmlformats.org/officeDocument/2006/relationships/image" Target="../media/image245.png"/><Relationship Id="rId1" Type="http://schemas.openxmlformats.org/officeDocument/2006/relationships/slideLayout" Target="../slideLayouts/slideLayout1.xml"/><Relationship Id="rId6" Type="http://schemas.openxmlformats.org/officeDocument/2006/relationships/image" Target="../media/image249.png"/><Relationship Id="rId5" Type="http://schemas.openxmlformats.org/officeDocument/2006/relationships/image" Target="../media/image248.png"/><Relationship Id="rId4" Type="http://schemas.openxmlformats.org/officeDocument/2006/relationships/image" Target="../media/image247.jpeg"/></Relationships>
</file>

<file path=ppt/slides/_rels/slide122.xml.rels><?xml version="1.0" encoding="UTF-8" standalone="yes"?>
<Relationships xmlns="http://schemas.openxmlformats.org/package/2006/relationships"><Relationship Id="rId3" Type="http://schemas.openxmlformats.org/officeDocument/2006/relationships/image" Target="../media/image253.png"/><Relationship Id="rId7" Type="http://schemas.openxmlformats.org/officeDocument/2006/relationships/image" Target="../media/image257.png"/><Relationship Id="rId2" Type="http://schemas.openxmlformats.org/officeDocument/2006/relationships/image" Target="../media/image252.png"/><Relationship Id="rId1" Type="http://schemas.openxmlformats.org/officeDocument/2006/relationships/slideLayout" Target="../slideLayouts/slideLayout1.xml"/><Relationship Id="rId6" Type="http://schemas.openxmlformats.org/officeDocument/2006/relationships/image" Target="../media/image256.png"/><Relationship Id="rId5" Type="http://schemas.openxmlformats.org/officeDocument/2006/relationships/image" Target="../media/image255.png"/><Relationship Id="rId4" Type="http://schemas.openxmlformats.org/officeDocument/2006/relationships/image" Target="../media/image254.png"/></Relationships>
</file>

<file path=ppt/slides/_rels/slide123.xml.rels><?xml version="1.0" encoding="UTF-8" standalone="yes"?>
<Relationships xmlns="http://schemas.openxmlformats.org/package/2006/relationships"><Relationship Id="rId2" Type="http://schemas.openxmlformats.org/officeDocument/2006/relationships/image" Target="../media/image258.png"/><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2" Type="http://schemas.openxmlformats.org/officeDocument/2006/relationships/image" Target="../media/image259.png"/><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1.xml"/><Relationship Id="rId4" Type="http://schemas.openxmlformats.org/officeDocument/2006/relationships/image" Target="../media/image262.png"/></Relationships>
</file>

<file path=ppt/slides/_rels/slide126.xml.rels><?xml version="1.0" encoding="UTF-8" standalone="yes"?>
<Relationships xmlns="http://schemas.openxmlformats.org/package/2006/relationships"><Relationship Id="rId2" Type="http://schemas.openxmlformats.org/officeDocument/2006/relationships/image" Target="../media/image263.png"/><Relationship Id="rId1" Type="http://schemas.openxmlformats.org/officeDocument/2006/relationships/slideLayout" Target="../slideLayouts/slideLayout1.xml"/></Relationships>
</file>

<file path=ppt/slides/_rels/slide127.xml.rels><?xml version="1.0" encoding="UTF-8" standalone="yes"?>
<Relationships xmlns="http://schemas.openxmlformats.org/package/2006/relationships"><Relationship Id="rId3" Type="http://schemas.openxmlformats.org/officeDocument/2006/relationships/image" Target="../media/image265.jpeg"/><Relationship Id="rId2" Type="http://schemas.openxmlformats.org/officeDocument/2006/relationships/image" Target="../media/image264.jpg"/><Relationship Id="rId1" Type="http://schemas.openxmlformats.org/officeDocument/2006/relationships/slideLayout" Target="../slideLayouts/slideLayout1.xml"/><Relationship Id="rId6" Type="http://schemas.openxmlformats.org/officeDocument/2006/relationships/image" Target="../media/image268.png"/><Relationship Id="rId5" Type="http://schemas.openxmlformats.org/officeDocument/2006/relationships/image" Target="../media/image267.png"/><Relationship Id="rId4" Type="http://schemas.openxmlformats.org/officeDocument/2006/relationships/image" Target="../media/image266.png"/></Relationships>
</file>

<file path=ppt/slides/_rels/slide128.xml.rels><?xml version="1.0" encoding="UTF-8" standalone="yes"?>
<Relationships xmlns="http://schemas.openxmlformats.org/package/2006/relationships"><Relationship Id="rId3" Type="http://schemas.openxmlformats.org/officeDocument/2006/relationships/image" Target="../media/image269.png"/><Relationship Id="rId7"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slideLayout" Target="../slideLayouts/slideLayout1.xml"/><Relationship Id="rId6" Type="http://schemas.openxmlformats.org/officeDocument/2006/relationships/image" Target="../media/image272.png"/><Relationship Id="rId5" Type="http://schemas.openxmlformats.org/officeDocument/2006/relationships/image" Target="../media/image271.png"/><Relationship Id="rId4" Type="http://schemas.openxmlformats.org/officeDocument/2006/relationships/image" Target="../media/image270.png"/></Relationships>
</file>

<file path=ppt/slides/_rels/slide129.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8.xml.rels><?xml version="1.0" encoding="UTF-8" standalone="yes"?>
<Relationships xmlns="http://schemas.openxmlformats.org/package/2006/relationships"><Relationship Id="rId8" Type="http://schemas.openxmlformats.org/officeDocument/2006/relationships/image" Target="../media/image280.jpeg"/><Relationship Id="rId13" Type="http://schemas.openxmlformats.org/officeDocument/2006/relationships/image" Target="../media/image285.png"/><Relationship Id="rId3" Type="http://schemas.openxmlformats.org/officeDocument/2006/relationships/image" Target="../media/image275.png"/><Relationship Id="rId7" Type="http://schemas.openxmlformats.org/officeDocument/2006/relationships/image" Target="../media/image279.png"/><Relationship Id="rId12" Type="http://schemas.openxmlformats.org/officeDocument/2006/relationships/image" Target="../media/image284.png"/><Relationship Id="rId2" Type="http://schemas.openxmlformats.org/officeDocument/2006/relationships/image" Target="../media/image274.png"/><Relationship Id="rId1" Type="http://schemas.openxmlformats.org/officeDocument/2006/relationships/slideLayout" Target="../slideLayouts/slideLayout1.xml"/><Relationship Id="rId6" Type="http://schemas.openxmlformats.org/officeDocument/2006/relationships/image" Target="../media/image278.png"/><Relationship Id="rId11" Type="http://schemas.openxmlformats.org/officeDocument/2006/relationships/image" Target="../media/image283.png"/><Relationship Id="rId5" Type="http://schemas.openxmlformats.org/officeDocument/2006/relationships/image" Target="../media/image277.png"/><Relationship Id="rId10" Type="http://schemas.openxmlformats.org/officeDocument/2006/relationships/image" Target="../media/image282.png"/><Relationship Id="rId4" Type="http://schemas.openxmlformats.org/officeDocument/2006/relationships/image" Target="../media/image276.png"/><Relationship Id="rId9" Type="http://schemas.openxmlformats.org/officeDocument/2006/relationships/image" Target="../media/image281.jpeg"/><Relationship Id="rId14" Type="http://schemas.openxmlformats.org/officeDocument/2006/relationships/image" Target="../media/image286.png"/></Relationships>
</file>

<file path=ppt/slides/_rels/slide139.xml.rels><?xml version="1.0" encoding="UTF-8" standalone="yes"?>
<Relationships xmlns="http://schemas.openxmlformats.org/package/2006/relationships"><Relationship Id="rId3" Type="http://schemas.openxmlformats.org/officeDocument/2006/relationships/image" Target="../media/image288.jpeg"/><Relationship Id="rId2" Type="http://schemas.openxmlformats.org/officeDocument/2006/relationships/image" Target="../media/image287.jpeg"/><Relationship Id="rId1" Type="http://schemas.openxmlformats.org/officeDocument/2006/relationships/slideLayout" Target="../slideLayouts/slideLayout1.xml"/><Relationship Id="rId6" Type="http://schemas.openxmlformats.org/officeDocument/2006/relationships/image" Target="../media/image291.jpeg"/><Relationship Id="rId5" Type="http://schemas.openxmlformats.org/officeDocument/2006/relationships/image" Target="../media/image290.jpeg"/><Relationship Id="rId4" Type="http://schemas.openxmlformats.org/officeDocument/2006/relationships/image" Target="../media/image289.jpeg"/></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40.xml.rels><?xml version="1.0" encoding="UTF-8" standalone="yes"?>
<Relationships xmlns="http://schemas.openxmlformats.org/package/2006/relationships"><Relationship Id="rId3" Type="http://schemas.openxmlformats.org/officeDocument/2006/relationships/image" Target="../media/image293.jpeg"/><Relationship Id="rId2" Type="http://schemas.openxmlformats.org/officeDocument/2006/relationships/image" Target="../media/image292.jpeg"/><Relationship Id="rId1" Type="http://schemas.openxmlformats.org/officeDocument/2006/relationships/slideLayout" Target="../slideLayouts/slideLayout1.xml"/><Relationship Id="rId5" Type="http://schemas.openxmlformats.org/officeDocument/2006/relationships/image" Target="../media/image295.jpeg"/><Relationship Id="rId4" Type="http://schemas.openxmlformats.org/officeDocument/2006/relationships/image" Target="../media/image294.jpeg"/></Relationships>
</file>

<file path=ppt/slides/_rels/slide141.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image" Target="../media/image296.png"/><Relationship Id="rId1" Type="http://schemas.openxmlformats.org/officeDocument/2006/relationships/slideLayout" Target="../slideLayouts/slideLayout1.xml"/><Relationship Id="rId6" Type="http://schemas.openxmlformats.org/officeDocument/2006/relationships/image" Target="../media/image300.jpeg"/><Relationship Id="rId5" Type="http://schemas.openxmlformats.org/officeDocument/2006/relationships/image" Target="../media/image299.jpg"/><Relationship Id="rId4" Type="http://schemas.openxmlformats.org/officeDocument/2006/relationships/image" Target="../media/image298.jpeg"/></Relationships>
</file>

<file path=ppt/slides/_rels/slide142.xml.rels><?xml version="1.0" encoding="UTF-8" standalone="yes"?>
<Relationships xmlns="http://schemas.openxmlformats.org/package/2006/relationships"><Relationship Id="rId3" Type="http://schemas.openxmlformats.org/officeDocument/2006/relationships/image" Target="../media/image302.jpeg"/><Relationship Id="rId2" Type="http://schemas.openxmlformats.org/officeDocument/2006/relationships/image" Target="../media/image301.jpeg"/><Relationship Id="rId1" Type="http://schemas.openxmlformats.org/officeDocument/2006/relationships/slideLayout" Target="../slideLayouts/slideLayout1.xml"/></Relationships>
</file>

<file path=ppt/slides/_rels/slide143.xml.rels><?xml version="1.0" encoding="UTF-8" standalone="yes"?>
<Relationships xmlns="http://schemas.openxmlformats.org/package/2006/relationships"><Relationship Id="rId3" Type="http://schemas.openxmlformats.org/officeDocument/2006/relationships/image" Target="../media/image304.jpeg"/><Relationship Id="rId2" Type="http://schemas.openxmlformats.org/officeDocument/2006/relationships/image" Target="../media/image303.jpeg"/><Relationship Id="rId1" Type="http://schemas.openxmlformats.org/officeDocument/2006/relationships/slideLayout" Target="../slideLayouts/slideLayout1.xml"/><Relationship Id="rId4" Type="http://schemas.openxmlformats.org/officeDocument/2006/relationships/image" Target="../media/image305.png"/></Relationships>
</file>

<file path=ppt/slides/_rels/slide144.xml.rels><?xml version="1.0" encoding="UTF-8" standalone="yes"?>
<Relationships xmlns="http://schemas.openxmlformats.org/package/2006/relationships"><Relationship Id="rId3" Type="http://schemas.openxmlformats.org/officeDocument/2006/relationships/image" Target="../media/image304.jpeg"/><Relationship Id="rId2" Type="http://schemas.openxmlformats.org/officeDocument/2006/relationships/image" Target="../media/image306.jpeg"/><Relationship Id="rId1" Type="http://schemas.openxmlformats.org/officeDocument/2006/relationships/slideLayout" Target="../slideLayouts/slideLayout1.xml"/><Relationship Id="rId5" Type="http://schemas.openxmlformats.org/officeDocument/2006/relationships/image" Target="../media/image308.jpeg"/><Relationship Id="rId4" Type="http://schemas.openxmlformats.org/officeDocument/2006/relationships/image" Target="../media/image307.jpeg"/></Relationships>
</file>

<file path=ppt/slides/_rels/slide145.xml.rels><?xml version="1.0" encoding="UTF-8" standalone="yes"?>
<Relationships xmlns="http://schemas.openxmlformats.org/package/2006/relationships"><Relationship Id="rId3" Type="http://schemas.openxmlformats.org/officeDocument/2006/relationships/image" Target="../media/image310.jpeg"/><Relationship Id="rId2" Type="http://schemas.openxmlformats.org/officeDocument/2006/relationships/image" Target="../media/image309.jpeg"/><Relationship Id="rId1" Type="http://schemas.openxmlformats.org/officeDocument/2006/relationships/slideLayout" Target="../slideLayouts/slideLayout1.xml"/></Relationships>
</file>

<file path=ppt/slides/_rels/slide146.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1.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9.xml.rels><?xml version="1.0" encoding="UTF-8" standalone="yes"?>
<Relationships xmlns="http://schemas.openxmlformats.org/package/2006/relationships"><Relationship Id="rId3" Type="http://schemas.openxmlformats.org/officeDocument/2006/relationships/image" Target="../media/image313.jpeg"/><Relationship Id="rId2" Type="http://schemas.openxmlformats.org/officeDocument/2006/relationships/image" Target="../media/image31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18.png"/><Relationship Id="rId5" Type="http://schemas.microsoft.com/office/2007/relationships/hdphoto" Target="../media/hdphoto7.wdp"/><Relationship Id="rId4" Type="http://schemas.openxmlformats.org/officeDocument/2006/relationships/image" Target="../media/image17.png"/></Relationships>
</file>

<file path=ppt/slides/_rels/slide150.xml.rels><?xml version="1.0" encoding="UTF-8" standalone="yes"?>
<Relationships xmlns="http://schemas.openxmlformats.org/package/2006/relationships"><Relationship Id="rId3" Type="http://schemas.openxmlformats.org/officeDocument/2006/relationships/image" Target="../media/image315.png"/><Relationship Id="rId2" Type="http://schemas.openxmlformats.org/officeDocument/2006/relationships/image" Target="../media/image314.jpeg"/><Relationship Id="rId1" Type="http://schemas.openxmlformats.org/officeDocument/2006/relationships/slideLayout" Target="../slideLayouts/slideLayout1.xml"/></Relationships>
</file>

<file path=ppt/slides/_rels/slide151.xml.rels><?xml version="1.0" encoding="UTF-8" standalone="yes"?>
<Relationships xmlns="http://schemas.openxmlformats.org/package/2006/relationships"><Relationship Id="rId3" Type="http://schemas.openxmlformats.org/officeDocument/2006/relationships/image" Target="../media/image316.jpeg"/><Relationship Id="rId2" Type="http://schemas.openxmlformats.org/officeDocument/2006/relationships/image" Target="../media/image312.png"/><Relationship Id="rId1" Type="http://schemas.openxmlformats.org/officeDocument/2006/relationships/slideLayout" Target="../slideLayouts/slideLayout1.xml"/></Relationships>
</file>

<file path=ppt/slides/_rels/slide152.xml.rels><?xml version="1.0" encoding="UTF-8" standalone="yes"?>
<Relationships xmlns="http://schemas.openxmlformats.org/package/2006/relationships"><Relationship Id="rId2" Type="http://schemas.openxmlformats.org/officeDocument/2006/relationships/image" Target="../media/image317.png"/><Relationship Id="rId1" Type="http://schemas.openxmlformats.org/officeDocument/2006/relationships/slideLayout" Target="../slideLayouts/slideLayout1.xml"/></Relationships>
</file>

<file path=ppt/slides/_rels/slide153.xml.rels><?xml version="1.0" encoding="UTF-8" standalone="yes"?>
<Relationships xmlns="http://schemas.openxmlformats.org/package/2006/relationships"><Relationship Id="rId3" Type="http://schemas.openxmlformats.org/officeDocument/2006/relationships/image" Target="../media/image319.jpeg"/><Relationship Id="rId2" Type="http://schemas.openxmlformats.org/officeDocument/2006/relationships/image" Target="../media/image318.png"/><Relationship Id="rId1" Type="http://schemas.openxmlformats.org/officeDocument/2006/relationships/slideLayout" Target="../slideLayouts/slideLayout1.xml"/></Relationships>
</file>

<file path=ppt/slides/_rels/slide154.xml.rels><?xml version="1.0" encoding="UTF-8" standalone="yes"?>
<Relationships xmlns="http://schemas.openxmlformats.org/package/2006/relationships"><Relationship Id="rId2" Type="http://schemas.openxmlformats.org/officeDocument/2006/relationships/image" Target="../media/image320.jpeg"/><Relationship Id="rId1" Type="http://schemas.openxmlformats.org/officeDocument/2006/relationships/slideLayout" Target="../slideLayouts/slideLayout1.xml"/></Relationships>
</file>

<file path=ppt/slides/_rels/slide155.xml.rels><?xml version="1.0" encoding="UTF-8" standalone="yes"?>
<Relationships xmlns="http://schemas.openxmlformats.org/package/2006/relationships"><Relationship Id="rId3" Type="http://schemas.openxmlformats.org/officeDocument/2006/relationships/image" Target="../media/image322.png"/><Relationship Id="rId2" Type="http://schemas.openxmlformats.org/officeDocument/2006/relationships/image" Target="../media/image321.png"/><Relationship Id="rId1" Type="http://schemas.openxmlformats.org/officeDocument/2006/relationships/slideLayout" Target="../slideLayouts/slideLayout1.xml"/></Relationships>
</file>

<file path=ppt/slides/_rels/slide156.xml.rels><?xml version="1.0" encoding="UTF-8" standalone="yes"?>
<Relationships xmlns="http://schemas.openxmlformats.org/package/2006/relationships"><Relationship Id="rId3" Type="http://schemas.openxmlformats.org/officeDocument/2006/relationships/image" Target="../media/image324.png"/><Relationship Id="rId2" Type="http://schemas.openxmlformats.org/officeDocument/2006/relationships/image" Target="../media/image323.png"/><Relationship Id="rId1" Type="http://schemas.openxmlformats.org/officeDocument/2006/relationships/slideLayout" Target="../slideLayouts/slideLayout1.xml"/></Relationships>
</file>

<file path=ppt/slides/_rels/slide157.xml.rels><?xml version="1.0" encoding="UTF-8" standalone="yes"?>
<Relationships xmlns="http://schemas.openxmlformats.org/package/2006/relationships"><Relationship Id="rId3" Type="http://schemas.openxmlformats.org/officeDocument/2006/relationships/image" Target="../media/image326.png"/><Relationship Id="rId2" Type="http://schemas.openxmlformats.org/officeDocument/2006/relationships/image" Target="../media/image325.png"/><Relationship Id="rId1" Type="http://schemas.openxmlformats.org/officeDocument/2006/relationships/slideLayout" Target="../slideLayouts/slideLayout1.xml"/></Relationships>
</file>

<file path=ppt/slides/_rels/slide158.xml.rels><?xml version="1.0" encoding="UTF-8" standalone="yes"?>
<Relationships xmlns="http://schemas.openxmlformats.org/package/2006/relationships"><Relationship Id="rId3" Type="http://schemas.openxmlformats.org/officeDocument/2006/relationships/image" Target="../media/image328.png"/><Relationship Id="rId2" Type="http://schemas.openxmlformats.org/officeDocument/2006/relationships/image" Target="../media/image327.png"/><Relationship Id="rId1" Type="http://schemas.openxmlformats.org/officeDocument/2006/relationships/slideLayout" Target="../slideLayouts/slideLayout1.xml"/></Relationships>
</file>

<file path=ppt/slides/_rels/slide159.xml.rels><?xml version="1.0" encoding="UTF-8" standalone="yes"?>
<Relationships xmlns="http://schemas.openxmlformats.org/package/2006/relationships"><Relationship Id="rId3" Type="http://schemas.openxmlformats.org/officeDocument/2006/relationships/image" Target="../media/image330.jpeg"/><Relationship Id="rId2" Type="http://schemas.openxmlformats.org/officeDocument/2006/relationships/image" Target="../media/image329.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8.wdp"/><Relationship Id="rId2" Type="http://schemas.openxmlformats.org/officeDocument/2006/relationships/image" Target="../media/image19.png"/><Relationship Id="rId1" Type="http://schemas.openxmlformats.org/officeDocument/2006/relationships/slideLayout" Target="../slideLayouts/slideLayout1.xml"/><Relationship Id="rId4" Type="http://schemas.openxmlformats.org/officeDocument/2006/relationships/image" Target="../media/image20.emf"/></Relationships>
</file>

<file path=ppt/slides/_rels/slide160.xml.rels><?xml version="1.0" encoding="UTF-8" standalone="yes"?>
<Relationships xmlns="http://schemas.openxmlformats.org/package/2006/relationships"><Relationship Id="rId3" Type="http://schemas.openxmlformats.org/officeDocument/2006/relationships/image" Target="../media/image332.png"/><Relationship Id="rId2" Type="http://schemas.openxmlformats.org/officeDocument/2006/relationships/image" Target="../media/image331.png"/><Relationship Id="rId1" Type="http://schemas.openxmlformats.org/officeDocument/2006/relationships/slideLayout" Target="../slideLayouts/slideLayout1.xml"/></Relationships>
</file>

<file path=ppt/slides/_rels/slide161.xml.rels><?xml version="1.0" encoding="UTF-8" standalone="yes"?>
<Relationships xmlns="http://schemas.openxmlformats.org/package/2006/relationships"><Relationship Id="rId2" Type="http://schemas.openxmlformats.org/officeDocument/2006/relationships/image" Target="../media/image333.png"/><Relationship Id="rId1" Type="http://schemas.openxmlformats.org/officeDocument/2006/relationships/slideLayout" Target="../slideLayouts/slideLayout1.xml"/></Relationships>
</file>

<file path=ppt/slides/_rels/slide162.xml.rels><?xml version="1.0" encoding="UTF-8" standalone="yes"?>
<Relationships xmlns="http://schemas.openxmlformats.org/package/2006/relationships"><Relationship Id="rId3" Type="http://schemas.openxmlformats.org/officeDocument/2006/relationships/image" Target="../media/image334.png"/><Relationship Id="rId7" Type="http://schemas.openxmlformats.org/officeDocument/2006/relationships/image" Target="../media/image338.png"/><Relationship Id="rId2" Type="http://schemas.openxmlformats.org/officeDocument/2006/relationships/image" Target="../media/image295.jpeg"/><Relationship Id="rId1" Type="http://schemas.openxmlformats.org/officeDocument/2006/relationships/slideLayout" Target="../slideLayouts/slideLayout1.xml"/><Relationship Id="rId6" Type="http://schemas.openxmlformats.org/officeDocument/2006/relationships/image" Target="../media/image337.jpeg"/><Relationship Id="rId5" Type="http://schemas.openxmlformats.org/officeDocument/2006/relationships/image" Target="../media/image336.png"/><Relationship Id="rId4" Type="http://schemas.openxmlformats.org/officeDocument/2006/relationships/image" Target="../media/image335.png"/></Relationships>
</file>

<file path=ppt/slides/_rels/slide163.xml.rels><?xml version="1.0" encoding="UTF-8" standalone="yes"?>
<Relationships xmlns="http://schemas.openxmlformats.org/package/2006/relationships"><Relationship Id="rId3" Type="http://schemas.openxmlformats.org/officeDocument/2006/relationships/image" Target="../media/image340.png"/><Relationship Id="rId2" Type="http://schemas.openxmlformats.org/officeDocument/2006/relationships/image" Target="../media/image339.png"/><Relationship Id="rId1" Type="http://schemas.openxmlformats.org/officeDocument/2006/relationships/slideLayout" Target="../slideLayouts/slideLayout1.xml"/><Relationship Id="rId4" Type="http://schemas.openxmlformats.org/officeDocument/2006/relationships/image" Target="../media/image341.png"/></Relationships>
</file>

<file path=ppt/slides/_rels/slide164.xml.rels><?xml version="1.0" encoding="UTF-8" standalone="yes"?>
<Relationships xmlns="http://schemas.openxmlformats.org/package/2006/relationships"><Relationship Id="rId3" Type="http://schemas.openxmlformats.org/officeDocument/2006/relationships/image" Target="../media/image343.jpeg"/><Relationship Id="rId2" Type="http://schemas.openxmlformats.org/officeDocument/2006/relationships/image" Target="../media/image342.jpeg"/><Relationship Id="rId1" Type="http://schemas.openxmlformats.org/officeDocument/2006/relationships/slideLayout" Target="../slideLayouts/slideLayout1.xml"/><Relationship Id="rId4" Type="http://schemas.openxmlformats.org/officeDocument/2006/relationships/image" Target="../media/image344.jpeg"/></Relationships>
</file>

<file path=ppt/slides/_rels/slide165.xml.rels><?xml version="1.0" encoding="UTF-8" standalone="yes"?>
<Relationships xmlns="http://schemas.openxmlformats.org/package/2006/relationships"><Relationship Id="rId3" Type="http://schemas.openxmlformats.org/officeDocument/2006/relationships/image" Target="../media/image346.png"/><Relationship Id="rId2" Type="http://schemas.openxmlformats.org/officeDocument/2006/relationships/image" Target="../media/image345.png"/><Relationship Id="rId1" Type="http://schemas.openxmlformats.org/officeDocument/2006/relationships/slideLayout" Target="../slideLayouts/slideLayout1.xml"/><Relationship Id="rId4" Type="http://schemas.openxmlformats.org/officeDocument/2006/relationships/image" Target="../media/image347.png"/></Relationships>
</file>

<file path=ppt/slides/_rels/slide166.xml.rels><?xml version="1.0" encoding="UTF-8" standalone="yes"?>
<Relationships xmlns="http://schemas.openxmlformats.org/package/2006/relationships"><Relationship Id="rId3" Type="http://schemas.openxmlformats.org/officeDocument/2006/relationships/image" Target="../media/image349.png"/><Relationship Id="rId2" Type="http://schemas.openxmlformats.org/officeDocument/2006/relationships/image" Target="../media/image348.png"/><Relationship Id="rId1" Type="http://schemas.openxmlformats.org/officeDocument/2006/relationships/slideLayout" Target="../slideLayouts/slideLayout1.xml"/><Relationship Id="rId4" Type="http://schemas.openxmlformats.org/officeDocument/2006/relationships/image" Target="../media/image350.png"/></Relationships>
</file>

<file path=ppt/slides/_rels/slide167.xml.rels><?xml version="1.0" encoding="UTF-8" standalone="yes"?>
<Relationships xmlns="http://schemas.openxmlformats.org/package/2006/relationships"><Relationship Id="rId3" Type="http://schemas.openxmlformats.org/officeDocument/2006/relationships/image" Target="../media/image352.png"/><Relationship Id="rId2" Type="http://schemas.openxmlformats.org/officeDocument/2006/relationships/image" Target="../media/image351.png"/><Relationship Id="rId1" Type="http://schemas.openxmlformats.org/officeDocument/2006/relationships/slideLayout" Target="../slideLayouts/slideLayout1.xml"/><Relationship Id="rId4" Type="http://schemas.openxmlformats.org/officeDocument/2006/relationships/image" Target="../media/image353.png"/></Relationships>
</file>

<file path=ppt/slides/_rels/slide168.xml.rels><?xml version="1.0" encoding="UTF-8" standalone="yes"?>
<Relationships xmlns="http://schemas.openxmlformats.org/package/2006/relationships"><Relationship Id="rId3" Type="http://schemas.openxmlformats.org/officeDocument/2006/relationships/image" Target="../media/image295.jpeg"/><Relationship Id="rId2" Type="http://schemas.openxmlformats.org/officeDocument/2006/relationships/image" Target="../media/image354.png"/><Relationship Id="rId1" Type="http://schemas.openxmlformats.org/officeDocument/2006/relationships/slideLayout" Target="../slideLayouts/slideLayout1.xml"/></Relationships>
</file>

<file path=ppt/slides/_rels/slide169.xml.rels><?xml version="1.0" encoding="UTF-8" standalone="yes"?>
<Relationships xmlns="http://schemas.openxmlformats.org/package/2006/relationships"><Relationship Id="rId3" Type="http://schemas.openxmlformats.org/officeDocument/2006/relationships/image" Target="../media/image356.png"/><Relationship Id="rId2" Type="http://schemas.openxmlformats.org/officeDocument/2006/relationships/image" Target="../media/image35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9.wdp"/><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70.xml.rels><?xml version="1.0" encoding="UTF-8" standalone="yes"?>
<Relationships xmlns="http://schemas.openxmlformats.org/package/2006/relationships"><Relationship Id="rId3" Type="http://schemas.openxmlformats.org/officeDocument/2006/relationships/image" Target="../media/image358.jpeg"/><Relationship Id="rId2" Type="http://schemas.openxmlformats.org/officeDocument/2006/relationships/image" Target="../media/image357.png"/><Relationship Id="rId1" Type="http://schemas.openxmlformats.org/officeDocument/2006/relationships/slideLayout" Target="../slideLayouts/slideLayout1.xml"/></Relationships>
</file>

<file path=ppt/slides/_rels/slide171.xml.rels><?xml version="1.0" encoding="UTF-8" standalone="yes"?>
<Relationships xmlns="http://schemas.openxmlformats.org/package/2006/relationships"><Relationship Id="rId3" Type="http://schemas.openxmlformats.org/officeDocument/2006/relationships/image" Target="../media/image316.jpeg"/><Relationship Id="rId2" Type="http://schemas.openxmlformats.org/officeDocument/2006/relationships/image" Target="../media/image357.png"/><Relationship Id="rId1" Type="http://schemas.openxmlformats.org/officeDocument/2006/relationships/slideLayout" Target="../slideLayouts/slideLayout1.xml"/></Relationships>
</file>

<file path=ppt/slides/_rels/slide172.xml.rels><?xml version="1.0" encoding="UTF-8" standalone="yes"?>
<Relationships xmlns="http://schemas.openxmlformats.org/package/2006/relationships"><Relationship Id="rId3" Type="http://schemas.openxmlformats.org/officeDocument/2006/relationships/image" Target="../media/image316.jpeg"/><Relationship Id="rId2" Type="http://schemas.openxmlformats.org/officeDocument/2006/relationships/image" Target="../media/image359.png"/><Relationship Id="rId1" Type="http://schemas.openxmlformats.org/officeDocument/2006/relationships/slideLayout" Target="../slideLayouts/slideLayout1.xml"/></Relationships>
</file>

<file path=ppt/slides/_rels/slide173.xml.rels><?xml version="1.0" encoding="UTF-8" standalone="yes"?>
<Relationships xmlns="http://schemas.openxmlformats.org/package/2006/relationships"><Relationship Id="rId3" Type="http://schemas.openxmlformats.org/officeDocument/2006/relationships/image" Target="../media/image361.jpeg"/><Relationship Id="rId2" Type="http://schemas.openxmlformats.org/officeDocument/2006/relationships/image" Target="../media/image360.png"/><Relationship Id="rId1" Type="http://schemas.openxmlformats.org/officeDocument/2006/relationships/slideLayout" Target="../slideLayouts/slideLayout1.xml"/><Relationship Id="rId4" Type="http://schemas.openxmlformats.org/officeDocument/2006/relationships/image" Target="../media/image362.jpeg"/></Relationships>
</file>

<file path=ppt/slides/_rels/slide174.xml.rels><?xml version="1.0" encoding="UTF-8" standalone="yes"?>
<Relationships xmlns="http://schemas.openxmlformats.org/package/2006/relationships"><Relationship Id="rId2" Type="http://schemas.openxmlformats.org/officeDocument/2006/relationships/image" Target="../media/image363.jpg"/><Relationship Id="rId1" Type="http://schemas.openxmlformats.org/officeDocument/2006/relationships/slideLayout" Target="../slideLayouts/slideLayout1.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2.png"/><Relationship Id="rId1" Type="http://schemas.openxmlformats.org/officeDocument/2006/relationships/slideLayout" Target="../slideLayouts/slideLayout1.xml"/><Relationship Id="rId5" Type="http://schemas.microsoft.com/office/2007/relationships/hdphoto" Target="../media/hdphoto11.wdp"/><Relationship Id="rId4" Type="http://schemas.openxmlformats.org/officeDocument/2006/relationships/image" Target="../media/image23.png"/></Relationships>
</file>

<file path=ppt/slides/_rels/slide180.xml.rels><?xml version="1.0" encoding="UTF-8" standalone="yes"?>
<Relationships xmlns="http://schemas.openxmlformats.org/package/2006/relationships"><Relationship Id="rId2" Type="http://schemas.openxmlformats.org/officeDocument/2006/relationships/image" Target="../media/image364.png"/><Relationship Id="rId1" Type="http://schemas.openxmlformats.org/officeDocument/2006/relationships/slideLayout" Target="../slideLayouts/slideLayout1.xml"/></Relationships>
</file>

<file path=ppt/slides/_rels/slide181.xml.rels><?xml version="1.0" encoding="UTF-8" standalone="yes"?>
<Relationships xmlns="http://schemas.openxmlformats.org/package/2006/relationships"><Relationship Id="rId3" Type="http://schemas.openxmlformats.org/officeDocument/2006/relationships/image" Target="../media/image366.jpeg"/><Relationship Id="rId2" Type="http://schemas.openxmlformats.org/officeDocument/2006/relationships/image" Target="../media/image365.jpeg"/><Relationship Id="rId1" Type="http://schemas.openxmlformats.org/officeDocument/2006/relationships/slideLayout" Target="../slideLayouts/slideLayout1.xml"/><Relationship Id="rId6" Type="http://schemas.openxmlformats.org/officeDocument/2006/relationships/image" Target="../media/image369.jpeg"/><Relationship Id="rId5" Type="http://schemas.openxmlformats.org/officeDocument/2006/relationships/image" Target="../media/image368.jpeg"/><Relationship Id="rId4" Type="http://schemas.openxmlformats.org/officeDocument/2006/relationships/image" Target="../media/image367.png"/></Relationships>
</file>

<file path=ppt/slides/_rels/slide182.xml.rels><?xml version="1.0" encoding="UTF-8" standalone="yes"?>
<Relationships xmlns="http://schemas.openxmlformats.org/package/2006/relationships"><Relationship Id="rId8" Type="http://schemas.openxmlformats.org/officeDocument/2006/relationships/image" Target="../media/image374.jpeg"/><Relationship Id="rId3" Type="http://schemas.openxmlformats.org/officeDocument/2006/relationships/image" Target="../media/image368.jpeg"/><Relationship Id="rId7" Type="http://schemas.openxmlformats.org/officeDocument/2006/relationships/image" Target="../media/image373.jpeg"/><Relationship Id="rId2" Type="http://schemas.openxmlformats.org/officeDocument/2006/relationships/image" Target="../media/image367.png"/><Relationship Id="rId1" Type="http://schemas.openxmlformats.org/officeDocument/2006/relationships/slideLayout" Target="../slideLayouts/slideLayout1.xml"/><Relationship Id="rId6" Type="http://schemas.openxmlformats.org/officeDocument/2006/relationships/image" Target="../media/image372.png"/><Relationship Id="rId5" Type="http://schemas.openxmlformats.org/officeDocument/2006/relationships/image" Target="../media/image371.png"/><Relationship Id="rId4" Type="http://schemas.openxmlformats.org/officeDocument/2006/relationships/image" Target="../media/image370.jpeg"/></Relationships>
</file>

<file path=ppt/slides/_rels/slide183.xml.rels><?xml version="1.0" encoding="UTF-8" standalone="yes"?>
<Relationships xmlns="http://schemas.openxmlformats.org/package/2006/relationships"><Relationship Id="rId3" Type="http://schemas.openxmlformats.org/officeDocument/2006/relationships/image" Target="../media/image376.png"/><Relationship Id="rId2" Type="http://schemas.openxmlformats.org/officeDocument/2006/relationships/image" Target="../media/image375.png"/><Relationship Id="rId1" Type="http://schemas.openxmlformats.org/officeDocument/2006/relationships/slideLayout" Target="../slideLayouts/slideLayout1.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5.xml.rels><?xml version="1.0" encoding="UTF-8" standalone="yes"?>
<Relationships xmlns="http://schemas.openxmlformats.org/package/2006/relationships"><Relationship Id="rId3" Type="http://schemas.openxmlformats.org/officeDocument/2006/relationships/image" Target="../media/image378.png"/><Relationship Id="rId2" Type="http://schemas.openxmlformats.org/officeDocument/2006/relationships/image" Target="../media/image377.png"/><Relationship Id="rId1" Type="http://schemas.openxmlformats.org/officeDocument/2006/relationships/slideLayout" Target="../slideLayouts/slideLayout1.xml"/></Relationships>
</file>

<file path=ppt/slides/_rels/slide186.xml.rels><?xml version="1.0" encoding="UTF-8" standalone="yes"?>
<Relationships xmlns="http://schemas.openxmlformats.org/package/2006/relationships"><Relationship Id="rId3" Type="http://schemas.openxmlformats.org/officeDocument/2006/relationships/image" Target="../media/image379.png"/><Relationship Id="rId2" Type="http://schemas.openxmlformats.org/officeDocument/2006/relationships/image" Target="../media/image377.png"/><Relationship Id="rId1" Type="http://schemas.openxmlformats.org/officeDocument/2006/relationships/slideLayout" Target="../slideLayouts/slideLayout1.xml"/><Relationship Id="rId4" Type="http://schemas.openxmlformats.org/officeDocument/2006/relationships/image" Target="../media/image380.png"/></Relationships>
</file>

<file path=ppt/slides/_rels/slide187.xml.rels><?xml version="1.0" encoding="UTF-8" standalone="yes"?>
<Relationships xmlns="http://schemas.openxmlformats.org/package/2006/relationships"><Relationship Id="rId3" Type="http://schemas.openxmlformats.org/officeDocument/2006/relationships/image" Target="../media/image382.jpeg"/><Relationship Id="rId7" Type="http://schemas.openxmlformats.org/officeDocument/2006/relationships/image" Target="../media/image386.png"/><Relationship Id="rId2" Type="http://schemas.openxmlformats.org/officeDocument/2006/relationships/image" Target="../media/image381.png"/><Relationship Id="rId1" Type="http://schemas.openxmlformats.org/officeDocument/2006/relationships/slideLayout" Target="../slideLayouts/slideLayout1.xml"/><Relationship Id="rId6" Type="http://schemas.openxmlformats.org/officeDocument/2006/relationships/image" Target="../media/image385.png"/><Relationship Id="rId5" Type="http://schemas.openxmlformats.org/officeDocument/2006/relationships/image" Target="../media/image384.png"/><Relationship Id="rId4" Type="http://schemas.openxmlformats.org/officeDocument/2006/relationships/image" Target="../media/image383.png"/></Relationships>
</file>

<file path=ppt/slides/_rels/slide188.xml.rels><?xml version="1.0" encoding="UTF-8" standalone="yes"?>
<Relationships xmlns="http://schemas.openxmlformats.org/package/2006/relationships"><Relationship Id="rId3" Type="http://schemas.openxmlformats.org/officeDocument/2006/relationships/image" Target="../media/image387.png"/><Relationship Id="rId2" Type="http://schemas.openxmlformats.org/officeDocument/2006/relationships/image" Target="../media/image381.png"/><Relationship Id="rId1" Type="http://schemas.openxmlformats.org/officeDocument/2006/relationships/slideLayout" Target="../slideLayouts/slideLayout1.xml"/><Relationship Id="rId6" Type="http://schemas.openxmlformats.org/officeDocument/2006/relationships/image" Target="../media/image390.png"/><Relationship Id="rId5" Type="http://schemas.openxmlformats.org/officeDocument/2006/relationships/image" Target="../media/image389.png"/><Relationship Id="rId4" Type="http://schemas.openxmlformats.org/officeDocument/2006/relationships/image" Target="../media/image388.png"/></Relationships>
</file>

<file path=ppt/slides/_rels/slide189.xml.rels><?xml version="1.0" encoding="UTF-8" standalone="yes"?>
<Relationships xmlns="http://schemas.openxmlformats.org/package/2006/relationships"><Relationship Id="rId3" Type="http://schemas.openxmlformats.org/officeDocument/2006/relationships/image" Target="../media/image391.png"/><Relationship Id="rId2" Type="http://schemas.openxmlformats.org/officeDocument/2006/relationships/image" Target="../media/image381.png"/><Relationship Id="rId1" Type="http://schemas.openxmlformats.org/officeDocument/2006/relationships/slideLayout" Target="../slideLayouts/slideLayout1.xml"/><Relationship Id="rId5" Type="http://schemas.openxmlformats.org/officeDocument/2006/relationships/image" Target="../media/image393.png"/><Relationship Id="rId4" Type="http://schemas.openxmlformats.org/officeDocument/2006/relationships/image" Target="../media/image392.png"/></Relationships>
</file>

<file path=ppt/slides/_rels/slide19.xml.rels><?xml version="1.0" encoding="UTF-8" standalone="yes"?>
<Relationships xmlns="http://schemas.openxmlformats.org/package/2006/relationships"><Relationship Id="rId3" Type="http://schemas.microsoft.com/office/2007/relationships/hdphoto" Target="../media/hdphoto11.wdp"/><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9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image" Target="../media/image377.png"/><Relationship Id="rId1" Type="http://schemas.openxmlformats.org/officeDocument/2006/relationships/slideLayout" Target="../slideLayouts/slideLayout1.xml"/><Relationship Id="rId5" Type="http://schemas.openxmlformats.org/officeDocument/2006/relationships/image" Target="../media/image395.png"/><Relationship Id="rId4" Type="http://schemas.openxmlformats.org/officeDocument/2006/relationships/image" Target="../media/image394.png"/></Relationships>
</file>

<file path=ppt/slides/_rels/slide191.xml.rels><?xml version="1.0" encoding="UTF-8" standalone="yes"?>
<Relationships xmlns="http://schemas.openxmlformats.org/package/2006/relationships"><Relationship Id="rId3" Type="http://schemas.openxmlformats.org/officeDocument/2006/relationships/image" Target="../media/image397.png"/><Relationship Id="rId2" Type="http://schemas.openxmlformats.org/officeDocument/2006/relationships/image" Target="../media/image396.png"/><Relationship Id="rId1" Type="http://schemas.openxmlformats.org/officeDocument/2006/relationships/slideLayout" Target="../slideLayouts/slideLayout1.xml"/><Relationship Id="rId6" Type="http://schemas.openxmlformats.org/officeDocument/2006/relationships/image" Target="../media/image399.wmf"/><Relationship Id="rId5" Type="http://schemas.openxmlformats.org/officeDocument/2006/relationships/package" Target="../embeddings/Microsoft_Excel_Worksheet1.xlsx"/><Relationship Id="rId4" Type="http://schemas.openxmlformats.org/officeDocument/2006/relationships/image" Target="../media/image398.png"/></Relationships>
</file>

<file path=ppt/slides/_rels/slide192.xml.rels><?xml version="1.0" encoding="UTF-8" standalone="yes"?>
<Relationships xmlns="http://schemas.openxmlformats.org/package/2006/relationships"><Relationship Id="rId3" Type="http://schemas.openxmlformats.org/officeDocument/2006/relationships/image" Target="../media/image401.png"/><Relationship Id="rId2" Type="http://schemas.openxmlformats.org/officeDocument/2006/relationships/image" Target="../media/image400.png"/><Relationship Id="rId1" Type="http://schemas.openxmlformats.org/officeDocument/2006/relationships/slideLayout" Target="../slideLayouts/slideLayout1.xml"/><Relationship Id="rId4" Type="http://schemas.openxmlformats.org/officeDocument/2006/relationships/image" Target="../media/image402.png"/></Relationships>
</file>

<file path=ppt/slides/_rels/slide193.xml.rels><?xml version="1.0" encoding="UTF-8" standalone="yes"?>
<Relationships xmlns="http://schemas.openxmlformats.org/package/2006/relationships"><Relationship Id="rId3" Type="http://schemas.openxmlformats.org/officeDocument/2006/relationships/image" Target="../media/image404.png"/><Relationship Id="rId2" Type="http://schemas.openxmlformats.org/officeDocument/2006/relationships/image" Target="../media/image403.png"/><Relationship Id="rId1" Type="http://schemas.openxmlformats.org/officeDocument/2006/relationships/slideLayout" Target="../slideLayouts/slideLayout1.xml"/><Relationship Id="rId4" Type="http://schemas.openxmlformats.org/officeDocument/2006/relationships/image" Target="../media/image405.png"/></Relationships>
</file>

<file path=ppt/slides/_rels/slide194.xml.rels><?xml version="1.0" encoding="UTF-8" standalone="yes"?>
<Relationships xmlns="http://schemas.openxmlformats.org/package/2006/relationships"><Relationship Id="rId3" Type="http://schemas.openxmlformats.org/officeDocument/2006/relationships/image" Target="../media/image407.png"/><Relationship Id="rId2" Type="http://schemas.openxmlformats.org/officeDocument/2006/relationships/image" Target="../media/image406.png"/><Relationship Id="rId1" Type="http://schemas.openxmlformats.org/officeDocument/2006/relationships/slideLayout" Target="../slideLayouts/slideLayout1.xml"/><Relationship Id="rId4" Type="http://schemas.openxmlformats.org/officeDocument/2006/relationships/image" Target="../media/image408.png"/></Relationships>
</file>

<file path=ppt/slides/_rels/slide195.xml.rels><?xml version="1.0" encoding="UTF-8" standalone="yes"?>
<Relationships xmlns="http://schemas.openxmlformats.org/package/2006/relationships"><Relationship Id="rId3" Type="http://schemas.openxmlformats.org/officeDocument/2006/relationships/image" Target="../media/image410.png"/><Relationship Id="rId2" Type="http://schemas.openxmlformats.org/officeDocument/2006/relationships/image" Target="../media/image409.png"/><Relationship Id="rId1" Type="http://schemas.openxmlformats.org/officeDocument/2006/relationships/slideLayout" Target="../slideLayouts/slideLayout1.xml"/></Relationships>
</file>

<file path=ppt/slides/_rels/slide196.xml.rels><?xml version="1.0" encoding="UTF-8" standalone="yes"?>
<Relationships xmlns="http://schemas.openxmlformats.org/package/2006/relationships"><Relationship Id="rId3" Type="http://schemas.openxmlformats.org/officeDocument/2006/relationships/image" Target="../media/image412.png"/><Relationship Id="rId2" Type="http://schemas.openxmlformats.org/officeDocument/2006/relationships/image" Target="../media/image411.png"/><Relationship Id="rId1" Type="http://schemas.openxmlformats.org/officeDocument/2006/relationships/slideLayout" Target="../slideLayouts/slideLayout1.xml"/><Relationship Id="rId4" Type="http://schemas.openxmlformats.org/officeDocument/2006/relationships/image" Target="../media/image413.png"/></Relationships>
</file>

<file path=ppt/slides/_rels/slide197.xml.rels><?xml version="1.0" encoding="UTF-8" standalone="yes"?>
<Relationships xmlns="http://schemas.openxmlformats.org/package/2006/relationships"><Relationship Id="rId3" Type="http://schemas.openxmlformats.org/officeDocument/2006/relationships/image" Target="../media/image415.png"/><Relationship Id="rId2" Type="http://schemas.openxmlformats.org/officeDocument/2006/relationships/image" Target="../media/image414.png"/><Relationship Id="rId1" Type="http://schemas.openxmlformats.org/officeDocument/2006/relationships/slideLayout" Target="../slideLayouts/slideLayout1.xml"/><Relationship Id="rId4" Type="http://schemas.openxmlformats.org/officeDocument/2006/relationships/image" Target="../media/image416.png"/></Relationships>
</file>

<file path=ppt/slides/_rels/slide198.xml.rels><?xml version="1.0" encoding="UTF-8" standalone="yes"?>
<Relationships xmlns="http://schemas.openxmlformats.org/package/2006/relationships"><Relationship Id="rId3" Type="http://schemas.openxmlformats.org/officeDocument/2006/relationships/image" Target="../media/image418.png"/><Relationship Id="rId2" Type="http://schemas.openxmlformats.org/officeDocument/2006/relationships/image" Target="../media/image417.png"/><Relationship Id="rId1" Type="http://schemas.openxmlformats.org/officeDocument/2006/relationships/slideLayout" Target="../slideLayouts/slideLayout1.xml"/><Relationship Id="rId4" Type="http://schemas.openxmlformats.org/officeDocument/2006/relationships/image" Target="../media/image419.png"/></Relationships>
</file>

<file path=ppt/slides/_rels/slide199.xml.rels><?xml version="1.0" encoding="UTF-8" standalone="yes"?>
<Relationships xmlns="http://schemas.openxmlformats.org/package/2006/relationships"><Relationship Id="rId3" Type="http://schemas.openxmlformats.org/officeDocument/2006/relationships/image" Target="../media/image421.png"/><Relationship Id="rId2" Type="http://schemas.openxmlformats.org/officeDocument/2006/relationships/image" Target="../media/image420.png"/><Relationship Id="rId1" Type="http://schemas.openxmlformats.org/officeDocument/2006/relationships/slideLayout" Target="../slideLayouts/slideLayout1.xml"/><Relationship Id="rId4" Type="http://schemas.openxmlformats.org/officeDocument/2006/relationships/image" Target="../media/image42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microsoft.com/office/2007/relationships/hdphoto" Target="../media/hdphoto12.wdp"/><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00.xml.rels><?xml version="1.0" encoding="UTF-8" standalone="yes"?>
<Relationships xmlns="http://schemas.openxmlformats.org/package/2006/relationships"><Relationship Id="rId3" Type="http://schemas.openxmlformats.org/officeDocument/2006/relationships/image" Target="../media/image424.png"/><Relationship Id="rId2" Type="http://schemas.openxmlformats.org/officeDocument/2006/relationships/image" Target="../media/image423.png"/><Relationship Id="rId1" Type="http://schemas.openxmlformats.org/officeDocument/2006/relationships/slideLayout" Target="../slideLayouts/slideLayout1.xml"/><Relationship Id="rId4" Type="http://schemas.openxmlformats.org/officeDocument/2006/relationships/image" Target="../media/image425.png"/></Relationships>
</file>

<file path=ppt/slides/_rels/slide201.xml.rels><?xml version="1.0" encoding="UTF-8" standalone="yes"?>
<Relationships xmlns="http://schemas.openxmlformats.org/package/2006/relationships"><Relationship Id="rId3" Type="http://schemas.openxmlformats.org/officeDocument/2006/relationships/image" Target="../media/image427.png"/><Relationship Id="rId2" Type="http://schemas.openxmlformats.org/officeDocument/2006/relationships/image" Target="../media/image426.png"/><Relationship Id="rId1" Type="http://schemas.openxmlformats.org/officeDocument/2006/relationships/slideLayout" Target="../slideLayouts/slideLayout1.xml"/><Relationship Id="rId4" Type="http://schemas.openxmlformats.org/officeDocument/2006/relationships/image" Target="../media/image428.png"/></Relationships>
</file>

<file path=ppt/slides/_rels/slide202.xml.rels><?xml version="1.0" encoding="UTF-8" standalone="yes"?>
<Relationships xmlns="http://schemas.openxmlformats.org/package/2006/relationships"><Relationship Id="rId3" Type="http://schemas.openxmlformats.org/officeDocument/2006/relationships/image" Target="../media/image430.png"/><Relationship Id="rId2" Type="http://schemas.openxmlformats.org/officeDocument/2006/relationships/image" Target="../media/image429.png"/><Relationship Id="rId1" Type="http://schemas.openxmlformats.org/officeDocument/2006/relationships/slideLayout" Target="../slideLayouts/slideLayout1.xml"/><Relationship Id="rId4" Type="http://schemas.openxmlformats.org/officeDocument/2006/relationships/image" Target="../media/image431.png"/></Relationships>
</file>

<file path=ppt/slides/_rels/slide203.xml.rels><?xml version="1.0" encoding="UTF-8" standalone="yes"?>
<Relationships xmlns="http://schemas.openxmlformats.org/package/2006/relationships"><Relationship Id="rId3" Type="http://schemas.openxmlformats.org/officeDocument/2006/relationships/image" Target="../media/image433.png"/><Relationship Id="rId2" Type="http://schemas.openxmlformats.org/officeDocument/2006/relationships/image" Target="../media/image432.png"/><Relationship Id="rId1" Type="http://schemas.openxmlformats.org/officeDocument/2006/relationships/slideLayout" Target="../slideLayouts/slideLayout1.xml"/></Relationships>
</file>

<file path=ppt/slides/_rels/slide204.xml.rels><?xml version="1.0" encoding="UTF-8" standalone="yes"?>
<Relationships xmlns="http://schemas.openxmlformats.org/package/2006/relationships"><Relationship Id="rId3" Type="http://schemas.openxmlformats.org/officeDocument/2006/relationships/image" Target="../media/image435.png"/><Relationship Id="rId2" Type="http://schemas.openxmlformats.org/officeDocument/2006/relationships/image" Target="../media/image434.png"/><Relationship Id="rId1" Type="http://schemas.openxmlformats.org/officeDocument/2006/relationships/slideLayout" Target="../slideLayouts/slideLayout1.xml"/></Relationships>
</file>

<file path=ppt/slides/_rels/slide205.xml.rels><?xml version="1.0" encoding="UTF-8" standalone="yes"?>
<Relationships xmlns="http://schemas.openxmlformats.org/package/2006/relationships"><Relationship Id="rId3" Type="http://schemas.openxmlformats.org/officeDocument/2006/relationships/image" Target="../media/image437.png"/><Relationship Id="rId2" Type="http://schemas.openxmlformats.org/officeDocument/2006/relationships/image" Target="../media/image436.png"/><Relationship Id="rId1" Type="http://schemas.openxmlformats.org/officeDocument/2006/relationships/slideLayout" Target="../slideLayouts/slideLayout1.xml"/><Relationship Id="rId4" Type="http://schemas.openxmlformats.org/officeDocument/2006/relationships/image" Target="../media/image438.png"/></Relationships>
</file>

<file path=ppt/slides/_rels/slide206.xml.rels><?xml version="1.0" encoding="UTF-8" standalone="yes"?>
<Relationships xmlns="http://schemas.openxmlformats.org/package/2006/relationships"><Relationship Id="rId3" Type="http://schemas.openxmlformats.org/officeDocument/2006/relationships/image" Target="../media/image440.png"/><Relationship Id="rId2" Type="http://schemas.openxmlformats.org/officeDocument/2006/relationships/image" Target="../media/image439.png"/><Relationship Id="rId1" Type="http://schemas.openxmlformats.org/officeDocument/2006/relationships/slideLayout" Target="../slideLayouts/slideLayout1.xml"/><Relationship Id="rId4" Type="http://schemas.openxmlformats.org/officeDocument/2006/relationships/image" Target="../media/image441.png"/></Relationships>
</file>

<file path=ppt/slides/_rels/slide207.xml.rels><?xml version="1.0" encoding="UTF-8" standalone="yes"?>
<Relationships xmlns="http://schemas.openxmlformats.org/package/2006/relationships"><Relationship Id="rId3" Type="http://schemas.openxmlformats.org/officeDocument/2006/relationships/image" Target="../media/image443.png"/><Relationship Id="rId2" Type="http://schemas.openxmlformats.org/officeDocument/2006/relationships/image" Target="../media/image442.png"/><Relationship Id="rId1" Type="http://schemas.openxmlformats.org/officeDocument/2006/relationships/slideLayout" Target="../slideLayouts/slideLayout1.xml"/><Relationship Id="rId5" Type="http://schemas.openxmlformats.org/officeDocument/2006/relationships/image" Target="../media/image445.png"/><Relationship Id="rId4" Type="http://schemas.openxmlformats.org/officeDocument/2006/relationships/image" Target="../media/image444.png"/></Relationships>
</file>

<file path=ppt/slides/_rels/slide208.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12.xml"/></Relationships>
</file>

<file path=ppt/slides/_rels/slide209.xml.rels><?xml version="1.0" encoding="UTF-8" standalone="yes"?>
<Relationships xmlns="http://schemas.openxmlformats.org/package/2006/relationships"><Relationship Id="rId3" Type="http://schemas.openxmlformats.org/officeDocument/2006/relationships/image" Target="../media/image448.png"/><Relationship Id="rId2" Type="http://schemas.openxmlformats.org/officeDocument/2006/relationships/image" Target="../media/image447.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25.png"/><Relationship Id="rId1" Type="http://schemas.openxmlformats.org/officeDocument/2006/relationships/slideLayout" Target="../slideLayouts/slideLayout1.xml"/><Relationship Id="rId5" Type="http://schemas.microsoft.com/office/2007/relationships/hdphoto" Target="../media/hdphoto14.wdp"/><Relationship Id="rId4" Type="http://schemas.openxmlformats.org/officeDocument/2006/relationships/image" Target="../media/image26.png"/></Relationships>
</file>

<file path=ppt/slides/_rels/slide210.xml.rels><?xml version="1.0" encoding="UTF-8" standalone="yes"?>
<Relationships xmlns="http://schemas.openxmlformats.org/package/2006/relationships"><Relationship Id="rId3" Type="http://schemas.openxmlformats.org/officeDocument/2006/relationships/image" Target="../media/image450.png"/><Relationship Id="rId2" Type="http://schemas.openxmlformats.org/officeDocument/2006/relationships/image" Target="../media/image449.png"/><Relationship Id="rId1" Type="http://schemas.openxmlformats.org/officeDocument/2006/relationships/slideLayout" Target="../slideLayouts/slideLayout12.xml"/></Relationships>
</file>

<file path=ppt/slides/_rels/slide211.xml.rels><?xml version="1.0" encoding="UTF-8" standalone="yes"?>
<Relationships xmlns="http://schemas.openxmlformats.org/package/2006/relationships"><Relationship Id="rId2" Type="http://schemas.openxmlformats.org/officeDocument/2006/relationships/image" Target="../media/image451.png"/><Relationship Id="rId1" Type="http://schemas.openxmlformats.org/officeDocument/2006/relationships/slideLayout" Target="../slideLayouts/slideLayout12.xml"/></Relationships>
</file>

<file path=ppt/slides/_rels/slide212.xml.rels><?xml version="1.0" encoding="UTF-8" standalone="yes"?>
<Relationships xmlns="http://schemas.openxmlformats.org/package/2006/relationships"><Relationship Id="rId3" Type="http://schemas.openxmlformats.org/officeDocument/2006/relationships/image" Target="../media/image453.jpg"/><Relationship Id="rId2" Type="http://schemas.openxmlformats.org/officeDocument/2006/relationships/image" Target="../media/image452.jpg"/><Relationship Id="rId1" Type="http://schemas.openxmlformats.org/officeDocument/2006/relationships/slideLayout" Target="../slideLayouts/slideLayout12.xml"/></Relationships>
</file>

<file path=ppt/slides/_rels/slide213.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jpg"/><Relationship Id="rId1" Type="http://schemas.openxmlformats.org/officeDocument/2006/relationships/slideLayout" Target="../slideLayouts/slideLayout12.xml"/></Relationships>
</file>

<file path=ppt/slides/_rels/slide214.xml.rels><?xml version="1.0" encoding="UTF-8" standalone="yes"?>
<Relationships xmlns="http://schemas.openxmlformats.org/package/2006/relationships"><Relationship Id="rId3" Type="http://schemas.openxmlformats.org/officeDocument/2006/relationships/image" Target="../media/image457.jpg"/><Relationship Id="rId2" Type="http://schemas.openxmlformats.org/officeDocument/2006/relationships/image" Target="../media/image456.jpg"/><Relationship Id="rId1" Type="http://schemas.openxmlformats.org/officeDocument/2006/relationships/slideLayout" Target="../slideLayouts/slideLayout12.xml"/><Relationship Id="rId4" Type="http://schemas.openxmlformats.org/officeDocument/2006/relationships/image" Target="../media/image458.jpg"/></Relationships>
</file>

<file path=ppt/slides/_rels/slide215.xml.rels><?xml version="1.0" encoding="UTF-8" standalone="yes"?>
<Relationships xmlns="http://schemas.openxmlformats.org/package/2006/relationships"><Relationship Id="rId3" Type="http://schemas.openxmlformats.org/officeDocument/2006/relationships/image" Target="../media/image460.jpg"/><Relationship Id="rId7" Type="http://schemas.openxmlformats.org/officeDocument/2006/relationships/image" Target="../media/image464.jpg"/><Relationship Id="rId2" Type="http://schemas.openxmlformats.org/officeDocument/2006/relationships/image" Target="../media/image459.jpg"/><Relationship Id="rId1" Type="http://schemas.openxmlformats.org/officeDocument/2006/relationships/slideLayout" Target="../slideLayouts/slideLayout12.xml"/><Relationship Id="rId6" Type="http://schemas.openxmlformats.org/officeDocument/2006/relationships/image" Target="../media/image463.jpg"/><Relationship Id="rId5" Type="http://schemas.openxmlformats.org/officeDocument/2006/relationships/image" Target="../media/image462.jpg"/><Relationship Id="rId4" Type="http://schemas.openxmlformats.org/officeDocument/2006/relationships/image" Target="../media/image461.jpg"/></Relationships>
</file>

<file path=ppt/slides/_rels/slide216.xml.rels><?xml version="1.0" encoding="UTF-8" standalone="yes"?>
<Relationships xmlns="http://schemas.openxmlformats.org/package/2006/relationships"><Relationship Id="rId3" Type="http://schemas.openxmlformats.org/officeDocument/2006/relationships/image" Target="../media/image466.jpg"/><Relationship Id="rId2" Type="http://schemas.openxmlformats.org/officeDocument/2006/relationships/image" Target="../media/image465.jpg"/><Relationship Id="rId1" Type="http://schemas.openxmlformats.org/officeDocument/2006/relationships/slideLayout" Target="../slideLayouts/slideLayout12.xml"/><Relationship Id="rId6" Type="http://schemas.openxmlformats.org/officeDocument/2006/relationships/image" Target="../media/image469.jpg"/><Relationship Id="rId5" Type="http://schemas.openxmlformats.org/officeDocument/2006/relationships/image" Target="../media/image468.jpg"/><Relationship Id="rId4" Type="http://schemas.openxmlformats.org/officeDocument/2006/relationships/image" Target="../media/image467.jpg"/></Relationships>
</file>

<file path=ppt/slides/_rels/slide217.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218.xml.rels><?xml version="1.0" encoding="UTF-8" standalone="yes"?>
<Relationships xmlns="http://schemas.openxmlformats.org/package/2006/relationships"><Relationship Id="rId2" Type="http://schemas.openxmlformats.org/officeDocument/2006/relationships/image" Target="../media/image471.jpg"/><Relationship Id="rId1" Type="http://schemas.openxmlformats.org/officeDocument/2006/relationships/slideLayout" Target="../slideLayouts/slideLayout12.xml"/></Relationships>
</file>

<file path=ppt/slides/_rels/slide219.xml.rels><?xml version="1.0" encoding="UTF-8" standalone="yes"?>
<Relationships xmlns="http://schemas.openxmlformats.org/package/2006/relationships"><Relationship Id="rId3" Type="http://schemas.openxmlformats.org/officeDocument/2006/relationships/image" Target="../media/image473.jpg"/><Relationship Id="rId2" Type="http://schemas.openxmlformats.org/officeDocument/2006/relationships/image" Target="../media/image472.jp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3" Type="http://schemas.microsoft.com/office/2007/relationships/hdphoto" Target="../media/hdphoto15.wdp"/><Relationship Id="rId2" Type="http://schemas.openxmlformats.org/officeDocument/2006/relationships/image" Target="../media/image27.png"/><Relationship Id="rId1" Type="http://schemas.openxmlformats.org/officeDocument/2006/relationships/slideLayout" Target="../slideLayouts/slideLayout1.xml"/><Relationship Id="rId5" Type="http://schemas.openxmlformats.org/officeDocument/2006/relationships/image" Target="../media/image28.wmf"/><Relationship Id="rId4" Type="http://schemas.openxmlformats.org/officeDocument/2006/relationships/oleObject" Target="../embeddings/oleObject1.bin"/></Relationships>
</file>

<file path=ppt/slides/_rels/slide220.xml.rels><?xml version="1.0" encoding="UTF-8" standalone="yes"?>
<Relationships xmlns="http://schemas.openxmlformats.org/package/2006/relationships"><Relationship Id="rId3" Type="http://schemas.openxmlformats.org/officeDocument/2006/relationships/image" Target="../media/image475.jpg"/><Relationship Id="rId2" Type="http://schemas.openxmlformats.org/officeDocument/2006/relationships/image" Target="../media/image474.png"/><Relationship Id="rId1" Type="http://schemas.openxmlformats.org/officeDocument/2006/relationships/slideLayout" Target="../slideLayouts/slideLayout12.xml"/></Relationships>
</file>

<file path=ppt/slides/_rels/slide221.xml.rels><?xml version="1.0" encoding="UTF-8" standalone="yes"?>
<Relationships xmlns="http://schemas.openxmlformats.org/package/2006/relationships"><Relationship Id="rId2" Type="http://schemas.openxmlformats.org/officeDocument/2006/relationships/image" Target="../media/image476.jpg"/><Relationship Id="rId1" Type="http://schemas.openxmlformats.org/officeDocument/2006/relationships/slideLayout" Target="../slideLayouts/slideLayout12.xml"/></Relationships>
</file>

<file path=ppt/slides/_rels/slide222.xml.rels><?xml version="1.0" encoding="UTF-8" standalone="yes"?>
<Relationships xmlns="http://schemas.openxmlformats.org/package/2006/relationships"><Relationship Id="rId2" Type="http://schemas.openxmlformats.org/officeDocument/2006/relationships/image" Target="../media/image470.png"/><Relationship Id="rId1" Type="http://schemas.openxmlformats.org/officeDocument/2006/relationships/slideLayout" Target="../slideLayouts/slideLayout12.xml"/></Relationships>
</file>

<file path=ppt/slides/_rels/slide223.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jpg"/><Relationship Id="rId1" Type="http://schemas.openxmlformats.org/officeDocument/2006/relationships/slideLayout" Target="../slideLayouts/slideLayout12.xml"/></Relationships>
</file>

<file path=ppt/slides/_rels/slide224.xml.rels><?xml version="1.0" encoding="UTF-8" standalone="yes"?>
<Relationships xmlns="http://schemas.openxmlformats.org/package/2006/relationships"><Relationship Id="rId3" Type="http://schemas.openxmlformats.org/officeDocument/2006/relationships/image" Target="../media/image480.jpg"/><Relationship Id="rId2" Type="http://schemas.openxmlformats.org/officeDocument/2006/relationships/image" Target="../media/image479.jpg"/><Relationship Id="rId1" Type="http://schemas.openxmlformats.org/officeDocument/2006/relationships/slideLayout" Target="../slideLayouts/slideLayout12.xml"/><Relationship Id="rId4" Type="http://schemas.openxmlformats.org/officeDocument/2006/relationships/image" Target="../media/image481.jpg"/></Relationships>
</file>

<file path=ppt/slides/_rels/slide225.xml.rels><?xml version="1.0" encoding="UTF-8" standalone="yes"?>
<Relationships xmlns="http://schemas.openxmlformats.org/package/2006/relationships"><Relationship Id="rId2" Type="http://schemas.openxmlformats.org/officeDocument/2006/relationships/image" Target="../media/image482.jpg"/><Relationship Id="rId1" Type="http://schemas.openxmlformats.org/officeDocument/2006/relationships/slideLayout" Target="../slideLayouts/slideLayout12.xml"/></Relationships>
</file>

<file path=ppt/slides/_rels/slide226.xml.rels><?xml version="1.0" encoding="UTF-8" standalone="yes"?>
<Relationships xmlns="http://schemas.openxmlformats.org/package/2006/relationships"><Relationship Id="rId3" Type="http://schemas.openxmlformats.org/officeDocument/2006/relationships/image" Target="../media/image484.jpg"/><Relationship Id="rId2" Type="http://schemas.openxmlformats.org/officeDocument/2006/relationships/image" Target="../media/image483.png"/><Relationship Id="rId1" Type="http://schemas.openxmlformats.org/officeDocument/2006/relationships/slideLayout" Target="../slideLayouts/slideLayout12.xml"/></Relationships>
</file>

<file path=ppt/slides/_rels/slide227.xml.rels><?xml version="1.0" encoding="UTF-8" standalone="yes"?>
<Relationships xmlns="http://schemas.openxmlformats.org/package/2006/relationships"><Relationship Id="rId2" Type="http://schemas.openxmlformats.org/officeDocument/2006/relationships/image" Target="../media/image485.jpg"/><Relationship Id="rId1" Type="http://schemas.openxmlformats.org/officeDocument/2006/relationships/slideLayout" Target="../slideLayouts/slideLayout12.xml"/></Relationships>
</file>

<file path=ppt/slides/_rels/slide228.xml.rels><?xml version="1.0" encoding="UTF-8" standalone="yes"?>
<Relationships xmlns="http://schemas.openxmlformats.org/package/2006/relationships"><Relationship Id="rId2" Type="http://schemas.openxmlformats.org/officeDocument/2006/relationships/image" Target="../media/image486.jpg"/><Relationship Id="rId1" Type="http://schemas.openxmlformats.org/officeDocument/2006/relationships/slideLayout" Target="../slideLayouts/slideLayout12.xml"/></Relationships>
</file>

<file path=ppt/slides/_rels/slide229.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microsoft.com/office/2007/relationships/hdphoto" Target="../media/hdphoto16.wdp"/><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230.xml.rels><?xml version="1.0" encoding="UTF-8" standalone="yes"?>
<Relationships xmlns="http://schemas.openxmlformats.org/package/2006/relationships"><Relationship Id="rId2" Type="http://schemas.openxmlformats.org/officeDocument/2006/relationships/image" Target="../media/image488.jpg"/><Relationship Id="rId1" Type="http://schemas.openxmlformats.org/officeDocument/2006/relationships/slideLayout" Target="../slideLayouts/slideLayout12.xml"/></Relationships>
</file>

<file path=ppt/slides/_rels/slide231.xml.rels><?xml version="1.0" encoding="UTF-8" standalone="yes"?>
<Relationships xmlns="http://schemas.openxmlformats.org/package/2006/relationships"><Relationship Id="rId2" Type="http://schemas.openxmlformats.org/officeDocument/2006/relationships/image" Target="../media/image489.jpg"/><Relationship Id="rId1" Type="http://schemas.openxmlformats.org/officeDocument/2006/relationships/slideLayout" Target="../slideLayouts/slideLayout12.xml"/></Relationships>
</file>

<file path=ppt/slides/_rels/slide232.xml.rels><?xml version="1.0" encoding="UTF-8" standalone="yes"?>
<Relationships xmlns="http://schemas.openxmlformats.org/package/2006/relationships"><Relationship Id="rId2" Type="http://schemas.openxmlformats.org/officeDocument/2006/relationships/image" Target="../media/image490.jpg"/><Relationship Id="rId1" Type="http://schemas.openxmlformats.org/officeDocument/2006/relationships/slideLayout" Target="../slideLayouts/slideLayout12.xml"/></Relationships>
</file>

<file path=ppt/slides/_rels/slide233.xml.rels><?xml version="1.0" encoding="UTF-8" standalone="yes"?>
<Relationships xmlns="http://schemas.openxmlformats.org/package/2006/relationships"><Relationship Id="rId2" Type="http://schemas.openxmlformats.org/officeDocument/2006/relationships/image" Target="../media/image491.jpg"/><Relationship Id="rId1" Type="http://schemas.openxmlformats.org/officeDocument/2006/relationships/slideLayout" Target="../slideLayouts/slideLayout12.xml"/></Relationships>
</file>

<file path=ppt/slides/_rels/slide234.xml.rels><?xml version="1.0" encoding="UTF-8" standalone="yes"?>
<Relationships xmlns="http://schemas.openxmlformats.org/package/2006/relationships"><Relationship Id="rId2" Type="http://schemas.openxmlformats.org/officeDocument/2006/relationships/image" Target="../media/image492.jpg"/><Relationship Id="rId1" Type="http://schemas.openxmlformats.org/officeDocument/2006/relationships/slideLayout" Target="../slideLayouts/slideLayout12.xml"/></Relationships>
</file>

<file path=ppt/slides/_rels/slide235.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1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37.xml.rels><?xml version="1.0" encoding="UTF-8" standalone="yes"?>
<Relationships xmlns="http://schemas.openxmlformats.org/package/2006/relationships"><Relationship Id="rId2" Type="http://schemas.openxmlformats.org/officeDocument/2006/relationships/image" Target="../media/image494.png"/><Relationship Id="rId1" Type="http://schemas.openxmlformats.org/officeDocument/2006/relationships/slideLayout" Target="../slideLayouts/slideLayout12.xml"/></Relationships>
</file>

<file path=ppt/slides/_rels/slide238.xml.rels><?xml version="1.0" encoding="UTF-8" standalone="yes"?>
<Relationships xmlns="http://schemas.openxmlformats.org/package/2006/relationships"><Relationship Id="rId3" Type="http://schemas.openxmlformats.org/officeDocument/2006/relationships/image" Target="../media/image496.jpg"/><Relationship Id="rId7" Type="http://schemas.openxmlformats.org/officeDocument/2006/relationships/image" Target="../media/image500.png"/><Relationship Id="rId2" Type="http://schemas.openxmlformats.org/officeDocument/2006/relationships/image" Target="../media/image495.jpg"/><Relationship Id="rId1" Type="http://schemas.openxmlformats.org/officeDocument/2006/relationships/slideLayout" Target="../slideLayouts/slideLayout12.xml"/><Relationship Id="rId6" Type="http://schemas.openxmlformats.org/officeDocument/2006/relationships/image" Target="../media/image499.jpg"/><Relationship Id="rId5" Type="http://schemas.openxmlformats.org/officeDocument/2006/relationships/image" Target="../media/image498.jpg"/><Relationship Id="rId4" Type="http://schemas.openxmlformats.org/officeDocument/2006/relationships/image" Target="../media/image497.jpg"/></Relationships>
</file>

<file path=ppt/slides/_rels/slide239.xml.rels><?xml version="1.0" encoding="UTF-8" standalone="yes"?>
<Relationships xmlns="http://schemas.openxmlformats.org/package/2006/relationships"><Relationship Id="rId3" Type="http://schemas.openxmlformats.org/officeDocument/2006/relationships/image" Target="../media/image501.jpg"/><Relationship Id="rId2" Type="http://schemas.openxmlformats.org/officeDocument/2006/relationships/image" Target="../media/image495.jpg"/><Relationship Id="rId1" Type="http://schemas.openxmlformats.org/officeDocument/2006/relationships/slideLayout" Target="../slideLayouts/slideLayout12.xml"/><Relationship Id="rId6" Type="http://schemas.openxmlformats.org/officeDocument/2006/relationships/image" Target="../media/image504.png"/><Relationship Id="rId5" Type="http://schemas.openxmlformats.org/officeDocument/2006/relationships/image" Target="../media/image503.jpg"/><Relationship Id="rId4" Type="http://schemas.openxmlformats.org/officeDocument/2006/relationships/image" Target="../media/image502.png"/></Relationships>
</file>

<file path=ppt/slides/_rels/slide24.xml.rels><?xml version="1.0" encoding="UTF-8" standalone="yes"?>
<Relationships xmlns="http://schemas.openxmlformats.org/package/2006/relationships"><Relationship Id="rId8" Type="http://schemas.microsoft.com/office/2007/relationships/hdphoto" Target="../media/hdphoto19.wdp"/><Relationship Id="rId3" Type="http://schemas.openxmlformats.org/officeDocument/2006/relationships/image" Target="../media/image32.png"/><Relationship Id="rId7" Type="http://schemas.openxmlformats.org/officeDocument/2006/relationships/image" Target="../media/image34.png"/><Relationship Id="rId2" Type="http://schemas.openxmlformats.org/officeDocument/2006/relationships/image" Target="../media/image31.png"/><Relationship Id="rId1" Type="http://schemas.openxmlformats.org/officeDocument/2006/relationships/slideLayout" Target="../slideLayouts/slideLayout1.xml"/><Relationship Id="rId6" Type="http://schemas.microsoft.com/office/2007/relationships/hdphoto" Target="../media/hdphoto18.wdp"/><Relationship Id="rId5" Type="http://schemas.openxmlformats.org/officeDocument/2006/relationships/image" Target="../media/image33.png"/><Relationship Id="rId4" Type="http://schemas.microsoft.com/office/2007/relationships/hdphoto" Target="../media/hdphoto17.wdp"/></Relationships>
</file>

<file path=ppt/slides/_rels/slide2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2.xml.rels><?xml version="1.0" encoding="UTF-8" standalone="yes"?>
<Relationships xmlns="http://schemas.openxmlformats.org/package/2006/relationships"><Relationship Id="rId2" Type="http://schemas.openxmlformats.org/officeDocument/2006/relationships/image" Target="../media/image446.png"/><Relationship Id="rId1" Type="http://schemas.openxmlformats.org/officeDocument/2006/relationships/slideLayout" Target="../slideLayouts/slideLayout1.xml"/></Relationships>
</file>

<file path=ppt/slides/_rels/slide243.xml.rels><?xml version="1.0" encoding="UTF-8" standalone="yes"?>
<Relationships xmlns="http://schemas.openxmlformats.org/package/2006/relationships"><Relationship Id="rId3" Type="http://schemas.openxmlformats.org/officeDocument/2006/relationships/image" Target="../media/image506.png"/><Relationship Id="rId2" Type="http://schemas.openxmlformats.org/officeDocument/2006/relationships/image" Target="../media/image505.png"/><Relationship Id="rId1" Type="http://schemas.openxmlformats.org/officeDocument/2006/relationships/slideLayout" Target="../slideLayouts/slideLayout1.xml"/></Relationships>
</file>

<file path=ppt/slides/_rels/slide244.xml.rels><?xml version="1.0" encoding="UTF-8" standalone="yes"?>
<Relationships xmlns="http://schemas.openxmlformats.org/package/2006/relationships"><Relationship Id="rId8" Type="http://schemas.openxmlformats.org/officeDocument/2006/relationships/image" Target="../media/image513.jpeg"/><Relationship Id="rId13" Type="http://schemas.openxmlformats.org/officeDocument/2006/relationships/image" Target="../media/image518.png"/><Relationship Id="rId3" Type="http://schemas.openxmlformats.org/officeDocument/2006/relationships/image" Target="../media/image508.png"/><Relationship Id="rId7" Type="http://schemas.openxmlformats.org/officeDocument/2006/relationships/image" Target="../media/image512.png"/><Relationship Id="rId12" Type="http://schemas.openxmlformats.org/officeDocument/2006/relationships/image" Target="../media/image517.png"/><Relationship Id="rId2" Type="http://schemas.openxmlformats.org/officeDocument/2006/relationships/image" Target="../media/image507.png"/><Relationship Id="rId1" Type="http://schemas.openxmlformats.org/officeDocument/2006/relationships/slideLayout" Target="../slideLayouts/slideLayout1.xml"/><Relationship Id="rId6" Type="http://schemas.openxmlformats.org/officeDocument/2006/relationships/image" Target="../media/image511.png"/><Relationship Id="rId11" Type="http://schemas.openxmlformats.org/officeDocument/2006/relationships/image" Target="../media/image516.png"/><Relationship Id="rId5" Type="http://schemas.openxmlformats.org/officeDocument/2006/relationships/image" Target="../media/image510.png"/><Relationship Id="rId10" Type="http://schemas.openxmlformats.org/officeDocument/2006/relationships/image" Target="../media/image515.png"/><Relationship Id="rId4" Type="http://schemas.openxmlformats.org/officeDocument/2006/relationships/image" Target="../media/image509.png"/><Relationship Id="rId9" Type="http://schemas.openxmlformats.org/officeDocument/2006/relationships/image" Target="../media/image514.png"/><Relationship Id="rId14" Type="http://schemas.openxmlformats.org/officeDocument/2006/relationships/image" Target="../media/image519.png"/></Relationships>
</file>

<file path=ppt/slides/_rels/slide245.xml.rels><?xml version="1.0" encoding="UTF-8" standalone="yes"?>
<Relationships xmlns="http://schemas.openxmlformats.org/package/2006/relationships"><Relationship Id="rId2" Type="http://schemas.openxmlformats.org/officeDocument/2006/relationships/image" Target="../media/image520.png"/><Relationship Id="rId1" Type="http://schemas.openxmlformats.org/officeDocument/2006/relationships/slideLayout" Target="../slideLayouts/slideLayout1.xml"/></Relationships>
</file>

<file path=ppt/slides/_rels/slide246.xml.rels><?xml version="1.0" encoding="UTF-8" standalone="yes"?>
<Relationships xmlns="http://schemas.openxmlformats.org/package/2006/relationships"><Relationship Id="rId3" Type="http://schemas.openxmlformats.org/officeDocument/2006/relationships/image" Target="../media/image453.jpg"/><Relationship Id="rId2" Type="http://schemas.openxmlformats.org/officeDocument/2006/relationships/image" Target="../media/image452.jpg"/><Relationship Id="rId1" Type="http://schemas.openxmlformats.org/officeDocument/2006/relationships/slideLayout" Target="../slideLayouts/slideLayout1.xml"/></Relationships>
</file>

<file path=ppt/slides/_rels/slide247.xml.rels><?xml version="1.0" encoding="UTF-8" standalone="yes"?>
<Relationships xmlns="http://schemas.openxmlformats.org/package/2006/relationships"><Relationship Id="rId3" Type="http://schemas.openxmlformats.org/officeDocument/2006/relationships/image" Target="../media/image455.png"/><Relationship Id="rId2" Type="http://schemas.openxmlformats.org/officeDocument/2006/relationships/image" Target="../media/image454.jpg"/><Relationship Id="rId1" Type="http://schemas.openxmlformats.org/officeDocument/2006/relationships/slideLayout" Target="../slideLayouts/slideLayout1.xml"/></Relationships>
</file>

<file path=ppt/slides/_rels/slide248.xml.rels><?xml version="1.0" encoding="UTF-8" standalone="yes"?>
<Relationships xmlns="http://schemas.openxmlformats.org/package/2006/relationships"><Relationship Id="rId3" Type="http://schemas.openxmlformats.org/officeDocument/2006/relationships/image" Target="../media/image457.jpg"/><Relationship Id="rId2" Type="http://schemas.openxmlformats.org/officeDocument/2006/relationships/image" Target="../media/image456.jpg"/><Relationship Id="rId1" Type="http://schemas.openxmlformats.org/officeDocument/2006/relationships/slideLayout" Target="../slideLayouts/slideLayout1.xml"/><Relationship Id="rId4" Type="http://schemas.openxmlformats.org/officeDocument/2006/relationships/image" Target="../media/image521.png"/></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microsoft.com/office/2007/relationships/hdphoto" Target="../media/hdphoto20.wdp"/><Relationship Id="rId7" Type="http://schemas.microsoft.com/office/2007/relationships/hdphoto" Target="../media/hdphoto21.wdp"/><Relationship Id="rId2" Type="http://schemas.openxmlformats.org/officeDocument/2006/relationships/image" Target="../media/image35.png"/><Relationship Id="rId1" Type="http://schemas.openxmlformats.org/officeDocument/2006/relationships/slideLayout" Target="../slideLayouts/slideLayout1.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0.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51.xml.rels><?xml version="1.0" encoding="UTF-8" standalone="yes"?>
<Relationships xmlns="http://schemas.openxmlformats.org/package/2006/relationships"><Relationship Id="rId3" Type="http://schemas.openxmlformats.org/officeDocument/2006/relationships/image" Target="../media/image523.jpeg"/><Relationship Id="rId2" Type="http://schemas.openxmlformats.org/officeDocument/2006/relationships/image" Target="../media/image522.png"/><Relationship Id="rId1" Type="http://schemas.openxmlformats.org/officeDocument/2006/relationships/slideLayout" Target="../slideLayouts/slideLayout1.xml"/><Relationship Id="rId4" Type="http://schemas.openxmlformats.org/officeDocument/2006/relationships/image" Target="../media/image524.png"/></Relationships>
</file>

<file path=ppt/slides/_rels/slide252.xml.rels><?xml version="1.0" encoding="UTF-8" standalone="yes"?>
<Relationships xmlns="http://schemas.openxmlformats.org/package/2006/relationships"><Relationship Id="rId3" Type="http://schemas.openxmlformats.org/officeDocument/2006/relationships/image" Target="../media/image466.jpg"/><Relationship Id="rId2" Type="http://schemas.openxmlformats.org/officeDocument/2006/relationships/image" Target="../media/image465.jpg"/><Relationship Id="rId1" Type="http://schemas.openxmlformats.org/officeDocument/2006/relationships/slideLayout" Target="../slideLayouts/slideLayout1.xml"/><Relationship Id="rId6" Type="http://schemas.openxmlformats.org/officeDocument/2006/relationships/image" Target="../media/image469.jpg"/><Relationship Id="rId5" Type="http://schemas.openxmlformats.org/officeDocument/2006/relationships/image" Target="../media/image468.jpg"/><Relationship Id="rId4" Type="http://schemas.openxmlformats.org/officeDocument/2006/relationships/image" Target="../media/image467.jpg"/></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4.xml.rels><?xml version="1.0" encoding="UTF-8" standalone="yes"?>
<Relationships xmlns="http://schemas.openxmlformats.org/package/2006/relationships"><Relationship Id="rId2" Type="http://schemas.openxmlformats.org/officeDocument/2006/relationships/image" Target="../media/image471.jpg"/><Relationship Id="rId1" Type="http://schemas.openxmlformats.org/officeDocument/2006/relationships/slideLayout" Target="../slideLayouts/slideLayout1.xml"/></Relationships>
</file>

<file path=ppt/slides/_rels/slide255.xml.rels><?xml version="1.0" encoding="UTF-8" standalone="yes"?>
<Relationships xmlns="http://schemas.openxmlformats.org/package/2006/relationships"><Relationship Id="rId3" Type="http://schemas.openxmlformats.org/officeDocument/2006/relationships/image" Target="../media/image473.jpg"/><Relationship Id="rId2" Type="http://schemas.openxmlformats.org/officeDocument/2006/relationships/image" Target="../media/image472.jpg"/><Relationship Id="rId1" Type="http://schemas.openxmlformats.org/officeDocument/2006/relationships/slideLayout" Target="../slideLayouts/slideLayout1.xml"/></Relationships>
</file>

<file path=ppt/slides/_rels/slide256.xml.rels><?xml version="1.0" encoding="UTF-8" standalone="yes"?>
<Relationships xmlns="http://schemas.openxmlformats.org/package/2006/relationships"><Relationship Id="rId3" Type="http://schemas.openxmlformats.org/officeDocument/2006/relationships/image" Target="../media/image475.jpg"/><Relationship Id="rId2" Type="http://schemas.openxmlformats.org/officeDocument/2006/relationships/image" Target="../media/image474.png"/><Relationship Id="rId1" Type="http://schemas.openxmlformats.org/officeDocument/2006/relationships/slideLayout" Target="../slideLayouts/slideLayout1.xml"/></Relationships>
</file>

<file path=ppt/slides/_rels/slide257.xml.rels><?xml version="1.0" encoding="UTF-8" standalone="yes"?>
<Relationships xmlns="http://schemas.openxmlformats.org/package/2006/relationships"><Relationship Id="rId2" Type="http://schemas.openxmlformats.org/officeDocument/2006/relationships/image" Target="../media/image476.jpg"/><Relationship Id="rId1" Type="http://schemas.openxmlformats.org/officeDocument/2006/relationships/slideLayout" Target="../slideLayouts/slideLayout1.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9.xml.rels><?xml version="1.0" encoding="UTF-8" standalone="yes"?>
<Relationships xmlns="http://schemas.openxmlformats.org/package/2006/relationships"><Relationship Id="rId3" Type="http://schemas.openxmlformats.org/officeDocument/2006/relationships/image" Target="../media/image478.png"/><Relationship Id="rId2" Type="http://schemas.openxmlformats.org/officeDocument/2006/relationships/image" Target="../media/image477.jp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1.xml"/><Relationship Id="rId5" Type="http://schemas.microsoft.com/office/2007/relationships/hdphoto" Target="../media/hdphoto22.wdp"/><Relationship Id="rId4" Type="http://schemas.openxmlformats.org/officeDocument/2006/relationships/image" Target="../media/image41.png"/></Relationships>
</file>

<file path=ppt/slides/_rels/slide260.xml.rels><?xml version="1.0" encoding="UTF-8" standalone="yes"?>
<Relationships xmlns="http://schemas.openxmlformats.org/package/2006/relationships"><Relationship Id="rId3" Type="http://schemas.openxmlformats.org/officeDocument/2006/relationships/image" Target="../media/image480.jpg"/><Relationship Id="rId2" Type="http://schemas.openxmlformats.org/officeDocument/2006/relationships/image" Target="../media/image479.jpg"/><Relationship Id="rId1" Type="http://schemas.openxmlformats.org/officeDocument/2006/relationships/slideLayout" Target="../slideLayouts/slideLayout1.xml"/><Relationship Id="rId4" Type="http://schemas.openxmlformats.org/officeDocument/2006/relationships/image" Target="../media/image481.jpg"/></Relationships>
</file>

<file path=ppt/slides/_rels/slide261.xml.rels><?xml version="1.0" encoding="UTF-8" standalone="yes"?>
<Relationships xmlns="http://schemas.openxmlformats.org/package/2006/relationships"><Relationship Id="rId2" Type="http://schemas.openxmlformats.org/officeDocument/2006/relationships/image" Target="../media/image482.jpg"/><Relationship Id="rId1" Type="http://schemas.openxmlformats.org/officeDocument/2006/relationships/slideLayout" Target="../slideLayouts/slideLayout1.xml"/></Relationships>
</file>

<file path=ppt/slides/_rels/slide262.xml.rels><?xml version="1.0" encoding="UTF-8" standalone="yes"?>
<Relationships xmlns="http://schemas.openxmlformats.org/package/2006/relationships"><Relationship Id="rId3" Type="http://schemas.openxmlformats.org/officeDocument/2006/relationships/image" Target="../media/image484.jpg"/><Relationship Id="rId2" Type="http://schemas.openxmlformats.org/officeDocument/2006/relationships/image" Target="../media/image483.png"/><Relationship Id="rId1" Type="http://schemas.openxmlformats.org/officeDocument/2006/relationships/slideLayout" Target="../slideLayouts/slideLayout1.xml"/></Relationships>
</file>

<file path=ppt/slides/_rels/slide263.xml.rels><?xml version="1.0" encoding="UTF-8" standalone="yes"?>
<Relationships xmlns="http://schemas.openxmlformats.org/package/2006/relationships"><Relationship Id="rId2" Type="http://schemas.openxmlformats.org/officeDocument/2006/relationships/image" Target="../media/image485.jpg"/><Relationship Id="rId1" Type="http://schemas.openxmlformats.org/officeDocument/2006/relationships/slideLayout" Target="../slideLayouts/slideLayout1.xml"/></Relationships>
</file>

<file path=ppt/slides/_rels/slide264.xml.rels><?xml version="1.0" encoding="UTF-8" standalone="yes"?>
<Relationships xmlns="http://schemas.openxmlformats.org/package/2006/relationships"><Relationship Id="rId2" Type="http://schemas.openxmlformats.org/officeDocument/2006/relationships/image" Target="../media/image486.jpg"/><Relationship Id="rId1" Type="http://schemas.openxmlformats.org/officeDocument/2006/relationships/slideLayout" Target="../slideLayouts/slideLayout1.xml"/></Relationships>
</file>

<file path=ppt/slides/_rels/slide265.xml.rels><?xml version="1.0" encoding="UTF-8" standalone="yes"?>
<Relationships xmlns="http://schemas.openxmlformats.org/package/2006/relationships"><Relationship Id="rId2" Type="http://schemas.openxmlformats.org/officeDocument/2006/relationships/image" Target="../media/image487.png"/><Relationship Id="rId1" Type="http://schemas.openxmlformats.org/officeDocument/2006/relationships/slideLayout" Target="../slideLayouts/slideLayout1.xml"/></Relationships>
</file>

<file path=ppt/slides/_rels/slide266.xml.rels><?xml version="1.0" encoding="UTF-8" standalone="yes"?>
<Relationships xmlns="http://schemas.openxmlformats.org/package/2006/relationships"><Relationship Id="rId2" Type="http://schemas.openxmlformats.org/officeDocument/2006/relationships/image" Target="../media/image488.jpg"/><Relationship Id="rId1" Type="http://schemas.openxmlformats.org/officeDocument/2006/relationships/slideLayout" Target="../slideLayouts/slideLayout1.xml"/></Relationships>
</file>

<file path=ppt/slides/_rels/slide267.xml.rels><?xml version="1.0" encoding="UTF-8" standalone="yes"?>
<Relationships xmlns="http://schemas.openxmlformats.org/package/2006/relationships"><Relationship Id="rId2" Type="http://schemas.openxmlformats.org/officeDocument/2006/relationships/image" Target="../media/image489.jpg"/><Relationship Id="rId1" Type="http://schemas.openxmlformats.org/officeDocument/2006/relationships/slideLayout" Target="../slideLayouts/slideLayout1.xml"/></Relationships>
</file>

<file path=ppt/slides/_rels/slide268.xml.rels><?xml version="1.0" encoding="UTF-8" standalone="yes"?>
<Relationships xmlns="http://schemas.openxmlformats.org/package/2006/relationships"><Relationship Id="rId2" Type="http://schemas.openxmlformats.org/officeDocument/2006/relationships/image" Target="../media/image490.jpg"/><Relationship Id="rId1" Type="http://schemas.openxmlformats.org/officeDocument/2006/relationships/slideLayout" Target="../slideLayouts/slideLayout1.xml"/></Relationships>
</file>

<file path=ppt/slides/_rels/slide269.xml.rels><?xml version="1.0" encoding="UTF-8" standalone="yes"?>
<Relationships xmlns="http://schemas.openxmlformats.org/package/2006/relationships"><Relationship Id="rId2" Type="http://schemas.openxmlformats.org/officeDocument/2006/relationships/image" Target="../media/image491.jp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8" Type="http://schemas.microsoft.com/office/2007/relationships/hdphoto" Target="../media/hdphoto24.wdp"/><Relationship Id="rId3" Type="http://schemas.microsoft.com/office/2007/relationships/hdphoto" Target="../media/hdphoto23.wdp"/><Relationship Id="rId7" Type="http://schemas.openxmlformats.org/officeDocument/2006/relationships/image" Target="../media/image44.png"/><Relationship Id="rId2" Type="http://schemas.openxmlformats.org/officeDocument/2006/relationships/image" Target="../media/image42.png"/><Relationship Id="rId1" Type="http://schemas.openxmlformats.org/officeDocument/2006/relationships/slideLayout" Target="../slideLayouts/slideLayout1.xml"/><Relationship Id="rId6" Type="http://schemas.openxmlformats.org/officeDocument/2006/relationships/image" Target="../media/image43.png"/><Relationship Id="rId5" Type="http://schemas.microsoft.com/office/2007/relationships/hdphoto" Target="../media/hdphoto21.wdp"/><Relationship Id="rId10" Type="http://schemas.openxmlformats.org/officeDocument/2006/relationships/image" Target="../media/image46.emf"/><Relationship Id="rId4" Type="http://schemas.openxmlformats.org/officeDocument/2006/relationships/image" Target="../media/image38.png"/><Relationship Id="rId9" Type="http://schemas.openxmlformats.org/officeDocument/2006/relationships/image" Target="../media/image45.png"/></Relationships>
</file>

<file path=ppt/slides/_rels/slide270.xml.rels><?xml version="1.0" encoding="UTF-8" standalone="yes"?>
<Relationships xmlns="http://schemas.openxmlformats.org/package/2006/relationships"><Relationship Id="rId2" Type="http://schemas.openxmlformats.org/officeDocument/2006/relationships/image" Target="../media/image492.jpg"/><Relationship Id="rId1" Type="http://schemas.openxmlformats.org/officeDocument/2006/relationships/slideLayout" Target="../slideLayouts/slideLayout1.xml"/></Relationships>
</file>

<file path=ppt/slides/_rels/slide271.xml.rels><?xml version="1.0" encoding="UTF-8" standalone="yes"?>
<Relationships xmlns="http://schemas.openxmlformats.org/package/2006/relationships"><Relationship Id="rId2" Type="http://schemas.openxmlformats.org/officeDocument/2006/relationships/image" Target="../media/image493.png"/><Relationship Id="rId1" Type="http://schemas.openxmlformats.org/officeDocument/2006/relationships/slideLayout" Target="../slideLayouts/slideLayout1.xml"/></Relationships>
</file>

<file path=ppt/slides/_rels/slide272.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audio" Target="../media/audio1.wav"/><Relationship Id="rId1" Type="http://schemas.openxmlformats.org/officeDocument/2006/relationships/slideLayout" Target="../slideLayouts/slideLayout1.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3.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74.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6.xml.rels><?xml version="1.0" encoding="UTF-8" standalone="yes"?>
<Relationships xmlns="http://schemas.openxmlformats.org/package/2006/relationships"><Relationship Id="rId3" Type="http://schemas.openxmlformats.org/officeDocument/2006/relationships/image" Target="../media/image525.png"/><Relationship Id="rId2" Type="http://schemas.openxmlformats.org/officeDocument/2006/relationships/notesSlide" Target="../notesSlides/notesSlide1.xml"/><Relationship Id="rId1" Type="http://schemas.openxmlformats.org/officeDocument/2006/relationships/slideLayout" Target="../slideLayouts/slideLayout13.xml"/><Relationship Id="rId5" Type="http://schemas.openxmlformats.org/officeDocument/2006/relationships/image" Target="../media/image527.png"/><Relationship Id="rId4" Type="http://schemas.openxmlformats.org/officeDocument/2006/relationships/image" Target="../media/image526.jpe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xml"/><Relationship Id="rId5" Type="http://schemas.openxmlformats.org/officeDocument/2006/relationships/image" Target="../media/image49.emf"/><Relationship Id="rId4" Type="http://schemas.microsoft.com/office/2007/relationships/hdphoto" Target="../media/hdphoto25.wdp"/></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2.xml"/><Relationship Id="rId1" Type="http://schemas.openxmlformats.org/officeDocument/2006/relationships/tags" Target="../tags/tag3.xml"/></Relationships>
</file>

<file path=ppt/slides/_rels/slide3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3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5.png"/><Relationship Id="rId7" Type="http://schemas.openxmlformats.org/officeDocument/2006/relationships/image" Target="../media/image58.png"/><Relationship Id="rId2" Type="http://schemas.openxmlformats.org/officeDocument/2006/relationships/image" Target="../media/image54.png"/><Relationship Id="rId1" Type="http://schemas.openxmlformats.org/officeDocument/2006/relationships/slideLayout" Target="../slideLayouts/slideLayout1.xml"/><Relationship Id="rId6" Type="http://schemas.openxmlformats.org/officeDocument/2006/relationships/image" Target="../media/image57.png"/><Relationship Id="rId5" Type="http://schemas.microsoft.com/office/2007/relationships/hdphoto" Target="../media/hdphoto26.wdp"/><Relationship Id="rId4" Type="http://schemas.openxmlformats.org/officeDocument/2006/relationships/image" Target="../media/image56.png"/></Relationships>
</file>

<file path=ppt/slides/_rels/slide32.xml.rels><?xml version="1.0" encoding="UTF-8" standalone="yes"?>
<Relationships xmlns="http://schemas.openxmlformats.org/package/2006/relationships"><Relationship Id="rId3" Type="http://schemas.microsoft.com/office/2007/relationships/hdphoto" Target="../media/hdphoto27.wdp"/><Relationship Id="rId2" Type="http://schemas.openxmlformats.org/officeDocument/2006/relationships/image" Target="../media/image60.png"/><Relationship Id="rId1" Type="http://schemas.openxmlformats.org/officeDocument/2006/relationships/slideLayout" Target="../slideLayouts/slideLayout1.xml"/><Relationship Id="rId6" Type="http://schemas.microsoft.com/office/2007/relationships/hdphoto" Target="../media/hdphoto28.wdp"/><Relationship Id="rId5" Type="http://schemas.openxmlformats.org/officeDocument/2006/relationships/image" Target="../media/image62.png"/><Relationship Id="rId4" Type="http://schemas.openxmlformats.org/officeDocument/2006/relationships/image" Target="../media/image61.png"/></Relationships>
</file>

<file path=ppt/slides/_rels/slide33.xml.rels><?xml version="1.0" encoding="UTF-8" standalone="yes"?>
<Relationships xmlns="http://schemas.openxmlformats.org/package/2006/relationships"><Relationship Id="rId3" Type="http://schemas.openxmlformats.org/officeDocument/2006/relationships/image" Target="../media/image64.png"/><Relationship Id="rId7" Type="http://schemas.openxmlformats.org/officeDocument/2006/relationships/image" Target="../media/image66.png"/><Relationship Id="rId2" Type="http://schemas.openxmlformats.org/officeDocument/2006/relationships/image" Target="../media/image63.png"/><Relationship Id="rId1" Type="http://schemas.openxmlformats.org/officeDocument/2006/relationships/slideLayout" Target="../slideLayouts/slideLayout1.xml"/><Relationship Id="rId6" Type="http://schemas.microsoft.com/office/2007/relationships/hdphoto" Target="../media/hdphoto30.wdp"/><Relationship Id="rId5" Type="http://schemas.openxmlformats.org/officeDocument/2006/relationships/image" Target="../media/image65.png"/><Relationship Id="rId4" Type="http://schemas.microsoft.com/office/2007/relationships/hdphoto" Target="../media/hdphoto29.wdp"/></Relationships>
</file>

<file path=ppt/slides/_rels/slide34.xml.rels><?xml version="1.0" encoding="UTF-8" standalone="yes"?>
<Relationships xmlns="http://schemas.openxmlformats.org/package/2006/relationships"><Relationship Id="rId3" Type="http://schemas.microsoft.com/office/2007/relationships/hdphoto" Target="../media/hdphoto31.wdp"/><Relationship Id="rId2" Type="http://schemas.openxmlformats.org/officeDocument/2006/relationships/image" Target="../media/image67.png"/><Relationship Id="rId1" Type="http://schemas.openxmlformats.org/officeDocument/2006/relationships/slideLayout" Target="../slideLayouts/slideLayout1.xml"/><Relationship Id="rId6" Type="http://schemas.microsoft.com/office/2007/relationships/hdphoto" Target="../media/hdphoto32.wdp"/><Relationship Id="rId5"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75.wmf"/><Relationship Id="rId7" Type="http://schemas.microsoft.com/office/2007/relationships/hdphoto" Target="../media/hdphoto34.wdp"/><Relationship Id="rId2" Type="http://schemas.openxmlformats.org/officeDocument/2006/relationships/oleObject" Target="../embeddings/oleObject2.bin"/><Relationship Id="rId1" Type="http://schemas.openxmlformats.org/officeDocument/2006/relationships/slideLayout" Target="../slideLayouts/slideLayout1.xml"/><Relationship Id="rId6" Type="http://schemas.openxmlformats.org/officeDocument/2006/relationships/image" Target="../media/image77.png"/><Relationship Id="rId11" Type="http://schemas.microsoft.com/office/2007/relationships/hdphoto" Target="../media/hdphoto14.wdp"/><Relationship Id="rId5" Type="http://schemas.microsoft.com/office/2007/relationships/hdphoto" Target="../media/hdphoto33.wdp"/><Relationship Id="rId10" Type="http://schemas.openxmlformats.org/officeDocument/2006/relationships/image" Target="../media/image26.png"/><Relationship Id="rId4" Type="http://schemas.openxmlformats.org/officeDocument/2006/relationships/image" Target="../media/image76.png"/><Relationship Id="rId9" Type="http://schemas.microsoft.com/office/2007/relationships/hdphoto" Target="../media/hdphoto35.wdp"/></Relationships>
</file>

<file path=ppt/slides/_rels/slide3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5.wmf"/><Relationship Id="rId7" Type="http://schemas.microsoft.com/office/2007/relationships/hdphoto" Target="../media/hdphoto35.wdp"/><Relationship Id="rId2" Type="http://schemas.openxmlformats.org/officeDocument/2006/relationships/oleObject" Target="../embeddings/oleObject3.bin"/><Relationship Id="rId1" Type="http://schemas.openxmlformats.org/officeDocument/2006/relationships/slideLayout" Target="../slideLayouts/slideLayout1.xml"/><Relationship Id="rId6" Type="http://schemas.openxmlformats.org/officeDocument/2006/relationships/image" Target="../media/image78.png"/><Relationship Id="rId5" Type="http://schemas.microsoft.com/office/2007/relationships/hdphoto" Target="../media/hdphoto34.wdp"/><Relationship Id="rId4" Type="http://schemas.openxmlformats.org/officeDocument/2006/relationships/image" Target="../media/image77.png"/><Relationship Id="rId9" Type="http://schemas.microsoft.com/office/2007/relationships/hdphoto" Target="../media/hdphoto33.wdp"/></Relationships>
</file>

<file path=ppt/slides/_rels/slide4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4.png"/><Relationship Id="rId1" Type="http://schemas.openxmlformats.org/officeDocument/2006/relationships/slideLayout" Target="../slideLayouts/slideLayout1.xml"/><Relationship Id="rId5" Type="http://schemas.openxmlformats.org/officeDocument/2006/relationships/image" Target="../media/image81.png"/><Relationship Id="rId4" Type="http://schemas.microsoft.com/office/2007/relationships/hdphoto" Target="../media/hdphoto36.wdp"/></Relationships>
</file>

<file path=ppt/slides/_rels/slide43.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8.wmf"/><Relationship Id="rId7" Type="http://schemas.microsoft.com/office/2007/relationships/hdphoto" Target="../media/hdphoto38.wdp"/><Relationship Id="rId2" Type="http://schemas.openxmlformats.org/officeDocument/2006/relationships/oleObject" Target="../embeddings/oleObject4.bin"/><Relationship Id="rId1" Type="http://schemas.openxmlformats.org/officeDocument/2006/relationships/slideLayout" Target="../slideLayouts/slideLayout1.xml"/><Relationship Id="rId6" Type="http://schemas.openxmlformats.org/officeDocument/2006/relationships/image" Target="../media/image89.png"/><Relationship Id="rId5" Type="http://schemas.microsoft.com/office/2007/relationships/hdphoto" Target="../media/hdphoto22.wdp"/><Relationship Id="rId10" Type="http://schemas.openxmlformats.org/officeDocument/2006/relationships/image" Target="../media/image91.png"/><Relationship Id="rId4" Type="http://schemas.openxmlformats.org/officeDocument/2006/relationships/image" Target="../media/image41.png"/><Relationship Id="rId9" Type="http://schemas.microsoft.com/office/2007/relationships/hdphoto" Target="../media/hdphoto39.wdp"/></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microsoft.com/office/2007/relationships/hdphoto" Target="../media/hdphoto37.wdp"/><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8.wmf"/><Relationship Id="rId7" Type="http://schemas.microsoft.com/office/2007/relationships/hdphoto" Target="../media/hdphoto38.wdp"/><Relationship Id="rId2" Type="http://schemas.openxmlformats.org/officeDocument/2006/relationships/oleObject" Target="../embeddings/oleObject5.bin"/><Relationship Id="rId1" Type="http://schemas.openxmlformats.org/officeDocument/2006/relationships/slideLayout" Target="../slideLayouts/slideLayout1.xml"/><Relationship Id="rId6" Type="http://schemas.openxmlformats.org/officeDocument/2006/relationships/image" Target="../media/image89.png"/><Relationship Id="rId5" Type="http://schemas.microsoft.com/office/2007/relationships/hdphoto" Target="../media/hdphoto22.wdp"/><Relationship Id="rId10" Type="http://schemas.microsoft.com/office/2007/relationships/hdphoto" Target="../media/hdphoto39.wdp"/><Relationship Id="rId4" Type="http://schemas.openxmlformats.org/officeDocument/2006/relationships/image" Target="../media/image41.png"/><Relationship Id="rId9" Type="http://schemas.openxmlformats.org/officeDocument/2006/relationships/image" Target="../media/image90.png"/></Relationships>
</file>

<file path=ppt/slides/_rels/slide53.xml.rels><?xml version="1.0" encoding="UTF-8" standalone="yes"?>
<Relationships xmlns="http://schemas.openxmlformats.org/package/2006/relationships"><Relationship Id="rId3" Type="http://schemas.microsoft.com/office/2007/relationships/hdphoto" Target="../media/hdphoto37.wdp"/><Relationship Id="rId7" Type="http://schemas.microsoft.com/office/2007/relationships/hdphoto" Target="../media/hdphoto41.wdp"/><Relationship Id="rId2" Type="http://schemas.openxmlformats.org/officeDocument/2006/relationships/image" Target="../media/image87.png"/><Relationship Id="rId1" Type="http://schemas.openxmlformats.org/officeDocument/2006/relationships/slideLayout" Target="../slideLayouts/slideLayout1.xml"/><Relationship Id="rId6" Type="http://schemas.openxmlformats.org/officeDocument/2006/relationships/image" Target="../media/image94.png"/><Relationship Id="rId5" Type="http://schemas.microsoft.com/office/2007/relationships/hdphoto" Target="../media/hdphoto40.wdp"/><Relationship Id="rId4" Type="http://schemas.openxmlformats.org/officeDocument/2006/relationships/image" Target="../media/image93.png"/></Relationships>
</file>

<file path=ppt/slides/_rels/slide54.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hdphoto" Target="../media/hdphoto42.wdp"/><Relationship Id="rId7" Type="http://schemas.microsoft.com/office/2007/relationships/hdphoto" Target="../media/hdphoto44.wdp"/><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100.png"/><Relationship Id="rId5" Type="http://schemas.microsoft.com/office/2007/relationships/hdphoto" Target="../media/hdphoto43.wdp"/><Relationship Id="rId10" Type="http://schemas.openxmlformats.org/officeDocument/2006/relationships/image" Target="../media/image101.png"/><Relationship Id="rId4" Type="http://schemas.openxmlformats.org/officeDocument/2006/relationships/image" Target="../media/image99.png"/><Relationship Id="rId9" Type="http://schemas.microsoft.com/office/2007/relationships/hdphoto" Target="../media/hdphoto22.wdp"/></Relationships>
</file>

<file path=ppt/slides/_rels/slide58.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8" Type="http://schemas.openxmlformats.org/officeDocument/2006/relationships/image" Target="../media/image41.png"/><Relationship Id="rId3" Type="http://schemas.microsoft.com/office/2007/relationships/hdphoto" Target="../media/hdphoto42.wdp"/><Relationship Id="rId7" Type="http://schemas.microsoft.com/office/2007/relationships/hdphoto" Target="../media/hdphoto44.wdp"/><Relationship Id="rId2" Type="http://schemas.openxmlformats.org/officeDocument/2006/relationships/image" Target="../media/image98.png"/><Relationship Id="rId1" Type="http://schemas.openxmlformats.org/officeDocument/2006/relationships/slideLayout" Target="../slideLayouts/slideLayout1.xml"/><Relationship Id="rId6" Type="http://schemas.openxmlformats.org/officeDocument/2006/relationships/image" Target="../media/image100.png"/><Relationship Id="rId5" Type="http://schemas.microsoft.com/office/2007/relationships/hdphoto" Target="../media/hdphoto43.wdp"/><Relationship Id="rId10" Type="http://schemas.openxmlformats.org/officeDocument/2006/relationships/image" Target="../media/image102.png"/><Relationship Id="rId4" Type="http://schemas.openxmlformats.org/officeDocument/2006/relationships/image" Target="../media/image99.png"/><Relationship Id="rId9" Type="http://schemas.microsoft.com/office/2007/relationships/hdphoto" Target="../media/hdphoto22.wdp"/></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5.png"/><Relationship Id="rId1" Type="http://schemas.openxmlformats.org/officeDocument/2006/relationships/slideLayout" Target="../slideLayouts/slideLayout1.xml"/><Relationship Id="rId5" Type="http://schemas.microsoft.com/office/2007/relationships/hdphoto" Target="../media/hdphoto2.wdp"/><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8" Type="http://schemas.openxmlformats.org/officeDocument/2006/relationships/image" Target="../media/image106.png"/><Relationship Id="rId3" Type="http://schemas.microsoft.com/office/2007/relationships/hdphoto" Target="../media/hdphoto45.wdp"/><Relationship Id="rId7" Type="http://schemas.microsoft.com/office/2007/relationships/hdphoto" Target="../media/hdphoto39.wdp"/><Relationship Id="rId2" Type="http://schemas.openxmlformats.org/officeDocument/2006/relationships/image" Target="../media/image104.png"/><Relationship Id="rId1" Type="http://schemas.openxmlformats.org/officeDocument/2006/relationships/slideLayout" Target="../slideLayouts/slideLayout1.xml"/><Relationship Id="rId6" Type="http://schemas.openxmlformats.org/officeDocument/2006/relationships/image" Target="../media/image90.png"/><Relationship Id="rId5" Type="http://schemas.microsoft.com/office/2007/relationships/hdphoto" Target="../media/hdphoto46.wdp"/><Relationship Id="rId10" Type="http://schemas.microsoft.com/office/2007/relationships/hdphoto" Target="../media/hdphoto42.wdp"/><Relationship Id="rId4" Type="http://schemas.openxmlformats.org/officeDocument/2006/relationships/image" Target="../media/image105.png"/><Relationship Id="rId9" Type="http://schemas.openxmlformats.org/officeDocument/2006/relationships/image" Target="../media/image98.png"/></Relationships>
</file>

<file path=ppt/slides/_rels/slide63.xml.rels><?xml version="1.0" encoding="UTF-8" standalone="yes"?>
<Relationships xmlns="http://schemas.openxmlformats.org/package/2006/relationships"><Relationship Id="rId3" Type="http://schemas.openxmlformats.org/officeDocument/2006/relationships/image" Target="../media/image107.wmf"/><Relationship Id="rId2" Type="http://schemas.openxmlformats.org/officeDocument/2006/relationships/oleObject" Target="../embeddings/oleObject6.bin"/><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microsoft.com/office/2007/relationships/hdphoto" Target="../media/hdphoto47.wdp"/><Relationship Id="rId7" Type="http://schemas.microsoft.com/office/2007/relationships/hdphoto" Target="../media/hdphoto49.wdp"/><Relationship Id="rId2" Type="http://schemas.openxmlformats.org/officeDocument/2006/relationships/image" Target="../media/image108.png"/><Relationship Id="rId1" Type="http://schemas.openxmlformats.org/officeDocument/2006/relationships/slideLayout" Target="../slideLayouts/slideLayout1.xml"/><Relationship Id="rId6" Type="http://schemas.openxmlformats.org/officeDocument/2006/relationships/image" Target="../media/image110.png"/><Relationship Id="rId5" Type="http://schemas.microsoft.com/office/2007/relationships/hdphoto" Target="../media/hdphoto48.wdp"/><Relationship Id="rId4" Type="http://schemas.openxmlformats.org/officeDocument/2006/relationships/image" Target="../media/image109.png"/></Relationships>
</file>

<file path=ppt/slides/_rels/slide6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1.xml"/><Relationship Id="rId5" Type="http://schemas.openxmlformats.org/officeDocument/2006/relationships/image" Target="../media/image113.png"/><Relationship Id="rId4" Type="http://schemas.microsoft.com/office/2007/relationships/hdphoto" Target="../media/hdphoto50.wdp"/></Relationships>
</file>

<file path=ppt/slides/_rels/slide66.xml.rels><?xml version="1.0" encoding="UTF-8" standalone="yes"?>
<Relationships xmlns="http://schemas.openxmlformats.org/package/2006/relationships"><Relationship Id="rId3" Type="http://schemas.openxmlformats.org/officeDocument/2006/relationships/image" Target="../media/image115.wmf"/><Relationship Id="rId2" Type="http://schemas.openxmlformats.org/officeDocument/2006/relationships/image" Target="../media/image114.pn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3" Type="http://schemas.openxmlformats.org/officeDocument/2006/relationships/image" Target="../media/image120.png"/><Relationship Id="rId7" Type="http://schemas.openxmlformats.org/officeDocument/2006/relationships/image" Target="../media/image122.jpeg"/><Relationship Id="rId2" Type="http://schemas.openxmlformats.org/officeDocument/2006/relationships/image" Target="../media/image119.png"/><Relationship Id="rId1" Type="http://schemas.openxmlformats.org/officeDocument/2006/relationships/slideLayout" Target="../slideLayouts/slideLayout1.xml"/><Relationship Id="rId6" Type="http://schemas.microsoft.com/office/2007/relationships/hdphoto" Target="../media/hdphoto48.wdp"/><Relationship Id="rId5" Type="http://schemas.openxmlformats.org/officeDocument/2006/relationships/image" Target="../media/image109.png"/><Relationship Id="rId4" Type="http://schemas.openxmlformats.org/officeDocument/2006/relationships/image" Target="../media/image121.png"/></Relationships>
</file>

<file path=ppt/slides/_rels/slide7.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8" Type="http://schemas.openxmlformats.org/officeDocument/2006/relationships/image" Target="../media/image127.wmf"/><Relationship Id="rId3" Type="http://schemas.microsoft.com/office/2007/relationships/hdphoto" Target="../media/hdphoto51.wdp"/><Relationship Id="rId7" Type="http://schemas.openxmlformats.org/officeDocument/2006/relationships/oleObject" Target="../embeddings/oleObject7.bin"/><Relationship Id="rId2" Type="http://schemas.openxmlformats.org/officeDocument/2006/relationships/image" Target="../media/image124.png"/><Relationship Id="rId1" Type="http://schemas.openxmlformats.org/officeDocument/2006/relationships/slideLayout" Target="../slideLayouts/slideLayout1.xml"/><Relationship Id="rId6" Type="http://schemas.openxmlformats.org/officeDocument/2006/relationships/image" Target="../media/image126.png"/><Relationship Id="rId5" Type="http://schemas.microsoft.com/office/2007/relationships/hdphoto" Target="../media/hdphoto52.wdp"/><Relationship Id="rId4" Type="http://schemas.openxmlformats.org/officeDocument/2006/relationships/image" Target="../media/image125.png"/></Relationships>
</file>

<file path=ppt/slides/_rels/slide72.xml.rels><?xml version="1.0" encoding="UTF-8" standalone="yes"?>
<Relationships xmlns="http://schemas.openxmlformats.org/package/2006/relationships"><Relationship Id="rId3" Type="http://schemas.openxmlformats.org/officeDocument/2006/relationships/image" Target="../media/image127.wmf"/><Relationship Id="rId2" Type="http://schemas.openxmlformats.org/officeDocument/2006/relationships/oleObject" Target="../embeddings/oleObject8.bin"/><Relationship Id="rId1" Type="http://schemas.openxmlformats.org/officeDocument/2006/relationships/slideLayout" Target="../slideLayouts/slideLayout1.xml"/><Relationship Id="rId4" Type="http://schemas.openxmlformats.org/officeDocument/2006/relationships/image" Target="../media/image128.png"/></Relationships>
</file>

<file path=ppt/slides/_rels/slide7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1.xml"/><Relationship Id="rId4" Type="http://schemas.openxmlformats.org/officeDocument/2006/relationships/image" Target="../media/image131.emf"/></Relationships>
</file>

<file path=ppt/slides/_rels/slide74.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emf"/><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1.xml"/><Relationship Id="rId4" Type="http://schemas.openxmlformats.org/officeDocument/2006/relationships/image" Target="../media/image140.png"/></Relationships>
</file>

<file path=ppt/slides/_rels/slide78.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1.xml"/><Relationship Id="rId4" Type="http://schemas.openxmlformats.org/officeDocument/2006/relationships/image" Target="../media/image144.png"/></Relationships>
</file>

<file path=ppt/slides/_rels/slide8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1.xml"/><Relationship Id="rId4" Type="http://schemas.openxmlformats.org/officeDocument/2006/relationships/image" Target="../media/image147.png"/></Relationships>
</file>

<file path=ppt/slides/_rels/slide8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1.xml"/><Relationship Id="rId4" Type="http://schemas.openxmlformats.org/officeDocument/2006/relationships/image" Target="../media/image150.png"/></Relationships>
</file>

<file path=ppt/slides/_rels/slide8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8" Type="http://schemas.openxmlformats.org/officeDocument/2006/relationships/image" Target="../media/image161.png"/><Relationship Id="rId13" Type="http://schemas.openxmlformats.org/officeDocument/2006/relationships/image" Target="../media/image144.png"/><Relationship Id="rId3" Type="http://schemas.openxmlformats.org/officeDocument/2006/relationships/image" Target="../media/image156.png"/><Relationship Id="rId7" Type="http://schemas.openxmlformats.org/officeDocument/2006/relationships/image" Target="../media/image160.png"/><Relationship Id="rId12" Type="http://schemas.openxmlformats.org/officeDocument/2006/relationships/image" Target="../media/image165.png"/><Relationship Id="rId2" Type="http://schemas.openxmlformats.org/officeDocument/2006/relationships/image" Target="../media/image155.png"/><Relationship Id="rId1" Type="http://schemas.openxmlformats.org/officeDocument/2006/relationships/slideLayout" Target="../slideLayouts/slideLayout1.xml"/><Relationship Id="rId6" Type="http://schemas.openxmlformats.org/officeDocument/2006/relationships/image" Target="../media/image159.png"/><Relationship Id="rId11" Type="http://schemas.openxmlformats.org/officeDocument/2006/relationships/image" Target="../media/image164.png"/><Relationship Id="rId5" Type="http://schemas.openxmlformats.org/officeDocument/2006/relationships/image" Target="../media/image158.png"/><Relationship Id="rId10" Type="http://schemas.openxmlformats.org/officeDocument/2006/relationships/image" Target="../media/image163.png"/><Relationship Id="rId4" Type="http://schemas.openxmlformats.org/officeDocument/2006/relationships/image" Target="../media/image157.png"/><Relationship Id="rId9" Type="http://schemas.openxmlformats.org/officeDocument/2006/relationships/image" Target="../media/image162.png"/></Relationships>
</file>

<file path=ppt/slides/_rels/slide8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1.xml"/><Relationship Id="rId4" Type="http://schemas.openxmlformats.org/officeDocument/2006/relationships/image" Target="../media/image168.png"/></Relationships>
</file>

<file path=ppt/slides/_rels/slide89.xml.rels><?xml version="1.0" encoding="UTF-8" standalone="yes"?>
<Relationships xmlns="http://schemas.openxmlformats.org/package/2006/relationships"><Relationship Id="rId3" Type="http://schemas.openxmlformats.org/officeDocument/2006/relationships/image" Target="../media/image170.png"/><Relationship Id="rId7" Type="http://schemas.openxmlformats.org/officeDocument/2006/relationships/image" Target="../media/image174.png"/><Relationship Id="rId2" Type="http://schemas.openxmlformats.org/officeDocument/2006/relationships/image" Target="../media/image169.png"/><Relationship Id="rId1" Type="http://schemas.openxmlformats.org/officeDocument/2006/relationships/slideLayout" Target="../slideLayouts/slideLayout1.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image" Target="../media/image171.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8.png"/><Relationship Id="rId1" Type="http://schemas.openxmlformats.org/officeDocument/2006/relationships/slideLayout" Target="../slideLayouts/slideLayout1.xml"/><Relationship Id="rId4" Type="http://schemas.microsoft.com/office/2007/relationships/hdphoto" Target="../media/hdphoto2.wdp"/></Relationships>
</file>

<file path=ppt/slides/_rels/slide9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xml"/><Relationship Id="rId4" Type="http://schemas.openxmlformats.org/officeDocument/2006/relationships/image" Target="../media/image177.png"/></Relationships>
</file>

<file path=ppt/slides/_rels/slide9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1.xml"/><Relationship Id="rId4" Type="http://schemas.openxmlformats.org/officeDocument/2006/relationships/image" Target="../media/image180.png"/></Relationships>
</file>

<file path=ppt/slides/_rels/slide92.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1.xml"/></Relationships>
</file>

<file path=ppt/slides/_rels/slide94.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1.xml"/></Relationships>
</file>

<file path=ppt/slides/_rels/slide95.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1.xml"/></Relationships>
</file>

<file path=ppt/slides/_rels/slide9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1.xml"/></Relationships>
</file>

<file path=ppt/slides/_rels/slide99.xml.rels><?xml version="1.0" encoding="UTF-8" standalone="yes"?>
<Relationships xmlns="http://schemas.openxmlformats.org/package/2006/relationships"><Relationship Id="rId8" Type="http://schemas.openxmlformats.org/officeDocument/2006/relationships/image" Target="../media/image194.png"/><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image" Target="../media/image188.png"/><Relationship Id="rId1" Type="http://schemas.openxmlformats.org/officeDocument/2006/relationships/slideLayout" Target="../slideLayouts/slideLayout1.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9" Type="http://schemas.openxmlformats.org/officeDocument/2006/relationships/image" Target="../media/image19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编制要求</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C7F9BDE1-E869-4472-ABCC-7AD0EB8224AF}"/>
              </a:ext>
            </a:extLst>
          </p:cNvPr>
          <p:cNvSpPr/>
          <p:nvPr/>
        </p:nvSpPr>
        <p:spPr>
          <a:xfrm>
            <a:off x="443130" y="1794739"/>
            <a:ext cx="4405095" cy="3696012"/>
          </a:xfrm>
          <a:prstGeom prst="rect">
            <a:avLst/>
          </a:prstGeom>
        </p:spPr>
        <p:txBody>
          <a:bodyPr wrap="square">
            <a:spAutoFit/>
          </a:bodyPr>
          <a:lstStyle/>
          <a:p>
            <a:pPr>
              <a:lnSpc>
                <a:spcPct val="150000"/>
              </a:lnSpc>
            </a:pPr>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、全文字体：微软雅黑</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2</a:t>
            </a:r>
            <a:r>
              <a:rPr lang="zh-CN" altLang="en-US" b="1" dirty="0">
                <a:latin typeface="微软雅黑" panose="020B0503020204020204" pitchFamily="34" charset="-122"/>
                <a:ea typeface="微软雅黑" panose="020B0503020204020204" pitchFamily="34" charset="-122"/>
              </a:rPr>
              <a:t>、</a:t>
            </a:r>
            <a:r>
              <a:rPr lang="zh-CN" altLang="en-US" b="1" dirty="0">
                <a:solidFill>
                  <a:srgbClr val="FF0000"/>
                </a:solidFill>
                <a:latin typeface="微软雅黑" panose="020B0503020204020204" pitchFamily="34" charset="-122"/>
                <a:ea typeface="微软雅黑" panose="020B0503020204020204" pitchFamily="34" charset="-122"/>
              </a:rPr>
              <a:t>模板说明：文中使用红色字体标出</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3</a:t>
            </a:r>
            <a:r>
              <a:rPr lang="zh-CN" altLang="en-US" b="1" dirty="0">
                <a:latin typeface="微软雅黑" panose="020B0503020204020204" pitchFamily="34" charset="-122"/>
                <a:ea typeface="微软雅黑" panose="020B0503020204020204" pitchFamily="34" charset="-122"/>
              </a:rPr>
              <a:t>、全文标题编号规则：</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sz="2400" b="1" dirty="0">
                <a:latin typeface="微软雅黑" panose="020B0503020204020204" pitchFamily="34" charset="-122"/>
                <a:ea typeface="微软雅黑" panose="020B0503020204020204" pitchFamily="34" charset="-122"/>
              </a:rPr>
              <a:t>章节标题：</a:t>
            </a:r>
            <a:r>
              <a:rPr lang="en-US" altLang="zh-CN" sz="2400" b="1" dirty="0">
                <a:latin typeface="微软雅黑" panose="020B0503020204020204" pitchFamily="34" charset="-122"/>
                <a:ea typeface="微软雅黑" panose="020B0503020204020204" pitchFamily="34" charset="-122"/>
              </a:rPr>
              <a:t>24</a:t>
            </a:r>
            <a:r>
              <a:rPr lang="zh-CN" altLang="en-US" sz="2400" b="1" dirty="0">
                <a:latin typeface="微软雅黑" panose="020B0503020204020204" pitchFamily="34" charset="-122"/>
                <a:ea typeface="微软雅黑" panose="020B0503020204020204" pitchFamily="34" charset="-122"/>
              </a:rPr>
              <a:t>号，加粗</a:t>
            </a:r>
            <a:endParaRPr lang="en-US" altLang="zh-CN" sz="2400" b="1" dirty="0">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        （一）：</a:t>
            </a:r>
            <a:r>
              <a:rPr lang="en-US" altLang="zh-CN" b="1" dirty="0">
                <a:latin typeface="微软雅黑" panose="020B0503020204020204" pitchFamily="34" charset="-122"/>
                <a:ea typeface="微软雅黑" panose="020B0503020204020204" pitchFamily="34" charset="-122"/>
              </a:rPr>
              <a:t>18</a:t>
            </a:r>
            <a:r>
              <a:rPr lang="zh-CN" altLang="en-US" b="1" dirty="0">
                <a:latin typeface="微软雅黑" panose="020B0503020204020204" pitchFamily="34" charset="-122"/>
                <a:ea typeface="微软雅黑" panose="020B0503020204020204" pitchFamily="34" charset="-122"/>
              </a:rPr>
              <a:t>号，加粗</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sz="1600" b="1" dirty="0">
                <a:latin typeface="微软雅黑" panose="020B0503020204020204" pitchFamily="34" charset="-122"/>
                <a:ea typeface="微软雅黑" panose="020B0503020204020204" pitchFamily="34" charset="-122"/>
              </a:rPr>
              <a:t>               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16</a:t>
            </a:r>
            <a:r>
              <a:rPr lang="zh-CN" altLang="en-US" sz="1600" b="1" dirty="0">
                <a:latin typeface="微软雅黑" panose="020B0503020204020204" pitchFamily="34" charset="-122"/>
                <a:ea typeface="微软雅黑" panose="020B0503020204020204" pitchFamily="34" charset="-122"/>
              </a:rPr>
              <a:t>号，加粗</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正文：</a:t>
            </a:r>
            <a:r>
              <a:rPr lang="en-US" altLang="zh-CN" sz="1400" dirty="0">
                <a:latin typeface="微软雅黑" panose="020B0503020204020204" pitchFamily="34" charset="-122"/>
                <a:ea typeface="微软雅黑" panose="020B0503020204020204" pitchFamily="34" charset="-122"/>
              </a:rPr>
              <a:t>14</a:t>
            </a:r>
            <a:r>
              <a:rPr lang="zh-CN" altLang="en-US" sz="1400" dirty="0">
                <a:latin typeface="微软雅黑" panose="020B0503020204020204" pitchFamily="34" charset="-122"/>
                <a:ea typeface="微软雅黑" panose="020B0503020204020204" pitchFamily="34" charset="-122"/>
              </a:rPr>
              <a:t>号（可设置超链接）</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表格：</a:t>
            </a:r>
            <a:r>
              <a:rPr lang="zh-CN" altLang="en-US" sz="1600" b="1" dirty="0">
                <a:latin typeface="微软雅黑" panose="020B0503020204020204" pitchFamily="34" charset="-122"/>
                <a:ea typeface="微软雅黑" panose="020B0503020204020204" pitchFamily="34" charset="-122"/>
              </a:rPr>
              <a:t>表格标题：</a:t>
            </a:r>
            <a:r>
              <a:rPr lang="en-US" altLang="zh-CN" sz="1600" b="1" dirty="0">
                <a:latin typeface="微软雅黑" panose="020B0503020204020204" pitchFamily="34" charset="-122"/>
                <a:ea typeface="微软雅黑" panose="020B0503020204020204" pitchFamily="34" charset="-122"/>
              </a:rPr>
              <a:t>16</a:t>
            </a:r>
            <a:r>
              <a:rPr lang="zh-CN" altLang="en-US" sz="1600" b="1" dirty="0">
                <a:latin typeface="微软雅黑" panose="020B0503020204020204" pitchFamily="34" charset="-122"/>
                <a:ea typeface="微软雅黑" panose="020B0503020204020204" pitchFamily="34" charset="-122"/>
              </a:rPr>
              <a:t>号、加粗</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en-US" altLang="zh-CN" sz="1600" b="1"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表格正文：</a:t>
            </a:r>
            <a:r>
              <a:rPr lang="en-US" altLang="zh-CN" sz="1400" dirty="0">
                <a:latin typeface="微软雅黑" panose="020B0503020204020204" pitchFamily="34" charset="-122"/>
                <a:ea typeface="微软雅黑" panose="020B0503020204020204" pitchFamily="34" charset="-122"/>
              </a:rPr>
              <a:t>14</a:t>
            </a:r>
            <a:r>
              <a:rPr lang="zh-CN" altLang="en-US" sz="1400" dirty="0">
                <a:latin typeface="微软雅黑" panose="020B0503020204020204" pitchFamily="34" charset="-122"/>
                <a:ea typeface="微软雅黑" panose="020B0503020204020204" pitchFamily="34" charset="-122"/>
              </a:rPr>
              <a:t>号（可设置超链接）</a:t>
            </a:r>
            <a:endParaRPr lang="en-US" altLang="zh-CN" sz="1400" dirty="0">
              <a:latin typeface="微软雅黑" panose="020B0503020204020204" pitchFamily="34" charset="-122"/>
              <a:ea typeface="微软雅黑" panose="020B0503020204020204" pitchFamily="34" charset="-122"/>
            </a:endParaRPr>
          </a:p>
        </p:txBody>
      </p:sp>
      <p:sp>
        <p:nvSpPr>
          <p:cNvPr id="14" name="矩形 13">
            <a:extLst>
              <a:ext uri="{FF2B5EF4-FFF2-40B4-BE49-F238E27FC236}">
                <a16:creationId xmlns:a16="http://schemas.microsoft.com/office/drawing/2014/main" id="{E05AD7C6-B764-49E2-885A-38936DFB8795}"/>
              </a:ext>
            </a:extLst>
          </p:cNvPr>
          <p:cNvSpPr/>
          <p:nvPr/>
        </p:nvSpPr>
        <p:spPr>
          <a:xfrm>
            <a:off x="5553075" y="1800539"/>
            <a:ext cx="6425293" cy="4106060"/>
          </a:xfrm>
          <a:prstGeom prst="rect">
            <a:avLst/>
          </a:prstGeom>
        </p:spPr>
        <p:txBody>
          <a:bodyPr wrap="square">
            <a:spAutoFit/>
          </a:bodyPr>
          <a:lstStyle/>
          <a:p>
            <a:pPr>
              <a:lnSpc>
                <a:spcPct val="150000"/>
              </a:lnSpc>
            </a:pPr>
            <a:r>
              <a:rPr lang="en-US" altLang="zh-CN" b="1" dirty="0">
                <a:latin typeface="微软雅黑" panose="020B0503020204020204" pitchFamily="34" charset="-122"/>
                <a:ea typeface="微软雅黑" panose="020B0503020204020204" pitchFamily="34" charset="-122"/>
              </a:rPr>
              <a:t>4</a:t>
            </a:r>
            <a:r>
              <a:rPr lang="zh-CN" altLang="en-US" b="1" dirty="0">
                <a:latin typeface="微软雅黑" panose="020B0503020204020204" pitchFamily="34" charset="-122"/>
                <a:ea typeface="微软雅黑" panose="020B0503020204020204" pitchFamily="34" charset="-122"/>
              </a:rPr>
              <a:t>、文件名称：自命名部分</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产品服务培训材料</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系统部分</a:t>
            </a:r>
            <a:endParaRPr lang="en-US" altLang="zh-CN" b="1" dirty="0">
              <a:latin typeface="微软雅黑" pitchFamily="34" charset="-122"/>
              <a:ea typeface="微软雅黑" pitchFamily="34" charset="-122"/>
            </a:endParaRPr>
          </a:p>
          <a:p>
            <a:pPr>
              <a:lnSpc>
                <a:spcPct val="150000"/>
              </a:lnSpc>
            </a:pPr>
            <a:r>
              <a:rPr lang="zh-CN" altLang="en-US" sz="1400" dirty="0">
                <a:latin typeface="微软雅黑" panose="020B0503020204020204" pitchFamily="34" charset="-122"/>
                <a:ea typeface="微软雅黑" panose="020B0503020204020204" pitchFamily="34" charset="-122"/>
              </a:rPr>
              <a:t>如：</a:t>
            </a:r>
            <a:r>
              <a:rPr lang="en-US" altLang="zh-CN" sz="1400" dirty="0">
                <a:latin typeface="微软雅黑" panose="020B0503020204020204" pitchFamily="34" charset="-122"/>
                <a:ea typeface="微软雅黑" panose="020B0503020204020204" pitchFamily="34" charset="-122"/>
              </a:rPr>
              <a:t>《</a:t>
            </a:r>
            <a:r>
              <a:rPr lang="en-US" altLang="zh-CN" sz="1400" b="1" dirty="0">
                <a:latin typeface="微软雅黑" pitchFamily="34" charset="-122"/>
                <a:ea typeface="微软雅黑" pitchFamily="34" charset="-122"/>
              </a:rPr>
              <a:t>20-30</a:t>
            </a:r>
            <a:r>
              <a:rPr lang="zh-CN" altLang="en-US" sz="1400" b="1" dirty="0">
                <a:latin typeface="微软雅黑" pitchFamily="34" charset="-122"/>
                <a:ea typeface="微软雅黑" pitchFamily="34" charset="-122"/>
              </a:rPr>
              <a:t>吨正</a:t>
            </a:r>
            <a:r>
              <a:rPr lang="zh-CN" altLang="en-US" sz="1400" b="1">
                <a:latin typeface="微软雅黑" pitchFamily="34" charset="-122"/>
                <a:ea typeface="微软雅黑" pitchFamily="34" charset="-122"/>
              </a:rPr>
              <a:t>流量系统  产品服务培训材料  液压部分</a:t>
            </a:r>
            <a:r>
              <a:rPr lang="en-US" altLang="zh-CN" sz="140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5</a:t>
            </a:r>
            <a:r>
              <a:rPr lang="zh-CN" altLang="en-US" b="1" dirty="0">
                <a:latin typeface="微软雅黑" panose="020B0503020204020204" pitchFamily="34" charset="-122"/>
                <a:ea typeface="微软雅黑" panose="020B0503020204020204" pitchFamily="34" charset="-122"/>
              </a:rPr>
              <a:t>、内容要求：</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b="1" dirty="0">
                <a:latin typeface="微软雅黑" panose="020B0503020204020204" pitchFamily="34" charset="-122"/>
                <a:ea typeface="微软雅黑" panose="020B0503020204020204" pitchFamily="34" charset="-122"/>
              </a:rPr>
              <a:t>按内容框架执行，根据产品类型及功能，可增加内容</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b="1" dirty="0">
                <a:solidFill>
                  <a:srgbClr val="FF0000"/>
                </a:solidFill>
                <a:highlight>
                  <a:srgbClr val="FFFF00"/>
                </a:highlight>
                <a:latin typeface="微软雅黑" panose="020B0503020204020204" pitchFamily="34" charset="-122"/>
                <a:ea typeface="微软雅黑" panose="020B0503020204020204" pitchFamily="34" charset="-122"/>
              </a:rPr>
              <a:t>文件输出语言为中文，截图中尽量减少出现文字</a:t>
            </a:r>
            <a:endParaRPr lang="en-US" altLang="zh-CN" b="1" dirty="0">
              <a:solidFill>
                <a:srgbClr val="FF0000"/>
              </a:solidFill>
              <a:highlight>
                <a:srgbClr val="FFFF00"/>
              </a:highlight>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b="1" dirty="0">
                <a:latin typeface="微软雅黑" panose="020B0503020204020204" pitchFamily="34" charset="-122"/>
                <a:ea typeface="微软雅黑" panose="020B0503020204020204" pitchFamily="34" charset="-122"/>
              </a:rPr>
              <a:t>内容框架（详见附表）</a:t>
            </a:r>
            <a:endParaRPr lang="en-US" altLang="zh-CN" b="1" dirty="0">
              <a:latin typeface="微软雅黑" panose="020B0503020204020204" pitchFamily="34" charset="-122"/>
              <a:ea typeface="微软雅黑" panose="020B0503020204020204" pitchFamily="34" charset="-122"/>
            </a:endParaRPr>
          </a:p>
          <a:p>
            <a:pPr marL="342900" indent="-342900">
              <a:lnSpc>
                <a:spcPct val="150000"/>
              </a:lnSpc>
              <a:buFont typeface="+mj-ea"/>
              <a:buAutoNum type="circleNumDbPlain"/>
            </a:pPr>
            <a:r>
              <a:rPr lang="zh-CN" altLang="en-US" b="1" dirty="0">
                <a:latin typeface="微软雅黑" panose="020B0503020204020204" pitchFamily="34" charset="-122"/>
                <a:ea typeface="微软雅黑" panose="020B0503020204020204" pitchFamily="34" charset="-122"/>
              </a:rPr>
              <a:t>时间节点：先导样机导入状态前完成评审输出</a:t>
            </a:r>
            <a:endParaRPr lang="en-US" altLang="zh-CN" b="1" dirty="0">
              <a:latin typeface="微软雅黑" panose="020B0503020204020204" pitchFamily="34" charset="-122"/>
              <a:ea typeface="微软雅黑" panose="020B0503020204020204" pitchFamily="34" charset="-122"/>
            </a:endParaRPr>
          </a:p>
          <a:p>
            <a:pPr>
              <a:lnSpc>
                <a:spcPct val="150000"/>
              </a:lnSpc>
            </a:pPr>
            <a:r>
              <a:rPr lang="en-US" altLang="zh-CN" b="1" dirty="0">
                <a:latin typeface="微软雅黑" panose="020B0503020204020204" pitchFamily="34" charset="-122"/>
                <a:ea typeface="微软雅黑" panose="020B0503020204020204" pitchFamily="34" charset="-122"/>
              </a:rPr>
              <a:t>6</a:t>
            </a:r>
            <a:r>
              <a:rPr lang="zh-CN" altLang="en-US" b="1" dirty="0">
                <a:latin typeface="微软雅黑" panose="020B0503020204020204" pitchFamily="34" charset="-122"/>
                <a:ea typeface="微软雅黑" panose="020B0503020204020204" pitchFamily="34" charset="-122"/>
              </a:rPr>
              <a:t>、发布策略：</a:t>
            </a:r>
            <a:endParaRPr lang="en-US" altLang="zh-CN" b="1" dirty="0">
              <a:latin typeface="微软雅黑" panose="020B0503020204020204" pitchFamily="34" charset="-122"/>
              <a:ea typeface="微软雅黑" panose="020B0503020204020204" pitchFamily="34" charset="-122"/>
            </a:endParaRPr>
          </a:p>
          <a:p>
            <a:pPr>
              <a:lnSpc>
                <a:spcPct val="150000"/>
              </a:lnSpc>
            </a:pPr>
            <a:r>
              <a:rPr lang="zh-CN" altLang="en-US" b="1" dirty="0">
                <a:solidFill>
                  <a:srgbClr val="FF0000"/>
                </a:solidFill>
                <a:latin typeface="微软雅黑" panose="020B0503020204020204" pitchFamily="34" charset="-122"/>
                <a:ea typeface="微软雅黑" panose="020B0503020204020204" pitchFamily="34" charset="-122"/>
              </a:rPr>
              <a:t>按专业模块输出，梳理各自平台适用性，分系统编制，不合稿</a:t>
            </a:r>
            <a:endParaRPr lang="en-US" altLang="zh-CN" b="1" dirty="0">
              <a:solidFill>
                <a:srgbClr val="FF0000"/>
              </a:solidFill>
              <a:latin typeface="微软雅黑" panose="020B0503020204020204" pitchFamily="34" charset="-122"/>
              <a:ea typeface="微软雅黑" panose="020B0503020204020204" pitchFamily="34" charset="-122"/>
            </a:endParaRPr>
          </a:p>
          <a:p>
            <a:pPr>
              <a:lnSpc>
                <a:spcPct val="150000"/>
              </a:lnSpc>
            </a:pPr>
            <a:r>
              <a:rPr lang="zh-CN" altLang="en-US" b="1" dirty="0">
                <a:latin typeface="微软雅黑" panose="020B0503020204020204" pitchFamily="34" charset="-122"/>
                <a:ea typeface="微软雅黑" panose="020B0503020204020204" pitchFamily="34" charset="-122"/>
              </a:rPr>
              <a:t>装修手册外发时，配套服务培训材料作为维修服务资料包输出</a:t>
            </a:r>
            <a:endParaRPr lang="en-US" altLang="zh-CN" b="1" dirty="0">
              <a:latin typeface="微软雅黑" panose="020B0503020204020204" pitchFamily="34" charset="-122"/>
              <a:ea typeface="微软雅黑" panose="020B0503020204020204" pitchFamily="34" charset="-122"/>
            </a:endParaRPr>
          </a:p>
        </p:txBody>
      </p:sp>
      <p:graphicFrame>
        <p:nvGraphicFramePr>
          <p:cNvPr id="5" name="对象 4">
            <a:extLst>
              <a:ext uri="{FF2B5EF4-FFF2-40B4-BE49-F238E27FC236}">
                <a16:creationId xmlns:a16="http://schemas.microsoft.com/office/drawing/2014/main" id="{E771DC7F-9B48-4A14-A66F-339075F6027E}"/>
              </a:ext>
            </a:extLst>
          </p:cNvPr>
          <p:cNvGraphicFramePr>
            <a:graphicFrameLocks noChangeAspect="1"/>
          </p:cNvGraphicFramePr>
          <p:nvPr>
            <p:extLst>
              <p:ext uri="{D42A27DB-BD31-4B8C-83A1-F6EECF244321}">
                <p14:modId xmlns:p14="http://schemas.microsoft.com/office/powerpoint/2010/main" val="3817745075"/>
              </p:ext>
            </p:extLst>
          </p:nvPr>
        </p:nvGraphicFramePr>
        <p:xfrm>
          <a:off x="7903828" y="347714"/>
          <a:ext cx="914400" cy="828675"/>
        </p:xfrm>
        <a:graphic>
          <a:graphicData uri="http://schemas.openxmlformats.org/presentationml/2006/ole">
            <mc:AlternateContent xmlns:mc="http://schemas.openxmlformats.org/markup-compatibility/2006">
              <mc:Choice xmlns:v="urn:schemas-microsoft-com:vml" Requires="v">
                <p:oleObj name="Worksheet" showAsIcon="1" r:id="rId2" imgW="914400" imgH="828720" progId="Excel.Sheet.12">
                  <p:embed/>
                </p:oleObj>
              </mc:Choice>
              <mc:Fallback>
                <p:oleObj name="Worksheet" showAsIcon="1" r:id="rId2" imgW="914400" imgH="828720" progId="Excel.Sheet.12">
                  <p:embed/>
                  <p:pic>
                    <p:nvPicPr>
                      <p:cNvPr id="4" name="对象 3">
                        <a:extLst>
                          <a:ext uri="{FF2B5EF4-FFF2-40B4-BE49-F238E27FC236}">
                            <a16:creationId xmlns:a16="http://schemas.microsoft.com/office/drawing/2014/main" id="{ED9C5840-805C-4568-9EB8-E29FC8D61E55}"/>
                          </a:ext>
                        </a:extLst>
                      </p:cNvPr>
                      <p:cNvPicPr/>
                      <p:nvPr/>
                    </p:nvPicPr>
                    <p:blipFill>
                      <a:blip r:embed="rId3"/>
                      <a:stretch>
                        <a:fillRect/>
                      </a:stretch>
                    </p:blipFill>
                    <p:spPr>
                      <a:xfrm>
                        <a:off x="7903828" y="347714"/>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8625767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02C89E02-37B5-43D4-9F9C-98BC12F0E3E7}"/>
              </a:ext>
            </a:extLst>
          </p:cNvPr>
          <p:cNvSpPr txBox="1"/>
          <p:nvPr/>
        </p:nvSpPr>
        <p:spPr>
          <a:xfrm>
            <a:off x="327277" y="1180534"/>
            <a:ext cx="9185945" cy="646331"/>
          </a:xfrm>
          <a:prstGeom prst="rect">
            <a:avLst/>
          </a:prstGeom>
          <a:noFill/>
        </p:spPr>
        <p:txBody>
          <a:bodyPr wrap="square" rtlCol="0">
            <a:spAutoFit/>
          </a:bodyPr>
          <a:lstStyle/>
          <a:p>
            <a:endParaRPr lang="en-US" altLang="zh-CN">
              <a:latin typeface="微软雅黑" panose="020B0503020204020204" pitchFamily="34" charset="-122"/>
              <a:ea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04FF01D0-DEFB-4B4E-B76D-1D67B2397D89}"/>
              </a:ext>
            </a:extLst>
          </p:cNvPr>
          <p:cNvSpPr/>
          <p:nvPr/>
        </p:nvSpPr>
        <p:spPr>
          <a:xfrm>
            <a:off x="420973" y="1194554"/>
            <a:ext cx="1744388" cy="369332"/>
          </a:xfrm>
          <a:prstGeom prst="rect">
            <a:avLst/>
          </a:prstGeom>
        </p:spPr>
        <p:txBody>
          <a:bodyPr wrap="none">
            <a:spAutoFit/>
          </a:bodyPr>
          <a:lstStyle/>
          <a:p>
            <a:r>
              <a:rPr lang="en-US" altLang="zh-CN" dirty="0"/>
              <a:t>1.</a:t>
            </a:r>
            <a:r>
              <a:rPr lang="zh-CN" altLang="en-US" dirty="0"/>
              <a:t>主泵基本介绍</a:t>
            </a:r>
          </a:p>
        </p:txBody>
      </p:sp>
      <p:grpSp>
        <p:nvGrpSpPr>
          <p:cNvPr id="5" name="Group 36">
            <a:extLst>
              <a:ext uri="{FF2B5EF4-FFF2-40B4-BE49-F238E27FC236}">
                <a16:creationId xmlns:a16="http://schemas.microsoft.com/office/drawing/2014/main" id="{895CA429-72D0-4464-86C9-519BA0261BE2}"/>
              </a:ext>
            </a:extLst>
          </p:cNvPr>
          <p:cNvGrpSpPr/>
          <p:nvPr/>
        </p:nvGrpSpPr>
        <p:grpSpPr>
          <a:xfrm>
            <a:off x="6154170" y="1185342"/>
            <a:ext cx="5995757" cy="3919988"/>
            <a:chOff x="735599" y="1181346"/>
            <a:chExt cx="8648619" cy="4839747"/>
          </a:xfrm>
        </p:grpSpPr>
        <p:pic>
          <p:nvPicPr>
            <p:cNvPr id="6" name="图片 3">
              <a:extLst>
                <a:ext uri="{FF2B5EF4-FFF2-40B4-BE49-F238E27FC236}">
                  <a16:creationId xmlns:a16="http://schemas.microsoft.com/office/drawing/2014/main" id="{A95E6F1A-E03C-4C17-A74F-B2B22432BEE0}"/>
                </a:ext>
              </a:extLst>
            </p:cNvPr>
            <p:cNvPicPr>
              <a:picLocks noChangeAspect="1"/>
            </p:cNvPicPr>
            <p:nvPr/>
          </p:nvPicPr>
          <p:blipFill>
            <a:blip r:embed="rId2"/>
            <a:stretch>
              <a:fillRect/>
            </a:stretch>
          </p:blipFill>
          <p:spPr>
            <a:xfrm>
              <a:off x="2065937" y="1680251"/>
              <a:ext cx="5949896" cy="4170359"/>
            </a:xfrm>
            <a:prstGeom prst="rect">
              <a:avLst/>
            </a:prstGeom>
          </p:spPr>
        </p:pic>
        <p:cxnSp>
          <p:nvCxnSpPr>
            <p:cNvPr id="7" name="直接箭头连接符 7">
              <a:extLst>
                <a:ext uri="{FF2B5EF4-FFF2-40B4-BE49-F238E27FC236}">
                  <a16:creationId xmlns:a16="http://schemas.microsoft.com/office/drawing/2014/main" id="{97A93A8B-2F41-4621-9C7D-619BBAB70537}"/>
                </a:ext>
              </a:extLst>
            </p:cNvPr>
            <p:cNvCxnSpPr/>
            <p:nvPr/>
          </p:nvCxnSpPr>
          <p:spPr>
            <a:xfrm flipV="1">
              <a:off x="3173278" y="4486759"/>
              <a:ext cx="1266986" cy="82141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17">
              <a:extLst>
                <a:ext uri="{FF2B5EF4-FFF2-40B4-BE49-F238E27FC236}">
                  <a16:creationId xmlns:a16="http://schemas.microsoft.com/office/drawing/2014/main" id="{FFE9BEFF-2818-401B-97F3-2C995DA921BC}"/>
                </a:ext>
              </a:extLst>
            </p:cNvPr>
            <p:cNvCxnSpPr/>
            <p:nvPr/>
          </p:nvCxnSpPr>
          <p:spPr>
            <a:xfrm flipH="1" flipV="1">
              <a:off x="5238658" y="4587501"/>
              <a:ext cx="636804" cy="998877"/>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21">
              <a:extLst>
                <a:ext uri="{FF2B5EF4-FFF2-40B4-BE49-F238E27FC236}">
                  <a16:creationId xmlns:a16="http://schemas.microsoft.com/office/drawing/2014/main" id="{431FF5FE-7CF4-48C0-A9C3-2595E1EA0378}"/>
                </a:ext>
              </a:extLst>
            </p:cNvPr>
            <p:cNvCxnSpPr/>
            <p:nvPr/>
          </p:nvCxnSpPr>
          <p:spPr>
            <a:xfrm flipH="1" flipV="1">
              <a:off x="6245818" y="4486760"/>
              <a:ext cx="1208380" cy="543680"/>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25">
              <a:extLst>
                <a:ext uri="{FF2B5EF4-FFF2-40B4-BE49-F238E27FC236}">
                  <a16:creationId xmlns:a16="http://schemas.microsoft.com/office/drawing/2014/main" id="{5FBAF353-C468-4F86-BB27-858A9265A87A}"/>
                </a:ext>
              </a:extLst>
            </p:cNvPr>
            <p:cNvCxnSpPr>
              <a:stCxn id="15" idx="2"/>
            </p:cNvCxnSpPr>
            <p:nvPr/>
          </p:nvCxnSpPr>
          <p:spPr>
            <a:xfrm>
              <a:off x="2344935" y="1908986"/>
              <a:ext cx="243282" cy="833095"/>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28">
              <a:extLst>
                <a:ext uri="{FF2B5EF4-FFF2-40B4-BE49-F238E27FC236}">
                  <a16:creationId xmlns:a16="http://schemas.microsoft.com/office/drawing/2014/main" id="{B0DB5301-4804-4FDD-86D3-0A30BDCC45AC}"/>
                </a:ext>
              </a:extLst>
            </p:cNvPr>
            <p:cNvCxnSpPr>
              <a:stCxn id="20" idx="2"/>
            </p:cNvCxnSpPr>
            <p:nvPr/>
          </p:nvCxnSpPr>
          <p:spPr>
            <a:xfrm flipH="1">
              <a:off x="7175462" y="1962391"/>
              <a:ext cx="216592" cy="779689"/>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30">
              <a:extLst>
                <a:ext uri="{FF2B5EF4-FFF2-40B4-BE49-F238E27FC236}">
                  <a16:creationId xmlns:a16="http://schemas.microsoft.com/office/drawing/2014/main" id="{725AD314-F339-4C03-995C-B2D7D2A0D247}"/>
                </a:ext>
              </a:extLst>
            </p:cNvPr>
            <p:cNvCxnSpPr>
              <a:stCxn id="17" idx="3"/>
            </p:cNvCxnSpPr>
            <p:nvPr/>
          </p:nvCxnSpPr>
          <p:spPr>
            <a:xfrm flipV="1">
              <a:off x="2424931" y="3856932"/>
              <a:ext cx="1217654" cy="757771"/>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34">
              <a:extLst>
                <a:ext uri="{FF2B5EF4-FFF2-40B4-BE49-F238E27FC236}">
                  <a16:creationId xmlns:a16="http://schemas.microsoft.com/office/drawing/2014/main" id="{B3F9FF4D-2322-432B-8146-1B12578D8A4A}"/>
                </a:ext>
              </a:extLst>
            </p:cNvPr>
            <p:cNvCxnSpPr>
              <a:stCxn id="21" idx="1"/>
            </p:cNvCxnSpPr>
            <p:nvPr/>
          </p:nvCxnSpPr>
          <p:spPr>
            <a:xfrm flipH="1" flipV="1">
              <a:off x="6256300" y="3906098"/>
              <a:ext cx="1360208" cy="344813"/>
            </a:xfrm>
            <a:prstGeom prst="straightConnector1">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0C3E3B1A-BD77-4FE9-9727-315250A3D479}"/>
                </a:ext>
              </a:extLst>
            </p:cNvPr>
            <p:cNvSpPr/>
            <p:nvPr/>
          </p:nvSpPr>
          <p:spPr>
            <a:xfrm>
              <a:off x="1390279" y="1181346"/>
              <a:ext cx="1909310" cy="727640"/>
            </a:xfrm>
            <a:prstGeom prst="rect">
              <a:avLst/>
            </a:prstGeom>
            <a:ln w="1905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a:t>主泵</a:t>
              </a:r>
              <a:r>
                <a:rPr lang="en-US" altLang="zh-CN"/>
                <a:t>1</a:t>
              </a:r>
              <a:r>
                <a:rPr lang="zh-CN" altLang="en-US"/>
                <a:t>比例电磁阀</a:t>
              </a:r>
            </a:p>
          </p:txBody>
        </p:sp>
        <p:sp>
          <p:nvSpPr>
            <p:cNvPr id="16" name="矩形 15">
              <a:extLst>
                <a:ext uri="{FF2B5EF4-FFF2-40B4-BE49-F238E27FC236}">
                  <a16:creationId xmlns:a16="http://schemas.microsoft.com/office/drawing/2014/main" id="{8134A539-8D77-4451-A3FA-009D2535A808}"/>
                </a:ext>
              </a:extLst>
            </p:cNvPr>
            <p:cNvSpPr/>
            <p:nvPr/>
          </p:nvSpPr>
          <p:spPr>
            <a:xfrm>
              <a:off x="7454197" y="5030441"/>
              <a:ext cx="1360029" cy="628857"/>
            </a:xfrm>
            <a:prstGeom prst="rect">
              <a:avLst/>
            </a:prstGeom>
            <a:ln w="1905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先导齿轮泵</a:t>
              </a:r>
            </a:p>
          </p:txBody>
        </p:sp>
        <p:sp>
          <p:nvSpPr>
            <p:cNvPr id="17" name="矩形 16">
              <a:extLst>
                <a:ext uri="{FF2B5EF4-FFF2-40B4-BE49-F238E27FC236}">
                  <a16:creationId xmlns:a16="http://schemas.microsoft.com/office/drawing/2014/main" id="{378843E6-4988-4B25-B878-FA8F2BA65955}"/>
                </a:ext>
              </a:extLst>
            </p:cNvPr>
            <p:cNvSpPr/>
            <p:nvPr/>
          </p:nvSpPr>
          <p:spPr>
            <a:xfrm>
              <a:off x="735599" y="4281213"/>
              <a:ext cx="1689332" cy="666977"/>
            </a:xfrm>
            <a:prstGeom prst="rect">
              <a:avLst/>
            </a:prstGeom>
            <a:ln w="1905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主泵</a:t>
              </a:r>
              <a:r>
                <a:rPr lang="en-US" altLang="zh-CN" dirty="0"/>
                <a:t>1</a:t>
              </a:r>
              <a:r>
                <a:rPr lang="zh-CN" altLang="en-US" dirty="0"/>
                <a:t>变量斜盘</a:t>
              </a:r>
            </a:p>
          </p:txBody>
        </p:sp>
        <p:sp>
          <p:nvSpPr>
            <p:cNvPr id="18" name="矩形 17">
              <a:extLst>
                <a:ext uri="{FF2B5EF4-FFF2-40B4-BE49-F238E27FC236}">
                  <a16:creationId xmlns:a16="http://schemas.microsoft.com/office/drawing/2014/main" id="{A99FAF83-7F34-4B11-9594-31DDA722F178}"/>
                </a:ext>
              </a:extLst>
            </p:cNvPr>
            <p:cNvSpPr/>
            <p:nvPr/>
          </p:nvSpPr>
          <p:spPr>
            <a:xfrm>
              <a:off x="1986106" y="5311784"/>
              <a:ext cx="1201118" cy="463080"/>
            </a:xfrm>
            <a:prstGeom prst="rect">
              <a:avLst/>
            </a:prstGeom>
            <a:ln w="1905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主泵</a:t>
              </a:r>
              <a:r>
                <a:rPr lang="en-US" altLang="zh-CN" dirty="0"/>
                <a:t>1</a:t>
              </a:r>
              <a:endParaRPr lang="zh-CN" altLang="en-US" dirty="0"/>
            </a:p>
          </p:txBody>
        </p:sp>
        <p:sp>
          <p:nvSpPr>
            <p:cNvPr id="19" name="矩形 50">
              <a:extLst>
                <a:ext uri="{FF2B5EF4-FFF2-40B4-BE49-F238E27FC236}">
                  <a16:creationId xmlns:a16="http://schemas.microsoft.com/office/drawing/2014/main" id="{84F90EE2-9DA8-428A-A02E-16A360A3B07B}"/>
                </a:ext>
              </a:extLst>
            </p:cNvPr>
            <p:cNvSpPr/>
            <p:nvPr/>
          </p:nvSpPr>
          <p:spPr>
            <a:xfrm>
              <a:off x="5875463" y="5586379"/>
              <a:ext cx="1201118" cy="434714"/>
            </a:xfrm>
            <a:prstGeom prst="rect">
              <a:avLst/>
            </a:prstGeom>
            <a:ln w="1905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主泵</a:t>
              </a:r>
              <a:r>
                <a:rPr lang="en-US" altLang="zh-CN" dirty="0"/>
                <a:t>2</a:t>
              </a:r>
              <a:endParaRPr lang="zh-CN" altLang="en-US" dirty="0"/>
            </a:p>
          </p:txBody>
        </p:sp>
        <p:sp>
          <p:nvSpPr>
            <p:cNvPr id="20" name="矩形 51">
              <a:extLst>
                <a:ext uri="{FF2B5EF4-FFF2-40B4-BE49-F238E27FC236}">
                  <a16:creationId xmlns:a16="http://schemas.microsoft.com/office/drawing/2014/main" id="{988957C3-7097-41C4-A91A-EF3A0205C538}"/>
                </a:ext>
              </a:extLst>
            </p:cNvPr>
            <p:cNvSpPr/>
            <p:nvPr/>
          </p:nvSpPr>
          <p:spPr>
            <a:xfrm>
              <a:off x="6489277" y="1213556"/>
              <a:ext cx="1805553" cy="748835"/>
            </a:xfrm>
            <a:prstGeom prst="rect">
              <a:avLst/>
            </a:prstGeom>
            <a:ln w="1905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主泵</a:t>
              </a:r>
              <a:r>
                <a:rPr lang="en-US" altLang="zh-CN" dirty="0"/>
                <a:t>2</a:t>
              </a:r>
              <a:r>
                <a:rPr lang="zh-CN" altLang="en-US" dirty="0"/>
                <a:t>比例电磁阀</a:t>
              </a:r>
            </a:p>
          </p:txBody>
        </p:sp>
        <p:sp>
          <p:nvSpPr>
            <p:cNvPr id="21" name="矩形 52">
              <a:extLst>
                <a:ext uri="{FF2B5EF4-FFF2-40B4-BE49-F238E27FC236}">
                  <a16:creationId xmlns:a16="http://schemas.microsoft.com/office/drawing/2014/main" id="{FC0E31C3-27B7-448B-B334-4E598760FD51}"/>
                </a:ext>
              </a:extLst>
            </p:cNvPr>
            <p:cNvSpPr/>
            <p:nvPr/>
          </p:nvSpPr>
          <p:spPr>
            <a:xfrm>
              <a:off x="7616508" y="3906096"/>
              <a:ext cx="1767710" cy="689630"/>
            </a:xfrm>
            <a:prstGeom prst="rect">
              <a:avLst/>
            </a:prstGeom>
            <a:ln w="19050">
              <a:solidFill>
                <a:srgbClr val="FFC000"/>
              </a:solidFill>
            </a:ln>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主泵</a:t>
              </a:r>
              <a:r>
                <a:rPr lang="en-US" altLang="zh-CN" dirty="0"/>
                <a:t>2</a:t>
              </a:r>
              <a:r>
                <a:rPr lang="zh-CN" altLang="en-US" dirty="0"/>
                <a:t>变量斜盘</a:t>
              </a:r>
            </a:p>
          </p:txBody>
        </p:sp>
      </p:grpSp>
      <p:grpSp>
        <p:nvGrpSpPr>
          <p:cNvPr id="22" name="组合 21">
            <a:extLst>
              <a:ext uri="{FF2B5EF4-FFF2-40B4-BE49-F238E27FC236}">
                <a16:creationId xmlns:a16="http://schemas.microsoft.com/office/drawing/2014/main" id="{EC5A6C2D-B58F-4D92-9AE0-14ED9A52DCBD}"/>
              </a:ext>
            </a:extLst>
          </p:cNvPr>
          <p:cNvGrpSpPr/>
          <p:nvPr/>
        </p:nvGrpSpPr>
        <p:grpSpPr>
          <a:xfrm>
            <a:off x="76598" y="1653305"/>
            <a:ext cx="6084000" cy="4286516"/>
            <a:chOff x="4878" y="1653305"/>
            <a:chExt cx="6084000" cy="4286516"/>
          </a:xfrm>
        </p:grpSpPr>
        <p:pic>
          <p:nvPicPr>
            <p:cNvPr id="23" name="图片 22">
              <a:extLst>
                <a:ext uri="{FF2B5EF4-FFF2-40B4-BE49-F238E27FC236}">
                  <a16:creationId xmlns:a16="http://schemas.microsoft.com/office/drawing/2014/main" id="{1F75B92B-0A0C-493B-8851-8A446D46ED18}"/>
                </a:ext>
              </a:extLst>
            </p:cNvPr>
            <p:cNvPicPr>
              <a:picLocks noChangeAspect="1"/>
            </p:cNvPicPr>
            <p:nvPr/>
          </p:nvPicPr>
          <p:blipFill>
            <a:blip r:embed="rId3">
              <a:duotone>
                <a:prstClr val="black"/>
                <a:schemeClr val="tx1">
                  <a:tint val="45000"/>
                  <a:satMod val="400000"/>
                </a:schemeClr>
              </a:duotone>
              <a:extLst>
                <a:ext uri="{BEBA8EAE-BF5A-486C-A8C5-ECC9F3942E4B}">
                  <a14:imgProps xmlns:a14="http://schemas.microsoft.com/office/drawing/2010/main">
                    <a14:imgLayer r:embed="rId4">
                      <a14:imgEffect>
                        <a14:backgroundRemoval t="0" b="98043" l="0" r="99606"/>
                      </a14:imgEffect>
                      <a14:imgEffect>
                        <a14:sharpenSoften amount="50000"/>
                      </a14:imgEffect>
                    </a14:imgLayer>
                  </a14:imgProps>
                </a:ext>
              </a:extLst>
            </a:blip>
            <a:stretch>
              <a:fillRect/>
            </a:stretch>
          </p:blipFill>
          <p:spPr>
            <a:xfrm>
              <a:off x="4878" y="1999988"/>
              <a:ext cx="6084000" cy="3148076"/>
            </a:xfrm>
            <a:prstGeom prst="rect">
              <a:avLst/>
            </a:prstGeom>
            <a:effectLst>
              <a:outerShdw blurRad="50800" dist="38100" dir="5400000" algn="t" rotWithShape="0">
                <a:prstClr val="black">
                  <a:alpha val="40000"/>
                </a:prstClr>
              </a:outerShdw>
            </a:effectLst>
          </p:spPr>
        </p:pic>
        <p:sp>
          <p:nvSpPr>
            <p:cNvPr id="24" name="矩形 23">
              <a:extLst>
                <a:ext uri="{FF2B5EF4-FFF2-40B4-BE49-F238E27FC236}">
                  <a16:creationId xmlns:a16="http://schemas.microsoft.com/office/drawing/2014/main" id="{7C786598-C4B4-4659-9982-C5296F2DBD03}"/>
                </a:ext>
              </a:extLst>
            </p:cNvPr>
            <p:cNvSpPr/>
            <p:nvPr/>
          </p:nvSpPr>
          <p:spPr>
            <a:xfrm>
              <a:off x="1705312" y="1656515"/>
              <a:ext cx="925026" cy="4324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主泵</a:t>
              </a:r>
              <a:r>
                <a:rPr lang="en-US" altLang="zh-CN" dirty="0"/>
                <a:t>1</a:t>
              </a:r>
              <a:endParaRPr lang="zh-CN" altLang="en-US" dirty="0"/>
            </a:p>
          </p:txBody>
        </p:sp>
        <p:sp>
          <p:nvSpPr>
            <p:cNvPr id="25" name="矩形 24">
              <a:extLst>
                <a:ext uri="{FF2B5EF4-FFF2-40B4-BE49-F238E27FC236}">
                  <a16:creationId xmlns:a16="http://schemas.microsoft.com/office/drawing/2014/main" id="{C4D33236-1B8E-4232-88E7-36A15B2EF2C9}"/>
                </a:ext>
              </a:extLst>
            </p:cNvPr>
            <p:cNvSpPr/>
            <p:nvPr/>
          </p:nvSpPr>
          <p:spPr>
            <a:xfrm>
              <a:off x="3338370" y="1656514"/>
              <a:ext cx="925026" cy="4324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主泵</a:t>
              </a:r>
              <a:r>
                <a:rPr lang="en-US" altLang="zh-CN" dirty="0"/>
                <a:t>2</a:t>
              </a:r>
              <a:endParaRPr lang="zh-CN" altLang="en-US" dirty="0"/>
            </a:p>
          </p:txBody>
        </p:sp>
        <p:sp>
          <p:nvSpPr>
            <p:cNvPr id="26" name="矩形 25">
              <a:extLst>
                <a:ext uri="{FF2B5EF4-FFF2-40B4-BE49-F238E27FC236}">
                  <a16:creationId xmlns:a16="http://schemas.microsoft.com/office/drawing/2014/main" id="{32F8306C-BAA7-491C-8572-77503FA6B453}"/>
                </a:ext>
              </a:extLst>
            </p:cNvPr>
            <p:cNvSpPr/>
            <p:nvPr/>
          </p:nvSpPr>
          <p:spPr>
            <a:xfrm>
              <a:off x="4682805" y="1653305"/>
              <a:ext cx="1372100" cy="432493"/>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先导齿轮泵</a:t>
              </a:r>
            </a:p>
          </p:txBody>
        </p:sp>
        <p:sp>
          <p:nvSpPr>
            <p:cNvPr id="27" name="矩形 26">
              <a:extLst>
                <a:ext uri="{FF2B5EF4-FFF2-40B4-BE49-F238E27FC236}">
                  <a16:creationId xmlns:a16="http://schemas.microsoft.com/office/drawing/2014/main" id="{FB4E1ED4-FE9D-47C8-828E-2386B5032543}"/>
                </a:ext>
              </a:extLst>
            </p:cNvPr>
            <p:cNvSpPr/>
            <p:nvPr/>
          </p:nvSpPr>
          <p:spPr>
            <a:xfrm>
              <a:off x="3858557" y="5331072"/>
              <a:ext cx="1914342" cy="608749"/>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主泵</a:t>
              </a:r>
              <a:r>
                <a:rPr lang="en-US" altLang="zh-CN" dirty="0"/>
                <a:t>2</a:t>
              </a:r>
              <a:r>
                <a:rPr lang="zh-CN" altLang="en-US" dirty="0"/>
                <a:t>比例电磁阀</a:t>
              </a:r>
            </a:p>
          </p:txBody>
        </p:sp>
        <p:sp>
          <p:nvSpPr>
            <p:cNvPr id="28" name="矩形 27">
              <a:extLst>
                <a:ext uri="{FF2B5EF4-FFF2-40B4-BE49-F238E27FC236}">
                  <a16:creationId xmlns:a16="http://schemas.microsoft.com/office/drawing/2014/main" id="{7641AC0E-75E1-49A0-AE15-E5B45E5ECD05}"/>
                </a:ext>
              </a:extLst>
            </p:cNvPr>
            <p:cNvSpPr/>
            <p:nvPr/>
          </p:nvSpPr>
          <p:spPr>
            <a:xfrm>
              <a:off x="552863" y="5331072"/>
              <a:ext cx="1939508" cy="588351"/>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dirty="0"/>
                <a:t>主泵</a:t>
              </a:r>
              <a:r>
                <a:rPr lang="en-US" altLang="zh-CN" dirty="0"/>
                <a:t>1</a:t>
              </a:r>
              <a:r>
                <a:rPr lang="zh-CN" altLang="en-US" dirty="0"/>
                <a:t>比例电磁阀</a:t>
              </a:r>
            </a:p>
          </p:txBody>
        </p:sp>
        <p:sp>
          <p:nvSpPr>
            <p:cNvPr id="29" name="矩形 28">
              <a:extLst>
                <a:ext uri="{FF2B5EF4-FFF2-40B4-BE49-F238E27FC236}">
                  <a16:creationId xmlns:a16="http://schemas.microsoft.com/office/drawing/2014/main" id="{144FAB75-CB6D-451A-B0E9-75E412AF7E14}"/>
                </a:ext>
              </a:extLst>
            </p:cNvPr>
            <p:cNvSpPr/>
            <p:nvPr/>
          </p:nvSpPr>
          <p:spPr>
            <a:xfrm>
              <a:off x="184623" y="1653305"/>
              <a:ext cx="736479" cy="432492"/>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r>
                <a:rPr lang="zh-CN" altLang="en-US"/>
                <a:t>泵轴</a:t>
              </a:r>
            </a:p>
          </p:txBody>
        </p:sp>
        <p:cxnSp>
          <p:nvCxnSpPr>
            <p:cNvPr id="30" name="直接箭头连接符 29">
              <a:extLst>
                <a:ext uri="{FF2B5EF4-FFF2-40B4-BE49-F238E27FC236}">
                  <a16:creationId xmlns:a16="http://schemas.microsoft.com/office/drawing/2014/main" id="{41A86354-F2F1-446B-AD43-5EFEDF539A36}"/>
                </a:ext>
              </a:extLst>
            </p:cNvPr>
            <p:cNvCxnSpPr>
              <a:stCxn id="24" idx="2"/>
            </p:cNvCxnSpPr>
            <p:nvPr/>
          </p:nvCxnSpPr>
          <p:spPr>
            <a:xfrm flipH="1">
              <a:off x="1575381" y="2089006"/>
              <a:ext cx="592444" cy="967201"/>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1" name="直接箭头连接符 30">
              <a:extLst>
                <a:ext uri="{FF2B5EF4-FFF2-40B4-BE49-F238E27FC236}">
                  <a16:creationId xmlns:a16="http://schemas.microsoft.com/office/drawing/2014/main" id="{CAAFC697-AC25-4A87-B6E6-801531985086}"/>
                </a:ext>
              </a:extLst>
            </p:cNvPr>
            <p:cNvCxnSpPr>
              <a:stCxn id="25" idx="2"/>
            </p:cNvCxnSpPr>
            <p:nvPr/>
          </p:nvCxnSpPr>
          <p:spPr>
            <a:xfrm>
              <a:off x="3800883" y="2089006"/>
              <a:ext cx="437046" cy="841166"/>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2" name="直接箭头连接符 31">
              <a:extLst>
                <a:ext uri="{FF2B5EF4-FFF2-40B4-BE49-F238E27FC236}">
                  <a16:creationId xmlns:a16="http://schemas.microsoft.com/office/drawing/2014/main" id="{17B3E64D-8B52-41D5-9B25-2867D64ED2E7}"/>
                </a:ext>
              </a:extLst>
            </p:cNvPr>
            <p:cNvCxnSpPr>
              <a:stCxn id="26" idx="2"/>
            </p:cNvCxnSpPr>
            <p:nvPr/>
          </p:nvCxnSpPr>
          <p:spPr>
            <a:xfrm>
              <a:off x="5368855" y="2085798"/>
              <a:ext cx="105033" cy="1172437"/>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3" name="直接箭头连接符 32">
              <a:extLst>
                <a:ext uri="{FF2B5EF4-FFF2-40B4-BE49-F238E27FC236}">
                  <a16:creationId xmlns:a16="http://schemas.microsoft.com/office/drawing/2014/main" id="{2CE9EB8B-B7F0-4EB3-A6B9-C83BE0D0E6D4}"/>
                </a:ext>
              </a:extLst>
            </p:cNvPr>
            <p:cNvCxnSpPr>
              <a:stCxn id="27" idx="0"/>
            </p:cNvCxnSpPr>
            <p:nvPr/>
          </p:nvCxnSpPr>
          <p:spPr>
            <a:xfrm flipH="1" flipV="1">
              <a:off x="4237930" y="4527892"/>
              <a:ext cx="577798" cy="80318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4" name="直接箭头连接符 33">
              <a:extLst>
                <a:ext uri="{FF2B5EF4-FFF2-40B4-BE49-F238E27FC236}">
                  <a16:creationId xmlns:a16="http://schemas.microsoft.com/office/drawing/2014/main" id="{AC7C3C9D-3FFE-4ACE-AC8F-55EB97716AAC}"/>
                </a:ext>
              </a:extLst>
            </p:cNvPr>
            <p:cNvCxnSpPr>
              <a:stCxn id="28" idx="0"/>
            </p:cNvCxnSpPr>
            <p:nvPr/>
          </p:nvCxnSpPr>
          <p:spPr>
            <a:xfrm flipV="1">
              <a:off x="1522617" y="4685122"/>
              <a:ext cx="26967" cy="64595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cxnSp>
          <p:nvCxnSpPr>
            <p:cNvPr id="35" name="直接箭头连接符 34">
              <a:extLst>
                <a:ext uri="{FF2B5EF4-FFF2-40B4-BE49-F238E27FC236}">
                  <a16:creationId xmlns:a16="http://schemas.microsoft.com/office/drawing/2014/main" id="{FDFCD5AF-9E67-44CA-AD08-F63AAFB7678F}"/>
                </a:ext>
              </a:extLst>
            </p:cNvPr>
            <p:cNvCxnSpPr>
              <a:stCxn id="29" idx="2"/>
            </p:cNvCxnSpPr>
            <p:nvPr/>
          </p:nvCxnSpPr>
          <p:spPr>
            <a:xfrm flipH="1">
              <a:off x="512502" y="2085797"/>
              <a:ext cx="40361" cy="1377920"/>
            </a:xfrm>
            <a:prstGeom prst="straightConnector1">
              <a:avLst/>
            </a:prstGeom>
            <a:ln w="19050">
              <a:tailEnd type="triangle"/>
            </a:ln>
          </p:spPr>
          <p:style>
            <a:lnRef idx="1">
              <a:schemeClr val="accent5"/>
            </a:lnRef>
            <a:fillRef idx="0">
              <a:schemeClr val="accent5"/>
            </a:fillRef>
            <a:effectRef idx="0">
              <a:schemeClr val="accent5"/>
            </a:effectRef>
            <a:fontRef idx="minor">
              <a:schemeClr val="tx1"/>
            </a:fontRef>
          </p:style>
        </p:cxnSp>
      </p:grpSp>
      <p:graphicFrame>
        <p:nvGraphicFramePr>
          <p:cNvPr id="36" name="表格 35">
            <a:extLst>
              <a:ext uri="{FF2B5EF4-FFF2-40B4-BE49-F238E27FC236}">
                <a16:creationId xmlns:a16="http://schemas.microsoft.com/office/drawing/2014/main" id="{A58908E1-0AE3-4BFC-8917-832310EC82AA}"/>
              </a:ext>
            </a:extLst>
          </p:cNvPr>
          <p:cNvGraphicFramePr>
            <a:graphicFrameLocks noGrp="1"/>
          </p:cNvGraphicFramePr>
          <p:nvPr/>
        </p:nvGraphicFramePr>
        <p:xfrm>
          <a:off x="7336202" y="5452282"/>
          <a:ext cx="3879533" cy="868680"/>
        </p:xfrm>
        <a:graphic>
          <a:graphicData uri="http://schemas.openxmlformats.org/drawingml/2006/table">
            <a:tbl>
              <a:tblPr firstRow="1" bandRow="1">
                <a:tableStyleId>{2D5ABB26-0587-4C30-8999-92F81FD0307C}</a:tableStyleId>
              </a:tblPr>
              <a:tblGrid>
                <a:gridCol w="400368">
                  <a:extLst>
                    <a:ext uri="{9D8B030D-6E8A-4147-A177-3AD203B41FA5}">
                      <a16:colId xmlns:a16="http://schemas.microsoft.com/office/drawing/2014/main" val="20000"/>
                    </a:ext>
                  </a:extLst>
                </a:gridCol>
                <a:gridCol w="1541780">
                  <a:extLst>
                    <a:ext uri="{9D8B030D-6E8A-4147-A177-3AD203B41FA5}">
                      <a16:colId xmlns:a16="http://schemas.microsoft.com/office/drawing/2014/main" val="20001"/>
                    </a:ext>
                  </a:extLst>
                </a:gridCol>
                <a:gridCol w="395605">
                  <a:extLst>
                    <a:ext uri="{9D8B030D-6E8A-4147-A177-3AD203B41FA5}">
                      <a16:colId xmlns:a16="http://schemas.microsoft.com/office/drawing/2014/main" val="20002"/>
                    </a:ext>
                  </a:extLst>
                </a:gridCol>
                <a:gridCol w="1541780">
                  <a:extLst>
                    <a:ext uri="{9D8B030D-6E8A-4147-A177-3AD203B41FA5}">
                      <a16:colId xmlns:a16="http://schemas.microsoft.com/office/drawing/2014/main" val="20003"/>
                    </a:ext>
                  </a:extLst>
                </a:gridCol>
              </a:tblGrid>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dirty="0">
                          <a:solidFill>
                            <a:schemeClr val="tx1"/>
                          </a:solidFill>
                          <a:latin typeface="+mn-lt"/>
                          <a:ea typeface="+mn-ea"/>
                          <a:cs typeface="+mn-cs"/>
                        </a:rPr>
                        <a:t>A1</a:t>
                      </a:r>
                      <a:endParaRPr lang="zh-CN" altLang="en-US" sz="1300" kern="1200" dirty="0">
                        <a:solidFill>
                          <a:schemeClr val="tx1"/>
                        </a:solidFill>
                        <a:latin typeface="+mn-lt"/>
                        <a:ea typeface="+mn-ea"/>
                        <a:cs typeface="+mn-cs"/>
                      </a:endParaRPr>
                    </a:p>
                  </a:txBody>
                  <a:tcPr>
                    <a:solidFill>
                      <a:schemeClr val="bg2"/>
                    </a:solidFill>
                  </a:tcPr>
                </a:tc>
                <a:tc>
                  <a:txBody>
                    <a:bodyPr/>
                    <a:lstStyle/>
                    <a:p>
                      <a:r>
                        <a:rPr lang="zh-CN" altLang="en-US" sz="1300" dirty="0"/>
                        <a:t>主泵</a:t>
                      </a:r>
                      <a:r>
                        <a:rPr lang="en-US" altLang="zh-CN" sz="1300" dirty="0"/>
                        <a:t>1</a:t>
                      </a:r>
                      <a:r>
                        <a:rPr lang="zh-CN" altLang="en-US" sz="1300" dirty="0"/>
                        <a:t>主管路油口</a:t>
                      </a:r>
                    </a:p>
                  </a:txBody>
                  <a:tcPr>
                    <a:solidFill>
                      <a:schemeClr val="bg1">
                        <a:lumMod val="85000"/>
                      </a:schemeClr>
                    </a:solidFill>
                  </a:tcPr>
                </a:tc>
                <a:tc>
                  <a:txBody>
                    <a:bodyPr/>
                    <a:lstStyle/>
                    <a:p>
                      <a:r>
                        <a:rPr lang="en-US" altLang="zh-CN" sz="1300" kern="1200" dirty="0">
                          <a:solidFill>
                            <a:schemeClr val="tx1"/>
                          </a:solidFill>
                          <a:latin typeface="+mn-lt"/>
                          <a:ea typeface="+mn-ea"/>
                          <a:cs typeface="+mn-cs"/>
                        </a:rPr>
                        <a:t>B1</a:t>
                      </a:r>
                      <a:endParaRPr lang="zh-CN" altLang="en-US" sz="1300" kern="1200" dirty="0">
                        <a:solidFill>
                          <a:schemeClr val="tx1"/>
                        </a:solidFill>
                        <a:latin typeface="+mn-lt"/>
                        <a:ea typeface="+mn-ea"/>
                        <a:cs typeface="+mn-cs"/>
                      </a:endParaRPr>
                    </a:p>
                  </a:txBody>
                  <a:tcPr>
                    <a:solidFill>
                      <a:schemeClr val="bg2"/>
                    </a:solidFill>
                  </a:tcPr>
                </a:tc>
                <a:tc>
                  <a:txBody>
                    <a:bodyPr/>
                    <a:lstStyle/>
                    <a:p>
                      <a:r>
                        <a:rPr lang="zh-CN" altLang="en-US" sz="1300" dirty="0"/>
                        <a:t>主泵吸油口</a:t>
                      </a:r>
                    </a:p>
                  </a:txBody>
                  <a:tcPr>
                    <a:solidFill>
                      <a:schemeClr val="bg1">
                        <a:lumMod val="85000"/>
                      </a:schemeClr>
                    </a:solidFill>
                  </a:tcPr>
                </a:tc>
                <a:extLst>
                  <a:ext uri="{0D108BD9-81ED-4DB2-BD59-A6C34878D82A}">
                    <a16:rowId xmlns:a16="http://schemas.microsoft.com/office/drawing/2014/main" val="10000"/>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dirty="0">
                          <a:solidFill>
                            <a:schemeClr val="tx1"/>
                          </a:solidFill>
                          <a:latin typeface="+mn-lt"/>
                          <a:ea typeface="+mn-ea"/>
                          <a:cs typeface="+mn-cs"/>
                        </a:rPr>
                        <a:t>A2</a:t>
                      </a:r>
                      <a:endParaRPr lang="zh-CN" altLang="en-US" sz="1300" kern="1200" dirty="0">
                        <a:solidFill>
                          <a:schemeClr val="tx1"/>
                        </a:solidFill>
                        <a:latin typeface="+mn-lt"/>
                        <a:ea typeface="+mn-ea"/>
                        <a:cs typeface="+mn-cs"/>
                      </a:endParaRPr>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kern="1200" dirty="0">
                          <a:solidFill>
                            <a:schemeClr val="tx1"/>
                          </a:solidFill>
                          <a:latin typeface="+mn-lt"/>
                          <a:ea typeface="+mn-ea"/>
                          <a:cs typeface="+mn-cs"/>
                        </a:rPr>
                        <a:t>主泵</a:t>
                      </a:r>
                      <a:r>
                        <a:rPr lang="en-US" altLang="zh-CN" sz="1300" kern="1200" dirty="0">
                          <a:solidFill>
                            <a:schemeClr val="tx1"/>
                          </a:solidFill>
                          <a:latin typeface="+mn-lt"/>
                          <a:ea typeface="+mn-ea"/>
                          <a:cs typeface="+mn-cs"/>
                        </a:rPr>
                        <a:t>2</a:t>
                      </a:r>
                      <a:r>
                        <a:rPr lang="zh-CN" altLang="en-US" sz="1300" kern="1200" dirty="0">
                          <a:solidFill>
                            <a:schemeClr val="tx1"/>
                          </a:solidFill>
                          <a:latin typeface="+mn-lt"/>
                          <a:ea typeface="+mn-ea"/>
                          <a:cs typeface="+mn-cs"/>
                        </a:rPr>
                        <a:t>主管路油口</a:t>
                      </a:r>
                    </a:p>
                  </a:txBody>
                  <a:tcPr>
                    <a:solidFill>
                      <a:schemeClr val="bg1">
                        <a:lumMod val="85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dirty="0">
                          <a:solidFill>
                            <a:schemeClr val="tx1"/>
                          </a:solidFill>
                          <a:latin typeface="+mn-lt"/>
                          <a:ea typeface="+mn-ea"/>
                          <a:cs typeface="+mn-cs"/>
                        </a:rPr>
                        <a:t>B3</a:t>
                      </a:r>
                      <a:endParaRPr lang="zh-CN" altLang="en-US" sz="1300" kern="1200" dirty="0">
                        <a:solidFill>
                          <a:schemeClr val="tx1"/>
                        </a:solidFill>
                        <a:latin typeface="+mn-lt"/>
                        <a:ea typeface="+mn-ea"/>
                        <a:cs typeface="+mn-cs"/>
                      </a:endParaRPr>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kern="1200" dirty="0">
                          <a:solidFill>
                            <a:schemeClr val="tx1"/>
                          </a:solidFill>
                          <a:latin typeface="+mn-lt"/>
                          <a:ea typeface="+mn-ea"/>
                          <a:cs typeface="+mn-cs"/>
                        </a:rPr>
                        <a:t>先导齿轮泵吸油口</a:t>
                      </a:r>
                    </a:p>
                  </a:txBody>
                  <a:tcPr>
                    <a:solidFill>
                      <a:schemeClr val="bg1">
                        <a:lumMod val="85000"/>
                      </a:schemeClr>
                    </a:solidFill>
                  </a:tcPr>
                </a:tc>
                <a:extLst>
                  <a:ext uri="{0D108BD9-81ED-4DB2-BD59-A6C34878D82A}">
                    <a16:rowId xmlns:a16="http://schemas.microsoft.com/office/drawing/2014/main" val="10001"/>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dirty="0">
                          <a:solidFill>
                            <a:schemeClr val="tx1"/>
                          </a:solidFill>
                          <a:latin typeface="+mn-lt"/>
                          <a:ea typeface="+mn-ea"/>
                          <a:cs typeface="+mn-cs"/>
                        </a:rPr>
                        <a:t>A3</a:t>
                      </a:r>
                    </a:p>
                  </a:txBody>
                  <a:tcPr>
                    <a:solidFill>
                      <a:schemeClr val="bg2"/>
                    </a:solidFill>
                  </a:tcPr>
                </a:tc>
                <a:tc>
                  <a:txBody>
                    <a:bodyPr/>
                    <a:lstStyle/>
                    <a:p>
                      <a:r>
                        <a:rPr lang="zh-CN" altLang="en-US" sz="1300" dirty="0"/>
                        <a:t>先导齿轮泵出油口</a:t>
                      </a:r>
                    </a:p>
                  </a:txBody>
                  <a:tcPr>
                    <a:solidFill>
                      <a:schemeClr val="bg1">
                        <a:lumMod val="85000"/>
                      </a:schemeClr>
                    </a:solidFill>
                  </a:tcPr>
                </a:tc>
                <a:tc>
                  <a:txBody>
                    <a:bodyPr/>
                    <a:lstStyle/>
                    <a:p>
                      <a:endParaRPr lang="zh-CN" altLang="en-US" sz="1300" kern="1200" dirty="0">
                        <a:solidFill>
                          <a:schemeClr val="tx1"/>
                        </a:solidFill>
                        <a:latin typeface="+mn-lt"/>
                        <a:ea typeface="+mn-ea"/>
                        <a:cs typeface="+mn-cs"/>
                      </a:endParaRPr>
                    </a:p>
                  </a:txBody>
                  <a:tcPr>
                    <a:solidFill>
                      <a:schemeClr val="bg2"/>
                    </a:solidFill>
                  </a:tcPr>
                </a:tc>
                <a:tc>
                  <a:txBody>
                    <a:bodyPr/>
                    <a:lstStyle/>
                    <a:p>
                      <a:endParaRPr lang="zh-CN" altLang="en-US" sz="1300" dirty="0"/>
                    </a:p>
                  </a:txBody>
                  <a:tcPr>
                    <a:solidFill>
                      <a:schemeClr val="bg1">
                        <a:lumMod val="85000"/>
                      </a:schemeClr>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181377973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10" name="TextBox 3">
            <a:extLst>
              <a:ext uri="{FF2B5EF4-FFF2-40B4-BE49-F238E27FC236}">
                <a16:creationId xmlns:a16="http://schemas.microsoft.com/office/drawing/2014/main" id="{1FC1E7F5-B6DF-449D-B3A8-861C2EE387D0}"/>
              </a:ext>
            </a:extLst>
          </p:cNvPr>
          <p:cNvSpPr txBox="1"/>
          <p:nvPr/>
        </p:nvSpPr>
        <p:spPr>
          <a:xfrm>
            <a:off x="1434279" y="1484080"/>
            <a:ext cx="4156347" cy="4747838"/>
          </a:xfrm>
          <a:prstGeom prst="rect">
            <a:avLst/>
          </a:prstGeom>
          <a:noFill/>
        </p:spPr>
        <p:txBody>
          <a:bodyPr wrap="square" rtlCol="0">
            <a:spAutoFit/>
          </a:bodyPr>
          <a:lstStyle/>
          <a:p>
            <a:pPr marL="342900" indent="-342900">
              <a:spcBef>
                <a:spcPts val="600"/>
              </a:spcBef>
              <a:buFont typeface="Wingdings" panose="05000000000000000000" pitchFamily="2" charset="2"/>
              <a:buChar char="§"/>
            </a:pPr>
            <a:r>
              <a:rPr lang="de-DE" altLang="zh-CN" sz="2000" b="1" dirty="0">
                <a:solidFill>
                  <a:srgbClr val="00479D"/>
                </a:solidFill>
                <a:latin typeface="Microsoft YaHei" panose="020B0503020204020204" pitchFamily="34" charset="-122"/>
                <a:ea typeface="Microsoft YaHei" panose="020B0503020204020204" pitchFamily="34" charset="-122"/>
              </a:rPr>
              <a:t>Power system</a:t>
            </a:r>
          </a:p>
          <a:p>
            <a:pPr marL="800100" lvl="1" indent="-342900">
              <a:spcBef>
                <a:spcPts val="600"/>
              </a:spcBef>
              <a:buFont typeface="Arial" panose="020B0604020202020204" pitchFamily="34" charset="0"/>
              <a:buChar char="•"/>
            </a:pPr>
            <a:r>
              <a:rPr lang="de-DE" altLang="zh-CN" sz="2000" dirty="0">
                <a:latin typeface="Microsoft YaHei" panose="020B0503020204020204" pitchFamily="34" charset="-122"/>
                <a:ea typeface="Microsoft YaHei" panose="020B0503020204020204" pitchFamily="34" charset="-122"/>
              </a:rPr>
              <a:t>Engine model</a:t>
            </a:r>
          </a:p>
          <a:p>
            <a:pPr marL="800100" lvl="1" indent="-342900">
              <a:spcBef>
                <a:spcPts val="600"/>
              </a:spcBef>
              <a:buFont typeface="Arial" panose="020B0604020202020204" pitchFamily="34" charset="0"/>
              <a:buChar char="•"/>
            </a:pPr>
            <a:r>
              <a:rPr lang="de-DE" altLang="zh-CN" sz="2000" dirty="0">
                <a:latin typeface="Microsoft YaHei" panose="020B0503020204020204" pitchFamily="34" charset="-122"/>
                <a:ea typeface="Microsoft YaHei" panose="020B0503020204020204" pitchFamily="34" charset="-122"/>
              </a:rPr>
              <a:t>Power system</a:t>
            </a:r>
          </a:p>
          <a:p>
            <a:pPr marL="1257300" lvl="2" indent="-342900">
              <a:lnSpc>
                <a:spcPct val="150000"/>
              </a:lnSpc>
              <a:buFont typeface="Symbol" panose="05050102010706020507" pitchFamily="18" charset="2"/>
              <a:buChar char="-"/>
            </a:pPr>
            <a:r>
              <a:rPr lang="en-US" altLang="zh-CN" sz="1400" dirty="0">
                <a:latin typeface="Microsoft YaHei" panose="020B0503020204020204" pitchFamily="34" charset="-122"/>
                <a:ea typeface="Microsoft YaHei" panose="020B0503020204020204" pitchFamily="34" charset="-122"/>
              </a:rPr>
              <a:t>Intake system</a:t>
            </a:r>
          </a:p>
          <a:p>
            <a:pPr marL="1257300" lvl="2" indent="-342900">
              <a:lnSpc>
                <a:spcPct val="150000"/>
              </a:lnSpc>
              <a:buFont typeface="Symbol" panose="05050102010706020507" pitchFamily="18" charset="2"/>
              <a:buChar char="-"/>
            </a:pPr>
            <a:r>
              <a:rPr lang="de-DE" altLang="zh-CN" sz="1400" dirty="0">
                <a:latin typeface="Microsoft YaHei" panose="020B0503020204020204" pitchFamily="34" charset="-122"/>
                <a:ea typeface="Microsoft YaHei" panose="020B0503020204020204" pitchFamily="34" charset="-122"/>
              </a:rPr>
              <a:t>Exhaust system</a:t>
            </a:r>
          </a:p>
          <a:p>
            <a:pPr marL="1257300" lvl="2" indent="-342900">
              <a:lnSpc>
                <a:spcPct val="150000"/>
              </a:lnSpc>
              <a:buFont typeface="Symbol" panose="05050102010706020507" pitchFamily="18" charset="2"/>
              <a:buChar char="-"/>
            </a:pPr>
            <a:r>
              <a:rPr lang="de-DE" altLang="zh-CN" sz="1400" dirty="0">
                <a:latin typeface="Microsoft YaHei" panose="020B0503020204020204" pitchFamily="34" charset="-122"/>
                <a:ea typeface="Microsoft YaHei" panose="020B0503020204020204" pitchFamily="34" charset="-122"/>
              </a:rPr>
              <a:t>Cooling system</a:t>
            </a:r>
          </a:p>
          <a:p>
            <a:pPr marL="1257300" lvl="2" indent="-342900">
              <a:lnSpc>
                <a:spcPct val="150000"/>
              </a:lnSpc>
              <a:buFont typeface="Symbol" panose="05050102010706020507" pitchFamily="18" charset="2"/>
              <a:buChar char="-"/>
            </a:pPr>
            <a:r>
              <a:rPr lang="de-DE" altLang="zh-CN" sz="1400" dirty="0">
                <a:latin typeface="Microsoft YaHei" panose="020B0503020204020204" pitchFamily="34" charset="-122"/>
                <a:ea typeface="Microsoft YaHei" panose="020B0503020204020204" pitchFamily="34" charset="-122"/>
              </a:rPr>
              <a:t>Engine mounting system</a:t>
            </a:r>
          </a:p>
          <a:p>
            <a:pPr marL="1257300" lvl="2" indent="-342900">
              <a:lnSpc>
                <a:spcPct val="150000"/>
              </a:lnSpc>
              <a:buFont typeface="Symbol" panose="05050102010706020507" pitchFamily="18" charset="2"/>
              <a:buChar char="-"/>
            </a:pPr>
            <a:r>
              <a:rPr lang="de-DE" altLang="zh-CN" sz="1400" dirty="0">
                <a:latin typeface="Microsoft YaHei" panose="020B0503020204020204" pitchFamily="34" charset="-122"/>
                <a:ea typeface="Microsoft YaHei" panose="020B0503020204020204" pitchFamily="34" charset="-122"/>
              </a:rPr>
              <a:t>Fuel filtration system</a:t>
            </a:r>
          </a:p>
          <a:p>
            <a:pPr marL="1257300" lvl="2" indent="-342900">
              <a:lnSpc>
                <a:spcPct val="150000"/>
              </a:lnSpc>
              <a:buFont typeface="Symbol" panose="05050102010706020507" pitchFamily="18" charset="2"/>
              <a:buChar char="-"/>
            </a:pPr>
            <a:r>
              <a:rPr lang="de-DE" altLang="zh-CN" sz="1400" dirty="0">
                <a:latin typeface="Microsoft YaHei" panose="020B0503020204020204" pitchFamily="34" charset="-122"/>
                <a:ea typeface="Microsoft YaHei" panose="020B0503020204020204" pitchFamily="34" charset="-122"/>
              </a:rPr>
              <a:t>Diesel tank</a:t>
            </a:r>
          </a:p>
          <a:p>
            <a:pPr marL="800100" lvl="1" indent="-342900">
              <a:spcBef>
                <a:spcPts val="600"/>
              </a:spcBef>
              <a:buFont typeface="Arial" panose="020B0604020202020204" pitchFamily="34" charset="0"/>
              <a:buChar char="•"/>
            </a:pPr>
            <a:r>
              <a:rPr lang="de-DE" altLang="zh-CN" sz="2000" dirty="0">
                <a:latin typeface="Microsoft YaHei" panose="020B0503020204020204" pitchFamily="34" charset="-122"/>
                <a:ea typeface="Microsoft YaHei" panose="020B0503020204020204" pitchFamily="34" charset="-122"/>
              </a:rPr>
              <a:t>Engine technology</a:t>
            </a:r>
          </a:p>
          <a:p>
            <a:pPr marL="1257300" lvl="2" indent="-342900">
              <a:lnSpc>
                <a:spcPct val="150000"/>
              </a:lnSpc>
              <a:buFont typeface="Symbol" panose="05050102010706020507" pitchFamily="18" charset="2"/>
              <a:buChar char="-"/>
            </a:pPr>
            <a:r>
              <a:rPr lang="de-DE" altLang="zh-CN" sz="1400" dirty="0">
                <a:latin typeface="Microsoft YaHei" panose="020B0503020204020204" pitchFamily="34" charset="-122"/>
                <a:ea typeface="Microsoft YaHei" panose="020B0503020204020204" pitchFamily="34" charset="-122"/>
              </a:rPr>
              <a:t>EGR</a:t>
            </a:r>
          </a:p>
          <a:p>
            <a:pPr marL="1257300" lvl="2" indent="-342900">
              <a:lnSpc>
                <a:spcPct val="150000"/>
              </a:lnSpc>
              <a:buFont typeface="Symbol" panose="05050102010706020507" pitchFamily="18" charset="2"/>
              <a:buChar char="-"/>
            </a:pPr>
            <a:r>
              <a:rPr lang="de-DE" altLang="zh-CN" sz="1400" dirty="0">
                <a:latin typeface="Microsoft YaHei" panose="020B0503020204020204" pitchFamily="34" charset="-122"/>
                <a:ea typeface="Microsoft YaHei" panose="020B0503020204020204" pitchFamily="34" charset="-122"/>
              </a:rPr>
              <a:t>Common rail system</a:t>
            </a:r>
          </a:p>
          <a:p>
            <a:pPr marL="1257300" lvl="2" indent="-342900">
              <a:lnSpc>
                <a:spcPct val="150000"/>
              </a:lnSpc>
              <a:buFont typeface="Symbol" panose="05050102010706020507" pitchFamily="18" charset="2"/>
              <a:buChar char="-"/>
            </a:pPr>
            <a:r>
              <a:rPr lang="de-DE" altLang="zh-CN" sz="1400" dirty="0">
                <a:latin typeface="Microsoft YaHei" panose="020B0503020204020204" pitchFamily="34" charset="-122"/>
                <a:ea typeface="Microsoft YaHei" panose="020B0503020204020204" pitchFamily="34" charset="-122"/>
              </a:rPr>
              <a:t>DOC + DPF</a:t>
            </a:r>
          </a:p>
          <a:p>
            <a:pPr marL="1257300" lvl="2" indent="-342900">
              <a:lnSpc>
                <a:spcPct val="150000"/>
              </a:lnSpc>
              <a:buFont typeface="Symbol" panose="05050102010706020507" pitchFamily="18" charset="2"/>
              <a:buChar char="-"/>
            </a:pPr>
            <a:r>
              <a:rPr lang="de-DE" altLang="zh-CN" sz="1400" dirty="0">
                <a:latin typeface="Microsoft YaHei" panose="020B0503020204020204" pitchFamily="34" charset="-122"/>
                <a:ea typeface="Microsoft YaHei" panose="020B0503020204020204" pitchFamily="34" charset="-122"/>
              </a:rPr>
              <a:t>SCR</a:t>
            </a:r>
          </a:p>
        </p:txBody>
      </p:sp>
      <p:pic>
        <p:nvPicPr>
          <p:cNvPr id="13" name="图片 12">
            <a:extLst>
              <a:ext uri="{FF2B5EF4-FFF2-40B4-BE49-F238E27FC236}">
                <a16:creationId xmlns:a16="http://schemas.microsoft.com/office/drawing/2014/main" id="{4F79CEC8-861E-4BCC-8CCF-6BA0C0164E89}"/>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761" t="3909" r="3012" b="3276"/>
          <a:stretch/>
        </p:blipFill>
        <p:spPr>
          <a:xfrm>
            <a:off x="7271286" y="1601763"/>
            <a:ext cx="2501412" cy="2042160"/>
          </a:xfrm>
          <a:prstGeom prst="rect">
            <a:avLst/>
          </a:prstGeom>
        </p:spPr>
      </p:pic>
      <p:graphicFrame>
        <p:nvGraphicFramePr>
          <p:cNvPr id="15" name="表格 29">
            <a:extLst>
              <a:ext uri="{FF2B5EF4-FFF2-40B4-BE49-F238E27FC236}">
                <a16:creationId xmlns:a16="http://schemas.microsoft.com/office/drawing/2014/main" id="{CC13A107-BB18-460A-9C08-03B60E593300}"/>
              </a:ext>
            </a:extLst>
          </p:cNvPr>
          <p:cNvGraphicFramePr>
            <a:graphicFrameLocks noGrp="1"/>
          </p:cNvGraphicFramePr>
          <p:nvPr>
            <p:extLst>
              <p:ext uri="{D42A27DB-BD31-4B8C-83A1-F6EECF244321}">
                <p14:modId xmlns:p14="http://schemas.microsoft.com/office/powerpoint/2010/main" val="1500701965"/>
              </p:ext>
            </p:extLst>
          </p:nvPr>
        </p:nvGraphicFramePr>
        <p:xfrm>
          <a:off x="7094218" y="3962176"/>
          <a:ext cx="2788656" cy="2286824"/>
        </p:xfrm>
        <a:graphic>
          <a:graphicData uri="http://schemas.openxmlformats.org/drawingml/2006/table">
            <a:tbl>
              <a:tblPr firstRow="1" bandRow="1">
                <a:tableStyleId>{5940675A-B579-460E-94D1-54222C63F5DA}</a:tableStyleId>
              </a:tblPr>
              <a:tblGrid>
                <a:gridCol w="1277579">
                  <a:extLst>
                    <a:ext uri="{9D8B030D-6E8A-4147-A177-3AD203B41FA5}">
                      <a16:colId xmlns:a16="http://schemas.microsoft.com/office/drawing/2014/main" val="20000"/>
                    </a:ext>
                  </a:extLst>
                </a:gridCol>
                <a:gridCol w="1511077">
                  <a:extLst>
                    <a:ext uri="{9D8B030D-6E8A-4147-A177-3AD203B41FA5}">
                      <a16:colId xmlns:a16="http://schemas.microsoft.com/office/drawing/2014/main" val="20001"/>
                    </a:ext>
                  </a:extLst>
                </a:gridCol>
              </a:tblGrid>
              <a:tr h="0">
                <a:tc>
                  <a:txBody>
                    <a:bodyPr/>
                    <a:lstStyle/>
                    <a:p>
                      <a:pPr algn="ctr"/>
                      <a:r>
                        <a:rPr lang="de-DE" altLang="zh-CN" sz="900" b="1" dirty="0">
                          <a:latin typeface="Microsoft YaHei" panose="020B0503020204020204" pitchFamily="34" charset="-122"/>
                          <a:ea typeface="Microsoft YaHei" panose="020B0503020204020204" pitchFamily="34" charset="-122"/>
                        </a:rPr>
                        <a:t>Brand</a:t>
                      </a:r>
                      <a:endParaRPr lang="zh-CN" altLang="en-US" sz="900" b="1" dirty="0">
                        <a:latin typeface="Microsoft YaHei" panose="020B0503020204020204" pitchFamily="34" charset="-122"/>
                        <a:ea typeface="Microsoft YaHei" panose="020B0503020204020204" pitchFamily="34" charset="-122"/>
                      </a:endParaRPr>
                    </a:p>
                  </a:txBody>
                  <a:tcPr marL="58264" marR="58264" marT="29132" marB="29132" anchor="ctr">
                    <a:lnL w="12700" cmpd="sng">
                      <a:noFill/>
                    </a:lnL>
                    <a:lnR w="12700" cmpd="sng">
                      <a:noFill/>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de-DE" altLang="zh-CN" sz="900" b="1" dirty="0">
                          <a:solidFill>
                            <a:srgbClr val="00479D"/>
                          </a:solidFill>
                          <a:latin typeface="Microsoft YaHei" panose="020B0503020204020204" pitchFamily="34" charset="-122"/>
                          <a:ea typeface="Microsoft YaHei" panose="020B0503020204020204" pitchFamily="34" charset="-122"/>
                          <a:cs typeface="Times New Roman" pitchFamily="18" charset="0"/>
                        </a:rPr>
                        <a:t>Cummins</a:t>
                      </a:r>
                      <a:endParaRPr lang="zh-CN" altLang="en-US" sz="900" b="1" dirty="0">
                        <a:solidFill>
                          <a:srgbClr val="00479D"/>
                        </a:solidFill>
                        <a:latin typeface="Microsoft YaHei" panose="020B0503020204020204" pitchFamily="34" charset="-122"/>
                        <a:ea typeface="Microsoft YaHei" panose="020B0503020204020204" pitchFamily="34" charset="-122"/>
                        <a:cs typeface="Times New Roman" pitchFamily="18" charset="0"/>
                      </a:endParaRPr>
                    </a:p>
                  </a:txBody>
                  <a:tcPr marL="58264" marR="58264" marT="29132" marB="29132" anchor="ctr">
                    <a:lnL w="12700" cmpd="sng">
                      <a:noFill/>
                    </a:lnL>
                    <a:lnR w="12700" cmpd="sng">
                      <a:noFill/>
                    </a:lnR>
                    <a:lnT w="12700"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180314452"/>
                  </a:ext>
                </a:extLst>
              </a:tr>
              <a:tr h="0">
                <a:tc>
                  <a:txBody>
                    <a:bodyPr/>
                    <a:lstStyle/>
                    <a:p>
                      <a:pPr algn="ctr"/>
                      <a:r>
                        <a:rPr lang="en" altLang="en-US" sz="900" b="1" dirty="0">
                          <a:latin typeface="Microsoft YaHei" panose="020B0503020204020204" pitchFamily="34" charset="-122"/>
                          <a:ea typeface="Microsoft YaHei" panose="020B0503020204020204" pitchFamily="34" charset="-122"/>
                        </a:rPr>
                        <a:t>Model</a:t>
                      </a:r>
                      <a:endParaRPr lang="zh-CN" altLang="en-US" sz="900" b="1" dirty="0">
                        <a:latin typeface="Microsoft YaHei" panose="020B0503020204020204" pitchFamily="34" charset="-122"/>
                        <a:ea typeface="Microsoft YaHei" panose="020B0503020204020204" pitchFamily="34" charset="-122"/>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altLang="zh-CN" sz="900" dirty="0">
                          <a:latin typeface="Microsoft YaHei" panose="020B0503020204020204" pitchFamily="34" charset="-122"/>
                          <a:ea typeface="Microsoft YaHei" panose="020B0503020204020204" pitchFamily="34" charset="-122"/>
                        </a:rPr>
                        <a:t>B6.7-129kw-FR96074</a:t>
                      </a: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0">
                <a:tc>
                  <a:txBody>
                    <a:bodyPr/>
                    <a:lstStyle/>
                    <a:p>
                      <a:pPr algn="ctr"/>
                      <a:r>
                        <a:rPr lang="en" altLang="en-US" sz="900" b="1" dirty="0">
                          <a:latin typeface="Microsoft YaHei" panose="020B0503020204020204" pitchFamily="34" charset="-122"/>
                          <a:ea typeface="Microsoft YaHei" panose="020B0503020204020204" pitchFamily="34" charset="-122"/>
                        </a:rPr>
                        <a:t>Power</a:t>
                      </a:r>
                      <a:endParaRPr lang="zh-CN" altLang="en-US" sz="900" b="1" dirty="0">
                        <a:latin typeface="Microsoft YaHei" panose="020B0503020204020204" pitchFamily="34" charset="-122"/>
                        <a:ea typeface="Microsoft YaHei" panose="020B0503020204020204" pitchFamily="34" charset="-122"/>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zh-CN" sz="900" dirty="0">
                          <a:latin typeface="Microsoft YaHei" panose="020B0503020204020204" pitchFamily="34" charset="-122"/>
                          <a:ea typeface="Microsoft YaHei" panose="020B0503020204020204" pitchFamily="34" charset="-122"/>
                        </a:rPr>
                        <a:t>129 kW / 2200 rpm</a:t>
                      </a:r>
                      <a:endParaRPr lang="zh-CN" altLang="en-US" sz="900" dirty="0">
                        <a:latin typeface="Microsoft YaHei" panose="020B0503020204020204" pitchFamily="34" charset="-122"/>
                        <a:ea typeface="Microsoft YaHei" panose="020B0503020204020204" pitchFamily="34" charset="-122"/>
                        <a:cs typeface="Times New Roman" pitchFamily="18" charset="0"/>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0">
                <a:tc>
                  <a:txBody>
                    <a:bodyPr/>
                    <a:lstStyle/>
                    <a:p>
                      <a:pPr algn="ctr"/>
                      <a:r>
                        <a:rPr lang="en" altLang="en-US" sz="900" b="1" dirty="0">
                          <a:latin typeface="Microsoft YaHei" panose="020B0503020204020204" pitchFamily="34" charset="-122"/>
                          <a:ea typeface="Microsoft YaHei" panose="020B0503020204020204" pitchFamily="34" charset="-122"/>
                        </a:rPr>
                        <a:t>Torque</a:t>
                      </a:r>
                      <a:endParaRPr lang="zh-CN" altLang="en-US" sz="900" b="1" dirty="0">
                        <a:latin typeface="Microsoft YaHei" panose="020B0503020204020204" pitchFamily="34" charset="-122"/>
                        <a:ea typeface="Microsoft YaHei" panose="020B0503020204020204" pitchFamily="34" charset="-122"/>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CN" sz="900" dirty="0">
                          <a:latin typeface="Microsoft YaHei" panose="020B0503020204020204" pitchFamily="34" charset="-122"/>
                          <a:ea typeface="Microsoft YaHei" panose="020B0503020204020204" pitchFamily="34" charset="-122"/>
                        </a:rPr>
                        <a:t>881</a:t>
                      </a:r>
                      <a:r>
                        <a:rPr lang="en" altLang="zh-CN" sz="900" baseline="0" dirty="0">
                          <a:latin typeface="Microsoft YaHei" panose="020B0503020204020204" pitchFamily="34" charset="-122"/>
                          <a:ea typeface="Microsoft YaHei" panose="020B0503020204020204" pitchFamily="34" charset="-122"/>
                        </a:rPr>
                        <a:t> </a:t>
                      </a:r>
                      <a:r>
                        <a:rPr lang="de-DE" altLang="zh-CN" sz="900" dirty="0">
                          <a:latin typeface="Microsoft YaHei" panose="020B0503020204020204" pitchFamily="34" charset="-122"/>
                          <a:ea typeface="Microsoft YaHei" panose="020B0503020204020204" pitchFamily="34" charset="-122"/>
                        </a:rPr>
                        <a:t>N·m</a:t>
                      </a:r>
                      <a:r>
                        <a:rPr lang="en" altLang="zh-CN" sz="900" dirty="0">
                          <a:latin typeface="Microsoft YaHei" panose="020B0503020204020204" pitchFamily="34" charset="-122"/>
                          <a:ea typeface="Microsoft YaHei" panose="020B0503020204020204" pitchFamily="34" charset="-122"/>
                        </a:rPr>
                        <a:t>  / 1300 </a:t>
                      </a:r>
                      <a:r>
                        <a:rPr lang="de-DE" altLang="zh-CN" sz="900" dirty="0">
                          <a:latin typeface="Microsoft YaHei" panose="020B0503020204020204" pitchFamily="34" charset="-122"/>
                          <a:ea typeface="Microsoft YaHei" panose="020B0503020204020204" pitchFamily="34" charset="-122"/>
                        </a:rPr>
                        <a:t>rpm</a:t>
                      </a:r>
                      <a:endParaRPr lang="zh-CN" altLang="en-US" sz="900" dirty="0">
                        <a:latin typeface="Microsoft YaHei" panose="020B0503020204020204" pitchFamily="34" charset="-122"/>
                        <a:ea typeface="Microsoft YaHei" panose="020B0503020204020204" pitchFamily="34" charset="-122"/>
                        <a:cs typeface="Times New Roman" pitchFamily="18" charset="0"/>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0">
                <a:tc>
                  <a:txBody>
                    <a:bodyPr/>
                    <a:lstStyle/>
                    <a:p>
                      <a:pPr algn="ctr"/>
                      <a:r>
                        <a:rPr lang="en" altLang="en-US" sz="900" b="1" dirty="0">
                          <a:latin typeface="Microsoft YaHei" panose="020B0503020204020204" pitchFamily="34" charset="-122"/>
                          <a:ea typeface="Microsoft YaHei" panose="020B0503020204020204" pitchFamily="34" charset="-122"/>
                        </a:rPr>
                        <a:t>Displacement</a:t>
                      </a:r>
                      <a:endParaRPr lang="zh-CN" altLang="en-US" sz="900" b="1" dirty="0">
                        <a:latin typeface="Microsoft YaHei" panose="020B0503020204020204" pitchFamily="34" charset="-122"/>
                        <a:ea typeface="Microsoft YaHei" panose="020B0503020204020204" pitchFamily="34" charset="-122"/>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 altLang="zh-CN" sz="900" dirty="0">
                          <a:latin typeface="Microsoft YaHei" panose="020B0503020204020204" pitchFamily="34" charset="-122"/>
                          <a:ea typeface="Microsoft YaHei" panose="020B0503020204020204" pitchFamily="34" charset="-122"/>
                        </a:rPr>
                        <a:t>6.7L</a:t>
                      </a:r>
                      <a:endParaRPr lang="zh-CN" altLang="en-US" sz="900" dirty="0">
                        <a:latin typeface="Microsoft YaHei" panose="020B0503020204020204" pitchFamily="34" charset="-122"/>
                        <a:ea typeface="Microsoft YaHei" panose="020B0503020204020204" pitchFamily="34" charset="-122"/>
                        <a:cs typeface="Times New Roman" pitchFamily="18" charset="0"/>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0">
                <a:tc>
                  <a:txBody>
                    <a:bodyPr/>
                    <a:lstStyle/>
                    <a:p>
                      <a:pPr algn="ctr"/>
                      <a:r>
                        <a:rPr lang="de-DE" altLang="zh-CN" sz="900" b="1" dirty="0">
                          <a:latin typeface="Microsoft YaHei" panose="020B0503020204020204" pitchFamily="34" charset="-122"/>
                          <a:ea typeface="Microsoft YaHei" panose="020B0503020204020204" pitchFamily="34" charset="-122"/>
                        </a:rPr>
                        <a:t>Cylinder n</a:t>
                      </a:r>
                      <a:r>
                        <a:rPr lang="en" altLang="en-US" sz="900" b="1" dirty="0">
                          <a:latin typeface="Microsoft YaHei" panose="020B0503020204020204" pitchFamily="34" charset="-122"/>
                          <a:ea typeface="Microsoft YaHei" panose="020B0503020204020204" pitchFamily="34" charset="-122"/>
                        </a:rPr>
                        <a:t>umber </a:t>
                      </a:r>
                      <a:r>
                        <a:rPr lang="en" altLang="zh-CN" sz="900" b="1" dirty="0">
                          <a:latin typeface="Microsoft YaHei" panose="020B0503020204020204" pitchFamily="34" charset="-122"/>
                          <a:ea typeface="Microsoft YaHei" panose="020B0503020204020204" pitchFamily="34" charset="-122"/>
                        </a:rPr>
                        <a:t>– </a:t>
                      </a:r>
                    </a:p>
                    <a:p>
                      <a:pPr algn="ctr"/>
                      <a:r>
                        <a:rPr lang="en" altLang="en-US" sz="900" b="1" dirty="0">
                          <a:latin typeface="Microsoft YaHei" panose="020B0503020204020204" pitchFamily="34" charset="-122"/>
                          <a:ea typeface="Microsoft YaHei" panose="020B0503020204020204" pitchFamily="34" charset="-122"/>
                        </a:rPr>
                        <a:t>Bore </a:t>
                      </a:r>
                      <a:r>
                        <a:rPr lang="en" altLang="zh-CN" sz="900" b="1" dirty="0">
                          <a:latin typeface="Microsoft YaHei" panose="020B0503020204020204" pitchFamily="34" charset="-122"/>
                          <a:ea typeface="Microsoft YaHei" panose="020B0503020204020204" pitchFamily="34" charset="-122"/>
                        </a:rPr>
                        <a:t>x </a:t>
                      </a:r>
                      <a:r>
                        <a:rPr lang="en" altLang="en-US" sz="900" b="1" dirty="0">
                          <a:latin typeface="Microsoft YaHei" panose="020B0503020204020204" pitchFamily="34" charset="-122"/>
                          <a:ea typeface="Microsoft YaHei" panose="020B0503020204020204" pitchFamily="34" charset="-122"/>
                        </a:rPr>
                        <a:t>Stroke</a:t>
                      </a:r>
                      <a:endParaRPr lang="zh-CN" altLang="en-US" sz="900" b="1" dirty="0">
                        <a:latin typeface="Microsoft YaHei" panose="020B0503020204020204" pitchFamily="34" charset="-122"/>
                        <a:ea typeface="Microsoft YaHei" panose="020B0503020204020204" pitchFamily="34" charset="-122"/>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900" dirty="0">
                          <a:latin typeface="Microsoft YaHei" panose="020B0503020204020204" pitchFamily="34" charset="-122"/>
                          <a:ea typeface="Microsoft YaHei" panose="020B0503020204020204" pitchFamily="34" charset="-122"/>
                        </a:rPr>
                        <a:t>6 – </a:t>
                      </a:r>
                      <a:r>
                        <a:rPr lang="en-US" sz="900" kern="1200" dirty="0">
                          <a:solidFill>
                            <a:schemeClr val="tx1"/>
                          </a:solidFill>
                          <a:latin typeface="Microsoft YaHei" panose="020B0503020204020204" pitchFamily="34" charset="-122"/>
                          <a:ea typeface="Microsoft YaHei" panose="020B0503020204020204" pitchFamily="34" charset="-122"/>
                          <a:cs typeface="+mn-cs"/>
                        </a:rPr>
                        <a:t>Ø</a:t>
                      </a:r>
                      <a:r>
                        <a:rPr lang="en" sz="900" kern="1200" dirty="0">
                          <a:solidFill>
                            <a:schemeClr val="tx1"/>
                          </a:solidFill>
                          <a:latin typeface="Microsoft YaHei" panose="020B0503020204020204" pitchFamily="34" charset="-122"/>
                          <a:ea typeface="Microsoft YaHei" panose="020B0503020204020204" pitchFamily="34" charset="-122"/>
                          <a:cs typeface="+mn-cs"/>
                        </a:rPr>
                        <a:t>107</a:t>
                      </a:r>
                      <a:r>
                        <a:rPr lang="en" sz="900" kern="1200" baseline="0" dirty="0">
                          <a:solidFill>
                            <a:schemeClr val="tx1"/>
                          </a:solidFill>
                          <a:latin typeface="Microsoft YaHei" panose="020B0503020204020204" pitchFamily="34" charset="-122"/>
                          <a:ea typeface="Microsoft YaHei" panose="020B0503020204020204" pitchFamily="34" charset="-122"/>
                          <a:cs typeface="+mn-cs"/>
                        </a:rPr>
                        <a:t> </a:t>
                      </a:r>
                      <a:r>
                        <a:rPr lang="en" altLang="zh-CN" sz="900" dirty="0">
                          <a:latin typeface="Microsoft YaHei" panose="020B0503020204020204" pitchFamily="34" charset="-122"/>
                          <a:ea typeface="Microsoft YaHei" panose="020B0503020204020204" pitchFamily="34" charset="-122"/>
                        </a:rPr>
                        <a:t>×124 mm</a:t>
                      </a:r>
                      <a:endParaRPr lang="zh-CN" altLang="en-US" sz="900" dirty="0">
                        <a:latin typeface="Microsoft YaHei" panose="020B0503020204020204" pitchFamily="34" charset="-122"/>
                        <a:ea typeface="Microsoft YaHei" panose="020B0503020204020204" pitchFamily="34" charset="-122"/>
                        <a:cs typeface="Times New Roman" pitchFamily="18" charset="0"/>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altLang="zh-CN" sz="900" b="1" dirty="0">
                          <a:latin typeface="Microsoft YaHei" panose="020B0503020204020204" pitchFamily="34" charset="-122"/>
                          <a:ea typeface="Microsoft YaHei" panose="020B0503020204020204" pitchFamily="34" charset="-122"/>
                        </a:rPr>
                        <a:t>L</a:t>
                      </a:r>
                      <a:r>
                        <a:rPr lang="en" altLang="en-US" sz="900" b="1" dirty="0">
                          <a:latin typeface="Microsoft YaHei" panose="020B0503020204020204" pitchFamily="34" charset="-122"/>
                          <a:ea typeface="Microsoft YaHei" panose="020B0503020204020204" pitchFamily="34" charset="-122"/>
                        </a:rPr>
                        <a:t> </a:t>
                      </a:r>
                      <a:r>
                        <a:rPr lang="en" altLang="zh-CN" sz="900" b="1" dirty="0">
                          <a:latin typeface="Microsoft YaHei" panose="020B0503020204020204" pitchFamily="34" charset="-122"/>
                          <a:ea typeface="Microsoft YaHei" panose="020B0503020204020204" pitchFamily="34" charset="-122"/>
                        </a:rPr>
                        <a:t>x </a:t>
                      </a:r>
                      <a:r>
                        <a:rPr lang="de-DE" altLang="zh-CN" sz="900" b="1" dirty="0">
                          <a:latin typeface="Microsoft YaHei" panose="020B0503020204020204" pitchFamily="34" charset="-122"/>
                          <a:ea typeface="Microsoft YaHei" panose="020B0503020204020204" pitchFamily="34" charset="-122"/>
                        </a:rPr>
                        <a:t>W</a:t>
                      </a:r>
                      <a:r>
                        <a:rPr lang="en" altLang="en-US" sz="900" b="1" dirty="0">
                          <a:latin typeface="Microsoft YaHei" panose="020B0503020204020204" pitchFamily="34" charset="-122"/>
                          <a:ea typeface="Microsoft YaHei" panose="020B0503020204020204" pitchFamily="34" charset="-122"/>
                        </a:rPr>
                        <a:t> </a:t>
                      </a:r>
                      <a:r>
                        <a:rPr lang="en" altLang="zh-CN" sz="900" b="1" dirty="0">
                          <a:latin typeface="Microsoft YaHei" panose="020B0503020204020204" pitchFamily="34" charset="-122"/>
                          <a:ea typeface="Microsoft YaHei" panose="020B0503020204020204" pitchFamily="34" charset="-122"/>
                        </a:rPr>
                        <a:t>x </a:t>
                      </a:r>
                      <a:r>
                        <a:rPr lang="de-DE" altLang="zh-CN" sz="900" b="1" dirty="0">
                          <a:latin typeface="Microsoft YaHei" panose="020B0503020204020204" pitchFamily="34" charset="-122"/>
                          <a:ea typeface="Microsoft YaHei" panose="020B0503020204020204" pitchFamily="34" charset="-122"/>
                        </a:rPr>
                        <a:t>H</a:t>
                      </a:r>
                      <a:endParaRPr lang="zh-CN" altLang="en-US" sz="900" b="1" dirty="0">
                        <a:latin typeface="Microsoft YaHei" panose="020B0503020204020204" pitchFamily="34" charset="-122"/>
                        <a:ea typeface="Microsoft YaHei" panose="020B0503020204020204" pitchFamily="34" charset="-122"/>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900" dirty="0">
                          <a:latin typeface="Microsoft YaHei" panose="020B0503020204020204" pitchFamily="34" charset="-122"/>
                          <a:ea typeface="Microsoft YaHei" panose="020B0503020204020204" pitchFamily="34" charset="-122"/>
                          <a:cs typeface="Times New Roman" pitchFamily="18" charset="0"/>
                        </a:rPr>
                        <a:t>1156 </a:t>
                      </a:r>
                      <a:r>
                        <a:rPr lang="en" altLang="zh-CN" sz="900" dirty="0">
                          <a:latin typeface="Microsoft YaHei" panose="020B0503020204020204" pitchFamily="34" charset="-122"/>
                          <a:ea typeface="Microsoft YaHei" panose="020B0503020204020204" pitchFamily="34" charset="-122"/>
                        </a:rPr>
                        <a:t>× 1100 × 768 </a:t>
                      </a:r>
                      <a:r>
                        <a:rPr lang="de-DE" altLang="zh-CN" sz="900" dirty="0">
                          <a:latin typeface="Microsoft YaHei" panose="020B0503020204020204" pitchFamily="34" charset="-122"/>
                          <a:ea typeface="Microsoft YaHei" panose="020B0503020204020204" pitchFamily="34" charset="-122"/>
                        </a:rPr>
                        <a:t>mm</a:t>
                      </a:r>
                      <a:endParaRPr lang="zh-CN" altLang="en-US" sz="900" dirty="0">
                        <a:latin typeface="Microsoft YaHei" panose="020B0503020204020204" pitchFamily="34" charset="-122"/>
                        <a:ea typeface="Microsoft YaHei" panose="020B0503020204020204" pitchFamily="34" charset="-122"/>
                        <a:cs typeface="Times New Roman" pitchFamily="18" charset="0"/>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085913121"/>
                  </a:ext>
                </a:extLst>
              </a:tr>
              <a:tr h="0">
                <a:tc>
                  <a:txBody>
                    <a:bodyPr/>
                    <a:lstStyle/>
                    <a:p>
                      <a:pPr algn="ctr"/>
                      <a:r>
                        <a:rPr lang="de-DE" altLang="zh-CN" sz="900" b="1" dirty="0">
                          <a:latin typeface="Microsoft YaHei" panose="020B0503020204020204" pitchFamily="34" charset="-122"/>
                          <a:ea typeface="Microsoft YaHei" panose="020B0503020204020204" pitchFamily="34" charset="-122"/>
                        </a:rPr>
                        <a:t>W</a:t>
                      </a:r>
                      <a:r>
                        <a:rPr lang="en" altLang="en-US" sz="900" b="1" dirty="0">
                          <a:latin typeface="Microsoft YaHei" panose="020B0503020204020204" pitchFamily="34" charset="-122"/>
                          <a:ea typeface="Microsoft YaHei" panose="020B0503020204020204" pitchFamily="34" charset="-122"/>
                        </a:rPr>
                        <a:t>eight</a:t>
                      </a:r>
                      <a:endParaRPr lang="zh-CN" altLang="en-US" sz="900" b="1" dirty="0">
                        <a:latin typeface="Microsoft YaHei" panose="020B0503020204020204" pitchFamily="34" charset="-122"/>
                        <a:ea typeface="Microsoft YaHei" panose="020B0503020204020204" pitchFamily="34" charset="-122"/>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zh-CN" sz="900" dirty="0">
                          <a:latin typeface="Microsoft YaHei" panose="020B0503020204020204" pitchFamily="34" charset="-122"/>
                          <a:ea typeface="Microsoft YaHei" panose="020B0503020204020204" pitchFamily="34" charset="-122"/>
                          <a:cs typeface="Times New Roman" pitchFamily="18" charset="0"/>
                        </a:rPr>
                        <a:t>507 kg</a:t>
                      </a:r>
                      <a:endParaRPr lang="zh-CN" altLang="en-US" sz="900" dirty="0">
                        <a:latin typeface="Microsoft YaHei" panose="020B0503020204020204" pitchFamily="34" charset="-122"/>
                        <a:ea typeface="Microsoft YaHei" panose="020B0503020204020204" pitchFamily="34" charset="-122"/>
                        <a:cs typeface="Times New Roman" pitchFamily="18" charset="0"/>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7"/>
                  </a:ext>
                </a:extLst>
              </a:tr>
              <a:tr h="0">
                <a:tc>
                  <a:txBody>
                    <a:bodyPr/>
                    <a:lstStyle/>
                    <a:p>
                      <a:pPr algn="ctr"/>
                      <a:r>
                        <a:rPr lang="de-DE" altLang="zh-CN" sz="900" b="1" dirty="0">
                          <a:latin typeface="Microsoft YaHei" panose="020B0503020204020204" pitchFamily="34" charset="-122"/>
                          <a:ea typeface="Microsoft YaHei" panose="020B0503020204020204" pitchFamily="34" charset="-122"/>
                        </a:rPr>
                        <a:t>E</a:t>
                      </a:r>
                      <a:r>
                        <a:rPr lang="en" altLang="en-US" sz="900" b="1" dirty="0">
                          <a:latin typeface="Microsoft YaHei" panose="020B0503020204020204" pitchFamily="34" charset="-122"/>
                          <a:ea typeface="Microsoft YaHei" panose="020B0503020204020204" pitchFamily="34" charset="-122"/>
                        </a:rPr>
                        <a:t>mission certified</a:t>
                      </a:r>
                      <a:endParaRPr lang="zh-CN" altLang="en-US" sz="900" b="1" dirty="0">
                        <a:latin typeface="Microsoft YaHei" panose="020B0503020204020204" pitchFamily="34" charset="-122"/>
                        <a:ea typeface="Microsoft YaHei" panose="020B0503020204020204" pitchFamily="34" charset="-122"/>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sv-SE" altLang="en-US" sz="900" dirty="0">
                          <a:latin typeface="Microsoft YaHei" panose="020B0503020204020204" pitchFamily="34" charset="-122"/>
                          <a:ea typeface="Microsoft YaHei" panose="020B0503020204020204" pitchFamily="34" charset="-122"/>
                          <a:cs typeface="Times New Roman" pitchFamily="18" charset="0"/>
                        </a:rPr>
                        <a:t>EU Stage V</a:t>
                      </a: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8"/>
                  </a:ext>
                </a:extLst>
              </a:tr>
              <a:tr h="0">
                <a:tc>
                  <a:txBody>
                    <a:bodyPr/>
                    <a:lstStyle/>
                    <a:p>
                      <a:pPr algn="ctr"/>
                      <a:r>
                        <a:rPr lang="de-DE" altLang="zh-CN" sz="900" b="1" dirty="0">
                          <a:latin typeface="Microsoft YaHei" panose="020B0503020204020204" pitchFamily="34" charset="-122"/>
                          <a:ea typeface="Microsoft YaHei" panose="020B0503020204020204" pitchFamily="34" charset="-122"/>
                        </a:rPr>
                        <a:t>Aspiration</a:t>
                      </a:r>
                      <a:endParaRPr lang="zh-CN" altLang="en-US" sz="900" b="1" dirty="0">
                        <a:latin typeface="Microsoft YaHei" panose="020B0503020204020204" pitchFamily="34" charset="-122"/>
                        <a:ea typeface="Microsoft YaHei" panose="020B0503020204020204" pitchFamily="34" charset="-122"/>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en-US" sz="900" dirty="0">
                          <a:latin typeface="Microsoft YaHei" panose="020B0503020204020204" pitchFamily="34" charset="-122"/>
                          <a:ea typeface="Microsoft YaHei" panose="020B0503020204020204" pitchFamily="34" charset="-122"/>
                          <a:cs typeface="Times New Roman" pitchFamily="18" charset="0"/>
                        </a:rPr>
                        <a:t>Naturally aspirated</a:t>
                      </a: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3175"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279217101"/>
                  </a:ext>
                </a:extLst>
              </a:tr>
              <a:tr h="0">
                <a:tc>
                  <a:txBody>
                    <a:bodyPr/>
                    <a:lstStyle/>
                    <a:p>
                      <a:pPr algn="ctr"/>
                      <a:r>
                        <a:rPr lang="en" altLang="en-US" sz="900" b="1" dirty="0">
                          <a:latin typeface="Microsoft YaHei" panose="020B0503020204020204" pitchFamily="34" charset="-122"/>
                          <a:ea typeface="Microsoft YaHei" panose="020B0503020204020204" pitchFamily="34" charset="-122"/>
                        </a:rPr>
                        <a:t>Place of origin</a:t>
                      </a:r>
                      <a:endParaRPr lang="zh-CN" altLang="en-US" sz="900" b="1" dirty="0">
                        <a:latin typeface="Microsoft YaHei" panose="020B0503020204020204" pitchFamily="34" charset="-122"/>
                        <a:ea typeface="Microsoft YaHei" panose="020B0503020204020204" pitchFamily="34" charset="-122"/>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en-US" sz="900" dirty="0">
                          <a:latin typeface="Microsoft YaHei" panose="020B0503020204020204" pitchFamily="34" charset="-122"/>
                          <a:ea typeface="Microsoft YaHei" panose="020B0503020204020204" pitchFamily="34" charset="-122"/>
                          <a:cs typeface="Times New Roman" pitchFamily="18" charset="0"/>
                        </a:rPr>
                        <a:t>UK</a:t>
                      </a:r>
                      <a:endParaRPr lang="en" altLang="en-US" sz="900" dirty="0">
                        <a:latin typeface="Microsoft YaHei" panose="020B0503020204020204" pitchFamily="34" charset="-122"/>
                        <a:ea typeface="Microsoft YaHei" panose="020B0503020204020204" pitchFamily="34" charset="-122"/>
                        <a:cs typeface="Times New Roman" pitchFamily="18" charset="0"/>
                      </a:endParaRPr>
                    </a:p>
                  </a:txBody>
                  <a:tcPr marL="58264" marR="58264" marT="29132" marB="29132" anchor="ctr">
                    <a:lnL w="12700" cmpd="sng">
                      <a:noFill/>
                    </a:lnL>
                    <a:lnR w="12700" cmpd="sng">
                      <a:noFill/>
                    </a:lnR>
                    <a:lnT w="31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9"/>
                  </a:ext>
                </a:extLst>
              </a:tr>
            </a:tbl>
          </a:graphicData>
        </a:graphic>
      </p:graphicFrame>
      <p:sp>
        <p:nvSpPr>
          <p:cNvPr id="16" name="矩形 15">
            <a:extLst>
              <a:ext uri="{FF2B5EF4-FFF2-40B4-BE49-F238E27FC236}">
                <a16:creationId xmlns:a16="http://schemas.microsoft.com/office/drawing/2014/main" id="{1BEAABF5-79B0-4161-A8DC-2E45E7729007}"/>
              </a:ext>
            </a:extLst>
          </p:cNvPr>
          <p:cNvSpPr/>
          <p:nvPr/>
        </p:nvSpPr>
        <p:spPr>
          <a:xfrm>
            <a:off x="7271286" y="1145526"/>
            <a:ext cx="2123168" cy="338554"/>
          </a:xfrm>
          <a:prstGeom prst="rect">
            <a:avLst/>
          </a:prstGeom>
          <a:solidFill>
            <a:schemeClr val="accent5">
              <a:lumMod val="20000"/>
              <a:lumOff val="80000"/>
            </a:schemeClr>
          </a:solidFill>
        </p:spPr>
        <p:txBody>
          <a:bodyPr wrap="square">
            <a:spAutoFit/>
          </a:bodyPr>
          <a:lstStyle/>
          <a:p>
            <a:pPr marL="177750" algn="ctr"/>
            <a:r>
              <a:rPr lang="de-DE" altLang="zh-CN" sz="1600" b="1" dirty="0">
                <a:solidFill>
                  <a:srgbClr val="00479D"/>
                </a:solidFill>
                <a:latin typeface="Microsoft YaHei" panose="020B0503020204020204" pitchFamily="34" charset="-122"/>
                <a:ea typeface="Microsoft YaHei" panose="020B0503020204020204" pitchFamily="34" charset="-122"/>
              </a:rPr>
              <a:t>XE220</a:t>
            </a:r>
            <a:r>
              <a:rPr lang="en-US" altLang="zh-CN" sz="1600" b="1" dirty="0">
                <a:solidFill>
                  <a:srgbClr val="00479D"/>
                </a:solidFill>
                <a:latin typeface="Microsoft YaHei" panose="020B0503020204020204" pitchFamily="34" charset="-122"/>
                <a:ea typeface="Microsoft YaHei" panose="020B0503020204020204" pitchFamily="34" charset="-122"/>
              </a:rPr>
              <a:t>E</a:t>
            </a:r>
            <a:endParaRPr lang="de-DE"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81059540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pSp>
        <p:nvGrpSpPr>
          <p:cNvPr id="3" name="Group 3">
            <a:extLst>
              <a:ext uri="{FF2B5EF4-FFF2-40B4-BE49-F238E27FC236}">
                <a16:creationId xmlns:a16="http://schemas.microsoft.com/office/drawing/2014/main" id="{F8ECC2C5-5019-407D-A171-FF7A8F02E393}"/>
              </a:ext>
            </a:extLst>
          </p:cNvPr>
          <p:cNvGrpSpPr/>
          <p:nvPr/>
        </p:nvGrpSpPr>
        <p:grpSpPr>
          <a:xfrm>
            <a:off x="153987" y="958858"/>
            <a:ext cx="4751492" cy="3543723"/>
            <a:chOff x="253703" y="867707"/>
            <a:chExt cx="5814850" cy="3987532"/>
          </a:xfrm>
        </p:grpSpPr>
        <p:pic>
          <p:nvPicPr>
            <p:cNvPr id="4" name="Picture 2">
              <a:extLst>
                <a:ext uri="{FF2B5EF4-FFF2-40B4-BE49-F238E27FC236}">
                  <a16:creationId xmlns:a16="http://schemas.microsoft.com/office/drawing/2014/main" id="{4D8184BB-103F-46B5-92C3-23AA91EDBA1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53703" y="1162757"/>
              <a:ext cx="4275062" cy="3407019"/>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5" name="Group 2">
              <a:extLst>
                <a:ext uri="{FF2B5EF4-FFF2-40B4-BE49-F238E27FC236}">
                  <a16:creationId xmlns:a16="http://schemas.microsoft.com/office/drawing/2014/main" id="{9F812FB6-FA33-4E4B-974A-891516EF143D}"/>
                </a:ext>
              </a:extLst>
            </p:cNvPr>
            <p:cNvGrpSpPr/>
            <p:nvPr/>
          </p:nvGrpSpPr>
          <p:grpSpPr>
            <a:xfrm>
              <a:off x="1044412" y="867707"/>
              <a:ext cx="5024141" cy="3987532"/>
              <a:chOff x="1044412" y="867707"/>
              <a:chExt cx="5024141" cy="3987532"/>
            </a:xfrm>
          </p:grpSpPr>
          <p:cxnSp>
            <p:nvCxnSpPr>
              <p:cNvPr id="6" name="Straight Connector 9">
                <a:extLst>
                  <a:ext uri="{FF2B5EF4-FFF2-40B4-BE49-F238E27FC236}">
                    <a16:creationId xmlns:a16="http://schemas.microsoft.com/office/drawing/2014/main" id="{55B83E14-6B7A-4FA5-8702-75BBCA4BD0D7}"/>
                  </a:ext>
                </a:extLst>
              </p:cNvPr>
              <p:cNvCxnSpPr>
                <a:cxnSpLocks/>
              </p:cNvCxnSpPr>
              <p:nvPr/>
            </p:nvCxnSpPr>
            <p:spPr>
              <a:xfrm flipH="1">
                <a:off x="1752504" y="1572801"/>
                <a:ext cx="2644669" cy="0"/>
              </a:xfrm>
              <a:prstGeom prst="straightConnector1">
                <a:avLst/>
              </a:prstGeom>
              <a:ln w="15875">
                <a:solidFill>
                  <a:srgbClr val="FF0000"/>
                </a:solidFill>
                <a:headEnd type="none"/>
                <a:tailEnd type="oval" w="sm" len="sm"/>
              </a:ln>
            </p:spPr>
            <p:style>
              <a:lnRef idx="2">
                <a:schemeClr val="accent1"/>
              </a:lnRef>
              <a:fillRef idx="0">
                <a:schemeClr val="accent1"/>
              </a:fillRef>
              <a:effectRef idx="1">
                <a:schemeClr val="accent1"/>
              </a:effectRef>
              <a:fontRef idx="minor">
                <a:schemeClr val="tx1"/>
              </a:fontRef>
            </p:style>
          </p:cxnSp>
          <p:sp>
            <p:nvSpPr>
              <p:cNvPr id="7" name="文本框 17">
                <a:extLst>
                  <a:ext uri="{FF2B5EF4-FFF2-40B4-BE49-F238E27FC236}">
                    <a16:creationId xmlns:a16="http://schemas.microsoft.com/office/drawing/2014/main" id="{7CDE5156-5265-42D1-9966-962E8175ECC6}"/>
                  </a:ext>
                </a:extLst>
              </p:cNvPr>
              <p:cNvSpPr txBox="1"/>
              <p:nvPr/>
            </p:nvSpPr>
            <p:spPr>
              <a:xfrm>
                <a:off x="4397173" y="2568454"/>
                <a:ext cx="1490941" cy="27705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000" b="1" dirty="0">
                    <a:latin typeface="Microsoft YaHei" panose="020B0503020204020204" pitchFamily="34" charset="-122"/>
                    <a:ea typeface="Microsoft YaHei" panose="020B0503020204020204" pitchFamily="34" charset="-122"/>
                  </a:rPr>
                  <a:t>Exhaust system</a:t>
                </a:r>
                <a:endParaRPr lang="zh-CN" altLang="en-US" sz="1000" b="1" dirty="0">
                  <a:latin typeface="Microsoft YaHei" panose="020B0503020204020204" pitchFamily="34" charset="-122"/>
                  <a:ea typeface="Microsoft YaHei" panose="020B0503020204020204" pitchFamily="34" charset="-122"/>
                </a:endParaRPr>
              </a:p>
            </p:txBody>
          </p:sp>
          <p:sp>
            <p:nvSpPr>
              <p:cNvPr id="8" name="文本框 17">
                <a:extLst>
                  <a:ext uri="{FF2B5EF4-FFF2-40B4-BE49-F238E27FC236}">
                    <a16:creationId xmlns:a16="http://schemas.microsoft.com/office/drawing/2014/main" id="{6FA45649-D167-4F48-B366-0EF3A7F70019}"/>
                  </a:ext>
                </a:extLst>
              </p:cNvPr>
              <p:cNvSpPr txBox="1"/>
              <p:nvPr/>
            </p:nvSpPr>
            <p:spPr>
              <a:xfrm>
                <a:off x="3220183" y="4578182"/>
                <a:ext cx="2261223" cy="277057"/>
              </a:xfrm>
              <a:prstGeom prst="rect">
                <a:avLst/>
              </a:prstGeom>
              <a:solidFill>
                <a:srgbClr val="00479D"/>
              </a:solidFill>
              <a:ln w="15875">
                <a:no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000" b="1" dirty="0">
                    <a:latin typeface="Microsoft YaHei" panose="020B0503020204020204" pitchFamily="34" charset="-122"/>
                    <a:ea typeface="Microsoft YaHei" panose="020B0503020204020204" pitchFamily="34" charset="-122"/>
                  </a:rPr>
                  <a:t>Engine mounting system</a:t>
                </a:r>
                <a:endParaRPr lang="zh-CN" altLang="en-US" sz="1000" b="1" dirty="0">
                  <a:latin typeface="Microsoft YaHei" panose="020B0503020204020204" pitchFamily="34" charset="-122"/>
                  <a:ea typeface="Microsoft YaHei" panose="020B0503020204020204" pitchFamily="34" charset="-122"/>
                </a:endParaRPr>
              </a:p>
            </p:txBody>
          </p:sp>
          <p:cxnSp>
            <p:nvCxnSpPr>
              <p:cNvPr id="9" name="Straight Connector 9">
                <a:extLst>
                  <a:ext uri="{FF2B5EF4-FFF2-40B4-BE49-F238E27FC236}">
                    <a16:creationId xmlns:a16="http://schemas.microsoft.com/office/drawing/2014/main" id="{C4FEF883-0A93-4B90-9529-14068469678C}"/>
                  </a:ext>
                </a:extLst>
              </p:cNvPr>
              <p:cNvCxnSpPr>
                <a:cxnSpLocks/>
                <a:stCxn id="7" idx="1"/>
              </p:cNvCxnSpPr>
              <p:nvPr/>
            </p:nvCxnSpPr>
            <p:spPr>
              <a:xfrm flipH="1">
                <a:off x="3656148" y="2706983"/>
                <a:ext cx="741026" cy="0"/>
              </a:xfrm>
              <a:prstGeom prst="straightConnector1">
                <a:avLst/>
              </a:prstGeom>
              <a:ln w="15875">
                <a:solidFill>
                  <a:srgbClr val="FF0000"/>
                </a:solidFill>
                <a:headEnd type="oval"/>
                <a:tailEnd type="oval" w="sm" len="sm"/>
              </a:ln>
            </p:spPr>
            <p:style>
              <a:lnRef idx="2">
                <a:schemeClr val="accent1"/>
              </a:lnRef>
              <a:fillRef idx="0">
                <a:schemeClr val="accent1"/>
              </a:fillRef>
              <a:effectRef idx="1">
                <a:schemeClr val="accent1"/>
              </a:effectRef>
              <a:fontRef idx="minor">
                <a:schemeClr val="tx1"/>
              </a:fontRef>
            </p:style>
          </p:cxnSp>
          <p:sp>
            <p:nvSpPr>
              <p:cNvPr id="10" name="文本框 17">
                <a:extLst>
                  <a:ext uri="{FF2B5EF4-FFF2-40B4-BE49-F238E27FC236}">
                    <a16:creationId xmlns:a16="http://schemas.microsoft.com/office/drawing/2014/main" id="{CAF3908D-0B9C-4CA1-98F7-13D81D75CB79}"/>
                  </a:ext>
                </a:extLst>
              </p:cNvPr>
              <p:cNvSpPr txBox="1"/>
              <p:nvPr/>
            </p:nvSpPr>
            <p:spPr>
              <a:xfrm>
                <a:off x="4059129" y="867707"/>
                <a:ext cx="1352550" cy="27705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000" b="1" dirty="0">
                    <a:latin typeface="Microsoft YaHei" panose="020B0503020204020204" pitchFamily="34" charset="-122"/>
                    <a:ea typeface="Microsoft YaHei" panose="020B0503020204020204" pitchFamily="34" charset="-122"/>
                  </a:rPr>
                  <a:t>Intake system</a:t>
                </a:r>
                <a:endParaRPr lang="zh-CN" altLang="en-US" sz="1000" b="1" dirty="0">
                  <a:latin typeface="Microsoft YaHei" panose="020B0503020204020204" pitchFamily="34" charset="-122"/>
                  <a:ea typeface="Microsoft YaHei" panose="020B0503020204020204" pitchFamily="34" charset="-122"/>
                </a:endParaRPr>
              </a:p>
            </p:txBody>
          </p:sp>
          <p:sp>
            <p:nvSpPr>
              <p:cNvPr id="11" name="文本框 17">
                <a:extLst>
                  <a:ext uri="{FF2B5EF4-FFF2-40B4-BE49-F238E27FC236}">
                    <a16:creationId xmlns:a16="http://schemas.microsoft.com/office/drawing/2014/main" id="{9EB6EAAD-AD3A-4A0C-A4AC-EB89E691F179}"/>
                  </a:ext>
                </a:extLst>
              </p:cNvPr>
              <p:cNvSpPr txBox="1"/>
              <p:nvPr/>
            </p:nvSpPr>
            <p:spPr>
              <a:xfrm>
                <a:off x="4256728" y="1428366"/>
                <a:ext cx="1533249" cy="27705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000" b="1" dirty="0">
                    <a:latin typeface="Microsoft YaHei" panose="020B0503020204020204" pitchFamily="34" charset="-122"/>
                    <a:ea typeface="Microsoft YaHei" panose="020B0503020204020204" pitchFamily="34" charset="-122"/>
                  </a:rPr>
                  <a:t>Cooling system</a:t>
                </a:r>
                <a:endParaRPr lang="zh-CN" altLang="en-US" sz="1000" b="1" dirty="0">
                  <a:latin typeface="Microsoft YaHei" panose="020B0503020204020204" pitchFamily="34" charset="-122"/>
                  <a:ea typeface="Microsoft YaHei" panose="020B0503020204020204" pitchFamily="34" charset="-122"/>
                </a:endParaRPr>
              </a:p>
            </p:txBody>
          </p:sp>
          <p:sp>
            <p:nvSpPr>
              <p:cNvPr id="13" name="文本框 17">
                <a:extLst>
                  <a:ext uri="{FF2B5EF4-FFF2-40B4-BE49-F238E27FC236}">
                    <a16:creationId xmlns:a16="http://schemas.microsoft.com/office/drawing/2014/main" id="{79E65D38-5396-44CF-9FE8-AFC46E51E7DB}"/>
                  </a:ext>
                </a:extLst>
              </p:cNvPr>
              <p:cNvSpPr txBox="1"/>
              <p:nvPr/>
            </p:nvSpPr>
            <p:spPr>
              <a:xfrm>
                <a:off x="4119588" y="4013776"/>
                <a:ext cx="1948965" cy="27705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000" b="1" dirty="0">
                    <a:latin typeface="Microsoft YaHei" panose="020B0503020204020204" pitchFamily="34" charset="-122"/>
                    <a:ea typeface="Microsoft YaHei" panose="020B0503020204020204" pitchFamily="34" charset="-122"/>
                  </a:rPr>
                  <a:t>Fuel filtration system</a:t>
                </a:r>
                <a:endParaRPr lang="zh-CN" altLang="en-US" sz="1000" b="1" dirty="0">
                  <a:latin typeface="Microsoft YaHei" panose="020B0503020204020204" pitchFamily="34" charset="-122"/>
                  <a:ea typeface="Microsoft YaHei" panose="020B0503020204020204" pitchFamily="34" charset="-122"/>
                </a:endParaRPr>
              </a:p>
            </p:txBody>
          </p:sp>
          <p:cxnSp>
            <p:nvCxnSpPr>
              <p:cNvPr id="14" name="Straight Connector 9">
                <a:extLst>
                  <a:ext uri="{FF2B5EF4-FFF2-40B4-BE49-F238E27FC236}">
                    <a16:creationId xmlns:a16="http://schemas.microsoft.com/office/drawing/2014/main" id="{EBB19F3F-A033-4075-B75B-8FA5CF4F7EA5}"/>
                  </a:ext>
                </a:extLst>
              </p:cNvPr>
              <p:cNvCxnSpPr>
                <a:cxnSpLocks/>
              </p:cNvCxnSpPr>
              <p:nvPr/>
            </p:nvCxnSpPr>
            <p:spPr>
              <a:xfrm flipH="1">
                <a:off x="1044412" y="1040865"/>
                <a:ext cx="3014717" cy="0"/>
              </a:xfrm>
              <a:prstGeom prst="straightConnector1">
                <a:avLst/>
              </a:prstGeom>
              <a:ln w="15875">
                <a:solidFill>
                  <a:srgbClr val="FF0000"/>
                </a:solidFill>
                <a:headEnd type="none"/>
                <a:tailEnd type="none" w="sm" len="sm"/>
              </a:ln>
            </p:spPr>
            <p:style>
              <a:lnRef idx="2">
                <a:schemeClr val="accent1"/>
              </a:lnRef>
              <a:fillRef idx="0">
                <a:schemeClr val="accent1"/>
              </a:fillRef>
              <a:effectRef idx="1">
                <a:schemeClr val="accent1"/>
              </a:effectRef>
              <a:fontRef idx="minor">
                <a:schemeClr val="tx1"/>
              </a:fontRef>
            </p:style>
          </p:cxnSp>
          <p:cxnSp>
            <p:nvCxnSpPr>
              <p:cNvPr id="15" name="Straight Connector 9">
                <a:extLst>
                  <a:ext uri="{FF2B5EF4-FFF2-40B4-BE49-F238E27FC236}">
                    <a16:creationId xmlns:a16="http://schemas.microsoft.com/office/drawing/2014/main" id="{CA91D462-A611-4580-8F46-0E49E6C21209}"/>
                  </a:ext>
                </a:extLst>
              </p:cNvPr>
              <p:cNvCxnSpPr>
                <a:cxnSpLocks/>
              </p:cNvCxnSpPr>
              <p:nvPr/>
            </p:nvCxnSpPr>
            <p:spPr>
              <a:xfrm>
                <a:off x="1044412" y="1040865"/>
                <a:ext cx="0" cy="1543125"/>
              </a:xfrm>
              <a:prstGeom prst="straightConnector1">
                <a:avLst/>
              </a:prstGeom>
              <a:ln w="15875">
                <a:solidFill>
                  <a:srgbClr val="FF0000"/>
                </a:solidFill>
                <a:headEnd type="none"/>
                <a:tailEnd type="oval" w="sm" len="sm"/>
              </a:ln>
            </p:spPr>
            <p:style>
              <a:lnRef idx="2">
                <a:schemeClr val="accent1"/>
              </a:lnRef>
              <a:fillRef idx="0">
                <a:schemeClr val="accent1"/>
              </a:fillRef>
              <a:effectRef idx="1">
                <a:schemeClr val="accent1"/>
              </a:effectRef>
              <a:fontRef idx="minor">
                <a:schemeClr val="tx1"/>
              </a:fontRef>
            </p:style>
          </p:cxnSp>
          <p:cxnSp>
            <p:nvCxnSpPr>
              <p:cNvPr id="16" name="Straight Connector 9">
                <a:extLst>
                  <a:ext uri="{FF2B5EF4-FFF2-40B4-BE49-F238E27FC236}">
                    <a16:creationId xmlns:a16="http://schemas.microsoft.com/office/drawing/2014/main" id="{DB1152D4-C345-4A03-A87C-FEC778BAD4AD}"/>
                  </a:ext>
                </a:extLst>
              </p:cNvPr>
              <p:cNvCxnSpPr>
                <a:cxnSpLocks/>
                <a:stCxn id="13" idx="0"/>
              </p:cNvCxnSpPr>
              <p:nvPr/>
            </p:nvCxnSpPr>
            <p:spPr>
              <a:xfrm flipH="1" flipV="1">
                <a:off x="4317187" y="3664961"/>
                <a:ext cx="776884" cy="348815"/>
              </a:xfrm>
              <a:prstGeom prst="straightConnector1">
                <a:avLst/>
              </a:prstGeom>
              <a:ln w="15875">
                <a:solidFill>
                  <a:srgbClr val="FF0000"/>
                </a:solidFill>
                <a:headEnd type="none"/>
                <a:tailEnd type="oval" w="sm" len="sm"/>
              </a:ln>
            </p:spPr>
            <p:style>
              <a:lnRef idx="2">
                <a:schemeClr val="accent1"/>
              </a:lnRef>
              <a:fillRef idx="0">
                <a:schemeClr val="accent1"/>
              </a:fillRef>
              <a:effectRef idx="1">
                <a:schemeClr val="accent1"/>
              </a:effectRef>
              <a:fontRef idx="minor">
                <a:schemeClr val="tx1"/>
              </a:fontRef>
            </p:style>
          </p:cxnSp>
          <p:cxnSp>
            <p:nvCxnSpPr>
              <p:cNvPr id="17" name="Straight Connector 9">
                <a:extLst>
                  <a:ext uri="{FF2B5EF4-FFF2-40B4-BE49-F238E27FC236}">
                    <a16:creationId xmlns:a16="http://schemas.microsoft.com/office/drawing/2014/main" id="{F5D28F48-DFB6-479A-BDD3-3A86E20AF065}"/>
                  </a:ext>
                </a:extLst>
              </p:cNvPr>
              <p:cNvCxnSpPr>
                <a:cxnSpLocks/>
                <a:stCxn id="8" idx="0"/>
              </p:cNvCxnSpPr>
              <p:nvPr/>
            </p:nvCxnSpPr>
            <p:spPr>
              <a:xfrm flipH="1" flipV="1">
                <a:off x="3458024" y="3972682"/>
                <a:ext cx="892770" cy="605500"/>
              </a:xfrm>
              <a:prstGeom prst="straightConnector1">
                <a:avLst/>
              </a:prstGeom>
              <a:ln w="15875">
                <a:solidFill>
                  <a:srgbClr val="FF0000"/>
                </a:solidFill>
                <a:headEnd type="none"/>
                <a:tailEnd type="none" w="sm" len="sm"/>
              </a:ln>
            </p:spPr>
            <p:style>
              <a:lnRef idx="2">
                <a:schemeClr val="accent1"/>
              </a:lnRef>
              <a:fillRef idx="0">
                <a:schemeClr val="accent1"/>
              </a:fillRef>
              <a:effectRef idx="1">
                <a:schemeClr val="accent1"/>
              </a:effectRef>
              <a:fontRef idx="minor">
                <a:schemeClr val="tx1"/>
              </a:fontRef>
            </p:style>
          </p:cxnSp>
        </p:grpSp>
      </p:grpSp>
      <p:sp>
        <p:nvSpPr>
          <p:cNvPr id="18" name="Rectangle 19">
            <a:extLst>
              <a:ext uri="{FF2B5EF4-FFF2-40B4-BE49-F238E27FC236}">
                <a16:creationId xmlns:a16="http://schemas.microsoft.com/office/drawing/2014/main" id="{A8BCEB52-AE98-4447-B7BC-B4A5BB9DAE20}"/>
              </a:ext>
            </a:extLst>
          </p:cNvPr>
          <p:cNvSpPr/>
          <p:nvPr/>
        </p:nvSpPr>
        <p:spPr>
          <a:xfrm>
            <a:off x="334963" y="4639724"/>
            <a:ext cx="4372540" cy="1815882"/>
          </a:xfrm>
          <a:prstGeom prst="rect">
            <a:avLst/>
          </a:prstGeom>
          <a:solidFill>
            <a:schemeClr val="accent5">
              <a:lumMod val="20000"/>
              <a:lumOff val="80000"/>
            </a:schemeClr>
          </a:solidFill>
        </p:spPr>
        <p:txBody>
          <a:bodyPr wrap="square">
            <a:spAutoFit/>
          </a:bodyPr>
          <a:lstStyle/>
          <a:p>
            <a:r>
              <a:rPr lang="en" altLang="zh-CN" sz="1400" dirty="0">
                <a:latin typeface="Microsoft YaHei" panose="020B0503020204020204" pitchFamily="34" charset="-122"/>
                <a:ea typeface="Microsoft YaHei" panose="020B0503020204020204" pitchFamily="34" charset="-122"/>
              </a:rPr>
              <a:t>The </a:t>
            </a:r>
            <a:r>
              <a:rPr lang="en" altLang="zh-CN" sz="1400" b="1" dirty="0">
                <a:latin typeface="Microsoft YaHei" panose="020B0503020204020204" pitchFamily="34" charset="-122"/>
                <a:ea typeface="Microsoft YaHei" panose="020B0503020204020204" pitchFamily="34" charset="-122"/>
              </a:rPr>
              <a:t>power system </a:t>
            </a:r>
            <a:r>
              <a:rPr lang="en" altLang="zh-CN" sz="1400" dirty="0">
                <a:latin typeface="Microsoft YaHei" panose="020B0503020204020204" pitchFamily="34" charset="-122"/>
                <a:ea typeface="Microsoft YaHei" panose="020B0503020204020204" pitchFamily="34" charset="-122"/>
              </a:rPr>
              <a:t>is the power source of the excavator, in which the engine converts the heat energy generated by fuel combustion into mechanical energy. It </a:t>
            </a:r>
            <a:r>
              <a:rPr lang="en" altLang="en-US" sz="1400" dirty="0">
                <a:latin typeface="Microsoft YaHei" panose="020B0503020204020204" pitchFamily="34" charset="-122"/>
                <a:ea typeface="Microsoft YaHei" panose="020B0503020204020204" pitchFamily="34" charset="-122"/>
              </a:rPr>
              <a:t>is composed </a:t>
            </a:r>
            <a:r>
              <a:rPr lang="en" altLang="zh-CN" sz="1400" dirty="0">
                <a:latin typeface="Microsoft YaHei" panose="020B0503020204020204" pitchFamily="34" charset="-122"/>
                <a:ea typeface="Microsoft YaHei" panose="020B0503020204020204" pitchFamily="34" charset="-122"/>
              </a:rPr>
              <a:t>of </a:t>
            </a:r>
            <a:r>
              <a:rPr lang="en" altLang="zh-CN" sz="1400" b="1" dirty="0">
                <a:latin typeface="Microsoft YaHei" panose="020B0503020204020204" pitchFamily="34" charset="-122"/>
                <a:ea typeface="Microsoft YaHei" panose="020B0503020204020204" pitchFamily="34" charset="-122"/>
              </a:rPr>
              <a:t>air intake system, cooling system, exhaust system, fuel filtration system</a:t>
            </a:r>
            <a:r>
              <a:rPr lang="zh-CN" altLang="de-DE" sz="1400" b="1" dirty="0">
                <a:latin typeface="Microsoft YaHei" panose="020B0503020204020204" pitchFamily="34" charset="-122"/>
                <a:ea typeface="Microsoft YaHei" panose="020B0503020204020204" pitchFamily="34" charset="-122"/>
              </a:rPr>
              <a:t>，</a:t>
            </a:r>
            <a:r>
              <a:rPr lang="en" altLang="zh-CN" sz="1400" b="1" dirty="0">
                <a:latin typeface="Microsoft YaHei" panose="020B0503020204020204" pitchFamily="34" charset="-122"/>
                <a:ea typeface="Microsoft YaHei" panose="020B0503020204020204" pitchFamily="34" charset="-122"/>
              </a:rPr>
              <a:t>engine mouting system</a:t>
            </a:r>
            <a:r>
              <a:rPr lang="en" altLang="zh-CN" sz="1400" dirty="0">
                <a:latin typeface="Microsoft YaHei" panose="020B0503020204020204" pitchFamily="34" charset="-122"/>
                <a:ea typeface="Microsoft YaHei" panose="020B0503020204020204" pitchFamily="34" charset="-122"/>
              </a:rPr>
              <a:t> </a:t>
            </a:r>
            <a:r>
              <a:rPr lang="de-DE" altLang="zh-CN" sz="1400" dirty="0">
                <a:latin typeface="Microsoft YaHei" panose="020B0503020204020204" pitchFamily="34" charset="-122"/>
                <a:ea typeface="Microsoft YaHei" panose="020B0503020204020204" pitchFamily="34" charset="-122"/>
              </a:rPr>
              <a:t>and </a:t>
            </a:r>
            <a:r>
              <a:rPr lang="de-DE" altLang="zh-CN" sz="1400" b="1" dirty="0">
                <a:latin typeface="Microsoft YaHei" panose="020B0503020204020204" pitchFamily="34" charset="-122"/>
                <a:ea typeface="Microsoft YaHei" panose="020B0503020204020204" pitchFamily="34" charset="-122"/>
              </a:rPr>
              <a:t>diesel tank</a:t>
            </a:r>
            <a:r>
              <a:rPr lang="en" altLang="zh-CN" sz="1400" dirty="0">
                <a:latin typeface="Microsoft YaHei" panose="020B0503020204020204" pitchFamily="34" charset="-122"/>
                <a:ea typeface="Microsoft YaHei" panose="020B0503020204020204" pitchFamily="34" charset="-122"/>
              </a:rPr>
              <a:t>. </a:t>
            </a:r>
            <a:r>
              <a:rPr lang="en-US" altLang="zh-CN" sz="1400" dirty="0">
                <a:latin typeface="Microsoft YaHei" panose="020B0503020204020204" pitchFamily="34" charset="-122"/>
                <a:ea typeface="Microsoft YaHei" panose="020B0503020204020204" pitchFamily="34" charset="-122"/>
              </a:rPr>
              <a:t>The main components of each subsystem are shown on the </a:t>
            </a:r>
            <a:r>
              <a:rPr lang="de-DE" altLang="zh-CN" sz="1400" dirty="0">
                <a:latin typeface="Microsoft YaHei" panose="020B0503020204020204" pitchFamily="34" charset="-122"/>
                <a:ea typeface="Microsoft YaHei" panose="020B0503020204020204" pitchFamily="34" charset="-122"/>
              </a:rPr>
              <a:t>right</a:t>
            </a:r>
            <a:r>
              <a:rPr lang="en-US" altLang="zh-CN" sz="1400" dirty="0">
                <a:latin typeface="Microsoft YaHei" panose="020B0503020204020204" pitchFamily="34" charset="-122"/>
                <a:ea typeface="Microsoft YaHei" panose="020B0503020204020204" pitchFamily="34" charset="-122"/>
              </a:rPr>
              <a:t>:</a:t>
            </a:r>
          </a:p>
        </p:txBody>
      </p:sp>
      <p:graphicFrame>
        <p:nvGraphicFramePr>
          <p:cNvPr id="19" name="图示 2">
            <a:extLst>
              <a:ext uri="{FF2B5EF4-FFF2-40B4-BE49-F238E27FC236}">
                <a16:creationId xmlns:a16="http://schemas.microsoft.com/office/drawing/2014/main" id="{78B26C58-CCFF-4DF5-8374-1642200F1754}"/>
              </a:ext>
            </a:extLst>
          </p:cNvPr>
          <p:cNvGraphicFramePr/>
          <p:nvPr>
            <p:extLst>
              <p:ext uri="{D42A27DB-BD31-4B8C-83A1-F6EECF244321}">
                <p14:modId xmlns:p14="http://schemas.microsoft.com/office/powerpoint/2010/main" val="4261247591"/>
              </p:ext>
            </p:extLst>
          </p:nvPr>
        </p:nvGraphicFramePr>
        <p:xfrm>
          <a:off x="4838229" y="1316365"/>
          <a:ext cx="7140913" cy="478782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20" name="Straight Connector 9">
            <a:extLst>
              <a:ext uri="{FF2B5EF4-FFF2-40B4-BE49-F238E27FC236}">
                <a16:creationId xmlns:a16="http://schemas.microsoft.com/office/drawing/2014/main" id="{91356512-BA86-43D2-9E53-2B0A6EC8A368}"/>
              </a:ext>
            </a:extLst>
          </p:cNvPr>
          <p:cNvCxnSpPr>
            <a:cxnSpLocks/>
          </p:cNvCxnSpPr>
          <p:nvPr/>
        </p:nvCxnSpPr>
        <p:spPr>
          <a:xfrm>
            <a:off x="1378704" y="1585476"/>
            <a:ext cx="0" cy="1007948"/>
          </a:xfrm>
          <a:prstGeom prst="straightConnector1">
            <a:avLst/>
          </a:prstGeom>
          <a:ln w="15875">
            <a:solidFill>
              <a:srgbClr val="FF0000"/>
            </a:solidFill>
            <a:headEnd type="none"/>
            <a:tailEnd type="oval" w="sm" len="sm"/>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712397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Rectangle 53">
            <a:extLst>
              <a:ext uri="{FF2B5EF4-FFF2-40B4-BE49-F238E27FC236}">
                <a16:creationId xmlns:a16="http://schemas.microsoft.com/office/drawing/2014/main" id="{1C068922-8876-448D-A1B9-EB3651441770}"/>
              </a:ext>
            </a:extLst>
          </p:cNvPr>
          <p:cNvSpPr/>
          <p:nvPr/>
        </p:nvSpPr>
        <p:spPr>
          <a:xfrm>
            <a:off x="8975725" y="2833221"/>
            <a:ext cx="2916238" cy="1169551"/>
          </a:xfrm>
          <a:prstGeom prst="rect">
            <a:avLst/>
          </a:prstGeom>
          <a:solidFill>
            <a:schemeClr val="accent5">
              <a:lumMod val="20000"/>
              <a:lumOff val="80000"/>
            </a:schemeClr>
          </a:solidFill>
        </p:spPr>
        <p:txBody>
          <a:bodyPr wrap="square">
            <a:spAutoFit/>
          </a:bodyPr>
          <a:lstStyle/>
          <a:p>
            <a:r>
              <a:rPr lang="de-DE" altLang="zh-CN" sz="1400" b="1" dirty="0">
                <a:latin typeface="Microsoft YaHei" panose="020B0503020204020204" pitchFamily="34" charset="-122"/>
                <a:ea typeface="Microsoft YaHei" panose="020B0503020204020204" pitchFamily="34" charset="-122"/>
              </a:rPr>
              <a:t>A</a:t>
            </a:r>
            <a:r>
              <a:rPr lang="en" altLang="zh-CN" sz="1400" b="1" dirty="0">
                <a:latin typeface="Microsoft YaHei" panose="020B0503020204020204" pitchFamily="34" charset="-122"/>
                <a:ea typeface="Microsoft YaHei" panose="020B0503020204020204" pitchFamily="34" charset="-122"/>
              </a:rPr>
              <a:t>ir intake system </a:t>
            </a:r>
            <a:r>
              <a:rPr lang="en" altLang="zh-CN" sz="1400" dirty="0">
                <a:latin typeface="Microsoft YaHei" panose="020B0503020204020204" pitchFamily="34" charset="-122"/>
                <a:ea typeface="Microsoft YaHei" panose="020B0503020204020204" pitchFamily="34" charset="-122"/>
              </a:rPr>
              <a:t>is able to provide the engine with clean, dry and sufficient air for combustion within an acceptable temperature range.</a:t>
            </a:r>
          </a:p>
        </p:txBody>
      </p:sp>
      <p:pic>
        <p:nvPicPr>
          <p:cNvPr id="4" name="Picture 4">
            <a:extLst>
              <a:ext uri="{FF2B5EF4-FFF2-40B4-BE49-F238E27FC236}">
                <a16:creationId xmlns:a16="http://schemas.microsoft.com/office/drawing/2014/main" id="{E8D8D7DD-3446-4786-BEB5-093A271215B4}"/>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a:xfrm>
            <a:off x="2356357" y="2198702"/>
            <a:ext cx="5175842" cy="3608140"/>
          </a:xfrm>
          <a:prstGeom prst="rect">
            <a:avLst/>
          </a:prstGeom>
          <a:noFill/>
        </p:spPr>
      </p:pic>
      <p:sp>
        <p:nvSpPr>
          <p:cNvPr id="5" name="Text Box 5">
            <a:extLst>
              <a:ext uri="{FF2B5EF4-FFF2-40B4-BE49-F238E27FC236}">
                <a16:creationId xmlns:a16="http://schemas.microsoft.com/office/drawing/2014/main" id="{71B9651C-C724-46D3-9ED3-D598ECB0ABEA}"/>
              </a:ext>
            </a:extLst>
          </p:cNvPr>
          <p:cNvSpPr txBox="1">
            <a:spLocks noChangeArrowheads="1"/>
          </p:cNvSpPr>
          <p:nvPr/>
        </p:nvSpPr>
        <p:spPr bwMode="auto">
          <a:xfrm>
            <a:off x="6690825" y="2003316"/>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buFontTx/>
              <a:buChar char="•"/>
            </a:pPr>
            <a:endParaRPr lang="zh-CN" altLang="en-US"/>
          </a:p>
        </p:txBody>
      </p:sp>
      <p:sp>
        <p:nvSpPr>
          <p:cNvPr id="6" name="Text Box 6">
            <a:extLst>
              <a:ext uri="{FF2B5EF4-FFF2-40B4-BE49-F238E27FC236}">
                <a16:creationId xmlns:a16="http://schemas.microsoft.com/office/drawing/2014/main" id="{79A8342F-43E4-4D60-8FF7-E177B213ADD3}"/>
              </a:ext>
            </a:extLst>
          </p:cNvPr>
          <p:cNvSpPr txBox="1">
            <a:spLocks noChangeArrowheads="1"/>
          </p:cNvSpPr>
          <p:nvPr/>
        </p:nvSpPr>
        <p:spPr bwMode="auto">
          <a:xfrm>
            <a:off x="1352917" y="1920896"/>
            <a:ext cx="765908" cy="376238"/>
          </a:xfrm>
          <a:prstGeom prst="rect">
            <a:avLst/>
          </a:prstGeom>
          <a:solidFill>
            <a:srgbClr val="FFFF99"/>
          </a:solidFill>
          <a:ln w="9525">
            <a:solidFill>
              <a:srgbClr val="FF0000"/>
            </a:solidFill>
            <a:miter lim="800000"/>
            <a:headEnd/>
            <a:tailEnd/>
          </a:ln>
        </p:spPr>
        <p:txBody>
          <a:bodyPr wrap="square">
            <a:spAutoFit/>
          </a:bodyPr>
          <a:lstStyle>
            <a:lvl1pPr eaLnBrk="0" hangingPunct="0">
              <a:defRPr>
                <a:solidFill>
                  <a:schemeClr val="tx1"/>
                </a:solidFill>
                <a:latin typeface="Tahoma" panose="020B0604030504040204" pitchFamily="34" charset="0"/>
                <a:ea typeface="宋体" panose="02010600030101010101" pitchFamily="2" charset="-122"/>
              </a:defRPr>
            </a:lvl1pPr>
            <a:lvl2pPr marL="742950" indent="-285750" eaLnBrk="0" hangingPunct="0">
              <a:defRPr>
                <a:solidFill>
                  <a:schemeClr val="tx1"/>
                </a:solidFill>
                <a:latin typeface="Tahoma" panose="020B0604030504040204" pitchFamily="34" charset="0"/>
                <a:ea typeface="宋体" panose="02010600030101010101" pitchFamily="2" charset="-122"/>
              </a:defRPr>
            </a:lvl2pPr>
            <a:lvl3pPr marL="1143000" indent="-228600" eaLnBrk="0" hangingPunct="0">
              <a:defRPr>
                <a:solidFill>
                  <a:schemeClr val="tx1"/>
                </a:solidFill>
                <a:latin typeface="Tahoma" panose="020B0604030504040204" pitchFamily="34" charset="0"/>
                <a:ea typeface="宋体" panose="02010600030101010101" pitchFamily="2" charset="-122"/>
              </a:defRPr>
            </a:lvl3pPr>
            <a:lvl4pPr marL="1600200" indent="-228600" eaLnBrk="0" hangingPunct="0">
              <a:defRPr>
                <a:solidFill>
                  <a:schemeClr val="tx1"/>
                </a:solidFill>
                <a:latin typeface="Tahoma" panose="020B0604030504040204" pitchFamily="34" charset="0"/>
                <a:ea typeface="宋体" panose="02010600030101010101" pitchFamily="2" charset="-122"/>
              </a:defRPr>
            </a:lvl4pPr>
            <a:lvl5pPr marL="2057400" indent="-228600" eaLnBrk="0" hangingPunct="0">
              <a:defRPr>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Tahoma" panose="020B0604030504040204" pitchFamily="34" charset="0"/>
                <a:ea typeface="宋体" panose="02010600030101010101" pitchFamily="2" charset="-122"/>
              </a:defRPr>
            </a:lvl9pPr>
          </a:lstStyle>
          <a:p>
            <a:pPr eaLnBrk="1" hangingPunct="1">
              <a:spcBef>
                <a:spcPct val="50000"/>
              </a:spcBef>
            </a:pPr>
            <a:r>
              <a:rPr lang="zh-CN" altLang="en-US" dirty="0">
                <a:latin typeface="黑体" panose="02010609060101010101" pitchFamily="49" charset="-122"/>
                <a:ea typeface="黑体" panose="02010609060101010101" pitchFamily="49" charset="-122"/>
              </a:rPr>
              <a:t>气管</a:t>
            </a:r>
            <a:endParaRPr lang="en-US" altLang="zh-CN" dirty="0">
              <a:latin typeface="黑体" panose="02010609060101010101" pitchFamily="49" charset="-122"/>
              <a:ea typeface="黑体" panose="02010609060101010101" pitchFamily="49" charset="-122"/>
            </a:endParaRPr>
          </a:p>
        </p:txBody>
      </p:sp>
      <p:sp>
        <p:nvSpPr>
          <p:cNvPr id="7" name="Line 7">
            <a:extLst>
              <a:ext uri="{FF2B5EF4-FFF2-40B4-BE49-F238E27FC236}">
                <a16:creationId xmlns:a16="http://schemas.microsoft.com/office/drawing/2014/main" id="{C7B5957E-21A2-4863-AE8F-E5A099C3FF05}"/>
              </a:ext>
            </a:extLst>
          </p:cNvPr>
          <p:cNvSpPr>
            <a:spLocks noChangeShapeType="1"/>
          </p:cNvSpPr>
          <p:nvPr/>
        </p:nvSpPr>
        <p:spPr bwMode="auto">
          <a:xfrm>
            <a:off x="2138363" y="2111904"/>
            <a:ext cx="1275861" cy="891781"/>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8" name="Text Box 8">
            <a:extLst>
              <a:ext uri="{FF2B5EF4-FFF2-40B4-BE49-F238E27FC236}">
                <a16:creationId xmlns:a16="http://schemas.microsoft.com/office/drawing/2014/main" id="{FED448BE-943F-45BD-B387-4AC856DB8165}"/>
              </a:ext>
            </a:extLst>
          </p:cNvPr>
          <p:cNvSpPr txBox="1">
            <a:spLocks noChangeArrowheads="1"/>
          </p:cNvSpPr>
          <p:nvPr/>
        </p:nvSpPr>
        <p:spPr bwMode="auto">
          <a:xfrm>
            <a:off x="1352917" y="4939397"/>
            <a:ext cx="785446" cy="376238"/>
          </a:xfrm>
          <a:prstGeom prst="rect">
            <a:avLst/>
          </a:prstGeom>
          <a:solidFill>
            <a:srgbClr val="FFFF99"/>
          </a:solidFill>
          <a:ln w="9525">
            <a:solidFill>
              <a:srgbClr val="FF0000"/>
            </a:solidFill>
            <a:miter lim="800000"/>
            <a:headEnd/>
            <a:tailEnd/>
          </a:ln>
        </p:spPr>
        <p:txBody>
          <a:bodyPr wrap="square">
            <a:spAutoFit/>
          </a:bodyPr>
          <a:lstStyle>
            <a:defPPr>
              <a:defRPr lang="zh-CN"/>
            </a:defPPr>
            <a:lvl1pPr>
              <a:spcBef>
                <a:spcPct val="50000"/>
              </a:spcBef>
              <a:defRPr>
                <a:latin typeface="黑体" panose="02010609060101010101" pitchFamily="49" charset="-122"/>
                <a:ea typeface="黑体" panose="02010609060101010101" pitchFamily="49" charset="-122"/>
              </a:defRPr>
            </a:lvl1pPr>
            <a:lvl2pPr marL="742950" indent="-285750" eaLnBrk="0" hangingPunct="0">
              <a:defRPr>
                <a:latin typeface="Tahoma" panose="020B0604030504040204" pitchFamily="34" charset="0"/>
                <a:ea typeface="宋体" panose="02010600030101010101" pitchFamily="2" charset="-122"/>
              </a:defRPr>
            </a:lvl2pPr>
            <a:lvl3pPr marL="1143000" indent="-228600" eaLnBrk="0" hangingPunct="0">
              <a:defRPr>
                <a:latin typeface="Tahoma" panose="020B0604030504040204" pitchFamily="34" charset="0"/>
                <a:ea typeface="宋体" panose="02010600030101010101" pitchFamily="2" charset="-122"/>
              </a:defRPr>
            </a:lvl3pPr>
            <a:lvl4pPr marL="1600200" indent="-228600" eaLnBrk="0" hangingPunct="0">
              <a:defRPr>
                <a:latin typeface="Tahoma" panose="020B0604030504040204" pitchFamily="34" charset="0"/>
                <a:ea typeface="宋体" panose="02010600030101010101" pitchFamily="2" charset="-122"/>
              </a:defRPr>
            </a:lvl4pPr>
            <a:lvl5pPr marL="2057400" indent="-228600" eaLnBrk="0" hangingPunct="0">
              <a:defRPr>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Tahoma" panose="020B0604030504040204" pitchFamily="34" charset="0"/>
                <a:ea typeface="宋体" panose="02010600030101010101" pitchFamily="2" charset="-122"/>
              </a:defRPr>
            </a:lvl9pPr>
          </a:lstStyle>
          <a:p>
            <a:r>
              <a:rPr lang="zh-CN" altLang="en-US" dirty="0"/>
              <a:t>气管</a:t>
            </a:r>
            <a:endParaRPr lang="en-US" altLang="zh-CN" dirty="0"/>
          </a:p>
        </p:txBody>
      </p:sp>
      <p:sp>
        <p:nvSpPr>
          <p:cNvPr id="9" name="Line 9">
            <a:extLst>
              <a:ext uri="{FF2B5EF4-FFF2-40B4-BE49-F238E27FC236}">
                <a16:creationId xmlns:a16="http://schemas.microsoft.com/office/drawing/2014/main" id="{BACD8BB5-8672-4699-A5B5-1C4111A9472C}"/>
              </a:ext>
            </a:extLst>
          </p:cNvPr>
          <p:cNvSpPr>
            <a:spLocks noChangeShapeType="1"/>
          </p:cNvSpPr>
          <p:nvPr/>
        </p:nvSpPr>
        <p:spPr bwMode="auto">
          <a:xfrm flipV="1">
            <a:off x="2138363" y="4613353"/>
            <a:ext cx="2340707" cy="547844"/>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 name="Text Box 10">
            <a:extLst>
              <a:ext uri="{FF2B5EF4-FFF2-40B4-BE49-F238E27FC236}">
                <a16:creationId xmlns:a16="http://schemas.microsoft.com/office/drawing/2014/main" id="{6DDCDBBA-20F8-4C9F-8D94-180164ABA8EB}"/>
              </a:ext>
            </a:extLst>
          </p:cNvPr>
          <p:cNvSpPr txBox="1">
            <a:spLocks noChangeArrowheads="1"/>
          </p:cNvSpPr>
          <p:nvPr/>
        </p:nvSpPr>
        <p:spPr bwMode="auto">
          <a:xfrm>
            <a:off x="334963" y="3417543"/>
            <a:ext cx="1860061" cy="369332"/>
          </a:xfrm>
          <a:prstGeom prst="rect">
            <a:avLst/>
          </a:prstGeom>
          <a:solidFill>
            <a:srgbClr val="FFFF99"/>
          </a:solidFill>
          <a:ln w="9525">
            <a:solidFill>
              <a:srgbClr val="FF0000"/>
            </a:solidFill>
            <a:miter lim="800000"/>
            <a:headEnd/>
            <a:tailEnd/>
          </a:ln>
        </p:spPr>
        <p:txBody>
          <a:bodyPr wrap="square">
            <a:spAutoFit/>
          </a:bodyPr>
          <a:lstStyle>
            <a:defPPr>
              <a:defRPr lang="zh-CN"/>
            </a:defPPr>
            <a:lvl1pPr>
              <a:spcBef>
                <a:spcPct val="50000"/>
              </a:spcBef>
              <a:defRPr>
                <a:latin typeface="黑体" panose="02010609060101010101" pitchFamily="49" charset="-122"/>
                <a:ea typeface="黑体" panose="02010609060101010101" pitchFamily="49" charset="-122"/>
              </a:defRPr>
            </a:lvl1pPr>
            <a:lvl2pPr marL="742950" indent="-285750" eaLnBrk="0" hangingPunct="0">
              <a:defRPr>
                <a:latin typeface="Tahoma" panose="020B0604030504040204" pitchFamily="34" charset="0"/>
                <a:ea typeface="宋体" panose="02010600030101010101" pitchFamily="2" charset="-122"/>
              </a:defRPr>
            </a:lvl2pPr>
            <a:lvl3pPr marL="1143000" indent="-228600" eaLnBrk="0" hangingPunct="0">
              <a:defRPr>
                <a:latin typeface="Tahoma" panose="020B0604030504040204" pitchFamily="34" charset="0"/>
                <a:ea typeface="宋体" panose="02010600030101010101" pitchFamily="2" charset="-122"/>
              </a:defRPr>
            </a:lvl3pPr>
            <a:lvl4pPr marL="1600200" indent="-228600" eaLnBrk="0" hangingPunct="0">
              <a:defRPr>
                <a:latin typeface="Tahoma" panose="020B0604030504040204" pitchFamily="34" charset="0"/>
                <a:ea typeface="宋体" panose="02010600030101010101" pitchFamily="2" charset="-122"/>
              </a:defRPr>
            </a:lvl4pPr>
            <a:lvl5pPr marL="2057400" indent="-228600" eaLnBrk="0" hangingPunct="0">
              <a:defRPr>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Tahoma" panose="020B0604030504040204" pitchFamily="34" charset="0"/>
                <a:ea typeface="宋体" panose="02010600030101010101" pitchFamily="2" charset="-122"/>
              </a:defRPr>
            </a:lvl9pPr>
          </a:lstStyle>
          <a:p>
            <a:r>
              <a:rPr lang="zh-CN" altLang="en-US" dirty="0"/>
              <a:t>电子压差报警器</a:t>
            </a:r>
            <a:endParaRPr lang="en-US" altLang="zh-CN" dirty="0"/>
          </a:p>
        </p:txBody>
      </p:sp>
      <p:sp>
        <p:nvSpPr>
          <p:cNvPr id="11" name="Line 11">
            <a:extLst>
              <a:ext uri="{FF2B5EF4-FFF2-40B4-BE49-F238E27FC236}">
                <a16:creationId xmlns:a16="http://schemas.microsoft.com/office/drawing/2014/main" id="{C5FF5CDA-F79C-4F33-A39D-2DBEE7194ACD}"/>
              </a:ext>
            </a:extLst>
          </p:cNvPr>
          <p:cNvSpPr>
            <a:spLocks noChangeShapeType="1"/>
          </p:cNvSpPr>
          <p:nvPr/>
        </p:nvSpPr>
        <p:spPr bwMode="auto">
          <a:xfrm>
            <a:off x="2195025" y="3603516"/>
            <a:ext cx="3459528" cy="705340"/>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3" name="Text Box 12">
            <a:extLst>
              <a:ext uri="{FF2B5EF4-FFF2-40B4-BE49-F238E27FC236}">
                <a16:creationId xmlns:a16="http://schemas.microsoft.com/office/drawing/2014/main" id="{CDFBE3B4-B674-45E8-8B25-3D021A216AB6}"/>
              </a:ext>
            </a:extLst>
          </p:cNvPr>
          <p:cNvSpPr txBox="1">
            <a:spLocks noChangeArrowheads="1"/>
          </p:cNvSpPr>
          <p:nvPr/>
        </p:nvSpPr>
        <p:spPr bwMode="auto">
          <a:xfrm>
            <a:off x="7681425" y="2045888"/>
            <a:ext cx="1150815" cy="369332"/>
          </a:xfrm>
          <a:prstGeom prst="rect">
            <a:avLst/>
          </a:prstGeom>
          <a:solidFill>
            <a:srgbClr val="FFFF99"/>
          </a:solidFill>
          <a:ln w="9525">
            <a:solidFill>
              <a:srgbClr val="FF0000"/>
            </a:solidFill>
            <a:miter lim="800000"/>
            <a:headEnd/>
            <a:tailEnd/>
          </a:ln>
        </p:spPr>
        <p:txBody>
          <a:bodyPr wrap="square">
            <a:spAutoFit/>
          </a:bodyPr>
          <a:lstStyle>
            <a:defPPr>
              <a:defRPr lang="zh-CN"/>
            </a:defPPr>
            <a:lvl1pPr>
              <a:spcBef>
                <a:spcPct val="50000"/>
              </a:spcBef>
              <a:defRPr>
                <a:latin typeface="黑体" panose="02010609060101010101" pitchFamily="49" charset="-122"/>
                <a:ea typeface="黑体" panose="02010609060101010101" pitchFamily="49" charset="-122"/>
              </a:defRPr>
            </a:lvl1pPr>
            <a:lvl2pPr marL="742950" indent="-285750" eaLnBrk="0" hangingPunct="0">
              <a:defRPr>
                <a:latin typeface="Tahoma" panose="020B0604030504040204" pitchFamily="34" charset="0"/>
                <a:ea typeface="宋体" panose="02010600030101010101" pitchFamily="2" charset="-122"/>
              </a:defRPr>
            </a:lvl2pPr>
            <a:lvl3pPr marL="1143000" indent="-228600" eaLnBrk="0" hangingPunct="0">
              <a:defRPr>
                <a:latin typeface="Tahoma" panose="020B0604030504040204" pitchFamily="34" charset="0"/>
                <a:ea typeface="宋体" panose="02010600030101010101" pitchFamily="2" charset="-122"/>
              </a:defRPr>
            </a:lvl3pPr>
            <a:lvl4pPr marL="1600200" indent="-228600" eaLnBrk="0" hangingPunct="0">
              <a:defRPr>
                <a:latin typeface="Tahoma" panose="020B0604030504040204" pitchFamily="34" charset="0"/>
                <a:ea typeface="宋体" panose="02010600030101010101" pitchFamily="2" charset="-122"/>
              </a:defRPr>
            </a:lvl4pPr>
            <a:lvl5pPr marL="2057400" indent="-228600" eaLnBrk="0" hangingPunct="0">
              <a:defRPr>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Tahoma" panose="020B0604030504040204" pitchFamily="34" charset="0"/>
                <a:ea typeface="宋体" panose="02010600030101010101" pitchFamily="2" charset="-122"/>
              </a:defRPr>
            </a:lvl9pPr>
          </a:lstStyle>
          <a:p>
            <a:r>
              <a:rPr lang="zh-CN" altLang="en-US" dirty="0"/>
              <a:t>空滤支架</a:t>
            </a:r>
            <a:endParaRPr lang="en-US" altLang="zh-CN" dirty="0"/>
          </a:p>
        </p:txBody>
      </p:sp>
      <p:sp>
        <p:nvSpPr>
          <p:cNvPr id="14" name="Line 13">
            <a:extLst>
              <a:ext uri="{FF2B5EF4-FFF2-40B4-BE49-F238E27FC236}">
                <a16:creationId xmlns:a16="http://schemas.microsoft.com/office/drawing/2014/main" id="{9AC9190D-89F4-4A31-8640-7D336BD40852}"/>
              </a:ext>
            </a:extLst>
          </p:cNvPr>
          <p:cNvSpPr>
            <a:spLocks noChangeShapeType="1"/>
          </p:cNvSpPr>
          <p:nvPr/>
        </p:nvSpPr>
        <p:spPr bwMode="auto">
          <a:xfrm flipH="1">
            <a:off x="6057046" y="2198701"/>
            <a:ext cx="1624379" cy="1854076"/>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 name="Line 14">
            <a:extLst>
              <a:ext uri="{FF2B5EF4-FFF2-40B4-BE49-F238E27FC236}">
                <a16:creationId xmlns:a16="http://schemas.microsoft.com/office/drawing/2014/main" id="{3B9C9673-F525-4B97-B143-D3E2ED0F66C4}"/>
              </a:ext>
            </a:extLst>
          </p:cNvPr>
          <p:cNvSpPr>
            <a:spLocks noChangeShapeType="1"/>
          </p:cNvSpPr>
          <p:nvPr/>
        </p:nvSpPr>
        <p:spPr bwMode="auto">
          <a:xfrm flipH="1">
            <a:off x="5803779" y="3603515"/>
            <a:ext cx="1877646" cy="1366839"/>
          </a:xfrm>
          <a:prstGeom prst="line">
            <a:avLst/>
          </a:prstGeom>
          <a:noFill/>
          <a:ln w="2540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6" name="Text Box 15">
            <a:extLst>
              <a:ext uri="{FF2B5EF4-FFF2-40B4-BE49-F238E27FC236}">
                <a16:creationId xmlns:a16="http://schemas.microsoft.com/office/drawing/2014/main" id="{9553C966-803F-4873-92EE-04822D16B6BD}"/>
              </a:ext>
            </a:extLst>
          </p:cNvPr>
          <p:cNvSpPr txBox="1">
            <a:spLocks noChangeArrowheads="1"/>
          </p:cNvSpPr>
          <p:nvPr/>
        </p:nvSpPr>
        <p:spPr bwMode="auto">
          <a:xfrm>
            <a:off x="7681425" y="3451116"/>
            <a:ext cx="1150815" cy="369332"/>
          </a:xfrm>
          <a:prstGeom prst="rect">
            <a:avLst/>
          </a:prstGeom>
          <a:solidFill>
            <a:srgbClr val="FFFF99"/>
          </a:solidFill>
          <a:ln w="9525">
            <a:solidFill>
              <a:srgbClr val="FF0000"/>
            </a:solidFill>
            <a:miter lim="800000"/>
            <a:headEnd/>
            <a:tailEnd/>
          </a:ln>
        </p:spPr>
        <p:txBody>
          <a:bodyPr wrap="square">
            <a:spAutoFit/>
          </a:bodyPr>
          <a:lstStyle>
            <a:defPPr>
              <a:defRPr lang="zh-CN"/>
            </a:defPPr>
            <a:lvl1pPr>
              <a:spcBef>
                <a:spcPct val="50000"/>
              </a:spcBef>
              <a:defRPr>
                <a:latin typeface="黑体" panose="02010609060101010101" pitchFamily="49" charset="-122"/>
                <a:ea typeface="黑体" panose="02010609060101010101" pitchFamily="49" charset="-122"/>
              </a:defRPr>
            </a:lvl1pPr>
            <a:lvl2pPr marL="742950" indent="-285750" eaLnBrk="0" hangingPunct="0">
              <a:defRPr>
                <a:latin typeface="Tahoma" panose="020B0604030504040204" pitchFamily="34" charset="0"/>
                <a:ea typeface="宋体" panose="02010600030101010101" pitchFamily="2" charset="-122"/>
              </a:defRPr>
            </a:lvl2pPr>
            <a:lvl3pPr marL="1143000" indent="-228600" eaLnBrk="0" hangingPunct="0">
              <a:defRPr>
                <a:latin typeface="Tahoma" panose="020B0604030504040204" pitchFamily="34" charset="0"/>
                <a:ea typeface="宋体" panose="02010600030101010101" pitchFamily="2" charset="-122"/>
              </a:defRPr>
            </a:lvl3pPr>
            <a:lvl4pPr marL="1600200" indent="-228600" eaLnBrk="0" hangingPunct="0">
              <a:defRPr>
                <a:latin typeface="Tahoma" panose="020B0604030504040204" pitchFamily="34" charset="0"/>
                <a:ea typeface="宋体" panose="02010600030101010101" pitchFamily="2" charset="-122"/>
              </a:defRPr>
            </a:lvl4pPr>
            <a:lvl5pPr marL="2057400" indent="-228600" eaLnBrk="0" hangingPunct="0">
              <a:defRPr>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a:latin typeface="Tahoma" panose="020B0604030504040204" pitchFamily="34" charset="0"/>
                <a:ea typeface="宋体" panose="02010600030101010101" pitchFamily="2" charset="-122"/>
              </a:defRPr>
            </a:lvl9pPr>
          </a:lstStyle>
          <a:p>
            <a:r>
              <a:rPr lang="zh-CN" altLang="en-US" dirty="0"/>
              <a:t>空滤总成</a:t>
            </a:r>
          </a:p>
        </p:txBody>
      </p:sp>
      <p:sp>
        <p:nvSpPr>
          <p:cNvPr id="18" name="矩形 17">
            <a:extLst>
              <a:ext uri="{FF2B5EF4-FFF2-40B4-BE49-F238E27FC236}">
                <a16:creationId xmlns:a16="http://schemas.microsoft.com/office/drawing/2014/main" id="{286A0492-7D5D-4FAC-A466-F0594095B88B}"/>
              </a:ext>
            </a:extLst>
          </p:cNvPr>
          <p:cNvSpPr/>
          <p:nvPr/>
        </p:nvSpPr>
        <p:spPr>
          <a:xfrm>
            <a:off x="304506" y="823663"/>
            <a:ext cx="1800493"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（一）进气系统</a:t>
            </a:r>
            <a:endParaRPr lang="zh-CN" altLang="en-US" dirty="0"/>
          </a:p>
        </p:txBody>
      </p:sp>
    </p:spTree>
    <p:extLst>
      <p:ext uri="{BB962C8B-B14F-4D97-AF65-F5344CB8AC3E}">
        <p14:creationId xmlns:p14="http://schemas.microsoft.com/office/powerpoint/2010/main" val="322270134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15BC3F94-B1F0-4F60-B1FB-9811BEE30CA2}"/>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865" t="703" r="894" b="804"/>
          <a:stretch/>
        </p:blipFill>
        <p:spPr>
          <a:xfrm>
            <a:off x="386462" y="1458303"/>
            <a:ext cx="7098202" cy="4961561"/>
          </a:xfrm>
          <a:prstGeom prst="rect">
            <a:avLst/>
          </a:prstGeom>
          <a:ln>
            <a:noFill/>
          </a:ln>
        </p:spPr>
      </p:pic>
      <p:sp>
        <p:nvSpPr>
          <p:cNvPr id="7" name="矩形 6">
            <a:extLst>
              <a:ext uri="{FF2B5EF4-FFF2-40B4-BE49-F238E27FC236}">
                <a16:creationId xmlns:a16="http://schemas.microsoft.com/office/drawing/2014/main" id="{72CA52D0-5F42-4EAC-BE06-17BDBBC08653}"/>
              </a:ext>
            </a:extLst>
          </p:cNvPr>
          <p:cNvSpPr/>
          <p:nvPr/>
        </p:nvSpPr>
        <p:spPr>
          <a:xfrm>
            <a:off x="2931113" y="1709820"/>
            <a:ext cx="859054" cy="3072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t>尿素罐</a:t>
            </a:r>
          </a:p>
        </p:txBody>
      </p:sp>
      <p:sp>
        <p:nvSpPr>
          <p:cNvPr id="8" name="矩形 7">
            <a:extLst>
              <a:ext uri="{FF2B5EF4-FFF2-40B4-BE49-F238E27FC236}">
                <a16:creationId xmlns:a16="http://schemas.microsoft.com/office/drawing/2014/main" id="{2A39D79B-8EFB-4DE8-9BBD-09A84C535722}"/>
              </a:ext>
            </a:extLst>
          </p:cNvPr>
          <p:cNvSpPr/>
          <p:nvPr/>
        </p:nvSpPr>
        <p:spPr>
          <a:xfrm>
            <a:off x="3917621" y="3988412"/>
            <a:ext cx="1150590" cy="2592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t>排气波纹管</a:t>
            </a:r>
          </a:p>
        </p:txBody>
      </p:sp>
      <p:sp>
        <p:nvSpPr>
          <p:cNvPr id="9" name="矩形 8">
            <a:extLst>
              <a:ext uri="{FF2B5EF4-FFF2-40B4-BE49-F238E27FC236}">
                <a16:creationId xmlns:a16="http://schemas.microsoft.com/office/drawing/2014/main" id="{F6D5273A-BCED-4334-9E13-EE2D00038EDD}"/>
              </a:ext>
            </a:extLst>
          </p:cNvPr>
          <p:cNvSpPr/>
          <p:nvPr/>
        </p:nvSpPr>
        <p:spPr>
          <a:xfrm>
            <a:off x="4872634" y="4748510"/>
            <a:ext cx="1182808" cy="3072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t>后处理总成</a:t>
            </a:r>
          </a:p>
        </p:txBody>
      </p:sp>
      <p:cxnSp>
        <p:nvCxnSpPr>
          <p:cNvPr id="10" name="直接箭头连接符 9">
            <a:extLst>
              <a:ext uri="{FF2B5EF4-FFF2-40B4-BE49-F238E27FC236}">
                <a16:creationId xmlns:a16="http://schemas.microsoft.com/office/drawing/2014/main" id="{FBB88591-D86D-4324-99CE-88702B278258}"/>
              </a:ext>
            </a:extLst>
          </p:cNvPr>
          <p:cNvCxnSpPr/>
          <p:nvPr/>
        </p:nvCxnSpPr>
        <p:spPr>
          <a:xfrm flipH="1" flipV="1">
            <a:off x="3790167" y="1855312"/>
            <a:ext cx="702749" cy="259488"/>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1" name="直接箭头连接符 10">
            <a:extLst>
              <a:ext uri="{FF2B5EF4-FFF2-40B4-BE49-F238E27FC236}">
                <a16:creationId xmlns:a16="http://schemas.microsoft.com/office/drawing/2014/main" id="{0B58BA4B-A056-4ECE-B3ED-A70898FC4D4D}"/>
              </a:ext>
            </a:extLst>
          </p:cNvPr>
          <p:cNvCxnSpPr>
            <a:endCxn id="9" idx="1"/>
          </p:cNvCxnSpPr>
          <p:nvPr/>
        </p:nvCxnSpPr>
        <p:spPr>
          <a:xfrm flipV="1">
            <a:off x="3575280" y="4902133"/>
            <a:ext cx="1297354" cy="25131"/>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3" name="直接箭头连接符 12">
            <a:extLst>
              <a:ext uri="{FF2B5EF4-FFF2-40B4-BE49-F238E27FC236}">
                <a16:creationId xmlns:a16="http://schemas.microsoft.com/office/drawing/2014/main" id="{66822BF2-A852-40EE-945B-2E59588A4C1E}"/>
              </a:ext>
            </a:extLst>
          </p:cNvPr>
          <p:cNvCxnSpPr/>
          <p:nvPr/>
        </p:nvCxnSpPr>
        <p:spPr>
          <a:xfrm flipV="1">
            <a:off x="3344414" y="4118018"/>
            <a:ext cx="573207" cy="11902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4" name="文本框 13">
            <a:extLst>
              <a:ext uri="{FF2B5EF4-FFF2-40B4-BE49-F238E27FC236}">
                <a16:creationId xmlns:a16="http://schemas.microsoft.com/office/drawing/2014/main" id="{D1843A0D-F4B4-45B2-8152-C7E846BDB178}"/>
              </a:ext>
            </a:extLst>
          </p:cNvPr>
          <p:cNvSpPr txBox="1"/>
          <p:nvPr/>
        </p:nvSpPr>
        <p:spPr>
          <a:xfrm>
            <a:off x="4247805" y="5958199"/>
            <a:ext cx="8474075" cy="461665"/>
          </a:xfrm>
          <a:prstGeom prst="rect">
            <a:avLst/>
          </a:prstGeom>
          <a:noFill/>
        </p:spPr>
        <p:txBody>
          <a:bodyPr wrap="square" rtlCol="0">
            <a:spAutoFit/>
          </a:bodyPr>
          <a:lstStyle/>
          <a:p>
            <a:pPr>
              <a:lnSpc>
                <a:spcPct val="150000"/>
              </a:lnSpc>
            </a:pPr>
            <a:r>
              <a:rPr lang="zh-CN" altLang="en-US" sz="1600" b="1" dirty="0">
                <a:solidFill>
                  <a:schemeClr val="tx1"/>
                </a:solidFill>
                <a:latin typeface="微软雅黑" panose="020B0503020204020204" charset="-122"/>
                <a:ea typeface="微软雅黑" panose="020B0503020204020204" charset="-122"/>
              </a:rPr>
              <a:t>功能说明：</a:t>
            </a:r>
            <a:r>
              <a:rPr lang="zh-CN" altLang="en-US" sz="1600" dirty="0">
                <a:solidFill>
                  <a:schemeClr val="tx1"/>
                </a:solidFill>
                <a:latin typeface="微软雅黑" panose="020B0503020204020204" charset="-122"/>
                <a:ea typeface="微软雅黑" panose="020B0503020204020204" charset="-122"/>
              </a:rPr>
              <a:t>将废气排出，同时将未完全燃烧之污染物转换为无害物质，保护环境。</a:t>
            </a:r>
          </a:p>
        </p:txBody>
      </p:sp>
      <p:pic>
        <p:nvPicPr>
          <p:cNvPr id="15" name="图片 14">
            <a:extLst>
              <a:ext uri="{FF2B5EF4-FFF2-40B4-BE49-F238E27FC236}">
                <a16:creationId xmlns:a16="http://schemas.microsoft.com/office/drawing/2014/main" id="{9357D81F-832D-422B-8DC8-BE8ED38A0AE2}"/>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38" t="20894" r="827" b="19974"/>
          <a:stretch/>
        </p:blipFill>
        <p:spPr>
          <a:xfrm>
            <a:off x="7626989" y="4118407"/>
            <a:ext cx="3885268" cy="1798289"/>
          </a:xfrm>
          <a:prstGeom prst="rect">
            <a:avLst/>
          </a:prstGeom>
        </p:spPr>
      </p:pic>
      <p:pic>
        <p:nvPicPr>
          <p:cNvPr id="16" name="图片 15">
            <a:extLst>
              <a:ext uri="{FF2B5EF4-FFF2-40B4-BE49-F238E27FC236}">
                <a16:creationId xmlns:a16="http://schemas.microsoft.com/office/drawing/2014/main" id="{F30CF54B-AA93-4D71-B4DD-99EFFD5157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0494" t="15499" r="15508" b="13504"/>
          <a:stretch/>
        </p:blipFill>
        <p:spPr>
          <a:xfrm>
            <a:off x="8133522" y="891725"/>
            <a:ext cx="1969750" cy="2519825"/>
          </a:xfrm>
          <a:prstGeom prst="rect">
            <a:avLst/>
          </a:prstGeom>
        </p:spPr>
      </p:pic>
      <p:cxnSp>
        <p:nvCxnSpPr>
          <p:cNvPr id="17" name="直接箭头连接符 16">
            <a:extLst>
              <a:ext uri="{FF2B5EF4-FFF2-40B4-BE49-F238E27FC236}">
                <a16:creationId xmlns:a16="http://schemas.microsoft.com/office/drawing/2014/main" id="{EFD57E50-23B7-4564-8E45-82641D447DD0}"/>
              </a:ext>
            </a:extLst>
          </p:cNvPr>
          <p:cNvCxnSpPr>
            <a:endCxn id="15" idx="1"/>
          </p:cNvCxnSpPr>
          <p:nvPr/>
        </p:nvCxnSpPr>
        <p:spPr>
          <a:xfrm flipV="1">
            <a:off x="3124200" y="5017552"/>
            <a:ext cx="4502789" cy="574802"/>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cxnSp>
        <p:nvCxnSpPr>
          <p:cNvPr id="18" name="直接箭头连接符 17">
            <a:extLst>
              <a:ext uri="{FF2B5EF4-FFF2-40B4-BE49-F238E27FC236}">
                <a16:creationId xmlns:a16="http://schemas.microsoft.com/office/drawing/2014/main" id="{3C71FA14-7101-479C-8747-4E44B82341EA}"/>
              </a:ext>
            </a:extLst>
          </p:cNvPr>
          <p:cNvCxnSpPr>
            <a:endCxn id="16" idx="1"/>
          </p:cNvCxnSpPr>
          <p:nvPr/>
        </p:nvCxnSpPr>
        <p:spPr>
          <a:xfrm flipV="1">
            <a:off x="5224451" y="2151638"/>
            <a:ext cx="2909071" cy="788765"/>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19" name="矩形 18">
            <a:extLst>
              <a:ext uri="{FF2B5EF4-FFF2-40B4-BE49-F238E27FC236}">
                <a16:creationId xmlns:a16="http://schemas.microsoft.com/office/drawing/2014/main" id="{8D3BD60C-E658-437E-88E9-9D9FC2E5CF54}"/>
              </a:ext>
            </a:extLst>
          </p:cNvPr>
          <p:cNvSpPr/>
          <p:nvPr/>
        </p:nvSpPr>
        <p:spPr>
          <a:xfrm>
            <a:off x="5587000" y="1517307"/>
            <a:ext cx="1150590" cy="25921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t>尿素泵</a:t>
            </a:r>
          </a:p>
        </p:txBody>
      </p:sp>
      <p:cxnSp>
        <p:nvCxnSpPr>
          <p:cNvPr id="20" name="直接箭头连接符 19">
            <a:extLst>
              <a:ext uri="{FF2B5EF4-FFF2-40B4-BE49-F238E27FC236}">
                <a16:creationId xmlns:a16="http://schemas.microsoft.com/office/drawing/2014/main" id="{0A06AD10-B346-4316-B0D8-6B432D72F140}"/>
              </a:ext>
            </a:extLst>
          </p:cNvPr>
          <p:cNvCxnSpPr/>
          <p:nvPr/>
        </p:nvCxnSpPr>
        <p:spPr>
          <a:xfrm flipV="1">
            <a:off x="5587000" y="1805213"/>
            <a:ext cx="575295" cy="28230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2" name="矩形 21">
            <a:extLst>
              <a:ext uri="{FF2B5EF4-FFF2-40B4-BE49-F238E27FC236}">
                <a16:creationId xmlns:a16="http://schemas.microsoft.com/office/drawing/2014/main" id="{F9B46449-C60E-46C4-9EC8-C5E09F731836}"/>
              </a:ext>
            </a:extLst>
          </p:cNvPr>
          <p:cNvSpPr/>
          <p:nvPr/>
        </p:nvSpPr>
        <p:spPr>
          <a:xfrm>
            <a:off x="304506" y="823663"/>
            <a:ext cx="1800493"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（二）排气系统</a:t>
            </a:r>
            <a:endParaRPr lang="zh-CN" altLang="en-US" dirty="0"/>
          </a:p>
        </p:txBody>
      </p:sp>
    </p:spTree>
    <p:extLst>
      <p:ext uri="{BB962C8B-B14F-4D97-AF65-F5344CB8AC3E}">
        <p14:creationId xmlns:p14="http://schemas.microsoft.com/office/powerpoint/2010/main" val="2346222124"/>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F94B229-300E-4D23-8B0F-E4667644B530}"/>
              </a:ext>
            </a:extLst>
          </p:cNvPr>
          <p:cNvPicPr>
            <a:picLocks noChangeAspect="1"/>
          </p:cNvPicPr>
          <p:nvPr/>
        </p:nvPicPr>
        <p:blipFill>
          <a:blip r:embed="rId2"/>
          <a:stretch>
            <a:fillRect/>
          </a:stretch>
        </p:blipFill>
        <p:spPr>
          <a:xfrm>
            <a:off x="3649787" y="1579322"/>
            <a:ext cx="4366554" cy="2325138"/>
          </a:xfrm>
          <a:prstGeom prst="rect">
            <a:avLst/>
          </a:prstGeom>
        </p:spPr>
      </p:pic>
      <p:sp>
        <p:nvSpPr>
          <p:cNvPr id="4" name="文本框 3">
            <a:extLst>
              <a:ext uri="{FF2B5EF4-FFF2-40B4-BE49-F238E27FC236}">
                <a16:creationId xmlns:a16="http://schemas.microsoft.com/office/drawing/2014/main" id="{A3828CAF-C6D7-4D58-8F86-BFE91D362F1A}"/>
              </a:ext>
            </a:extLst>
          </p:cNvPr>
          <p:cNvSpPr txBox="1"/>
          <p:nvPr/>
        </p:nvSpPr>
        <p:spPr>
          <a:xfrm>
            <a:off x="1391900" y="4282059"/>
            <a:ext cx="7970688" cy="1993238"/>
          </a:xfrm>
          <a:prstGeom prst="rect">
            <a:avLst/>
          </a:prstGeom>
          <a:noFill/>
          <a:extLst>
            <a:ext uri="{909E8E84-426E-40DD-AFC4-6F175D3DCCD1}">
              <a14:hiddenFill xmlns:a14="http://schemas.microsoft.com/office/drawing/2010/main">
                <a:solidFill>
                  <a:schemeClr val="tx2">
                    <a:lumMod val="20000"/>
                    <a:lumOff val="80000"/>
                  </a:schemeClr>
                </a:solidFill>
              </a14:hiddenFill>
            </a:ext>
          </a:extLst>
        </p:spPr>
        <p:txBody>
          <a:bodyPr wrap="square" rtlCol="0">
            <a:spAutoFit/>
          </a:bodyPr>
          <a:lstStyle/>
          <a:p>
            <a:pPr algn="just">
              <a:lnSpc>
                <a:spcPct val="150000"/>
              </a:lnSpc>
            </a:pPr>
            <a:r>
              <a:rPr lang="en-US" altLang="zh-CN" sz="1400" dirty="0">
                <a:latin typeface="微软雅黑" panose="020B0503020204020204" pitchFamily="34" charset="-122"/>
                <a:ea typeface="微软雅黑" panose="020B0503020204020204" pitchFamily="34" charset="-122"/>
              </a:rPr>
              <a:t>1. </a:t>
            </a:r>
            <a:r>
              <a:rPr lang="zh-CN" altLang="en-US" sz="1400" dirty="0">
                <a:latin typeface="微软雅黑" panose="020B0503020204020204" pitchFamily="34" charset="-122"/>
                <a:ea typeface="微软雅黑" panose="020B0503020204020204" pitchFamily="34" charset="-122"/>
              </a:rPr>
              <a:t>后处理柴油氧化催化器（</a:t>
            </a:r>
            <a:r>
              <a:rPr lang="en-US" altLang="zh-CN" sz="1400" dirty="0">
                <a:latin typeface="微软雅黑" panose="020B0503020204020204" pitchFamily="34" charset="-122"/>
                <a:ea typeface="微软雅黑" panose="020B0503020204020204" pitchFamily="34" charset="-122"/>
              </a:rPr>
              <a:t>DOC</a:t>
            </a:r>
            <a:r>
              <a:rPr lang="zh-CN" altLang="en-US" sz="1400" dirty="0">
                <a:latin typeface="微软雅黑" panose="020B0503020204020204" pitchFamily="34" charset="-122"/>
                <a:ea typeface="微软雅黑" panose="020B0503020204020204" pitchFamily="34" charset="-122"/>
              </a:rPr>
              <a:t>）进口温度传感器；</a:t>
            </a:r>
            <a:r>
              <a:rPr lang="en-US" altLang="zh-CN" sz="1400" dirty="0">
                <a:latin typeface="微软雅黑" panose="020B0503020204020204" pitchFamily="34" charset="-122"/>
                <a:ea typeface="微软雅黑" panose="020B0503020204020204" pitchFamily="34" charset="-122"/>
              </a:rPr>
              <a:t>2. </a:t>
            </a:r>
            <a:r>
              <a:rPr lang="zh-CN" altLang="en-US" sz="1400" dirty="0">
                <a:latin typeface="微软雅黑" panose="020B0503020204020204" pitchFamily="34" charset="-122"/>
                <a:ea typeface="微软雅黑" panose="020B0503020204020204" pitchFamily="34" charset="-122"/>
              </a:rPr>
              <a:t>后处理进口氮氧化物传感器；</a:t>
            </a:r>
          </a:p>
          <a:p>
            <a:pPr algn="just">
              <a:lnSpc>
                <a:spcPct val="150000"/>
              </a:lnSpc>
            </a:pPr>
            <a:r>
              <a:rPr lang="en-US" altLang="zh-CN" sz="1400" dirty="0">
                <a:latin typeface="微软雅黑" panose="020B0503020204020204" pitchFamily="34" charset="-122"/>
                <a:ea typeface="微软雅黑" panose="020B0503020204020204" pitchFamily="34" charset="-122"/>
              </a:rPr>
              <a:t>3. </a:t>
            </a:r>
            <a:r>
              <a:rPr lang="zh-CN" altLang="en-US" sz="1400" dirty="0">
                <a:latin typeface="微软雅黑" panose="020B0503020204020204" pitchFamily="34" charset="-122"/>
                <a:ea typeface="微软雅黑" panose="020B0503020204020204" pitchFamily="34" charset="-122"/>
              </a:rPr>
              <a:t>后处理柴油微粒滤清器 </a:t>
            </a:r>
            <a:r>
              <a:rPr lang="en-US" altLang="zh-CN" sz="1400" dirty="0">
                <a:latin typeface="微软雅黑" panose="020B0503020204020204" pitchFamily="34" charset="-122"/>
                <a:ea typeface="微软雅黑" panose="020B0503020204020204" pitchFamily="34" charset="-122"/>
              </a:rPr>
              <a:t>(DPF)</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4. </a:t>
            </a:r>
            <a:r>
              <a:rPr lang="zh-CN" altLang="en-US" sz="1400" dirty="0">
                <a:latin typeface="微软雅黑" panose="020B0503020204020204" pitchFamily="34" charset="-122"/>
                <a:ea typeface="微软雅黑" panose="020B0503020204020204" pitchFamily="34" charset="-122"/>
              </a:rPr>
              <a:t>后处理柴油机排气处理液 </a:t>
            </a:r>
            <a:r>
              <a:rPr lang="en-US" altLang="zh-CN" sz="1400" dirty="0">
                <a:latin typeface="微软雅黑" panose="020B0503020204020204" pitchFamily="34" charset="-122"/>
                <a:ea typeface="微软雅黑" panose="020B0503020204020204" pitchFamily="34" charset="-122"/>
              </a:rPr>
              <a:t>(DEF) </a:t>
            </a:r>
            <a:r>
              <a:rPr lang="zh-CN" altLang="en-US" sz="1400" dirty="0">
                <a:latin typeface="微软雅黑" panose="020B0503020204020204" pitchFamily="34" charset="-122"/>
                <a:ea typeface="微软雅黑" panose="020B0503020204020204" pitchFamily="34" charset="-122"/>
              </a:rPr>
              <a:t>喷射阀；</a:t>
            </a:r>
          </a:p>
          <a:p>
            <a:pPr algn="just">
              <a:lnSpc>
                <a:spcPct val="150000"/>
              </a:lnSpc>
            </a:pPr>
            <a:r>
              <a:rPr lang="en-US" altLang="zh-CN" sz="1400" dirty="0">
                <a:latin typeface="微软雅黑" panose="020B0503020204020204" pitchFamily="34" charset="-122"/>
                <a:ea typeface="微软雅黑" panose="020B0503020204020204" pitchFamily="34" charset="-122"/>
              </a:rPr>
              <a:t>5. </a:t>
            </a:r>
            <a:r>
              <a:rPr lang="zh-CN" altLang="en-US" sz="1400" dirty="0">
                <a:latin typeface="微软雅黑" panose="020B0503020204020204" pitchFamily="34" charset="-122"/>
                <a:ea typeface="微软雅黑" panose="020B0503020204020204" pitchFamily="34" charset="-122"/>
              </a:rPr>
              <a:t>后处理分解管；</a:t>
            </a:r>
            <a:r>
              <a:rPr lang="en-US" altLang="zh-CN" sz="1400" dirty="0">
                <a:latin typeface="微软雅黑" panose="020B0503020204020204" pitchFamily="34" charset="-122"/>
                <a:ea typeface="微软雅黑" panose="020B0503020204020204" pitchFamily="34" charset="-122"/>
              </a:rPr>
              <a:t>6. </a:t>
            </a:r>
            <a:r>
              <a:rPr lang="zh-CN" altLang="en-US" sz="1400" dirty="0">
                <a:latin typeface="微软雅黑" panose="020B0503020204020204" pitchFamily="34" charset="-122"/>
                <a:ea typeface="微软雅黑" panose="020B0503020204020204" pitchFamily="34" charset="-122"/>
              </a:rPr>
              <a:t>后处理出口 </a:t>
            </a:r>
            <a:r>
              <a:rPr lang="en-US" altLang="zh-CN" sz="1400" dirty="0" err="1">
                <a:latin typeface="微软雅黑" panose="020B0503020204020204" pitchFamily="34" charset="-122"/>
                <a:ea typeface="微软雅黑" panose="020B0503020204020204" pitchFamily="34" charset="-122"/>
              </a:rPr>
              <a:t>NOx</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传感器；</a:t>
            </a:r>
            <a:r>
              <a:rPr lang="en-US" altLang="zh-CN" sz="1400" dirty="0">
                <a:latin typeface="微软雅黑" panose="020B0503020204020204" pitchFamily="34" charset="-122"/>
                <a:ea typeface="微软雅黑" panose="020B0503020204020204" pitchFamily="34" charset="-122"/>
              </a:rPr>
              <a:t>7. </a:t>
            </a:r>
            <a:r>
              <a:rPr lang="zh-CN" altLang="en-US" sz="1400" dirty="0">
                <a:latin typeface="微软雅黑" panose="020B0503020204020204" pitchFamily="34" charset="-122"/>
                <a:ea typeface="微软雅黑" panose="020B0503020204020204" pitchFamily="34" charset="-122"/>
              </a:rPr>
              <a:t>后处理 </a:t>
            </a:r>
            <a:r>
              <a:rPr lang="en-US" altLang="zh-CN" sz="1400" dirty="0">
                <a:latin typeface="微软雅黑" panose="020B0503020204020204" pitchFamily="34" charset="-122"/>
                <a:ea typeface="微软雅黑" panose="020B0503020204020204" pitchFamily="34" charset="-122"/>
              </a:rPr>
              <a:t>DEF </a:t>
            </a:r>
            <a:r>
              <a:rPr lang="zh-CN" altLang="en-US" sz="1400" dirty="0">
                <a:latin typeface="微软雅黑" panose="020B0503020204020204" pitchFamily="34" charset="-122"/>
                <a:ea typeface="微软雅黑" panose="020B0503020204020204" pitchFamily="34" charset="-122"/>
              </a:rPr>
              <a:t>喷射单元；</a:t>
            </a:r>
          </a:p>
          <a:p>
            <a:pPr algn="just">
              <a:lnSpc>
                <a:spcPct val="150000"/>
              </a:lnSpc>
            </a:pPr>
            <a:r>
              <a:rPr lang="en-US" altLang="zh-CN" sz="1400" dirty="0">
                <a:latin typeface="微软雅黑" panose="020B0503020204020204" pitchFamily="34" charset="-122"/>
                <a:ea typeface="微软雅黑" panose="020B0503020204020204" pitchFamily="34" charset="-122"/>
              </a:rPr>
              <a:t>8. </a:t>
            </a:r>
            <a:r>
              <a:rPr lang="zh-CN" altLang="en-US" sz="1400" dirty="0">
                <a:latin typeface="微软雅黑" panose="020B0503020204020204" pitchFamily="34" charset="-122"/>
                <a:ea typeface="微软雅黑" panose="020B0503020204020204" pitchFamily="34" charset="-122"/>
              </a:rPr>
              <a:t>后处理选择性催化还原 </a:t>
            </a:r>
            <a:r>
              <a:rPr lang="en-US" altLang="zh-CN" sz="1400" dirty="0">
                <a:latin typeface="微软雅黑" panose="020B0503020204020204" pitchFamily="34" charset="-122"/>
                <a:ea typeface="微软雅黑" panose="020B0503020204020204" pitchFamily="34" charset="-122"/>
              </a:rPr>
              <a:t>(SCR) </a:t>
            </a:r>
            <a:r>
              <a:rPr lang="zh-CN" altLang="en-US" sz="1400" dirty="0">
                <a:latin typeface="微软雅黑" panose="020B0503020204020204" pitchFamily="34" charset="-122"/>
                <a:ea typeface="微软雅黑" panose="020B0503020204020204" pitchFamily="34" charset="-122"/>
              </a:rPr>
              <a:t>出口温度传感器；</a:t>
            </a:r>
            <a:r>
              <a:rPr lang="en-US" altLang="zh-CN" sz="1400" dirty="0">
                <a:latin typeface="微软雅黑" panose="020B0503020204020204" pitchFamily="34" charset="-122"/>
                <a:ea typeface="微软雅黑" panose="020B0503020204020204" pitchFamily="34" charset="-122"/>
              </a:rPr>
              <a:t>9. </a:t>
            </a:r>
            <a:r>
              <a:rPr lang="zh-CN" altLang="en-US" sz="1400" dirty="0">
                <a:latin typeface="微软雅黑" panose="020B0503020204020204" pitchFamily="34" charset="-122"/>
                <a:ea typeface="微软雅黑" panose="020B0503020204020204" pitchFamily="34" charset="-122"/>
              </a:rPr>
              <a:t>后处理 </a:t>
            </a:r>
            <a:r>
              <a:rPr lang="en-US" altLang="zh-CN" sz="1400" dirty="0">
                <a:latin typeface="微软雅黑" panose="020B0503020204020204" pitchFamily="34" charset="-122"/>
                <a:ea typeface="微软雅黑" panose="020B0503020204020204" pitchFamily="34" charset="-122"/>
              </a:rPr>
              <a:t>SCR </a:t>
            </a:r>
            <a:r>
              <a:rPr lang="zh-CN" altLang="en-US" sz="1400" dirty="0">
                <a:latin typeface="微软雅黑" panose="020B0503020204020204" pitchFamily="34" charset="-122"/>
                <a:ea typeface="微软雅黑" panose="020B0503020204020204" pitchFamily="34" charset="-122"/>
              </a:rPr>
              <a:t>催化器；</a:t>
            </a:r>
          </a:p>
          <a:p>
            <a:pPr algn="just">
              <a:lnSpc>
                <a:spcPct val="150000"/>
              </a:lnSpc>
            </a:pPr>
            <a:r>
              <a:rPr lang="en-US" altLang="zh-CN" sz="1400" dirty="0">
                <a:latin typeface="微软雅黑" panose="020B0503020204020204" pitchFamily="34" charset="-122"/>
                <a:ea typeface="微软雅黑" panose="020B0503020204020204" pitchFamily="34" charset="-122"/>
              </a:rPr>
              <a:t>10. </a:t>
            </a:r>
            <a:r>
              <a:rPr lang="zh-CN" altLang="en-US" sz="1400" dirty="0">
                <a:latin typeface="微软雅黑" panose="020B0503020204020204" pitchFamily="34" charset="-122"/>
                <a:ea typeface="微软雅黑" panose="020B0503020204020204" pitchFamily="34" charset="-122"/>
              </a:rPr>
              <a:t>后处理 </a:t>
            </a:r>
            <a:r>
              <a:rPr lang="en-US" altLang="zh-CN" sz="1400" dirty="0">
                <a:latin typeface="微软雅黑" panose="020B0503020204020204" pitchFamily="34" charset="-122"/>
                <a:ea typeface="微软雅黑" panose="020B0503020204020204" pitchFamily="34" charset="-122"/>
              </a:rPr>
              <a:t>DPF </a:t>
            </a:r>
            <a:r>
              <a:rPr lang="zh-CN" altLang="en-US" sz="1400" dirty="0">
                <a:latin typeface="微软雅黑" panose="020B0503020204020204" pitchFamily="34" charset="-122"/>
                <a:ea typeface="微软雅黑" panose="020B0503020204020204" pitchFamily="34" charset="-122"/>
              </a:rPr>
              <a:t>出口温度传感器；</a:t>
            </a:r>
            <a:r>
              <a:rPr lang="en-US" altLang="zh-CN" sz="1400" dirty="0">
                <a:latin typeface="微软雅黑" panose="020B0503020204020204" pitchFamily="34" charset="-122"/>
                <a:ea typeface="微软雅黑" panose="020B0503020204020204" pitchFamily="34" charset="-122"/>
              </a:rPr>
              <a:t>11. </a:t>
            </a:r>
            <a:r>
              <a:rPr lang="zh-CN" altLang="en-US" sz="1400" dirty="0">
                <a:latin typeface="微软雅黑" panose="020B0503020204020204" pitchFamily="34" charset="-122"/>
                <a:ea typeface="微软雅黑" panose="020B0503020204020204" pitchFamily="34" charset="-122"/>
              </a:rPr>
              <a:t>后处理 </a:t>
            </a:r>
            <a:r>
              <a:rPr lang="en-US" altLang="zh-CN" sz="1400" dirty="0">
                <a:latin typeface="微软雅黑" panose="020B0503020204020204" pitchFamily="34" charset="-122"/>
                <a:ea typeface="微软雅黑" panose="020B0503020204020204" pitchFamily="34" charset="-122"/>
              </a:rPr>
              <a:t>DPF </a:t>
            </a:r>
            <a:r>
              <a:rPr lang="zh-CN" altLang="en-US" sz="1400" dirty="0">
                <a:latin typeface="微软雅黑" panose="020B0503020204020204" pitchFamily="34" charset="-122"/>
                <a:ea typeface="微软雅黑" panose="020B0503020204020204" pitchFamily="34" charset="-122"/>
              </a:rPr>
              <a:t>压差传感器和管；</a:t>
            </a:r>
          </a:p>
          <a:p>
            <a:pPr algn="just">
              <a:lnSpc>
                <a:spcPct val="150000"/>
              </a:lnSpc>
            </a:pPr>
            <a:r>
              <a:rPr lang="en-US" altLang="zh-CN" sz="1400" dirty="0">
                <a:latin typeface="微软雅黑" panose="020B0503020204020204" pitchFamily="34" charset="-122"/>
                <a:ea typeface="微软雅黑" panose="020B0503020204020204" pitchFamily="34" charset="-122"/>
              </a:rPr>
              <a:t>12. </a:t>
            </a:r>
            <a:r>
              <a:rPr lang="zh-CN" altLang="en-US" sz="1400" dirty="0">
                <a:latin typeface="微软雅黑" panose="020B0503020204020204" pitchFamily="34" charset="-122"/>
                <a:ea typeface="微软雅黑" panose="020B0503020204020204" pitchFamily="34" charset="-122"/>
              </a:rPr>
              <a:t>后处理 </a:t>
            </a:r>
            <a:r>
              <a:rPr lang="en-US" altLang="zh-CN" sz="1400" dirty="0">
                <a:latin typeface="微软雅黑" panose="020B0503020204020204" pitchFamily="34" charset="-122"/>
                <a:ea typeface="微软雅黑" panose="020B0503020204020204" pitchFamily="34" charset="-122"/>
              </a:rPr>
              <a:t>DPF </a:t>
            </a:r>
            <a:r>
              <a:rPr lang="zh-CN" altLang="en-US" sz="1400" dirty="0">
                <a:latin typeface="微软雅黑" panose="020B0503020204020204" pitchFamily="34" charset="-122"/>
                <a:ea typeface="微软雅黑" panose="020B0503020204020204" pitchFamily="34" charset="-122"/>
              </a:rPr>
              <a:t>进口温度传感器；</a:t>
            </a:r>
            <a:r>
              <a:rPr lang="en-US" altLang="zh-CN" sz="1400" dirty="0">
                <a:latin typeface="微软雅黑" panose="020B0503020204020204" pitchFamily="34" charset="-122"/>
                <a:ea typeface="微软雅黑" panose="020B0503020204020204" pitchFamily="34" charset="-122"/>
              </a:rPr>
              <a:t>13. </a:t>
            </a:r>
            <a:r>
              <a:rPr lang="zh-CN" altLang="en-US" sz="1400" dirty="0">
                <a:latin typeface="微软雅黑" panose="020B0503020204020204" pitchFamily="34" charset="-122"/>
                <a:ea typeface="微软雅黑" panose="020B0503020204020204" pitchFamily="34" charset="-122"/>
              </a:rPr>
              <a:t>后处理 </a:t>
            </a:r>
            <a:r>
              <a:rPr lang="en-US" altLang="zh-CN" sz="1400" dirty="0">
                <a:latin typeface="微软雅黑" panose="020B0503020204020204" pitchFamily="34" charset="-122"/>
                <a:ea typeface="微软雅黑" panose="020B0503020204020204" pitchFamily="34" charset="-122"/>
              </a:rPr>
              <a:t>DOC</a:t>
            </a:r>
            <a:r>
              <a:rPr lang="zh-CN" altLang="en-US" sz="1400" dirty="0">
                <a:latin typeface="微软雅黑" panose="020B0503020204020204" pitchFamily="34" charset="-122"/>
                <a:ea typeface="微软雅黑" panose="020B0503020204020204" pitchFamily="34" charset="-122"/>
              </a:rPr>
              <a:t>。</a:t>
            </a:r>
          </a:p>
        </p:txBody>
      </p:sp>
      <p:pic>
        <p:nvPicPr>
          <p:cNvPr id="5" name="图片 4">
            <a:extLst>
              <a:ext uri="{FF2B5EF4-FFF2-40B4-BE49-F238E27FC236}">
                <a16:creationId xmlns:a16="http://schemas.microsoft.com/office/drawing/2014/main" id="{A042C5CB-43DC-42F2-8E5E-B37DC22C9AD3}"/>
              </a:ext>
            </a:extLst>
          </p:cNvPr>
          <p:cNvPicPr>
            <a:picLocks noChangeAspect="1"/>
          </p:cNvPicPr>
          <p:nvPr/>
        </p:nvPicPr>
        <p:blipFill rotWithShape="1">
          <a:blip r:embed="rId3">
            <a:extLst>
              <a:ext uri="{28A0092B-C50C-407E-A947-70E740481C1C}">
                <a14:useLocalDpi xmlns:a14="http://schemas.microsoft.com/office/drawing/2010/main" val="0"/>
              </a:ext>
            </a:extLst>
          </a:blip>
          <a:srcRect l="7713" t="6872" r="5257" b="5738"/>
          <a:stretch/>
        </p:blipFill>
        <p:spPr>
          <a:xfrm>
            <a:off x="156309" y="1702445"/>
            <a:ext cx="3493478" cy="2078893"/>
          </a:xfrm>
          <a:prstGeom prst="rect">
            <a:avLst/>
          </a:prstGeom>
        </p:spPr>
      </p:pic>
      <p:pic>
        <p:nvPicPr>
          <p:cNvPr id="6" name="图片 5">
            <a:extLst>
              <a:ext uri="{FF2B5EF4-FFF2-40B4-BE49-F238E27FC236}">
                <a16:creationId xmlns:a16="http://schemas.microsoft.com/office/drawing/2014/main" id="{DB445A2B-87F3-4141-BA48-DA88358E8CAA}"/>
              </a:ext>
            </a:extLst>
          </p:cNvPr>
          <p:cNvPicPr>
            <a:picLocks noChangeAspect="1"/>
          </p:cNvPicPr>
          <p:nvPr/>
        </p:nvPicPr>
        <p:blipFill>
          <a:blip r:embed="rId4"/>
          <a:stretch>
            <a:fillRect/>
          </a:stretch>
        </p:blipFill>
        <p:spPr>
          <a:xfrm>
            <a:off x="8145875" y="1830904"/>
            <a:ext cx="3928632" cy="1821974"/>
          </a:xfrm>
          <a:prstGeom prst="rect">
            <a:avLst/>
          </a:prstGeom>
        </p:spPr>
      </p:pic>
      <p:sp>
        <p:nvSpPr>
          <p:cNvPr id="8" name="矩形 7">
            <a:extLst>
              <a:ext uri="{FF2B5EF4-FFF2-40B4-BE49-F238E27FC236}">
                <a16:creationId xmlns:a16="http://schemas.microsoft.com/office/drawing/2014/main" id="{EA3093F8-4C8C-4300-B268-2122620E17B3}"/>
              </a:ext>
            </a:extLst>
          </p:cNvPr>
          <p:cNvSpPr/>
          <p:nvPr/>
        </p:nvSpPr>
        <p:spPr>
          <a:xfrm>
            <a:off x="304506" y="823663"/>
            <a:ext cx="1800493"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（二）排气系统</a:t>
            </a:r>
            <a:endParaRPr lang="zh-CN" altLang="en-US" dirty="0"/>
          </a:p>
        </p:txBody>
      </p:sp>
    </p:spTree>
    <p:extLst>
      <p:ext uri="{BB962C8B-B14F-4D97-AF65-F5344CB8AC3E}">
        <p14:creationId xmlns:p14="http://schemas.microsoft.com/office/powerpoint/2010/main" val="192153860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77C9231-0370-46C2-9FDE-4F449EA1DC72}"/>
              </a:ext>
            </a:extLst>
          </p:cNvPr>
          <p:cNvPicPr>
            <a:picLocks noChangeAspect="1"/>
          </p:cNvPicPr>
          <p:nvPr/>
        </p:nvPicPr>
        <p:blipFill rotWithShape="1">
          <a:blip r:embed="rId2"/>
          <a:srcRect l="1862" t="5370" r="2876" b="2013"/>
          <a:stretch/>
        </p:blipFill>
        <p:spPr>
          <a:xfrm>
            <a:off x="350008" y="1816725"/>
            <a:ext cx="2375878" cy="3595078"/>
          </a:xfrm>
          <a:prstGeom prst="rect">
            <a:avLst/>
          </a:prstGeom>
        </p:spPr>
      </p:pic>
      <p:sp>
        <p:nvSpPr>
          <p:cNvPr id="4" name="文本框 3">
            <a:extLst>
              <a:ext uri="{FF2B5EF4-FFF2-40B4-BE49-F238E27FC236}">
                <a16:creationId xmlns:a16="http://schemas.microsoft.com/office/drawing/2014/main" id="{2CB47F0C-7744-4DCB-A01C-0D90EE45D66E}"/>
              </a:ext>
            </a:extLst>
          </p:cNvPr>
          <p:cNvSpPr txBox="1"/>
          <p:nvPr/>
        </p:nvSpPr>
        <p:spPr>
          <a:xfrm>
            <a:off x="663367" y="5524706"/>
            <a:ext cx="1935403" cy="700576"/>
          </a:xfrm>
          <a:prstGeom prst="rect">
            <a:avLst/>
          </a:prstGeom>
          <a:noFill/>
        </p:spPr>
        <p:txBody>
          <a:bodyPr wrap="square" rtlCol="0">
            <a:spAutoFit/>
          </a:bodyPr>
          <a:lstStyle/>
          <a:p>
            <a:pPr algn="just">
              <a:lnSpc>
                <a:spcPct val="150000"/>
              </a:lnSpc>
            </a:pPr>
            <a:r>
              <a:rPr lang="zh-CN" altLang="en-US" sz="1400" b="1" dirty="0">
                <a:latin typeface="微软雅黑" panose="020B0503020204020204" pitchFamily="34" charset="-122"/>
                <a:ea typeface="微软雅黑" panose="020B0503020204020204" pitchFamily="34" charset="-122"/>
              </a:rPr>
              <a:t>尿素泵的功能：</a:t>
            </a:r>
            <a:endParaRPr lang="en-US" altLang="zh-CN" sz="1400" b="1" dirty="0">
              <a:latin typeface="微软雅黑" panose="020B0503020204020204" pitchFamily="34" charset="-122"/>
              <a:ea typeface="微软雅黑" panose="020B0503020204020204" pitchFamily="34" charset="-122"/>
            </a:endParaRPr>
          </a:p>
          <a:p>
            <a:pPr algn="just">
              <a:lnSpc>
                <a:spcPct val="150000"/>
              </a:lnSpc>
            </a:pPr>
            <a:r>
              <a:rPr lang="zh-CN" altLang="en-US" sz="1400" dirty="0">
                <a:latin typeface="微软雅黑" panose="020B0503020204020204" pitchFamily="34" charset="-122"/>
                <a:ea typeface="微软雅黑" panose="020B0503020204020204" pitchFamily="34" charset="-122"/>
              </a:rPr>
              <a:t>给喷射阀提供压力</a:t>
            </a:r>
            <a:endParaRPr lang="en-US" altLang="zh-CN" sz="1400" dirty="0">
              <a:latin typeface="微软雅黑" panose="020B0503020204020204" pitchFamily="34" charset="-122"/>
              <a:ea typeface="微软雅黑" panose="020B0503020204020204" pitchFamily="34" charset="-122"/>
            </a:endParaRPr>
          </a:p>
        </p:txBody>
      </p:sp>
      <p:pic>
        <p:nvPicPr>
          <p:cNvPr id="5" name="图片 4">
            <a:extLst>
              <a:ext uri="{FF2B5EF4-FFF2-40B4-BE49-F238E27FC236}">
                <a16:creationId xmlns:a16="http://schemas.microsoft.com/office/drawing/2014/main" id="{99BF7EFD-9897-40CD-9F58-368DFF98496A}"/>
              </a:ext>
            </a:extLst>
          </p:cNvPr>
          <p:cNvPicPr>
            <a:picLocks noChangeAspect="1"/>
          </p:cNvPicPr>
          <p:nvPr/>
        </p:nvPicPr>
        <p:blipFill>
          <a:blip r:embed="rId3"/>
          <a:stretch>
            <a:fillRect/>
          </a:stretch>
        </p:blipFill>
        <p:spPr>
          <a:xfrm>
            <a:off x="2860358" y="2336814"/>
            <a:ext cx="2990850" cy="2314575"/>
          </a:xfrm>
          <a:prstGeom prst="rect">
            <a:avLst/>
          </a:prstGeom>
        </p:spPr>
      </p:pic>
      <p:sp>
        <p:nvSpPr>
          <p:cNvPr id="6" name="文本框 5">
            <a:extLst>
              <a:ext uri="{FF2B5EF4-FFF2-40B4-BE49-F238E27FC236}">
                <a16:creationId xmlns:a16="http://schemas.microsoft.com/office/drawing/2014/main" id="{56022912-9EB9-4F96-B6AB-B4EFDDCE9A76}"/>
              </a:ext>
            </a:extLst>
          </p:cNvPr>
          <p:cNvSpPr txBox="1"/>
          <p:nvPr/>
        </p:nvSpPr>
        <p:spPr>
          <a:xfrm>
            <a:off x="3045237" y="5524706"/>
            <a:ext cx="1935403" cy="1023742"/>
          </a:xfrm>
          <a:prstGeom prst="rect">
            <a:avLst/>
          </a:prstGeom>
          <a:noFill/>
        </p:spPr>
        <p:txBody>
          <a:bodyPr wrap="square" rtlCol="0">
            <a:spAutoFit/>
          </a:bodyPr>
          <a:lstStyle/>
          <a:p>
            <a:pPr algn="just">
              <a:lnSpc>
                <a:spcPct val="150000"/>
              </a:lnSpc>
            </a:pPr>
            <a:r>
              <a:rPr lang="zh-CN" altLang="en-US" sz="1400" b="1" dirty="0">
                <a:latin typeface="微软雅黑" panose="020B0503020204020204" pitchFamily="34" charset="-122"/>
                <a:ea typeface="微软雅黑" panose="020B0503020204020204" pitchFamily="34" charset="-122"/>
              </a:rPr>
              <a:t>喷射阀的功能：</a:t>
            </a:r>
            <a:endParaRPr lang="en-US" altLang="zh-CN" sz="1400" b="1" dirty="0">
              <a:latin typeface="微软雅黑" panose="020B0503020204020204" pitchFamily="34" charset="-122"/>
              <a:ea typeface="微软雅黑" panose="020B0503020204020204" pitchFamily="34" charset="-122"/>
            </a:endParaRPr>
          </a:p>
          <a:p>
            <a:pPr algn="just">
              <a:lnSpc>
                <a:spcPct val="150000"/>
              </a:lnSpc>
            </a:pPr>
            <a:r>
              <a:rPr lang="zh-CN" altLang="en-US" sz="1400" dirty="0">
                <a:latin typeface="微软雅黑" panose="020B0503020204020204" pitchFamily="34" charset="-122"/>
                <a:ea typeface="微软雅黑" panose="020B0503020204020204" pitchFamily="34" charset="-122"/>
              </a:rPr>
              <a:t>喷射尿素。</a:t>
            </a:r>
            <a:endParaRPr lang="en-US" altLang="zh-CN" sz="1400" dirty="0">
              <a:latin typeface="微软雅黑" panose="020B0503020204020204" pitchFamily="34" charset="-122"/>
              <a:ea typeface="微软雅黑" panose="020B0503020204020204" pitchFamily="34" charset="-122"/>
            </a:endParaRPr>
          </a:p>
          <a:p>
            <a:pPr algn="just">
              <a:lnSpc>
                <a:spcPct val="150000"/>
              </a:lnSpc>
            </a:pPr>
            <a:endParaRPr lang="zh-CN" altLang="en-US" sz="1400" dirty="0">
              <a:latin typeface="微软雅黑" panose="020B0503020204020204" pitchFamily="34" charset="-122"/>
              <a:ea typeface="微软雅黑" panose="020B0503020204020204" pitchFamily="34" charset="-122"/>
            </a:endParaRPr>
          </a:p>
        </p:txBody>
      </p:sp>
      <p:pic>
        <p:nvPicPr>
          <p:cNvPr id="7" name="图片 26">
            <a:extLst>
              <a:ext uri="{FF2B5EF4-FFF2-40B4-BE49-F238E27FC236}">
                <a16:creationId xmlns:a16="http://schemas.microsoft.com/office/drawing/2014/main" id="{097B7D59-7428-4562-98D3-2C3370190A9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17182" y="4107132"/>
            <a:ext cx="1698852" cy="2617903"/>
          </a:xfrm>
          <a:prstGeom prst="rect">
            <a:avLst/>
          </a:prstGeom>
          <a:ln>
            <a:noFill/>
          </a:ln>
          <a:effectLst>
            <a:softEdge rad="112500"/>
          </a:effectLst>
        </p:spPr>
      </p:pic>
      <p:sp>
        <p:nvSpPr>
          <p:cNvPr id="8" name="文本框 7">
            <a:extLst>
              <a:ext uri="{FF2B5EF4-FFF2-40B4-BE49-F238E27FC236}">
                <a16:creationId xmlns:a16="http://schemas.microsoft.com/office/drawing/2014/main" id="{56EC5EE2-2E8B-42F0-9541-8D1CC544AED3}"/>
              </a:ext>
            </a:extLst>
          </p:cNvPr>
          <p:cNvSpPr txBox="1"/>
          <p:nvPr/>
        </p:nvSpPr>
        <p:spPr>
          <a:xfrm>
            <a:off x="6760363" y="5612391"/>
            <a:ext cx="1935403" cy="700576"/>
          </a:xfrm>
          <a:prstGeom prst="rect">
            <a:avLst/>
          </a:prstGeom>
          <a:noFill/>
        </p:spPr>
        <p:txBody>
          <a:bodyPr wrap="square" rtlCol="0">
            <a:spAutoFit/>
          </a:bodyPr>
          <a:lstStyle/>
          <a:p>
            <a:pPr algn="just">
              <a:lnSpc>
                <a:spcPct val="150000"/>
              </a:lnSpc>
            </a:pPr>
            <a:r>
              <a:rPr lang="zh-CN" altLang="en-US" sz="1400" b="1" dirty="0">
                <a:latin typeface="微软雅黑" panose="020B0503020204020204" pitchFamily="34" charset="-122"/>
                <a:ea typeface="微软雅黑" panose="020B0503020204020204" pitchFamily="34" charset="-122"/>
              </a:rPr>
              <a:t>尿素罐的功能：</a:t>
            </a:r>
            <a:endParaRPr lang="en-US" altLang="zh-CN" sz="1400" b="1" dirty="0">
              <a:latin typeface="微软雅黑" panose="020B0503020204020204" pitchFamily="34" charset="-122"/>
              <a:ea typeface="微软雅黑" panose="020B0503020204020204" pitchFamily="34" charset="-122"/>
            </a:endParaRPr>
          </a:p>
          <a:p>
            <a:pPr algn="just">
              <a:lnSpc>
                <a:spcPct val="150000"/>
              </a:lnSpc>
            </a:pPr>
            <a:r>
              <a:rPr lang="zh-CN" altLang="en-US" sz="1400" dirty="0">
                <a:latin typeface="微软雅黑" panose="020B0503020204020204" pitchFamily="34" charset="-122"/>
                <a:ea typeface="微软雅黑" panose="020B0503020204020204" pitchFamily="34" charset="-122"/>
              </a:rPr>
              <a:t>存储尿素。</a:t>
            </a:r>
            <a:endParaRPr lang="en-US" altLang="zh-CN" sz="1400" dirty="0">
              <a:latin typeface="微软雅黑" panose="020B0503020204020204" pitchFamily="34" charset="-122"/>
              <a:ea typeface="微软雅黑" panose="020B0503020204020204" pitchFamily="34" charset="-122"/>
            </a:endParaRPr>
          </a:p>
        </p:txBody>
      </p:sp>
      <p:pic>
        <p:nvPicPr>
          <p:cNvPr id="9" name="图片 1">
            <a:extLst>
              <a:ext uri="{FF2B5EF4-FFF2-40B4-BE49-F238E27FC236}">
                <a16:creationId xmlns:a16="http://schemas.microsoft.com/office/drawing/2014/main" id="{42249CD4-729F-4294-B499-4978E635DFC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435" r="3253" b="27708"/>
          <a:stretch/>
        </p:blipFill>
        <p:spPr>
          <a:xfrm>
            <a:off x="9839241" y="2496022"/>
            <a:ext cx="1990727" cy="1195125"/>
          </a:xfrm>
          <a:prstGeom prst="rect">
            <a:avLst/>
          </a:prstGeom>
        </p:spPr>
      </p:pic>
      <p:cxnSp>
        <p:nvCxnSpPr>
          <p:cNvPr id="10" name="直接箭头连接符 11">
            <a:extLst>
              <a:ext uri="{FF2B5EF4-FFF2-40B4-BE49-F238E27FC236}">
                <a16:creationId xmlns:a16="http://schemas.microsoft.com/office/drawing/2014/main" id="{A3A85F66-0033-442C-B1FB-604A1BB8EFC2}"/>
              </a:ext>
            </a:extLst>
          </p:cNvPr>
          <p:cNvCxnSpPr/>
          <p:nvPr/>
        </p:nvCxnSpPr>
        <p:spPr>
          <a:xfrm>
            <a:off x="10796054" y="3348161"/>
            <a:ext cx="615661" cy="119843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1" name="矩形 12">
            <a:extLst>
              <a:ext uri="{FF2B5EF4-FFF2-40B4-BE49-F238E27FC236}">
                <a16:creationId xmlns:a16="http://schemas.microsoft.com/office/drawing/2014/main" id="{AA0B1659-3C6F-4284-8B50-C3CD95D3488F}"/>
              </a:ext>
            </a:extLst>
          </p:cNvPr>
          <p:cNvSpPr/>
          <p:nvPr/>
        </p:nvSpPr>
        <p:spPr>
          <a:xfrm>
            <a:off x="10899488" y="4543286"/>
            <a:ext cx="1024454" cy="3072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solidFill>
                  <a:srgbClr val="FF0000"/>
                </a:solidFill>
                <a:latin typeface="微软雅黑" panose="020B0503020204020204" pitchFamily="34" charset="-122"/>
                <a:ea typeface="微软雅黑" panose="020B0503020204020204" pitchFamily="34" charset="-122"/>
              </a:rPr>
              <a:t>尿素出口</a:t>
            </a:r>
          </a:p>
        </p:txBody>
      </p:sp>
      <p:pic>
        <p:nvPicPr>
          <p:cNvPr id="13" name="图片 13">
            <a:extLst>
              <a:ext uri="{FF2B5EF4-FFF2-40B4-BE49-F238E27FC236}">
                <a16:creationId xmlns:a16="http://schemas.microsoft.com/office/drawing/2014/main" id="{E5BE83D3-61FF-45E1-A0BA-081887F979F5}"/>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681" t="11852" r="18091" b="22051"/>
          <a:stretch/>
        </p:blipFill>
        <p:spPr>
          <a:xfrm>
            <a:off x="6760363" y="2252844"/>
            <a:ext cx="2141415" cy="2352312"/>
          </a:xfrm>
          <a:prstGeom prst="rect">
            <a:avLst/>
          </a:prstGeom>
        </p:spPr>
      </p:pic>
      <p:cxnSp>
        <p:nvCxnSpPr>
          <p:cNvPr id="14" name="直接箭头连接符 14">
            <a:extLst>
              <a:ext uri="{FF2B5EF4-FFF2-40B4-BE49-F238E27FC236}">
                <a16:creationId xmlns:a16="http://schemas.microsoft.com/office/drawing/2014/main" id="{14FB8EA1-000A-4B3B-8DF1-21B21EEA206A}"/>
              </a:ext>
            </a:extLst>
          </p:cNvPr>
          <p:cNvCxnSpPr/>
          <p:nvPr/>
        </p:nvCxnSpPr>
        <p:spPr>
          <a:xfrm flipV="1">
            <a:off x="8494674" y="2183192"/>
            <a:ext cx="645016" cy="411190"/>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5" name="矩形 17">
            <a:extLst>
              <a:ext uri="{FF2B5EF4-FFF2-40B4-BE49-F238E27FC236}">
                <a16:creationId xmlns:a16="http://schemas.microsoft.com/office/drawing/2014/main" id="{EE319D4E-91C2-4E56-9638-488BD249245E}"/>
              </a:ext>
            </a:extLst>
          </p:cNvPr>
          <p:cNvSpPr/>
          <p:nvPr/>
        </p:nvSpPr>
        <p:spPr>
          <a:xfrm>
            <a:off x="9147486" y="2029569"/>
            <a:ext cx="1200463" cy="3072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solidFill>
                  <a:srgbClr val="FF0000"/>
                </a:solidFill>
                <a:latin typeface="微软雅黑" panose="020B0503020204020204" pitchFamily="34" charset="-122"/>
                <a:ea typeface="微软雅黑" panose="020B0503020204020204" pitchFamily="34" charset="-122"/>
              </a:rPr>
              <a:t>尿素加注口</a:t>
            </a:r>
          </a:p>
        </p:txBody>
      </p:sp>
      <p:cxnSp>
        <p:nvCxnSpPr>
          <p:cNvPr id="16" name="直接箭头连接符 18">
            <a:extLst>
              <a:ext uri="{FF2B5EF4-FFF2-40B4-BE49-F238E27FC236}">
                <a16:creationId xmlns:a16="http://schemas.microsoft.com/office/drawing/2014/main" id="{FE344CB7-9258-421E-B715-F245ABCE69AA}"/>
              </a:ext>
            </a:extLst>
          </p:cNvPr>
          <p:cNvCxnSpPr/>
          <p:nvPr/>
        </p:nvCxnSpPr>
        <p:spPr>
          <a:xfrm flipH="1">
            <a:off x="6862680" y="3964655"/>
            <a:ext cx="705881" cy="9847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7" name="矩形 19">
            <a:extLst>
              <a:ext uri="{FF2B5EF4-FFF2-40B4-BE49-F238E27FC236}">
                <a16:creationId xmlns:a16="http://schemas.microsoft.com/office/drawing/2014/main" id="{4E8D532A-7F0C-4A66-BB90-AA4B9F24FDB1}"/>
              </a:ext>
            </a:extLst>
          </p:cNvPr>
          <p:cNvSpPr/>
          <p:nvPr/>
        </p:nvSpPr>
        <p:spPr>
          <a:xfrm>
            <a:off x="6157718" y="4983595"/>
            <a:ext cx="1116027" cy="3072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尿素罐本体</a:t>
            </a:r>
          </a:p>
        </p:txBody>
      </p:sp>
      <p:cxnSp>
        <p:nvCxnSpPr>
          <p:cNvPr id="18" name="直接箭头连接符 20">
            <a:extLst>
              <a:ext uri="{FF2B5EF4-FFF2-40B4-BE49-F238E27FC236}">
                <a16:creationId xmlns:a16="http://schemas.microsoft.com/office/drawing/2014/main" id="{853771A5-1A12-4A1D-BE5E-E53AF29C96C5}"/>
              </a:ext>
            </a:extLst>
          </p:cNvPr>
          <p:cNvCxnSpPr>
            <a:endCxn id="19" idx="3"/>
          </p:cNvCxnSpPr>
          <p:nvPr/>
        </p:nvCxnSpPr>
        <p:spPr>
          <a:xfrm flipH="1" flipV="1">
            <a:off x="6866607" y="1720782"/>
            <a:ext cx="812034" cy="74987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sp>
        <p:nvSpPr>
          <p:cNvPr id="19" name="矩形 21">
            <a:extLst>
              <a:ext uri="{FF2B5EF4-FFF2-40B4-BE49-F238E27FC236}">
                <a16:creationId xmlns:a16="http://schemas.microsoft.com/office/drawing/2014/main" id="{DA128FCC-9059-44FB-9428-F084FCBE2343}"/>
              </a:ext>
            </a:extLst>
          </p:cNvPr>
          <p:cNvSpPr/>
          <p:nvPr/>
        </p:nvSpPr>
        <p:spPr>
          <a:xfrm>
            <a:off x="5037645" y="1567159"/>
            <a:ext cx="1828962" cy="307245"/>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1400" dirty="0">
                <a:solidFill>
                  <a:schemeClr val="tx1"/>
                </a:solidFill>
                <a:latin typeface="微软雅黑" panose="020B0503020204020204" pitchFamily="34" charset="-122"/>
                <a:ea typeface="微软雅黑" panose="020B0503020204020204" pitchFamily="34" charset="-122"/>
              </a:rPr>
              <a:t>质量液位温度传感器</a:t>
            </a:r>
          </a:p>
        </p:txBody>
      </p:sp>
      <p:cxnSp>
        <p:nvCxnSpPr>
          <p:cNvPr id="20" name="直接箭头连接符 25">
            <a:extLst>
              <a:ext uri="{FF2B5EF4-FFF2-40B4-BE49-F238E27FC236}">
                <a16:creationId xmlns:a16="http://schemas.microsoft.com/office/drawing/2014/main" id="{2284E214-CCF8-4436-BEBA-8464BFEF5BBF}"/>
              </a:ext>
            </a:extLst>
          </p:cNvPr>
          <p:cNvCxnSpPr/>
          <p:nvPr/>
        </p:nvCxnSpPr>
        <p:spPr>
          <a:xfrm>
            <a:off x="7921501" y="2594382"/>
            <a:ext cx="1697740" cy="1794290"/>
          </a:xfrm>
          <a:prstGeom prst="straightConnector1">
            <a:avLst/>
          </a:prstGeom>
          <a:ln>
            <a:tailEnd type="triangle"/>
          </a:ln>
        </p:spPr>
        <p:style>
          <a:lnRef idx="3">
            <a:schemeClr val="accent4"/>
          </a:lnRef>
          <a:fillRef idx="0">
            <a:schemeClr val="accent4"/>
          </a:fillRef>
          <a:effectRef idx="2">
            <a:schemeClr val="accent4"/>
          </a:effectRef>
          <a:fontRef idx="minor">
            <a:schemeClr val="tx1"/>
          </a:fontRef>
        </p:style>
      </p:cxnSp>
      <p:sp>
        <p:nvSpPr>
          <p:cNvPr id="22" name="矩形 21">
            <a:extLst>
              <a:ext uri="{FF2B5EF4-FFF2-40B4-BE49-F238E27FC236}">
                <a16:creationId xmlns:a16="http://schemas.microsoft.com/office/drawing/2014/main" id="{717847C1-518B-4FBB-AC39-982568CEC1AF}"/>
              </a:ext>
            </a:extLst>
          </p:cNvPr>
          <p:cNvSpPr/>
          <p:nvPr/>
        </p:nvSpPr>
        <p:spPr>
          <a:xfrm>
            <a:off x="304506" y="823663"/>
            <a:ext cx="1800493"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（二）排气系统</a:t>
            </a:r>
            <a:endParaRPr lang="zh-CN" altLang="en-US" dirty="0"/>
          </a:p>
        </p:txBody>
      </p:sp>
    </p:spTree>
    <p:extLst>
      <p:ext uri="{BB962C8B-B14F-4D97-AF65-F5344CB8AC3E}">
        <p14:creationId xmlns:p14="http://schemas.microsoft.com/office/powerpoint/2010/main" val="2418373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7066A7E-D4BA-420F-B244-612D4BA83780}"/>
              </a:ext>
            </a:extLst>
          </p:cNvPr>
          <p:cNvPicPr>
            <a:picLocks noChangeAspect="1"/>
          </p:cNvPicPr>
          <p:nvPr/>
        </p:nvPicPr>
        <p:blipFill rotWithShape="1">
          <a:blip r:embed="rId2">
            <a:extLst>
              <a:ext uri="{28A0092B-C50C-407E-A947-70E740481C1C}">
                <a14:useLocalDpi xmlns:a14="http://schemas.microsoft.com/office/drawing/2010/main" val="0"/>
              </a:ext>
            </a:extLst>
          </a:blip>
          <a:srcRect l="4079" t="1490" b="1106"/>
          <a:stretch/>
        </p:blipFill>
        <p:spPr>
          <a:xfrm>
            <a:off x="78849" y="1533737"/>
            <a:ext cx="8064853" cy="5179672"/>
          </a:xfrm>
          <a:prstGeom prst="rect">
            <a:avLst/>
          </a:prstGeom>
        </p:spPr>
      </p:pic>
      <p:graphicFrame>
        <p:nvGraphicFramePr>
          <p:cNvPr id="4" name="表格 5">
            <a:extLst>
              <a:ext uri="{FF2B5EF4-FFF2-40B4-BE49-F238E27FC236}">
                <a16:creationId xmlns:a16="http://schemas.microsoft.com/office/drawing/2014/main" id="{E08396D8-DC81-4C08-A991-AA79AFDEB8D5}"/>
              </a:ext>
            </a:extLst>
          </p:cNvPr>
          <p:cNvGraphicFramePr>
            <a:graphicFrameLocks noGrp="1"/>
          </p:cNvGraphicFramePr>
          <p:nvPr>
            <p:extLst>
              <p:ext uri="{D42A27DB-BD31-4B8C-83A1-F6EECF244321}">
                <p14:modId xmlns:p14="http://schemas.microsoft.com/office/powerpoint/2010/main" val="1525191426"/>
              </p:ext>
            </p:extLst>
          </p:nvPr>
        </p:nvGraphicFramePr>
        <p:xfrm>
          <a:off x="8080725" y="1825321"/>
          <a:ext cx="4063650" cy="4815840"/>
        </p:xfrm>
        <a:graphic>
          <a:graphicData uri="http://schemas.openxmlformats.org/drawingml/2006/table">
            <a:tbl>
              <a:tblPr firstRow="1" bandRow="1"/>
              <a:tblGrid>
                <a:gridCol w="541575">
                  <a:extLst>
                    <a:ext uri="{9D8B030D-6E8A-4147-A177-3AD203B41FA5}">
                      <a16:colId xmlns:a16="http://schemas.microsoft.com/office/drawing/2014/main" val="20001"/>
                    </a:ext>
                  </a:extLst>
                </a:gridCol>
                <a:gridCol w="493021">
                  <a:extLst>
                    <a:ext uri="{9D8B030D-6E8A-4147-A177-3AD203B41FA5}">
                      <a16:colId xmlns:a16="http://schemas.microsoft.com/office/drawing/2014/main" val="2125411014"/>
                    </a:ext>
                  </a:extLst>
                </a:gridCol>
                <a:gridCol w="869054">
                  <a:extLst>
                    <a:ext uri="{9D8B030D-6E8A-4147-A177-3AD203B41FA5}">
                      <a16:colId xmlns:a16="http://schemas.microsoft.com/office/drawing/2014/main" val="20002"/>
                    </a:ext>
                  </a:extLst>
                </a:gridCol>
                <a:gridCol w="2160000">
                  <a:extLst>
                    <a:ext uri="{9D8B030D-6E8A-4147-A177-3AD203B41FA5}">
                      <a16:colId xmlns:a16="http://schemas.microsoft.com/office/drawing/2014/main" val="20004"/>
                    </a:ext>
                  </a:extLst>
                </a:gridCol>
              </a:tblGrid>
              <a:tr h="370840">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 altLang="en-US" sz="1000" b="1" u="none" dirty="0">
                          <a:solidFill>
                            <a:schemeClr val="tx1"/>
                          </a:solidFill>
                          <a:latin typeface="Microsoft YaHei" panose="020B0503020204020204" pitchFamily="34" charset="-122"/>
                          <a:ea typeface="Microsoft YaHei" panose="020B0503020204020204" pitchFamily="34" charset="-122"/>
                        </a:rPr>
                        <a:t>level</a:t>
                      </a:r>
                      <a:endParaRPr lang="zh-CN" altLang="en-US" sz="1000" b="1" u="none" dirty="0">
                        <a:solidFill>
                          <a:schemeClr val="tx1"/>
                        </a:solidFill>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7FD0"/>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 altLang="zh-CN" sz="800" b="1" u="none" dirty="0">
                          <a:solidFill>
                            <a:schemeClr val="tx1"/>
                          </a:solidFill>
                          <a:latin typeface="Microsoft YaHei" panose="020B0503020204020204" pitchFamily="34" charset="-122"/>
                          <a:ea typeface="Microsoft YaHei" panose="020B0503020204020204" pitchFamily="34" charset="-122"/>
                        </a:rPr>
                        <a:t>PGN</a:t>
                      </a:r>
                    </a:p>
                    <a:p>
                      <a:pPr algn="ctr"/>
                      <a:r>
                        <a:rPr lang="en" altLang="zh-CN" sz="800" b="1" u="none" dirty="0">
                          <a:solidFill>
                            <a:schemeClr val="tx1"/>
                          </a:solidFill>
                          <a:latin typeface="Microsoft YaHei" panose="020B0503020204020204" pitchFamily="34" charset="-122"/>
                          <a:ea typeface="Microsoft YaHei" panose="020B0503020204020204" pitchFamily="34" charset="-122"/>
                        </a:rPr>
                        <a:t>64892</a:t>
                      </a:r>
                    </a:p>
                    <a:p>
                      <a:pPr algn="ctr"/>
                      <a:r>
                        <a:rPr lang="en" altLang="zh-CN" sz="800" b="1" u="none" dirty="0">
                          <a:solidFill>
                            <a:schemeClr val="tx1"/>
                          </a:solidFill>
                          <a:latin typeface="Microsoft YaHei" panose="020B0503020204020204" pitchFamily="34" charset="-122"/>
                          <a:ea typeface="Microsoft YaHei" panose="020B0503020204020204" pitchFamily="34" charset="-122"/>
                        </a:rPr>
                        <a:t>SPN</a:t>
                      </a:r>
                    </a:p>
                    <a:p>
                      <a:pPr algn="ctr"/>
                      <a:r>
                        <a:rPr lang="en" altLang="zh-CN" sz="800" b="1" u="none" dirty="0">
                          <a:solidFill>
                            <a:schemeClr val="tx1"/>
                          </a:solidFill>
                          <a:latin typeface="Microsoft YaHei" panose="020B0503020204020204" pitchFamily="34" charset="-122"/>
                          <a:ea typeface="Microsoft YaHei" panose="020B0503020204020204" pitchFamily="34" charset="-122"/>
                        </a:rPr>
                        <a:t>3701</a:t>
                      </a:r>
                      <a:endParaRPr lang="zh-CN" altLang="en-US" sz="800" b="1" u="none" dirty="0">
                        <a:solidFill>
                          <a:schemeClr val="tx1"/>
                        </a:solidFill>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7FD0"/>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 altLang="zh-CN" sz="1000" b="1" u="none" dirty="0">
                          <a:solidFill>
                            <a:schemeClr val="tx1"/>
                          </a:solidFill>
                          <a:latin typeface="Microsoft YaHei" panose="020B0503020204020204" pitchFamily="34" charset="-122"/>
                          <a:ea typeface="Microsoft YaHei" panose="020B0503020204020204" pitchFamily="34" charset="-122"/>
                        </a:rPr>
                        <a:t>DPF </a:t>
                      </a:r>
                      <a:r>
                        <a:rPr lang="en" altLang="en-US" sz="1000" b="1" u="none" dirty="0">
                          <a:solidFill>
                            <a:schemeClr val="tx1"/>
                          </a:solidFill>
                          <a:latin typeface="Microsoft YaHei" panose="020B0503020204020204" pitchFamily="34" charset="-122"/>
                          <a:ea typeface="Microsoft YaHei" panose="020B0503020204020204" pitchFamily="34" charset="-122"/>
                        </a:rPr>
                        <a:t>status</a:t>
                      </a:r>
                      <a:endParaRPr lang="zh-CN" altLang="en-US" sz="1000" b="1" u="none" dirty="0">
                        <a:solidFill>
                          <a:schemeClr val="tx1"/>
                        </a:solidFill>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C7FD0"/>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 altLang="en-US" sz="1000" b="1" u="none" dirty="0">
                          <a:solidFill>
                            <a:schemeClr val="tx1"/>
                          </a:solidFill>
                          <a:latin typeface="Microsoft YaHei" panose="020B0503020204020204" pitchFamily="34" charset="-122"/>
                          <a:ea typeface="Microsoft YaHei" panose="020B0503020204020204" pitchFamily="34" charset="-122"/>
                        </a:rPr>
                        <a:t>Remark</a:t>
                      </a:r>
                      <a:endParaRPr lang="zh-CN" altLang="en-US" sz="1000" b="1" u="none" dirty="0">
                        <a:solidFill>
                          <a:schemeClr val="tx1"/>
                        </a:solidFill>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7FD0"/>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800" b="1">
                          <a:latin typeface="Microsoft YaHei" panose="020B0503020204020204" pitchFamily="34" charset="-122"/>
                          <a:ea typeface="Microsoft YaHei" panose="020B0503020204020204" pitchFamily="34" charset="-122"/>
                        </a:rPr>
                        <a:t>Level </a:t>
                      </a:r>
                      <a:r>
                        <a:rPr lang="en" altLang="zh-CN" sz="800" b="1" baseline="0">
                          <a:latin typeface="Microsoft YaHei" panose="020B0503020204020204" pitchFamily="34" charset="-122"/>
                          <a:ea typeface="Microsoft YaHei" panose="020B0503020204020204" pitchFamily="34" charset="-122"/>
                        </a:rPr>
                        <a:t>0</a:t>
                      </a:r>
                    </a:p>
                    <a:p>
                      <a:pPr algn="ctr"/>
                      <a:r>
                        <a:rPr lang="en" altLang="zh-CN" sz="800" b="1" baseline="0">
                          <a:latin typeface="Microsoft YaHei" panose="020B0503020204020204" pitchFamily="34" charset="-122"/>
                          <a:ea typeface="Microsoft YaHei" panose="020B0503020204020204" pitchFamily="34" charset="-122"/>
                        </a:rPr>
                        <a:t>Level 1</a:t>
                      </a:r>
                      <a:endParaRPr lang="zh-CN" altLang="en-US" sz="800" b="1"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1000" dirty="0">
                          <a:latin typeface="Microsoft YaHei" panose="020B0503020204020204" pitchFamily="34" charset="-122"/>
                          <a:ea typeface="Microsoft YaHei" panose="020B0503020204020204" pitchFamily="34" charset="-122"/>
                        </a:rPr>
                        <a:t>000</a:t>
                      </a:r>
                      <a:endParaRPr lang="zh-CN" altLang="en-US" sz="10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en-US" sz="800" dirty="0">
                          <a:latin typeface="Microsoft YaHei" panose="020B0503020204020204" pitchFamily="34" charset="-122"/>
                          <a:ea typeface="Microsoft YaHei" panose="020B0503020204020204" pitchFamily="34" charset="-122"/>
                        </a:rPr>
                        <a:t>No need to regenerate state</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l"/>
                      <a:r>
                        <a:rPr lang="en" altLang="zh-CN" sz="800" dirty="0">
                          <a:latin typeface="Microsoft YaHei" panose="020B0503020204020204" pitchFamily="34" charset="-122"/>
                          <a:ea typeface="Microsoft YaHei" panose="020B0503020204020204" pitchFamily="34" charset="-122"/>
                        </a:rPr>
                        <a:t>Level </a:t>
                      </a:r>
                      <a:r>
                        <a:rPr lang="en" altLang="zh-CN" sz="800" baseline="0" dirty="0">
                          <a:latin typeface="Microsoft YaHei" panose="020B0503020204020204" pitchFamily="34" charset="-122"/>
                          <a:ea typeface="Microsoft YaHei" panose="020B0503020204020204" pitchFamily="34" charset="-122"/>
                        </a:rPr>
                        <a:t>0 </a:t>
                      </a:r>
                      <a:r>
                        <a:rPr lang="en" altLang="en-US" sz="800" baseline="0" dirty="0">
                          <a:latin typeface="Microsoft YaHei" panose="020B0503020204020204" pitchFamily="34" charset="-122"/>
                          <a:ea typeface="Microsoft YaHei" panose="020B0503020204020204" pitchFamily="34" charset="-122"/>
                        </a:rPr>
                        <a:t>: Parked regeneration button has no effect</a:t>
                      </a:r>
                    </a:p>
                    <a:p>
                      <a:pPr algn="l"/>
                      <a:r>
                        <a:rPr lang="en" altLang="zh-CN" sz="800" dirty="0">
                          <a:latin typeface="Microsoft YaHei" panose="020B0503020204020204" pitchFamily="34" charset="-122"/>
                          <a:ea typeface="Microsoft YaHei" panose="020B0503020204020204" pitchFamily="34" charset="-122"/>
                        </a:rPr>
                        <a:t>Level 1 </a:t>
                      </a:r>
                      <a:r>
                        <a:rPr lang="en" altLang="en-US" sz="800" dirty="0">
                          <a:latin typeface="Microsoft YaHei" panose="020B0503020204020204" pitchFamily="34" charset="-122"/>
                          <a:ea typeface="Microsoft YaHei" panose="020B0503020204020204" pitchFamily="34" charset="-122"/>
                        </a:rPr>
                        <a:t>: At this level, the operator can start the parked regeneration</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1"/>
                  </a:ext>
                </a:extLst>
              </a:tr>
              <a:tr h="370840">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800" b="1" dirty="0">
                          <a:latin typeface="Microsoft YaHei" panose="020B0503020204020204" pitchFamily="34" charset="-122"/>
                          <a:ea typeface="Microsoft YaHei" panose="020B0503020204020204" pitchFamily="34" charset="-122"/>
                        </a:rPr>
                        <a:t>Level 2 </a:t>
                      </a:r>
                      <a:endParaRPr lang="zh-CN" altLang="en-US" sz="800" b="1"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1000" dirty="0">
                          <a:latin typeface="Microsoft YaHei" panose="020B0503020204020204" pitchFamily="34" charset="-122"/>
                          <a:ea typeface="Microsoft YaHei" panose="020B0503020204020204" pitchFamily="34" charset="-122"/>
                        </a:rPr>
                        <a:t>001</a:t>
                      </a:r>
                      <a:endParaRPr lang="zh-CN" altLang="en-US" sz="10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C8FFC8"/>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en-US" sz="800" dirty="0">
                          <a:latin typeface="Microsoft YaHei" panose="020B0503020204020204" pitchFamily="34" charset="-122"/>
                          <a:ea typeface="Microsoft YaHei" panose="020B0503020204020204" pitchFamily="34" charset="-122"/>
                        </a:rPr>
                        <a:t>Regeneration request status</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l"/>
                      <a:r>
                        <a:rPr lang="en" altLang="en-US" sz="800" dirty="0">
                          <a:latin typeface="Microsoft YaHei" panose="020B0503020204020204" pitchFamily="34" charset="-122"/>
                          <a:ea typeface="Microsoft YaHei" panose="020B0503020204020204" pitchFamily="34" charset="-122"/>
                        </a:rPr>
                        <a:t>If the carbon load of the DPF fails to return to the normal level </a:t>
                      </a:r>
                      <a:r>
                        <a:rPr lang="en" altLang="zh-CN" sz="800" dirty="0">
                          <a:latin typeface="Microsoft YaHei" panose="020B0503020204020204" pitchFamily="34" charset="-122"/>
                          <a:ea typeface="Microsoft YaHei" panose="020B0503020204020204" pitchFamily="34" charset="-122"/>
                        </a:rPr>
                        <a:t>within </a:t>
                      </a:r>
                      <a:r>
                        <a:rPr lang="en" altLang="en-US" sz="800" dirty="0">
                          <a:latin typeface="Microsoft YaHei" panose="020B0503020204020204" pitchFamily="34" charset="-122"/>
                          <a:ea typeface="Microsoft YaHei" panose="020B0503020204020204" pitchFamily="34" charset="-122"/>
                        </a:rPr>
                        <a:t>2 hours (7200s) after </a:t>
                      </a:r>
                      <a:r>
                        <a:rPr lang="en" altLang="zh-CN" sz="800" dirty="0">
                          <a:latin typeface="Microsoft YaHei" panose="020B0503020204020204" pitchFamily="34" charset="-122"/>
                          <a:ea typeface="Microsoft YaHei" panose="020B0503020204020204" pitchFamily="34" charset="-122"/>
                        </a:rPr>
                        <a:t>the </a:t>
                      </a:r>
                      <a:r>
                        <a:rPr lang="en" altLang="en-US" sz="800" dirty="0">
                          <a:latin typeface="Microsoft YaHei" panose="020B0503020204020204" pitchFamily="34" charset="-122"/>
                          <a:ea typeface="Microsoft YaHei" panose="020B0503020204020204" pitchFamily="34" charset="-122"/>
                        </a:rPr>
                        <a:t>start </a:t>
                      </a:r>
                      <a:r>
                        <a:rPr lang="en" altLang="zh-CN" sz="800" dirty="0">
                          <a:latin typeface="Microsoft YaHei" panose="020B0503020204020204" pitchFamily="34" charset="-122"/>
                          <a:ea typeface="Microsoft YaHei" panose="020B0503020204020204" pitchFamily="34" charset="-122"/>
                        </a:rPr>
                        <a:t>of the active regeneration, a parked regeneration is required (the regeneration time depends on the machine operating state). </a:t>
                      </a:r>
                      <a:r>
                        <a:rPr lang="en" altLang="en-US" sz="800" dirty="0">
                          <a:latin typeface="Microsoft YaHei" panose="020B0503020204020204" pitchFamily="34" charset="-122"/>
                          <a:ea typeface="Microsoft YaHei" panose="020B0503020204020204" pitchFamily="34" charset="-122"/>
                        </a:rPr>
                        <a:t>The whole machine cannot be operated during parked regeneration, and the operator must ensure that the vehicle is in the following state:</a:t>
                      </a:r>
                      <a:endParaRPr lang="en-US" altLang="zh-CN" sz="800" dirty="0">
                        <a:latin typeface="Microsoft YaHei" panose="020B0503020204020204" pitchFamily="34" charset="-122"/>
                        <a:ea typeface="Microsoft YaHei" panose="020B0503020204020204" pitchFamily="34" charset="-122"/>
                      </a:endParaRPr>
                    </a:p>
                    <a:p>
                      <a:pPr algn="l"/>
                      <a:r>
                        <a:rPr lang="en" altLang="en-US" sz="800" dirty="0">
                          <a:latin typeface="Microsoft YaHei" panose="020B0503020204020204" pitchFamily="34" charset="-122"/>
                          <a:ea typeface="Microsoft YaHei" panose="020B0503020204020204" pitchFamily="34" charset="-122"/>
                        </a:rPr>
                        <a:t>①The throttle knob is at gear </a:t>
                      </a:r>
                      <a:r>
                        <a:rPr lang="en" altLang="zh-CN" sz="800" dirty="0">
                          <a:latin typeface="Microsoft YaHei" panose="020B0503020204020204" pitchFamily="34" charset="-122"/>
                          <a:ea typeface="Microsoft YaHei" panose="020B0503020204020204" pitchFamily="34" charset="-122"/>
                        </a:rPr>
                        <a:t>1 </a:t>
                      </a:r>
                      <a:r>
                        <a:rPr lang="en" altLang="en-US" sz="800" dirty="0">
                          <a:latin typeface="Microsoft YaHei" panose="020B0503020204020204" pitchFamily="34" charset="-122"/>
                          <a:ea typeface="Microsoft YaHei" panose="020B0503020204020204" pitchFamily="34" charset="-122"/>
                        </a:rPr>
                        <a:t>; </a:t>
                      </a:r>
                    </a:p>
                    <a:p>
                      <a:pPr algn="l"/>
                      <a:r>
                        <a:rPr lang="en" altLang="en-US" sz="800" dirty="0">
                          <a:latin typeface="Microsoft YaHei" panose="020B0503020204020204" pitchFamily="34" charset="-122"/>
                          <a:ea typeface="Microsoft YaHei" panose="020B0503020204020204" pitchFamily="34" charset="-122"/>
                        </a:rPr>
                        <a:t>②The water temperature is above </a:t>
                      </a:r>
                      <a:r>
                        <a:rPr lang="en" altLang="zh-CN" sz="800" dirty="0">
                          <a:latin typeface="Microsoft YaHei" panose="020B0503020204020204" pitchFamily="34" charset="-122"/>
                          <a:ea typeface="Microsoft YaHei" panose="020B0503020204020204" pitchFamily="34" charset="-122"/>
                        </a:rPr>
                        <a:t>60 </a:t>
                      </a:r>
                      <a:r>
                        <a:rPr lang="en" altLang="en-US" sz="800" dirty="0">
                          <a:latin typeface="Microsoft YaHei" panose="020B0503020204020204" pitchFamily="34" charset="-122"/>
                          <a:ea typeface="Microsoft YaHei" panose="020B0503020204020204" pitchFamily="34" charset="-122"/>
                        </a:rPr>
                        <a:t>℃; ③Raise the safety handle</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2"/>
                  </a:ext>
                </a:extLst>
              </a:tr>
              <a:tr h="370840">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800" b="1" dirty="0">
                          <a:latin typeface="Microsoft YaHei" panose="020B0503020204020204" pitchFamily="34" charset="-122"/>
                          <a:ea typeface="Microsoft YaHei" panose="020B0503020204020204" pitchFamily="34" charset="-122"/>
                        </a:rPr>
                        <a:t>Level 3 </a:t>
                      </a:r>
                      <a:endParaRPr lang="zh-CN" altLang="en-US" sz="800" b="1"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1000" dirty="0">
                          <a:latin typeface="Microsoft YaHei" panose="020B0503020204020204" pitchFamily="34" charset="-122"/>
                          <a:ea typeface="Microsoft YaHei" panose="020B0503020204020204" pitchFamily="34" charset="-122"/>
                        </a:rPr>
                        <a:t>010</a:t>
                      </a:r>
                      <a:endParaRPr lang="zh-CN" altLang="en-US" sz="10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BFF9B"/>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en-US" sz="800" dirty="0">
                          <a:latin typeface="Microsoft YaHei" panose="020B0503020204020204" pitchFamily="34" charset="-122"/>
                          <a:ea typeface="Microsoft YaHei" panose="020B0503020204020204" pitchFamily="34" charset="-122"/>
                        </a:rPr>
                        <a:t>Regeneration warning status</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l"/>
                      <a:r>
                        <a:rPr lang="en" altLang="en-US" sz="800" dirty="0">
                          <a:latin typeface="Microsoft YaHei" panose="020B0503020204020204" pitchFamily="34" charset="-122"/>
                          <a:ea typeface="Microsoft YaHei" panose="020B0503020204020204" pitchFamily="34" charset="-122"/>
                        </a:rPr>
                        <a:t>Parked regeneration </a:t>
                      </a:r>
                      <a:r>
                        <a:rPr lang="en-US" altLang="en-US" sz="800" dirty="0">
                          <a:latin typeface="Microsoft YaHei" panose="020B0503020204020204" pitchFamily="34" charset="-122"/>
                          <a:ea typeface="Microsoft YaHei" panose="020B0503020204020204" pitchFamily="34" charset="-122"/>
                        </a:rPr>
                        <a:t>needs to be executed immediately</a:t>
                      </a:r>
                      <a:r>
                        <a:rPr lang="en" altLang="en-US" sz="800" dirty="0">
                          <a:latin typeface="Microsoft YaHei" panose="020B0503020204020204" pitchFamily="34" charset="-122"/>
                          <a:ea typeface="Microsoft YaHei" panose="020B0503020204020204" pitchFamily="34" charset="-122"/>
                        </a:rPr>
                        <a:t>.</a:t>
                      </a:r>
                      <a:r>
                        <a:rPr lang="en-US" altLang="en-US" sz="800" baseline="0" dirty="0">
                          <a:latin typeface="Microsoft YaHei" panose="020B0503020204020204" pitchFamily="34" charset="-122"/>
                          <a:ea typeface="Microsoft YaHei" panose="020B0503020204020204" pitchFamily="34" charset="-122"/>
                        </a:rPr>
                        <a:t> </a:t>
                      </a:r>
                      <a:r>
                        <a:rPr lang="en" altLang="en-US" sz="800" dirty="0">
                          <a:latin typeface="Microsoft YaHei" panose="020B0503020204020204" pitchFamily="34" charset="-122"/>
                          <a:ea typeface="Microsoft YaHei" panose="020B0503020204020204" pitchFamily="34" charset="-122"/>
                        </a:rPr>
                        <a:t>In order to protect </a:t>
                      </a:r>
                      <a:r>
                        <a:rPr lang="en" altLang="zh-CN" sz="800" dirty="0">
                          <a:latin typeface="Microsoft YaHei" panose="020B0503020204020204" pitchFamily="34" charset="-122"/>
                          <a:ea typeface="Microsoft YaHei" panose="020B0503020204020204" pitchFamily="34" charset="-122"/>
                        </a:rPr>
                        <a:t>the DPF</a:t>
                      </a:r>
                      <a:r>
                        <a:rPr lang="en" altLang="en-US" sz="800" dirty="0">
                          <a:latin typeface="Microsoft YaHei" panose="020B0503020204020204" pitchFamily="34" charset="-122"/>
                          <a:ea typeface="Microsoft YaHei" panose="020B0503020204020204" pitchFamily="34" charset="-122"/>
                        </a:rPr>
                        <a:t>, the output power of the engine will be reduced.</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3"/>
                  </a:ext>
                </a:extLst>
              </a:tr>
              <a:tr h="370840">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800" b="1" dirty="0">
                          <a:latin typeface="Microsoft YaHei" panose="020B0503020204020204" pitchFamily="34" charset="-122"/>
                          <a:ea typeface="Microsoft YaHei" panose="020B0503020204020204" pitchFamily="34" charset="-122"/>
                        </a:rPr>
                        <a:t>Level 4 </a:t>
                      </a:r>
                      <a:endParaRPr lang="zh-CN" altLang="en-US" sz="800" b="1"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1000" dirty="0">
                          <a:latin typeface="Microsoft YaHei" panose="020B0503020204020204" pitchFamily="34" charset="-122"/>
                          <a:ea typeface="Microsoft YaHei" panose="020B0503020204020204" pitchFamily="34" charset="-122"/>
                        </a:rPr>
                        <a:t>011</a:t>
                      </a:r>
                      <a:endParaRPr lang="zh-CN" altLang="en-US" sz="10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FEA0CA"/>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de-DE" altLang="en-US" sz="800" dirty="0">
                          <a:latin typeface="Microsoft YaHei" panose="020B0503020204020204" pitchFamily="34" charset="-122"/>
                          <a:ea typeface="Microsoft YaHei" panose="020B0503020204020204" pitchFamily="34" charset="-122"/>
                        </a:rPr>
                        <a:t>S</a:t>
                      </a:r>
                      <a:r>
                        <a:rPr lang="en" altLang="en-US" sz="800" dirty="0">
                          <a:latin typeface="Microsoft YaHei" panose="020B0503020204020204" pitchFamily="34" charset="-122"/>
                          <a:ea typeface="Microsoft YaHei" panose="020B0503020204020204" pitchFamily="34" charset="-122"/>
                        </a:rPr>
                        <a:t>ervice tool</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en-US" sz="800" dirty="0">
                          <a:latin typeface="Microsoft YaHei" panose="020B0503020204020204" pitchFamily="34" charset="-122"/>
                          <a:ea typeface="Microsoft YaHei" panose="020B0503020204020204" pitchFamily="34" charset="-122"/>
                        </a:rPr>
                        <a:t>Parked regeneration can only be driven through the service tool at this level.</a:t>
                      </a:r>
                      <a:endParaRPr lang="en-US" altLang="zh-CN" sz="800" dirty="0">
                        <a:latin typeface="Microsoft YaHei" panose="020B0503020204020204" pitchFamily="34" charset="-122"/>
                        <a:ea typeface="Microsoft YaHei"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 altLang="en-US" sz="800" dirty="0">
                          <a:latin typeface="Microsoft YaHei" panose="020B0503020204020204" pitchFamily="34" charset="-122"/>
                          <a:ea typeface="Microsoft YaHei" panose="020B0503020204020204" pitchFamily="34" charset="-122"/>
                        </a:rPr>
                        <a:t>The output power of the engine drops, but the engine starts normally.</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4"/>
                  </a:ext>
                </a:extLst>
              </a:tr>
              <a:tr h="370840">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800" b="1" dirty="0">
                          <a:latin typeface="Microsoft YaHei" panose="020B0503020204020204" pitchFamily="34" charset="-122"/>
                          <a:ea typeface="Microsoft YaHei" panose="020B0503020204020204" pitchFamily="34" charset="-122"/>
                        </a:rPr>
                        <a:t>Level 5 </a:t>
                      </a:r>
                      <a:endParaRPr lang="zh-CN" altLang="en-US" sz="800" b="1"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1000" dirty="0">
                          <a:latin typeface="Microsoft YaHei" panose="020B0503020204020204" pitchFamily="34" charset="-122"/>
                          <a:ea typeface="Microsoft YaHei" panose="020B0503020204020204" pitchFamily="34" charset="-122"/>
                        </a:rPr>
                        <a:t>011</a:t>
                      </a:r>
                      <a:endParaRPr lang="zh-CN" altLang="en-US" sz="10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rgbClr val="FEA0CA"/>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en-US" sz="800" dirty="0">
                          <a:latin typeface="Microsoft YaHei" panose="020B0503020204020204" pitchFamily="34" charset="-122"/>
                          <a:ea typeface="Microsoft YaHei" panose="020B0503020204020204" pitchFamily="34" charset="-122"/>
                        </a:rPr>
                        <a:t>Non-renewable state</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marR="0" indent="0" algn="l" defTabSz="914400" rtl="0" eaLnBrk="1" fontAlgn="auto" latinLnBrk="0" hangingPunct="1">
                        <a:lnSpc>
                          <a:spcPct val="100000"/>
                        </a:lnSpc>
                        <a:spcBef>
                          <a:spcPts val="0"/>
                        </a:spcBef>
                        <a:spcAft>
                          <a:spcPts val="0"/>
                        </a:spcAft>
                        <a:buClrTx/>
                        <a:buSzTx/>
                        <a:buFontTx/>
                        <a:buNone/>
                        <a:tabLst/>
                        <a:defRPr/>
                      </a:pPr>
                      <a:r>
                        <a:rPr lang="en" altLang="en-US" sz="800" dirty="0">
                          <a:latin typeface="Microsoft YaHei" panose="020B0503020204020204" pitchFamily="34" charset="-122"/>
                          <a:ea typeface="Microsoft YaHei" panose="020B0503020204020204" pitchFamily="34" charset="-122"/>
                        </a:rPr>
                        <a:t>Regeneration cannot be driven even with service tools at this stage.</a:t>
                      </a:r>
                      <a:endParaRPr lang="en-US" altLang="zh-CN" sz="800" dirty="0">
                        <a:latin typeface="Microsoft YaHei" panose="020B0503020204020204" pitchFamily="34" charset="-122"/>
                        <a:ea typeface="Microsoft YaHei" panose="020B0503020204020204" pitchFamily="34" charset="-122"/>
                      </a:endParaRPr>
                    </a:p>
                    <a:p>
                      <a:pPr marL="0" marR="0" indent="0" algn="l" defTabSz="914400" rtl="0" eaLnBrk="1" fontAlgn="auto" latinLnBrk="0" hangingPunct="1">
                        <a:lnSpc>
                          <a:spcPct val="100000"/>
                        </a:lnSpc>
                        <a:spcBef>
                          <a:spcPts val="0"/>
                        </a:spcBef>
                        <a:spcAft>
                          <a:spcPts val="0"/>
                        </a:spcAft>
                        <a:buClrTx/>
                        <a:buSzTx/>
                        <a:buFontTx/>
                        <a:buNone/>
                        <a:tabLst/>
                        <a:defRPr/>
                      </a:pPr>
                      <a:r>
                        <a:rPr lang="en" altLang="en-US" sz="800" dirty="0">
                          <a:latin typeface="Microsoft YaHei" panose="020B0503020204020204" pitchFamily="34" charset="-122"/>
                          <a:ea typeface="Microsoft YaHei" panose="020B0503020204020204" pitchFamily="34" charset="-122"/>
                        </a:rPr>
                        <a:t>The output power of the engine has dropped significantly, but the engine can be started normally.</a:t>
                      </a:r>
                      <a:r>
                        <a:rPr lang="en-US" altLang="en-US" sz="800" baseline="0" dirty="0">
                          <a:latin typeface="Microsoft YaHei" panose="020B0503020204020204" pitchFamily="34" charset="-122"/>
                          <a:ea typeface="Microsoft YaHei" panose="020B0503020204020204" pitchFamily="34" charset="-122"/>
                        </a:rPr>
                        <a:t> </a:t>
                      </a:r>
                      <a:r>
                        <a:rPr lang="en" altLang="zh-CN" sz="800" dirty="0">
                          <a:latin typeface="Microsoft YaHei" panose="020B0503020204020204" pitchFamily="34" charset="-122"/>
                          <a:ea typeface="Microsoft YaHei" panose="020B0503020204020204" pitchFamily="34" charset="-122"/>
                        </a:rPr>
                        <a:t>The DPF </a:t>
                      </a:r>
                      <a:r>
                        <a:rPr lang="en" altLang="en-US" sz="800" dirty="0">
                          <a:latin typeface="Microsoft YaHei" panose="020B0503020204020204" pitchFamily="34" charset="-122"/>
                          <a:ea typeface="Microsoft YaHei" panose="020B0503020204020204" pitchFamily="34" charset="-122"/>
                        </a:rPr>
                        <a:t>needs to be disassembled for cleaning.</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5"/>
                  </a:ext>
                </a:extLst>
              </a:tr>
            </a:tbl>
          </a:graphicData>
        </a:graphic>
      </p:graphicFrame>
      <p:sp>
        <p:nvSpPr>
          <p:cNvPr id="5" name="矩形 4">
            <a:extLst>
              <a:ext uri="{FF2B5EF4-FFF2-40B4-BE49-F238E27FC236}">
                <a16:creationId xmlns:a16="http://schemas.microsoft.com/office/drawing/2014/main" id="{52169B92-EC45-4ED5-8AE4-0A9EE8A4AD37}"/>
              </a:ext>
            </a:extLst>
          </p:cNvPr>
          <p:cNvSpPr/>
          <p:nvPr/>
        </p:nvSpPr>
        <p:spPr>
          <a:xfrm>
            <a:off x="304506" y="823663"/>
            <a:ext cx="1800493"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（二）排气系统</a:t>
            </a:r>
            <a:endParaRPr lang="zh-CN" altLang="en-US" dirty="0"/>
          </a:p>
        </p:txBody>
      </p:sp>
      <p:sp>
        <p:nvSpPr>
          <p:cNvPr id="6" name="矩形 5">
            <a:extLst>
              <a:ext uri="{FF2B5EF4-FFF2-40B4-BE49-F238E27FC236}">
                <a16:creationId xmlns:a16="http://schemas.microsoft.com/office/drawing/2014/main" id="{FE406A45-EFD9-4747-BC78-6893DB895CE1}"/>
              </a:ext>
            </a:extLst>
          </p:cNvPr>
          <p:cNvSpPr/>
          <p:nvPr/>
        </p:nvSpPr>
        <p:spPr>
          <a:xfrm>
            <a:off x="443130" y="1192995"/>
            <a:ext cx="1747594"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1</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DPF</a:t>
            </a:r>
            <a:r>
              <a:rPr lang="zh-CN" altLang="en-US" sz="1600" b="1" dirty="0">
                <a:latin typeface="微软雅黑" panose="020B0503020204020204" pitchFamily="34" charset="-122"/>
                <a:ea typeface="微软雅黑" panose="020B0503020204020204" pitchFamily="34" charset="-122"/>
              </a:rPr>
              <a:t>再生控制</a:t>
            </a:r>
            <a:endParaRPr lang="zh-CN" altLang="en-US" sz="1600" dirty="0"/>
          </a:p>
        </p:txBody>
      </p:sp>
    </p:spTree>
    <p:extLst>
      <p:ext uri="{BB962C8B-B14F-4D97-AF65-F5344CB8AC3E}">
        <p14:creationId xmlns:p14="http://schemas.microsoft.com/office/powerpoint/2010/main" val="5068332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15">
            <a:extLst>
              <a:ext uri="{FF2B5EF4-FFF2-40B4-BE49-F238E27FC236}">
                <a16:creationId xmlns:a16="http://schemas.microsoft.com/office/drawing/2014/main" id="{2724CFAB-0E7B-4FAE-AE35-08C13E62FD7A}"/>
              </a:ext>
            </a:extLst>
          </p:cNvPr>
          <p:cNvSpPr/>
          <p:nvPr/>
        </p:nvSpPr>
        <p:spPr>
          <a:xfrm>
            <a:off x="7657783" y="1052717"/>
            <a:ext cx="4350948" cy="1600438"/>
          </a:xfrm>
          <a:prstGeom prst="rect">
            <a:avLst/>
          </a:prstGeom>
          <a:solidFill>
            <a:schemeClr val="accent5">
              <a:lumMod val="20000"/>
              <a:lumOff val="80000"/>
            </a:schemeClr>
          </a:solidFill>
        </p:spPr>
        <p:txBody>
          <a:bodyPr wrap="square">
            <a:spAutoFit/>
          </a:bodyPr>
          <a:lstStyle/>
          <a:p>
            <a:r>
              <a:rPr lang="en-US" altLang="zh-CN" sz="1400" b="1" dirty="0">
                <a:solidFill>
                  <a:srgbClr val="00479D"/>
                </a:solidFill>
                <a:latin typeface="Microsoft YaHei" panose="020B0503020204020204" pitchFamily="34" charset="-122"/>
                <a:ea typeface="Microsoft YaHei" panose="020B0503020204020204" pitchFamily="34" charset="-122"/>
              </a:rPr>
              <a:t>DOC | Diesel Oxidation Catalyst</a:t>
            </a:r>
          </a:p>
          <a:p>
            <a:endParaRPr lang="en-US" altLang="zh-CN" sz="1400" b="1" dirty="0">
              <a:solidFill>
                <a:srgbClr val="00479D"/>
              </a:solidFill>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The </a:t>
            </a:r>
            <a:r>
              <a:rPr lang="de-DE" altLang="zh-CN" sz="1400" dirty="0">
                <a:latin typeface="Microsoft YaHei" panose="020B0503020204020204" pitchFamily="34" charset="-122"/>
                <a:ea typeface="Microsoft YaHei" panose="020B0503020204020204" pitchFamily="34" charset="-122"/>
              </a:rPr>
              <a:t>DOC </a:t>
            </a:r>
            <a:r>
              <a:rPr lang="en-US" altLang="zh-CN" sz="1400" dirty="0">
                <a:latin typeface="Microsoft YaHei" panose="020B0503020204020204" pitchFamily="34" charset="-122"/>
                <a:ea typeface="Microsoft YaHei" panose="020B0503020204020204" pitchFamily="34" charset="-122"/>
              </a:rPr>
              <a:t>utilizes straight flow-through cell wall technology and is coated with precious metals to begin the regeneration process. The DOC converts pollutants found in diesel exhaust into harmless gases through oxidation. </a:t>
            </a:r>
          </a:p>
        </p:txBody>
      </p:sp>
      <p:sp>
        <p:nvSpPr>
          <p:cNvPr id="4" name="矩形 15">
            <a:extLst>
              <a:ext uri="{FF2B5EF4-FFF2-40B4-BE49-F238E27FC236}">
                <a16:creationId xmlns:a16="http://schemas.microsoft.com/office/drawing/2014/main" id="{F0A1C791-AFE1-4E09-89A2-D4F5551CBFD3}"/>
              </a:ext>
            </a:extLst>
          </p:cNvPr>
          <p:cNvSpPr/>
          <p:nvPr/>
        </p:nvSpPr>
        <p:spPr>
          <a:xfrm>
            <a:off x="7657783" y="2719473"/>
            <a:ext cx="4350948" cy="2677656"/>
          </a:xfrm>
          <a:prstGeom prst="rect">
            <a:avLst/>
          </a:prstGeom>
          <a:solidFill>
            <a:schemeClr val="accent5">
              <a:lumMod val="20000"/>
              <a:lumOff val="80000"/>
            </a:schemeClr>
          </a:solidFill>
        </p:spPr>
        <p:txBody>
          <a:bodyPr wrap="square">
            <a:spAutoFit/>
          </a:bodyPr>
          <a:lstStyle/>
          <a:p>
            <a:r>
              <a:rPr lang="en-US" altLang="zh-CN" sz="1400" b="1" dirty="0">
                <a:solidFill>
                  <a:srgbClr val="00479D"/>
                </a:solidFill>
                <a:latin typeface="Microsoft YaHei" panose="020B0503020204020204" pitchFamily="34" charset="-122"/>
                <a:ea typeface="Microsoft YaHei" panose="020B0503020204020204" pitchFamily="34" charset="-122"/>
              </a:rPr>
              <a:t>DPF | Diesel Particulate Filter</a:t>
            </a:r>
          </a:p>
          <a:p>
            <a:endParaRPr lang="en-US" altLang="zh-CN" sz="1400" b="1" dirty="0">
              <a:solidFill>
                <a:srgbClr val="00479D"/>
              </a:solidFill>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The DPF (diesel particulate filter) essentially serves as a garbage can for your diesel exhaust system. DPFs are designed to remove soot from the diesel exhaust stream and capture particulate matter before it is released from the vehicle into the atmosphere. During regeneration, particles that cannot be burned completely turn to ash and are stored in the DPF until it is physically removed during off-unit cleaning.</a:t>
            </a:r>
            <a:endParaRPr lang="de-DE" altLang="zh-CN" sz="1400" dirty="0">
              <a:latin typeface="Microsoft YaHei" panose="020B0503020204020204" pitchFamily="34" charset="-122"/>
              <a:ea typeface="Microsoft YaHei" panose="020B0503020204020204" pitchFamily="34" charset="-122"/>
            </a:endParaRPr>
          </a:p>
        </p:txBody>
      </p:sp>
      <p:sp>
        <p:nvSpPr>
          <p:cNvPr id="5" name="矩形 15">
            <a:extLst>
              <a:ext uri="{FF2B5EF4-FFF2-40B4-BE49-F238E27FC236}">
                <a16:creationId xmlns:a16="http://schemas.microsoft.com/office/drawing/2014/main" id="{1C19DF36-790C-471F-BD2D-BE60A675FD98}"/>
              </a:ext>
            </a:extLst>
          </p:cNvPr>
          <p:cNvSpPr/>
          <p:nvPr/>
        </p:nvSpPr>
        <p:spPr>
          <a:xfrm>
            <a:off x="7657783" y="5471610"/>
            <a:ext cx="4350948" cy="1169551"/>
          </a:xfrm>
          <a:prstGeom prst="rect">
            <a:avLst/>
          </a:prstGeom>
          <a:solidFill>
            <a:schemeClr val="accent5">
              <a:lumMod val="20000"/>
              <a:lumOff val="80000"/>
            </a:schemeClr>
          </a:solidFill>
        </p:spPr>
        <p:txBody>
          <a:bodyPr wrap="square">
            <a:spAutoFit/>
          </a:bodyPr>
          <a:lstStyle/>
          <a:p>
            <a:r>
              <a:rPr lang="en-US" altLang="zh-CN" sz="1400" b="1" dirty="0">
                <a:solidFill>
                  <a:srgbClr val="00479D"/>
                </a:solidFill>
                <a:latin typeface="Microsoft YaHei" panose="020B0503020204020204" pitchFamily="34" charset="-122"/>
                <a:ea typeface="Microsoft YaHei" panose="020B0503020204020204" pitchFamily="34" charset="-122"/>
              </a:rPr>
              <a:t>SCR | Selective Catalytic Reduction </a:t>
            </a:r>
          </a:p>
          <a:p>
            <a:endParaRPr lang="en-US" altLang="zh-CN" sz="1400" b="1" dirty="0">
              <a:solidFill>
                <a:srgbClr val="00479D"/>
              </a:solidFill>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The selective catalytic reduction system reacts with DEF to convert nitrogen oxides(</a:t>
            </a:r>
            <a:r>
              <a:rPr lang="en-US" altLang="zh-CN" sz="1400" dirty="0" err="1">
                <a:latin typeface="Microsoft YaHei" panose="020B0503020204020204" pitchFamily="34" charset="-122"/>
                <a:ea typeface="Microsoft YaHei" panose="020B0503020204020204" pitchFamily="34" charset="-122"/>
              </a:rPr>
              <a:t>Nox</a:t>
            </a:r>
            <a:r>
              <a:rPr lang="en-US" altLang="zh-CN" sz="1400" dirty="0">
                <a:latin typeface="Microsoft YaHei" panose="020B0503020204020204" pitchFamily="34" charset="-122"/>
                <a:ea typeface="Microsoft YaHei" panose="020B0503020204020204" pitchFamily="34" charset="-122"/>
              </a:rPr>
              <a:t>) in the engine exhaust into nitrogen and water.</a:t>
            </a:r>
            <a:endParaRPr lang="zh-CN" altLang="en-US" sz="1400" dirty="0">
              <a:latin typeface="Microsoft YaHei" panose="020B0503020204020204" pitchFamily="34" charset="-122"/>
              <a:ea typeface="Microsoft YaHei" panose="020B0503020204020204" pitchFamily="34" charset="-122"/>
            </a:endParaRPr>
          </a:p>
        </p:txBody>
      </p:sp>
      <p:sp>
        <p:nvSpPr>
          <p:cNvPr id="6" name="矩形 5">
            <a:extLst>
              <a:ext uri="{FF2B5EF4-FFF2-40B4-BE49-F238E27FC236}">
                <a16:creationId xmlns:a16="http://schemas.microsoft.com/office/drawing/2014/main" id="{B0567A89-379B-4B68-9C4E-045337504F40}"/>
              </a:ext>
            </a:extLst>
          </p:cNvPr>
          <p:cNvSpPr/>
          <p:nvPr/>
        </p:nvSpPr>
        <p:spPr>
          <a:xfrm>
            <a:off x="294589" y="1595997"/>
            <a:ext cx="7363194" cy="738664"/>
          </a:xfrm>
          <a:prstGeom prst="rect">
            <a:avLst/>
          </a:prstGeom>
        </p:spPr>
        <p:txBody>
          <a:bodyPr wrap="square">
            <a:spAutoFit/>
          </a:bodyPr>
          <a:lstStyle/>
          <a:p>
            <a:pPr marL="108585">
              <a:spcBef>
                <a:spcPts val="685"/>
              </a:spcBef>
              <a:spcAft>
                <a:spcPts val="0"/>
              </a:spcAft>
            </a:pPr>
            <a:r>
              <a:rPr lang="en-US" altLang="zh-CN" sz="1400" dirty="0">
                <a:latin typeface="Arial" panose="020B0604020202020204" pitchFamily="34" charset="0"/>
                <a:ea typeface="Arial" panose="020B0604020202020204" pitchFamily="34" charset="0"/>
              </a:rPr>
              <a:t>The Stage V mid range aftertreatment system includes a multi-module or single-module of DOC+DPF and SCR system that reduces engine-out emissions per legislated and customer requirements.</a:t>
            </a:r>
            <a:endParaRPr lang="zh-CN" altLang="zh-CN" sz="1400" dirty="0">
              <a:latin typeface="Arial" panose="020B0604020202020204" pitchFamily="34" charset="0"/>
              <a:ea typeface="Arial" panose="020B0604020202020204" pitchFamily="34" charset="0"/>
            </a:endParaRPr>
          </a:p>
        </p:txBody>
      </p:sp>
      <p:pic>
        <p:nvPicPr>
          <p:cNvPr id="7" name="image3.jpeg">
            <a:extLst>
              <a:ext uri="{FF2B5EF4-FFF2-40B4-BE49-F238E27FC236}">
                <a16:creationId xmlns:a16="http://schemas.microsoft.com/office/drawing/2014/main" id="{9CEF7704-D5B1-4953-A022-672D9BE1AD98}"/>
              </a:ext>
            </a:extLst>
          </p:cNvPr>
          <p:cNvPicPr/>
          <p:nvPr/>
        </p:nvPicPr>
        <p:blipFill>
          <a:blip r:embed="rId2" cstate="print"/>
          <a:stretch>
            <a:fillRect/>
          </a:stretch>
        </p:blipFill>
        <p:spPr>
          <a:xfrm>
            <a:off x="401608" y="2747413"/>
            <a:ext cx="6875492" cy="2662096"/>
          </a:xfrm>
          <a:prstGeom prst="rect">
            <a:avLst/>
          </a:prstGeom>
        </p:spPr>
      </p:pic>
      <p:sp>
        <p:nvSpPr>
          <p:cNvPr id="8" name="矩形 7">
            <a:extLst>
              <a:ext uri="{FF2B5EF4-FFF2-40B4-BE49-F238E27FC236}">
                <a16:creationId xmlns:a16="http://schemas.microsoft.com/office/drawing/2014/main" id="{9774CAEB-99CD-432F-8A97-88588D3FCF33}"/>
              </a:ext>
            </a:extLst>
          </p:cNvPr>
          <p:cNvSpPr/>
          <p:nvPr/>
        </p:nvSpPr>
        <p:spPr>
          <a:xfrm>
            <a:off x="401608" y="5553880"/>
            <a:ext cx="6717837" cy="369332"/>
          </a:xfrm>
          <a:prstGeom prst="rect">
            <a:avLst/>
          </a:prstGeom>
        </p:spPr>
        <p:txBody>
          <a:bodyPr wrap="square">
            <a:spAutoFit/>
          </a:bodyPr>
          <a:lstStyle/>
          <a:p>
            <a:r>
              <a:rPr lang="en-US" altLang="zh-CN" dirty="0">
                <a:latin typeface="Arial" panose="020B0604020202020204" pitchFamily="34" charset="0"/>
                <a:ea typeface="Arial" panose="020B0604020202020204" pitchFamily="34" charset="0"/>
              </a:rPr>
              <a:t>Stage V B6.7 Two-Module Aftertreatment Architecture Diagram</a:t>
            </a:r>
            <a:endParaRPr lang="zh-CN" altLang="en-US" dirty="0"/>
          </a:p>
        </p:txBody>
      </p:sp>
      <p:sp>
        <p:nvSpPr>
          <p:cNvPr id="9" name="矩形 8">
            <a:extLst>
              <a:ext uri="{FF2B5EF4-FFF2-40B4-BE49-F238E27FC236}">
                <a16:creationId xmlns:a16="http://schemas.microsoft.com/office/drawing/2014/main" id="{53DCDB7B-4008-4AA5-A0A4-94D66395A110}"/>
              </a:ext>
            </a:extLst>
          </p:cNvPr>
          <p:cNvSpPr/>
          <p:nvPr/>
        </p:nvSpPr>
        <p:spPr>
          <a:xfrm>
            <a:off x="304506" y="823663"/>
            <a:ext cx="1800493"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（二）排气系统</a:t>
            </a:r>
            <a:endParaRPr lang="zh-CN" altLang="en-US" dirty="0"/>
          </a:p>
        </p:txBody>
      </p:sp>
      <p:sp>
        <p:nvSpPr>
          <p:cNvPr id="10" name="矩形 9">
            <a:extLst>
              <a:ext uri="{FF2B5EF4-FFF2-40B4-BE49-F238E27FC236}">
                <a16:creationId xmlns:a16="http://schemas.microsoft.com/office/drawing/2014/main" id="{0D55BED5-D08A-400D-BDC9-D8A4E35952A5}"/>
              </a:ext>
            </a:extLst>
          </p:cNvPr>
          <p:cNvSpPr/>
          <p:nvPr/>
        </p:nvSpPr>
        <p:spPr>
          <a:xfrm>
            <a:off x="443130" y="1192995"/>
            <a:ext cx="2109873"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2</a:t>
            </a:r>
            <a:r>
              <a:rPr lang="zh-CN" altLang="en-US" sz="1600" b="1" dirty="0">
                <a:latin typeface="微软雅黑" panose="020B0503020204020204" pitchFamily="34" charset="-122"/>
                <a:ea typeface="微软雅黑" panose="020B0503020204020204" pitchFamily="34" charset="-122"/>
              </a:rPr>
              <a:t>、</a:t>
            </a:r>
            <a:r>
              <a:rPr lang="en-US" altLang="zh-CN" sz="1600" b="1" dirty="0">
                <a:latin typeface="微软雅黑" panose="020B0503020204020204" pitchFamily="34" charset="-122"/>
                <a:ea typeface="微软雅黑" panose="020B0503020204020204" pitchFamily="34" charset="-122"/>
              </a:rPr>
              <a:t>DOC+DPF+SCR</a:t>
            </a:r>
            <a:endParaRPr lang="zh-CN" altLang="en-US" sz="1600" dirty="0"/>
          </a:p>
        </p:txBody>
      </p:sp>
    </p:spTree>
    <p:extLst>
      <p:ext uri="{BB962C8B-B14F-4D97-AF65-F5344CB8AC3E}">
        <p14:creationId xmlns:p14="http://schemas.microsoft.com/office/powerpoint/2010/main" val="861743758"/>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4C8A2D2-7958-4CAD-99F7-81AC04CF0BF0}"/>
              </a:ext>
            </a:extLst>
          </p:cNvPr>
          <p:cNvSpPr/>
          <p:nvPr/>
        </p:nvSpPr>
        <p:spPr>
          <a:xfrm>
            <a:off x="304506" y="823663"/>
            <a:ext cx="1800493" cy="369332"/>
          </a:xfrm>
          <a:prstGeom prst="rect">
            <a:avLst/>
          </a:prstGeom>
        </p:spPr>
        <p:txBody>
          <a:bodyPr wrap="square">
            <a:spAutoFit/>
          </a:bodyPr>
          <a:lstStyle/>
          <a:p>
            <a:r>
              <a:rPr lang="zh-CN" altLang="en-US" b="1" dirty="0">
                <a:latin typeface="微软雅黑" panose="020B0503020204020204" pitchFamily="34" charset="-122"/>
                <a:ea typeface="微软雅黑" panose="020B0503020204020204" pitchFamily="34" charset="-122"/>
              </a:rPr>
              <a:t>（二）排气系统</a:t>
            </a:r>
            <a:endParaRPr lang="zh-CN" altLang="en-US" dirty="0"/>
          </a:p>
        </p:txBody>
      </p:sp>
      <p:sp>
        <p:nvSpPr>
          <p:cNvPr id="4" name="矩形 3">
            <a:extLst>
              <a:ext uri="{FF2B5EF4-FFF2-40B4-BE49-F238E27FC236}">
                <a16:creationId xmlns:a16="http://schemas.microsoft.com/office/drawing/2014/main" id="{23B85AB2-4899-4028-8DAA-03E9FCCC19FC}"/>
              </a:ext>
            </a:extLst>
          </p:cNvPr>
          <p:cNvSpPr/>
          <p:nvPr/>
        </p:nvSpPr>
        <p:spPr>
          <a:xfrm>
            <a:off x="443130" y="1192995"/>
            <a:ext cx="1952779" cy="338554"/>
          </a:xfrm>
          <a:prstGeom prst="rect">
            <a:avLst/>
          </a:prstGeom>
        </p:spPr>
        <p:txBody>
          <a:bodyPr wrap="none">
            <a:spAutoFit/>
          </a:bodyPr>
          <a:lstStyle/>
          <a:p>
            <a:r>
              <a:rPr lang="en-US" altLang="zh-CN" sz="1600" b="1" dirty="0">
                <a:latin typeface="微软雅黑" panose="020B0503020204020204" pitchFamily="34" charset="-122"/>
                <a:ea typeface="微软雅黑" panose="020B0503020204020204" pitchFamily="34" charset="-122"/>
              </a:rPr>
              <a:t>3</a:t>
            </a:r>
            <a:r>
              <a:rPr lang="zh-CN" altLang="en-US" sz="1600" b="1" dirty="0">
                <a:latin typeface="微软雅黑" panose="020B0503020204020204" pitchFamily="34" charset="-122"/>
                <a:ea typeface="微软雅黑" panose="020B0503020204020204" pitchFamily="34" charset="-122"/>
              </a:rPr>
              <a:t>、后处理组件清单</a:t>
            </a:r>
            <a:endParaRPr lang="zh-CN" altLang="en-US" sz="1600" dirty="0"/>
          </a:p>
        </p:txBody>
      </p:sp>
      <p:graphicFrame>
        <p:nvGraphicFramePr>
          <p:cNvPr id="7" name="表格 6">
            <a:extLst>
              <a:ext uri="{FF2B5EF4-FFF2-40B4-BE49-F238E27FC236}">
                <a16:creationId xmlns:a16="http://schemas.microsoft.com/office/drawing/2014/main" id="{C22B068E-52E0-405F-902D-DA6BF15C8400}"/>
              </a:ext>
            </a:extLst>
          </p:cNvPr>
          <p:cNvGraphicFramePr>
            <a:graphicFrameLocks noGrp="1"/>
          </p:cNvGraphicFramePr>
          <p:nvPr>
            <p:extLst>
              <p:ext uri="{D42A27DB-BD31-4B8C-83A1-F6EECF244321}">
                <p14:modId xmlns:p14="http://schemas.microsoft.com/office/powerpoint/2010/main" val="758854526"/>
              </p:ext>
            </p:extLst>
          </p:nvPr>
        </p:nvGraphicFramePr>
        <p:xfrm>
          <a:off x="443130" y="1760123"/>
          <a:ext cx="11226511" cy="4530564"/>
        </p:xfrm>
        <a:graphic>
          <a:graphicData uri="http://schemas.openxmlformats.org/drawingml/2006/table">
            <a:tbl>
              <a:tblPr firstRow="1" firstCol="1" lastRow="1" lastCol="1" bandRow="1" bandCol="1">
                <a:tableStyleId>{69012ECD-51FC-41F1-AA8D-1B2483CD663E}</a:tableStyleId>
              </a:tblPr>
              <a:tblGrid>
                <a:gridCol w="4866137">
                  <a:extLst>
                    <a:ext uri="{9D8B030D-6E8A-4147-A177-3AD203B41FA5}">
                      <a16:colId xmlns:a16="http://schemas.microsoft.com/office/drawing/2014/main" val="552414999"/>
                    </a:ext>
                  </a:extLst>
                </a:gridCol>
                <a:gridCol w="6360374">
                  <a:extLst>
                    <a:ext uri="{9D8B030D-6E8A-4147-A177-3AD203B41FA5}">
                      <a16:colId xmlns:a16="http://schemas.microsoft.com/office/drawing/2014/main" val="2482701590"/>
                    </a:ext>
                  </a:extLst>
                </a:gridCol>
              </a:tblGrid>
              <a:tr h="281951">
                <a:tc>
                  <a:txBody>
                    <a:bodyPr/>
                    <a:lstStyle/>
                    <a:p>
                      <a:pPr marL="67945">
                        <a:lnSpc>
                          <a:spcPct val="100000"/>
                        </a:lnSpc>
                        <a:spcAft>
                          <a:spcPts val="0"/>
                        </a:spcAft>
                      </a:pPr>
                      <a:r>
                        <a:rPr lang="en-US" sz="1600">
                          <a:effectLst/>
                        </a:rPr>
                        <a:t>Components Supplied by Cummins</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67945">
                        <a:lnSpc>
                          <a:spcPct val="100000"/>
                        </a:lnSpc>
                        <a:spcAft>
                          <a:spcPts val="0"/>
                        </a:spcAft>
                      </a:pPr>
                      <a:r>
                        <a:rPr lang="en-US" sz="1600">
                          <a:effectLst/>
                        </a:rPr>
                        <a:t>Components Supplied by OEM</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408458643"/>
                  </a:ext>
                </a:extLst>
              </a:tr>
              <a:tr h="280725">
                <a:tc>
                  <a:txBody>
                    <a:bodyPr/>
                    <a:lstStyle/>
                    <a:p>
                      <a:pPr marL="67945">
                        <a:lnSpc>
                          <a:spcPct val="100000"/>
                        </a:lnSpc>
                        <a:spcAft>
                          <a:spcPts val="0"/>
                        </a:spcAft>
                      </a:pPr>
                      <a:r>
                        <a:rPr lang="en-US" sz="1600" dirty="0">
                          <a:effectLst/>
                        </a:rPr>
                        <a:t>DEF Dosing Module (DM)</a:t>
                      </a: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a:effectLst/>
                        </a:rPr>
                        <a:t>DEF Quality Sensor</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821226218"/>
                  </a:ext>
                </a:extLst>
              </a:tr>
              <a:tr h="281951">
                <a:tc>
                  <a:txBody>
                    <a:bodyPr/>
                    <a:lstStyle/>
                    <a:p>
                      <a:pPr marL="67945">
                        <a:lnSpc>
                          <a:spcPct val="100000"/>
                        </a:lnSpc>
                        <a:spcAft>
                          <a:spcPts val="0"/>
                        </a:spcAft>
                      </a:pPr>
                      <a:r>
                        <a:rPr lang="en-US" sz="1600" dirty="0">
                          <a:effectLst/>
                        </a:rPr>
                        <a:t>DEF Supply Module (SM)</a:t>
                      </a: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a:effectLst/>
                        </a:rPr>
                        <a:t>DEF Tank Level Sensor</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3905552386"/>
                  </a:ext>
                </a:extLst>
              </a:tr>
              <a:tr h="281951">
                <a:tc>
                  <a:txBody>
                    <a:bodyPr/>
                    <a:lstStyle/>
                    <a:p>
                      <a:pPr marL="67945">
                        <a:lnSpc>
                          <a:spcPct val="100000"/>
                        </a:lnSpc>
                        <a:spcAft>
                          <a:spcPts val="0"/>
                        </a:spcAft>
                      </a:pPr>
                      <a:r>
                        <a:rPr lang="en-US" sz="1600">
                          <a:effectLst/>
                        </a:rPr>
                        <a:t>Engine Out NOx Sensor</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a:effectLst/>
                        </a:rPr>
                        <a:t>DEF Tank Temperature Sensor</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1528972143"/>
                  </a:ext>
                </a:extLst>
              </a:tr>
              <a:tr h="280725">
                <a:tc>
                  <a:txBody>
                    <a:bodyPr/>
                    <a:lstStyle/>
                    <a:p>
                      <a:pPr marL="67945">
                        <a:lnSpc>
                          <a:spcPct val="100000"/>
                        </a:lnSpc>
                        <a:spcAft>
                          <a:spcPts val="0"/>
                        </a:spcAft>
                      </a:pPr>
                      <a:r>
                        <a:rPr lang="en-US" sz="1600">
                          <a:effectLst/>
                        </a:rPr>
                        <a:t>System Out NOx Sensor</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a:effectLst/>
                        </a:rPr>
                        <a:t>DEF Coolant flow valve</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190070711"/>
                  </a:ext>
                </a:extLst>
              </a:tr>
              <a:tr h="281951">
                <a:tc>
                  <a:txBody>
                    <a:bodyPr/>
                    <a:lstStyle/>
                    <a:p>
                      <a:pPr marL="67945">
                        <a:lnSpc>
                          <a:spcPct val="100000"/>
                        </a:lnSpc>
                        <a:spcAft>
                          <a:spcPts val="0"/>
                        </a:spcAft>
                      </a:pPr>
                      <a:r>
                        <a:rPr lang="en-US" sz="1600">
                          <a:effectLst/>
                        </a:rPr>
                        <a:t>Compact Mixer</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a:effectLst/>
                        </a:rPr>
                        <a:t>DEF Line Heater Relay</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3331098870"/>
                  </a:ext>
                </a:extLst>
              </a:tr>
              <a:tr h="281951">
                <a:tc>
                  <a:txBody>
                    <a:bodyPr/>
                    <a:lstStyle/>
                    <a:p>
                      <a:pPr marL="67945">
                        <a:lnSpc>
                          <a:spcPct val="100000"/>
                        </a:lnSpc>
                        <a:spcAft>
                          <a:spcPts val="0"/>
                        </a:spcAft>
                      </a:pPr>
                      <a:r>
                        <a:rPr lang="en-US" sz="1600" dirty="0">
                          <a:effectLst/>
                        </a:rPr>
                        <a:t>CM2350A Lead Free (with engine)</a:t>
                      </a: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a:effectLst/>
                        </a:rPr>
                        <a:t>DEF Lines with heaters (Suction, Return and Pressure)</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393183608"/>
                  </a:ext>
                </a:extLst>
              </a:tr>
              <a:tr h="280725">
                <a:tc>
                  <a:txBody>
                    <a:bodyPr/>
                    <a:lstStyle/>
                    <a:p>
                      <a:pPr marL="67945">
                        <a:lnSpc>
                          <a:spcPct val="100000"/>
                        </a:lnSpc>
                        <a:spcAft>
                          <a:spcPts val="0"/>
                        </a:spcAft>
                      </a:pPr>
                      <a:r>
                        <a:rPr lang="en-US" sz="1600">
                          <a:effectLst/>
                        </a:rPr>
                        <a:t>DOC+DPF and SCR Temperature Sensors</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dirty="0">
                          <a:effectLst/>
                        </a:rPr>
                        <a:t>DEF Tank</a:t>
                      </a: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3942243408"/>
                  </a:ext>
                </a:extLst>
              </a:tr>
              <a:tr h="281951">
                <a:tc>
                  <a:txBody>
                    <a:bodyPr/>
                    <a:lstStyle/>
                    <a:p>
                      <a:pPr marL="67945">
                        <a:lnSpc>
                          <a:spcPct val="100000"/>
                        </a:lnSpc>
                        <a:spcAft>
                          <a:spcPts val="0"/>
                        </a:spcAft>
                      </a:pPr>
                      <a:r>
                        <a:rPr lang="en-US" sz="1600" dirty="0">
                          <a:effectLst/>
                        </a:rPr>
                        <a:t>DPF Delta Pressure Sensors</a:t>
                      </a: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a:effectLst/>
                        </a:rPr>
                        <a:t>DEF Lamp</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1348429520"/>
                  </a:ext>
                </a:extLst>
              </a:tr>
              <a:tr h="281951">
                <a:tc>
                  <a:txBody>
                    <a:bodyPr/>
                    <a:lstStyle/>
                    <a:p>
                      <a:pPr>
                        <a:lnSpc>
                          <a:spcPct val="100000"/>
                        </a:lnSpc>
                        <a:spcAft>
                          <a:spcPts val="0"/>
                        </a:spcAft>
                      </a:pPr>
                      <a:r>
                        <a:rPr lang="en-US" sz="1600" dirty="0">
                          <a:effectLst/>
                        </a:rPr>
                        <a:t> </a:t>
                      </a: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a:effectLst/>
                        </a:rPr>
                        <a:t>DEF Level Gauge</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2079533223"/>
                  </a:ext>
                </a:extLst>
              </a:tr>
              <a:tr h="280725">
                <a:tc>
                  <a:txBody>
                    <a:bodyPr/>
                    <a:lstStyle/>
                    <a:p>
                      <a:pPr>
                        <a:lnSpc>
                          <a:spcPct val="100000"/>
                        </a:lnSpc>
                        <a:spcAft>
                          <a:spcPts val="0"/>
                        </a:spcAft>
                      </a:pPr>
                      <a:r>
                        <a:rPr lang="en-US" sz="1600">
                          <a:effectLst/>
                        </a:rPr>
                        <a:t> </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a:effectLst/>
                        </a:rPr>
                        <a:t>Exhaust System Cleaning Lamp</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862606087"/>
                  </a:ext>
                </a:extLst>
              </a:tr>
              <a:tr h="281951">
                <a:tc>
                  <a:txBody>
                    <a:bodyPr/>
                    <a:lstStyle/>
                    <a:p>
                      <a:pPr>
                        <a:lnSpc>
                          <a:spcPct val="100000"/>
                        </a:lnSpc>
                        <a:spcAft>
                          <a:spcPts val="0"/>
                        </a:spcAft>
                      </a:pPr>
                      <a:r>
                        <a:rPr lang="en-US" sz="1600" dirty="0">
                          <a:effectLst/>
                        </a:rPr>
                        <a:t> </a:t>
                      </a: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dirty="0">
                          <a:effectLst/>
                        </a:rPr>
                        <a:t>HEST Lamp*</a:t>
                      </a: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1564109971"/>
                  </a:ext>
                </a:extLst>
              </a:tr>
              <a:tr h="281951">
                <a:tc>
                  <a:txBody>
                    <a:bodyPr/>
                    <a:lstStyle/>
                    <a:p>
                      <a:pPr>
                        <a:lnSpc>
                          <a:spcPct val="100000"/>
                        </a:lnSpc>
                        <a:spcAft>
                          <a:spcPts val="0"/>
                        </a:spcAft>
                      </a:pPr>
                      <a:r>
                        <a:rPr lang="en-US" sz="1600">
                          <a:effectLst/>
                        </a:rPr>
                        <a:t> </a:t>
                      </a:r>
                      <a:endParaRPr lang="zh-CN" sz="16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a:lnSpc>
                          <a:spcPct val="100000"/>
                        </a:lnSpc>
                        <a:spcAft>
                          <a:spcPts val="0"/>
                        </a:spcAft>
                      </a:pPr>
                      <a:r>
                        <a:rPr lang="en-US" sz="1600" dirty="0">
                          <a:effectLst/>
                        </a:rPr>
                        <a:t>Exhaust System Cleaning Disabled (Inhibit) Switch*</a:t>
                      </a: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4094434226"/>
                  </a:ext>
                </a:extLst>
              </a:tr>
              <a:tr h="290035">
                <a:tc>
                  <a:txBody>
                    <a:bodyPr/>
                    <a:lstStyle/>
                    <a:p>
                      <a:pPr>
                        <a:lnSpc>
                          <a:spcPct val="100000"/>
                        </a:lnSpc>
                        <a:spcAft>
                          <a:spcPts val="0"/>
                        </a:spcAft>
                      </a:pP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tcPr>
                </a:tc>
                <a:tc>
                  <a:txBody>
                    <a:bodyPr/>
                    <a:lstStyle/>
                    <a:p>
                      <a:pPr marL="67945"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Exhaust System Cleaning Disabled (Inhibit) Lamp*</a:t>
                      </a:r>
                      <a:endParaRPr lang="zh-CN" alt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tcPr>
                </a:tc>
                <a:extLst>
                  <a:ext uri="{0D108BD9-81ED-4DB2-BD59-A6C34878D82A}">
                    <a16:rowId xmlns:a16="http://schemas.microsoft.com/office/drawing/2014/main" val="4001584580"/>
                  </a:ext>
                </a:extLst>
              </a:tr>
              <a:tr h="290035">
                <a:tc>
                  <a:txBody>
                    <a:bodyPr/>
                    <a:lstStyle/>
                    <a:p>
                      <a:pPr>
                        <a:lnSpc>
                          <a:spcPct val="100000"/>
                        </a:lnSpc>
                        <a:spcAft>
                          <a:spcPts val="0"/>
                        </a:spcAft>
                      </a:pP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lnB w="12700" cap="flat" cmpd="sng" algn="ctr">
                      <a:solidFill>
                        <a:srgbClr val="3C7FD0"/>
                      </a:solidFill>
                      <a:prstDash val="solid"/>
                      <a:round/>
                      <a:headEnd type="none" w="med" len="med"/>
                      <a:tailEnd type="none" w="med" len="med"/>
                    </a:lnB>
                  </a:tcPr>
                </a:tc>
                <a:tc>
                  <a:txBody>
                    <a:bodyPr/>
                    <a:lstStyle/>
                    <a:p>
                      <a:pPr marL="67945"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Manual (Non-mission) Exhaust System Cleaning Initiate Switch*</a:t>
                      </a:r>
                      <a:endParaRPr lang="zh-CN" alt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lnB w="12700" cap="flat" cmpd="sng" algn="ctr">
                      <a:solidFill>
                        <a:srgbClr val="3C7FD0"/>
                      </a:solidFill>
                      <a:prstDash val="solid"/>
                      <a:round/>
                      <a:headEnd type="none" w="med" len="med"/>
                      <a:tailEnd type="none" w="med" len="med"/>
                    </a:lnB>
                  </a:tcPr>
                </a:tc>
                <a:extLst>
                  <a:ext uri="{0D108BD9-81ED-4DB2-BD59-A6C34878D82A}">
                    <a16:rowId xmlns:a16="http://schemas.microsoft.com/office/drawing/2014/main" val="1620688462"/>
                  </a:ext>
                </a:extLst>
              </a:tr>
              <a:tr h="290035">
                <a:tc>
                  <a:txBody>
                    <a:bodyPr/>
                    <a:lstStyle/>
                    <a:p>
                      <a:pPr>
                        <a:lnSpc>
                          <a:spcPct val="100000"/>
                        </a:lnSpc>
                        <a:spcAft>
                          <a:spcPts val="0"/>
                        </a:spcAft>
                      </a:pPr>
                      <a:endParaRPr 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R w="12700" cap="flat" cmpd="sng" algn="ctr">
                      <a:solidFill>
                        <a:srgbClr val="3C7FD0"/>
                      </a:solidFill>
                      <a:prstDash val="solid"/>
                      <a:round/>
                      <a:headEnd type="none" w="med" len="med"/>
                      <a:tailEnd type="none" w="med" len="med"/>
                    </a:lnR>
                    <a:lnT w="12700" cap="flat" cmpd="sng" algn="ctr">
                      <a:solidFill>
                        <a:srgbClr val="3C7FD0"/>
                      </a:solidFill>
                      <a:prstDash val="solid"/>
                      <a:round/>
                      <a:headEnd type="none" w="med" len="med"/>
                      <a:tailEnd type="none" w="med" len="med"/>
                    </a:lnT>
                  </a:tcPr>
                </a:tc>
                <a:tc>
                  <a:txBody>
                    <a:bodyPr/>
                    <a:lstStyle/>
                    <a:p>
                      <a:pPr marL="67945" marR="0" lvl="0" indent="0" algn="l" defTabSz="914400" rtl="0" eaLnBrk="1" fontAlgn="auto" latinLnBrk="0" hangingPunct="1">
                        <a:lnSpc>
                          <a:spcPct val="100000"/>
                        </a:lnSpc>
                        <a:spcBef>
                          <a:spcPts val="0"/>
                        </a:spcBef>
                        <a:spcAft>
                          <a:spcPts val="0"/>
                        </a:spcAft>
                        <a:buClrTx/>
                        <a:buSzTx/>
                        <a:buFontTx/>
                        <a:buNone/>
                        <a:tabLst/>
                        <a:defRPr/>
                      </a:pPr>
                      <a:r>
                        <a:rPr lang="en-US" altLang="zh-CN" sz="1600" dirty="0">
                          <a:effectLst/>
                        </a:rPr>
                        <a:t>OEM Wiring Harnesses</a:t>
                      </a:r>
                      <a:endParaRPr lang="zh-CN" altLang="zh-CN" sz="16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L w="12700" cap="flat" cmpd="sng" algn="ctr">
                      <a:solidFill>
                        <a:srgbClr val="3C7FD0"/>
                      </a:solidFill>
                      <a:prstDash val="solid"/>
                      <a:round/>
                      <a:headEnd type="none" w="med" len="med"/>
                      <a:tailEnd type="none" w="med" len="med"/>
                    </a:lnL>
                    <a:lnT w="12700" cap="flat" cmpd="sng" algn="ctr">
                      <a:solidFill>
                        <a:srgbClr val="3C7FD0"/>
                      </a:solidFill>
                      <a:prstDash val="solid"/>
                      <a:round/>
                      <a:headEnd type="none" w="med" len="med"/>
                      <a:tailEnd type="none" w="med" len="med"/>
                    </a:lnT>
                  </a:tcPr>
                </a:tc>
                <a:extLst>
                  <a:ext uri="{0D108BD9-81ED-4DB2-BD59-A6C34878D82A}">
                    <a16:rowId xmlns:a16="http://schemas.microsoft.com/office/drawing/2014/main" val="468664800"/>
                  </a:ext>
                </a:extLst>
              </a:tr>
            </a:tbl>
          </a:graphicData>
        </a:graphic>
      </p:graphicFrame>
    </p:spTree>
    <p:extLst>
      <p:ext uri="{BB962C8B-B14F-4D97-AF65-F5344CB8AC3E}">
        <p14:creationId xmlns:p14="http://schemas.microsoft.com/office/powerpoint/2010/main" val="149286667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15">
            <a:extLst>
              <a:ext uri="{FF2B5EF4-FFF2-40B4-BE49-F238E27FC236}">
                <a16:creationId xmlns:a16="http://schemas.microsoft.com/office/drawing/2014/main" id="{F77A886F-AA39-4979-B62F-0B06E38CFCF7}"/>
              </a:ext>
            </a:extLst>
          </p:cNvPr>
          <p:cNvSpPr/>
          <p:nvPr/>
        </p:nvSpPr>
        <p:spPr>
          <a:xfrm>
            <a:off x="439709" y="881268"/>
            <a:ext cx="3060236" cy="338554"/>
          </a:xfrm>
          <a:prstGeom prst="rect">
            <a:avLst/>
          </a:prstGeom>
          <a:solidFill>
            <a:schemeClr val="accent5">
              <a:lumMod val="20000"/>
              <a:lumOff val="80000"/>
            </a:schemeClr>
          </a:solidFill>
        </p:spPr>
        <p:txBody>
          <a:bodyPr wrap="square">
            <a:spAutoFit/>
          </a:bodyPr>
          <a:lstStyle/>
          <a:p>
            <a:pPr marL="177750"/>
            <a:r>
              <a:rPr lang="de-DE" altLang="zh-CN" sz="1600" b="1" dirty="0">
                <a:solidFill>
                  <a:srgbClr val="00479D"/>
                </a:solidFill>
                <a:latin typeface="Microsoft YaHei" panose="020B0503020204020204" pitchFamily="34" charset="-122"/>
                <a:ea typeface="Microsoft YaHei" panose="020B0503020204020204" pitchFamily="34" charset="-122"/>
              </a:rPr>
              <a:t>DPF regeneration control</a:t>
            </a:r>
          </a:p>
        </p:txBody>
      </p:sp>
      <p:graphicFrame>
        <p:nvGraphicFramePr>
          <p:cNvPr id="4" name="表格 5">
            <a:extLst>
              <a:ext uri="{FF2B5EF4-FFF2-40B4-BE49-F238E27FC236}">
                <a16:creationId xmlns:a16="http://schemas.microsoft.com/office/drawing/2014/main" id="{2EEB7DC9-25CE-4DD7-803D-25A471AE43A5}"/>
              </a:ext>
            </a:extLst>
          </p:cNvPr>
          <p:cNvGraphicFramePr>
            <a:graphicFrameLocks noGrp="1"/>
          </p:cNvGraphicFramePr>
          <p:nvPr/>
        </p:nvGraphicFramePr>
        <p:xfrm>
          <a:off x="3611532" y="862218"/>
          <a:ext cx="3700979" cy="5493130"/>
        </p:xfrm>
        <a:graphic>
          <a:graphicData uri="http://schemas.openxmlformats.org/drawingml/2006/table">
            <a:tbl>
              <a:tblPr firstRow="1" bandRow="1"/>
              <a:tblGrid>
                <a:gridCol w="379650">
                  <a:extLst>
                    <a:ext uri="{9D8B030D-6E8A-4147-A177-3AD203B41FA5}">
                      <a16:colId xmlns:a16="http://schemas.microsoft.com/office/drawing/2014/main" val="20000"/>
                    </a:ext>
                  </a:extLst>
                </a:gridCol>
                <a:gridCol w="873329">
                  <a:extLst>
                    <a:ext uri="{9D8B030D-6E8A-4147-A177-3AD203B41FA5}">
                      <a16:colId xmlns:a16="http://schemas.microsoft.com/office/drawing/2014/main" val="20001"/>
                    </a:ext>
                  </a:extLst>
                </a:gridCol>
                <a:gridCol w="612000">
                  <a:extLst>
                    <a:ext uri="{9D8B030D-6E8A-4147-A177-3AD203B41FA5}">
                      <a16:colId xmlns:a16="http://schemas.microsoft.com/office/drawing/2014/main" val="20002"/>
                    </a:ext>
                  </a:extLst>
                </a:gridCol>
                <a:gridCol w="612000">
                  <a:extLst>
                    <a:ext uri="{9D8B030D-6E8A-4147-A177-3AD203B41FA5}">
                      <a16:colId xmlns:a16="http://schemas.microsoft.com/office/drawing/2014/main" val="20004"/>
                    </a:ext>
                  </a:extLst>
                </a:gridCol>
                <a:gridCol w="612000">
                  <a:extLst>
                    <a:ext uri="{9D8B030D-6E8A-4147-A177-3AD203B41FA5}">
                      <a16:colId xmlns:a16="http://schemas.microsoft.com/office/drawing/2014/main" val="20005"/>
                    </a:ext>
                  </a:extLst>
                </a:gridCol>
                <a:gridCol w="612000">
                  <a:extLst>
                    <a:ext uri="{9D8B030D-6E8A-4147-A177-3AD203B41FA5}">
                      <a16:colId xmlns:a16="http://schemas.microsoft.com/office/drawing/2014/main" val="3195661752"/>
                    </a:ext>
                  </a:extLst>
                </a:gridCol>
              </a:tblGrid>
              <a:tr h="844930">
                <a:tc gridSpan="2">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en" altLang="en-US" sz="1200" b="1" dirty="0">
                          <a:solidFill>
                            <a:schemeClr val="tx1"/>
                          </a:solidFill>
                          <a:latin typeface="Microsoft YaHei" panose="020B0503020204020204" pitchFamily="34" charset="-122"/>
                          <a:ea typeface="Microsoft YaHei" panose="020B0503020204020204" pitchFamily="34" charset="-122"/>
                        </a:rPr>
                        <a:t>Level</a:t>
                      </a:r>
                      <a:endParaRPr lang="en-US" altLang="zh-CN" sz="1200" b="1" dirty="0">
                        <a:solidFill>
                          <a:schemeClr val="tx1"/>
                        </a:solidFill>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C7FD0"/>
                    </a:solidFill>
                  </a:tcPr>
                </a:tc>
                <a:tc hMerge="1">
                  <a:txBody>
                    <a:bodyPr/>
                    <a:lstStyle/>
                    <a:p>
                      <a:endParaRPr lang="zh-CN" altLang="en-US"/>
                    </a:p>
                  </a:txBody>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de-DE" altLang="zh-CN" sz="1000" b="1" dirty="0">
                          <a:solidFill>
                            <a:schemeClr val="tx1"/>
                          </a:solidFill>
                          <a:latin typeface="Microsoft YaHei" panose="020B0503020204020204" pitchFamily="34" charset="-122"/>
                          <a:ea typeface="Microsoft YaHei" panose="020B0503020204020204" pitchFamily="34" charset="-122"/>
                        </a:rPr>
                        <a:t>Inhibit switch</a:t>
                      </a:r>
                    </a:p>
                    <a:p>
                      <a:pPr algn="ctr"/>
                      <a:r>
                        <a:rPr lang="de-DE" altLang="zh-CN" sz="1000" b="1" dirty="0">
                          <a:solidFill>
                            <a:schemeClr val="tx1"/>
                          </a:solidFill>
                          <a:latin typeface="Microsoft YaHei" panose="020B0503020204020204" pitchFamily="34" charset="-122"/>
                          <a:ea typeface="Microsoft YaHei" panose="020B0503020204020204" pitchFamily="34" charset="-122"/>
                        </a:rPr>
                        <a:t>icon</a:t>
                      </a:r>
                      <a:endParaRPr lang="zh-CN" altLang="en-US" sz="1000" b="1"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7FD0"/>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de-DE" altLang="zh-CN" sz="900" b="1" dirty="0">
                          <a:solidFill>
                            <a:schemeClr val="tx1"/>
                          </a:solidFill>
                          <a:latin typeface="Microsoft YaHei" panose="020B0503020204020204" pitchFamily="34" charset="-122"/>
                          <a:ea typeface="Microsoft YaHei" panose="020B0503020204020204" pitchFamily="34" charset="-122"/>
                        </a:rPr>
                        <a:t>Parked</a:t>
                      </a:r>
                      <a:r>
                        <a:rPr lang="de-DE" altLang="zh-CN" sz="900" b="1" baseline="0" dirty="0">
                          <a:solidFill>
                            <a:schemeClr val="tx1"/>
                          </a:solidFill>
                          <a:latin typeface="Microsoft YaHei" panose="020B0503020204020204" pitchFamily="34" charset="-122"/>
                          <a:ea typeface="Microsoft YaHei" panose="020B0503020204020204" pitchFamily="34" charset="-122"/>
                        </a:rPr>
                        <a:t> re-gen icon</a:t>
                      </a:r>
                      <a:endParaRPr lang="zh-CN" altLang="en-US" sz="900" b="1" dirty="0">
                        <a:solidFill>
                          <a:schemeClr val="tx1"/>
                        </a:solidFill>
                        <a:latin typeface="Microsoft YaHei" panose="020B0503020204020204" pitchFamily="34" charset="-122"/>
                        <a:ea typeface="Microsoft YaHei" panose="020B0503020204020204" pitchFamily="34" charset="-122"/>
                      </a:endParaRP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7FD0"/>
                    </a:solidFill>
                  </a:tcPr>
                </a:tc>
                <a:tc>
                  <a:txBody>
                    <a:bodyPr/>
                    <a:lstStyle>
                      <a:lvl1pPr marL="0" algn="l" defTabSz="914400" rtl="0" eaLnBrk="1" latinLnBrk="0" hangingPunct="1">
                        <a:defRPr sz="1800" b="1" kern="1200">
                          <a:solidFill>
                            <a:schemeClr val="lt1"/>
                          </a:solidFill>
                          <a:latin typeface="Arial"/>
                          <a:ea typeface="宋体"/>
                        </a:defRPr>
                      </a:lvl1pPr>
                      <a:lvl2pPr marL="457200" algn="l" defTabSz="914400" rtl="0" eaLnBrk="1" latinLnBrk="0" hangingPunct="1">
                        <a:defRPr sz="1800" b="1" kern="1200">
                          <a:solidFill>
                            <a:schemeClr val="lt1"/>
                          </a:solidFill>
                          <a:latin typeface="Arial"/>
                          <a:ea typeface="宋体"/>
                        </a:defRPr>
                      </a:lvl2pPr>
                      <a:lvl3pPr marL="914400" algn="l" defTabSz="914400" rtl="0" eaLnBrk="1" latinLnBrk="0" hangingPunct="1">
                        <a:defRPr sz="1800" b="1" kern="1200">
                          <a:solidFill>
                            <a:schemeClr val="lt1"/>
                          </a:solidFill>
                          <a:latin typeface="Arial"/>
                          <a:ea typeface="宋体"/>
                        </a:defRPr>
                      </a:lvl3pPr>
                      <a:lvl4pPr marL="1371600" algn="l" defTabSz="914400" rtl="0" eaLnBrk="1" latinLnBrk="0" hangingPunct="1">
                        <a:defRPr sz="1800" b="1" kern="1200">
                          <a:solidFill>
                            <a:schemeClr val="lt1"/>
                          </a:solidFill>
                          <a:latin typeface="Arial"/>
                          <a:ea typeface="宋体"/>
                        </a:defRPr>
                      </a:lvl4pPr>
                      <a:lvl5pPr marL="1828800" algn="l" defTabSz="914400" rtl="0" eaLnBrk="1" latinLnBrk="0" hangingPunct="1">
                        <a:defRPr sz="1800" b="1" kern="1200">
                          <a:solidFill>
                            <a:schemeClr val="lt1"/>
                          </a:solidFill>
                          <a:latin typeface="Arial"/>
                          <a:ea typeface="宋体"/>
                        </a:defRPr>
                      </a:lvl5pPr>
                      <a:lvl6pPr marL="2286000" algn="l" defTabSz="914400" rtl="0" eaLnBrk="1" latinLnBrk="0" hangingPunct="1">
                        <a:defRPr sz="1800" b="1" kern="1200">
                          <a:solidFill>
                            <a:schemeClr val="lt1"/>
                          </a:solidFill>
                          <a:latin typeface="Arial"/>
                          <a:ea typeface="宋体"/>
                        </a:defRPr>
                      </a:lvl6pPr>
                      <a:lvl7pPr marL="2743200" algn="l" defTabSz="914400" rtl="0" eaLnBrk="1" latinLnBrk="0" hangingPunct="1">
                        <a:defRPr sz="1800" b="1" kern="1200">
                          <a:solidFill>
                            <a:schemeClr val="lt1"/>
                          </a:solidFill>
                          <a:latin typeface="Arial"/>
                          <a:ea typeface="宋体"/>
                        </a:defRPr>
                      </a:lvl7pPr>
                      <a:lvl8pPr marL="3200400" algn="l" defTabSz="914400" rtl="0" eaLnBrk="1" latinLnBrk="0" hangingPunct="1">
                        <a:defRPr sz="1800" b="1" kern="1200">
                          <a:solidFill>
                            <a:schemeClr val="lt1"/>
                          </a:solidFill>
                          <a:latin typeface="Arial"/>
                          <a:ea typeface="宋体"/>
                        </a:defRPr>
                      </a:lvl8pPr>
                      <a:lvl9pPr marL="3657600" algn="l" defTabSz="914400" rtl="0" eaLnBrk="1" latinLnBrk="0" hangingPunct="1">
                        <a:defRPr sz="1800" b="1" kern="1200">
                          <a:solidFill>
                            <a:schemeClr val="lt1"/>
                          </a:solidFill>
                          <a:latin typeface="Arial"/>
                          <a:ea typeface="宋体"/>
                        </a:defRPr>
                      </a:lvl9pPr>
                    </a:lstStyle>
                    <a:p>
                      <a:pPr algn="ctr"/>
                      <a:r>
                        <a:rPr lang="de-DE" altLang="zh-CN" sz="900" b="1" dirty="0">
                          <a:solidFill>
                            <a:schemeClr val="tx1"/>
                          </a:solidFill>
                          <a:latin typeface="Microsoft YaHei" panose="020B0503020204020204" pitchFamily="34" charset="-122"/>
                          <a:ea typeface="Microsoft YaHei" panose="020B0503020204020204" pitchFamily="34" charset="-122"/>
                        </a:rPr>
                        <a:t>Enginecheck icon</a:t>
                      </a:r>
                      <a:endParaRPr lang="zh-CN" altLang="en-US" sz="900" b="1" dirty="0">
                        <a:solidFill>
                          <a:schemeClr val="tx1"/>
                        </a:solidFill>
                        <a:latin typeface="Microsoft YaHei" panose="020B0503020204020204" pitchFamily="34" charset="-122"/>
                        <a:ea typeface="Microsoft YaHei" panose="020B0503020204020204" pitchFamily="34" charset="-122"/>
                      </a:endParaRP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rgbClr val="3C7FD0"/>
                    </a:solidFill>
                  </a:tcPr>
                </a:tc>
                <a:tc>
                  <a:txBody>
                    <a:bodyPr/>
                    <a:lstStyle/>
                    <a:p>
                      <a:pPr algn="ctr"/>
                      <a:r>
                        <a:rPr lang="de-DE" altLang="zh-CN" sz="800" b="1" dirty="0">
                          <a:solidFill>
                            <a:schemeClr val="tx1"/>
                          </a:solidFill>
                          <a:latin typeface="Microsoft YaHei" panose="020B0503020204020204" pitchFamily="34" charset="-122"/>
                          <a:ea typeface="Microsoft YaHei" panose="020B0503020204020204" pitchFamily="34" charset="-122"/>
                        </a:rPr>
                        <a:t>High-temperature</a:t>
                      </a:r>
                    </a:p>
                    <a:p>
                      <a:pPr algn="ctr"/>
                      <a:r>
                        <a:rPr lang="de-DE" altLang="zh-CN" sz="800" b="1" dirty="0">
                          <a:solidFill>
                            <a:schemeClr val="tx1"/>
                          </a:solidFill>
                          <a:latin typeface="Microsoft YaHei" panose="020B0503020204020204" pitchFamily="34" charset="-122"/>
                          <a:ea typeface="Microsoft YaHei" panose="020B0503020204020204" pitchFamily="34" charset="-122"/>
                        </a:rPr>
                        <a:t>exhaust</a:t>
                      </a:r>
                      <a:endParaRPr lang="zh-CN" altLang="en-US" sz="800" b="1" dirty="0">
                        <a:solidFill>
                          <a:schemeClr val="tx1"/>
                        </a:solidFill>
                        <a:latin typeface="Microsoft YaHei" panose="020B0503020204020204" pitchFamily="34" charset="-122"/>
                        <a:ea typeface="Microsoft YaHei" panose="020B0503020204020204" pitchFamily="34" charset="-122"/>
                      </a:endParaRPr>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rgbClr val="3C7FD0"/>
                    </a:solidFill>
                  </a:tcPr>
                </a:tc>
                <a:extLst>
                  <a:ext uri="{0D108BD9-81ED-4DB2-BD59-A6C34878D82A}">
                    <a16:rowId xmlns:a16="http://schemas.microsoft.com/office/drawing/2014/main" val="10000"/>
                  </a:ext>
                </a:extLst>
              </a:tr>
              <a:tr h="0">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1000" b="1" dirty="0">
                          <a:effectLst/>
                          <a:latin typeface="Microsoft YaHei" panose="020B0503020204020204" pitchFamily="34" charset="-122"/>
                          <a:ea typeface="Microsoft YaHei" panose="020B0503020204020204" pitchFamily="34" charset="-122"/>
                          <a:cs typeface="Times New Roman" panose="02020603050405020304" pitchFamily="18" charset="0"/>
                        </a:rPr>
                        <a:t>L0</a:t>
                      </a:r>
                      <a:endParaRPr lang="zh-CN" altLang="en-US" sz="1000" b="1"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en-US" sz="800" dirty="0">
                          <a:latin typeface="Microsoft YaHei" panose="020B0503020204020204" pitchFamily="34" charset="-122"/>
                          <a:ea typeface="Microsoft YaHei" panose="020B0503020204020204" pitchFamily="34" charset="-122"/>
                        </a:rPr>
                        <a:t>No need to regenerate</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1"/>
                  </a:ext>
                </a:extLst>
              </a:tr>
              <a:tr h="0">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en-US" sz="800" dirty="0">
                          <a:latin typeface="Microsoft YaHei" panose="020B0503020204020204" pitchFamily="34" charset="-122"/>
                          <a:ea typeface="Microsoft YaHei" panose="020B0503020204020204" pitchFamily="34" charset="-122"/>
                        </a:rPr>
                        <a:t>No need to regenerate</a:t>
                      </a: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2"/>
                  </a:ext>
                </a:extLst>
              </a:tr>
              <a:tr h="0">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zh-CN" sz="1000" b="1" dirty="0">
                          <a:effectLst/>
                          <a:latin typeface="Microsoft YaHei" panose="020B0503020204020204" pitchFamily="34" charset="-122"/>
                          <a:ea typeface="Microsoft YaHei" panose="020B0503020204020204" pitchFamily="34" charset="-122"/>
                          <a:cs typeface="Times New Roman" panose="02020603050405020304" pitchFamily="18" charset="0"/>
                        </a:rPr>
                        <a:t>L 1</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en-US" sz="800" dirty="0">
                          <a:effectLst/>
                          <a:latin typeface="Microsoft YaHei" panose="020B0503020204020204" pitchFamily="34" charset="-122"/>
                          <a:ea typeface="Microsoft YaHei" panose="020B0503020204020204" pitchFamily="34" charset="-122"/>
                          <a:cs typeface="Times New Roman" panose="02020603050405020304" pitchFamily="18" charset="0"/>
                        </a:rPr>
                        <a:t>active regeneration request</a:t>
                      </a:r>
                      <a:endParaRPr lang="en-US" altLang="zh-CN" sz="8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kern="1200" dirty="0">
                          <a:solidFill>
                            <a:schemeClr val="dk1"/>
                          </a:solidFill>
                          <a:effectLst/>
                          <a:latin typeface="Microsoft YaHei" panose="020B0503020204020204" pitchFamily="34" charset="-122"/>
                          <a:ea typeface="Microsoft YaHei" panose="020B0503020204020204" pitchFamily="34" charset="-122"/>
                          <a:cs typeface="+mn-cs"/>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en-US" sz="900" kern="1200" dirty="0">
                          <a:solidFill>
                            <a:schemeClr val="dk1"/>
                          </a:solidFill>
                          <a:effectLst/>
                          <a:latin typeface="Microsoft YaHei" panose="020B0503020204020204" pitchFamily="34" charset="-122"/>
                          <a:ea typeface="Microsoft YaHei" panose="020B0503020204020204" pitchFamily="34" charset="-122"/>
                          <a:cs typeface="+mn-cs"/>
                        </a:rPr>
                        <a:t>Always </a:t>
                      </a:r>
                      <a:r>
                        <a:rPr lang="de-DE" altLang="zh-CN" sz="900" kern="1200" dirty="0">
                          <a:solidFill>
                            <a:schemeClr val="dk1"/>
                          </a:solidFill>
                          <a:effectLst/>
                          <a:latin typeface="Microsoft YaHei" panose="020B0503020204020204" pitchFamily="34" charset="-122"/>
                          <a:ea typeface="Microsoft YaHei" panose="020B0503020204020204" pitchFamily="34" charset="-122"/>
                          <a:cs typeface="+mn-cs"/>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3"/>
                  </a:ext>
                </a:extLst>
              </a:tr>
              <a:tr h="0">
                <a:tc vMerge="1">
                  <a:txBody>
                    <a:bodyPr/>
                    <a:lstStyle/>
                    <a:p>
                      <a:endParaRPr lang="zh-CN" altLang="en-US"/>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en-US" sz="800" dirty="0">
                          <a:effectLst/>
                          <a:latin typeface="Microsoft YaHei" panose="020B0503020204020204" pitchFamily="34" charset="-122"/>
                          <a:ea typeface="Microsoft YaHei" panose="020B0503020204020204" pitchFamily="34" charset="-122"/>
                          <a:cs typeface="Times New Roman" panose="02020603050405020304" pitchFamily="18" charset="0"/>
                        </a:rPr>
                        <a:t>regeneration</a:t>
                      </a:r>
                      <a:endParaRPr lang="en-US" altLang="zh-CN" sz="800" dirty="0">
                        <a:effectLst/>
                        <a:latin typeface="Microsoft YaHei" panose="020B0503020204020204" pitchFamily="34" charset="-122"/>
                        <a:ea typeface="Microsoft YaHei" panose="020B0503020204020204" pitchFamily="34" charset="-122"/>
                        <a:cs typeface="Times New Roman" panose="02020603050405020304" pitchFamily="18" charset="0"/>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marL="0" marR="0" indent="0" algn="ctr" defTabSz="914400" rtl="0" eaLnBrk="1" fontAlgn="auto" latinLnBrk="0" hangingPunct="1">
                        <a:lnSpc>
                          <a:spcPct val="100000"/>
                        </a:lnSpc>
                        <a:spcBef>
                          <a:spcPts val="0"/>
                        </a:spcBef>
                        <a:spcAft>
                          <a:spcPts val="0"/>
                        </a:spcAft>
                        <a:buClrTx/>
                        <a:buSzTx/>
                        <a:buFontTx/>
                        <a:buNone/>
                        <a:tabLst/>
                        <a:defRPr/>
                      </a:pP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zh-CN" sz="900" kern="1200" dirty="0">
                          <a:solidFill>
                            <a:schemeClr val="dk1"/>
                          </a:solidFill>
                          <a:effectLst/>
                          <a:latin typeface="Microsoft YaHei" panose="020B0503020204020204" pitchFamily="34" charset="-122"/>
                          <a:ea typeface="Microsoft YaHei" panose="020B0503020204020204" pitchFamily="34" charset="-122"/>
                          <a:cs typeface="+mn-cs"/>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4"/>
                  </a:ext>
                </a:extLst>
              </a:tr>
              <a:tr h="0">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1000" b="1" dirty="0">
                          <a:effectLst/>
                          <a:latin typeface="Microsoft YaHei" panose="020B0503020204020204" pitchFamily="34" charset="-122"/>
                          <a:ea typeface="Microsoft YaHei" panose="020B0503020204020204" pitchFamily="34" charset="-122"/>
                          <a:cs typeface="Times New Roman" panose="02020603050405020304" pitchFamily="18" charset="0"/>
                        </a:rPr>
                        <a:t>L2</a:t>
                      </a:r>
                      <a:endParaRPr lang="zh-CN" altLang="en-US" sz="1000" b="1"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en-US" sz="800" dirty="0">
                          <a:latin typeface="Microsoft YaHei" panose="020B0503020204020204" pitchFamily="34" charset="-122"/>
                          <a:ea typeface="Microsoft YaHei" panose="020B0503020204020204" pitchFamily="34" charset="-122"/>
                        </a:rPr>
                        <a:t>Active Regeneration </a:t>
                      </a:r>
                      <a:r>
                        <a:rPr lang="en" altLang="zh-CN" sz="800" dirty="0">
                          <a:latin typeface="Microsoft YaHei" panose="020B0503020204020204" pitchFamily="34" charset="-122"/>
                          <a:ea typeface="Microsoft YaHei" panose="020B0503020204020204" pitchFamily="34" charset="-122"/>
                        </a:rPr>
                        <a:t>/ </a:t>
                      </a:r>
                      <a:r>
                        <a:rPr lang="en" altLang="en-US" sz="800" dirty="0">
                          <a:latin typeface="Microsoft YaHei" panose="020B0503020204020204" pitchFamily="34" charset="-122"/>
                          <a:ea typeface="Microsoft YaHei" panose="020B0503020204020204" pitchFamily="34" charset="-122"/>
                        </a:rPr>
                        <a:t>Parking Regeneration Request</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kern="1200" dirty="0">
                          <a:solidFill>
                            <a:schemeClr val="dk1"/>
                          </a:solidFill>
                          <a:effectLst/>
                          <a:latin typeface="Microsoft YaHei" panose="020B0503020204020204" pitchFamily="34" charset="-122"/>
                          <a:ea typeface="Microsoft YaHei" panose="020B0503020204020204" pitchFamily="34" charset="-122"/>
                          <a:cs typeface="+mn-cs"/>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Flash</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5"/>
                  </a:ext>
                </a:extLst>
              </a:tr>
              <a:tr h="0">
                <a:tc vMerge="1">
                  <a:txBody>
                    <a:bodyPr/>
                    <a:lstStyle/>
                    <a:p>
                      <a:endParaRPr lang="zh-CN" altLang="en-US"/>
                    </a:p>
                  </a:txBody>
                  <a:tcPr/>
                </a:tc>
                <a:tc>
                  <a:txBody>
                    <a:bodyPr/>
                    <a:lstStyle/>
                    <a:p>
                      <a:pPr algn="ctr"/>
                      <a:r>
                        <a:rPr lang="en" altLang="en-US" sz="800" dirty="0">
                          <a:latin typeface="Microsoft YaHei" panose="020B0503020204020204" pitchFamily="34" charset="-122"/>
                          <a:ea typeface="Microsoft YaHei" panose="020B0503020204020204" pitchFamily="34" charset="-122"/>
                        </a:rPr>
                        <a:t>regeneration</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en-US" sz="900" dirty="0">
                          <a:latin typeface="Microsoft YaHei" panose="020B0503020204020204" pitchFamily="34" charset="-122"/>
                          <a:ea typeface="Microsoft YaHei" panose="020B0503020204020204" pitchFamily="34" charset="-122"/>
                        </a:rPr>
                        <a:t>Always </a:t>
                      </a:r>
                      <a:r>
                        <a:rPr lang="de-DE" altLang="zh-CN" sz="900" dirty="0">
                          <a:latin typeface="Microsoft YaHei" panose="020B0503020204020204" pitchFamily="34" charset="-122"/>
                          <a:ea typeface="Microsoft YaHei" panose="020B0503020204020204" pitchFamily="34" charset="-122"/>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zh-CN" sz="900" kern="1200" dirty="0">
                          <a:solidFill>
                            <a:schemeClr val="dk1"/>
                          </a:solidFill>
                          <a:effectLst/>
                          <a:latin typeface="Microsoft YaHei" panose="020B0503020204020204" pitchFamily="34" charset="-122"/>
                          <a:ea typeface="Microsoft YaHei" panose="020B0503020204020204" pitchFamily="34" charset="-122"/>
                          <a:cs typeface="+mn-cs"/>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6"/>
                  </a:ext>
                </a:extLst>
              </a:tr>
              <a:tr h="0">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1000" b="1" dirty="0">
                          <a:effectLst/>
                          <a:latin typeface="Microsoft YaHei" panose="020B0503020204020204" pitchFamily="34" charset="-122"/>
                          <a:ea typeface="Microsoft YaHei" panose="020B0503020204020204" pitchFamily="34" charset="-122"/>
                          <a:cs typeface="Times New Roman" panose="02020603050405020304" pitchFamily="18" charset="0"/>
                        </a:rPr>
                        <a:t>L3</a:t>
                      </a:r>
                      <a:endParaRPr lang="zh-CN" altLang="en-US" sz="1000" b="1"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en-US" sz="800" dirty="0">
                          <a:latin typeface="Microsoft YaHei" panose="020B0503020204020204" pitchFamily="34" charset="-122"/>
                          <a:ea typeface="Microsoft YaHei" panose="020B0503020204020204" pitchFamily="34" charset="-122"/>
                        </a:rPr>
                        <a:t>parking regeneration request</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kern="1200" dirty="0">
                          <a:solidFill>
                            <a:schemeClr val="dk1"/>
                          </a:solidFill>
                          <a:effectLst/>
                          <a:latin typeface="Microsoft YaHei" panose="020B0503020204020204" pitchFamily="34" charset="-122"/>
                          <a:ea typeface="Microsoft YaHei" panose="020B0503020204020204" pitchFamily="34" charset="-122"/>
                          <a:cs typeface="+mn-cs"/>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Flash</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900" kern="1200" dirty="0">
                          <a:solidFill>
                            <a:schemeClr val="dk1"/>
                          </a:solidFill>
                          <a:effectLst/>
                          <a:latin typeface="Microsoft YaHei" panose="020B0503020204020204" pitchFamily="34" charset="-122"/>
                          <a:ea typeface="Microsoft YaHei" panose="020B0503020204020204" pitchFamily="34" charset="-122"/>
                          <a:cs typeface="+mn-cs"/>
                        </a:rPr>
                        <a:t>ON </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7"/>
                  </a:ext>
                </a:extLst>
              </a:tr>
              <a:tr h="0">
                <a:tc vMerge="1">
                  <a:txBody>
                    <a:bodyPr/>
                    <a:lstStyle/>
                    <a:p>
                      <a:endParaRPr lang="zh-CN" altLang="en-US"/>
                    </a:p>
                  </a:txBody>
                  <a:tcPr/>
                </a:tc>
                <a:tc>
                  <a:txBody>
                    <a:bodyPr/>
                    <a:lstStyle/>
                    <a:p>
                      <a:pPr algn="ctr"/>
                      <a:r>
                        <a:rPr lang="en" altLang="en-US" sz="800" dirty="0">
                          <a:latin typeface="Microsoft YaHei" panose="020B0503020204020204" pitchFamily="34" charset="-122"/>
                          <a:ea typeface="Microsoft YaHei" panose="020B0503020204020204" pitchFamily="34" charset="-122"/>
                        </a:rPr>
                        <a:t>regeneration</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en-US" sz="900" dirty="0">
                          <a:latin typeface="Microsoft YaHei" panose="020B0503020204020204" pitchFamily="34" charset="-122"/>
                          <a:ea typeface="Microsoft YaHei" panose="020B0503020204020204" pitchFamily="34" charset="-122"/>
                        </a:rPr>
                        <a:t>Always </a:t>
                      </a:r>
                      <a:r>
                        <a:rPr lang="de-DE" altLang="zh-CN" sz="900" dirty="0">
                          <a:latin typeface="Microsoft YaHei" panose="020B0503020204020204" pitchFamily="34" charset="-122"/>
                          <a:ea typeface="Microsoft YaHei" panose="020B0503020204020204" pitchFamily="34" charset="-122"/>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zh-CN" sz="900" kern="1200" dirty="0">
                          <a:solidFill>
                            <a:schemeClr val="dk1"/>
                          </a:solidFill>
                          <a:effectLst/>
                          <a:latin typeface="Microsoft YaHei" panose="020B0503020204020204" pitchFamily="34" charset="-122"/>
                          <a:ea typeface="Microsoft YaHei" panose="020B0503020204020204" pitchFamily="34" charset="-122"/>
                          <a:cs typeface="+mn-cs"/>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8"/>
                  </a:ext>
                </a:extLst>
              </a:tr>
              <a:tr h="0">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1000" b="1" dirty="0">
                          <a:effectLst/>
                          <a:latin typeface="Microsoft YaHei" panose="020B0503020204020204" pitchFamily="34" charset="-122"/>
                          <a:ea typeface="Microsoft YaHei" panose="020B0503020204020204" pitchFamily="34" charset="-122"/>
                          <a:cs typeface="Times New Roman" panose="02020603050405020304" pitchFamily="18" charset="0"/>
                        </a:rPr>
                        <a:t>L 4</a:t>
                      </a:r>
                      <a:endParaRPr lang="zh-CN" altLang="en-US" sz="1000" b="1"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en-US" sz="800" dirty="0">
                          <a:latin typeface="Microsoft YaHei" panose="020B0503020204020204" pitchFamily="34" charset="-122"/>
                          <a:ea typeface="Microsoft YaHei" panose="020B0503020204020204" pitchFamily="34" charset="-122"/>
                        </a:rPr>
                        <a:t>Service Tool Drives Regeneration Request</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Flash</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2">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kern="1200" dirty="0">
                          <a:solidFill>
                            <a:schemeClr val="dk1"/>
                          </a:solidFill>
                          <a:effectLst/>
                          <a:latin typeface="Microsoft YaHei" panose="020B0503020204020204" pitchFamily="34" charset="-122"/>
                          <a:ea typeface="Microsoft YaHei" panose="020B0503020204020204" pitchFamily="34" charset="-122"/>
                          <a:cs typeface="+mn-cs"/>
                        </a:rPr>
                        <a:t>ON</a:t>
                      </a:r>
                      <a:endParaRPr lang="zh-CN" altLang="en-US" sz="900"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lvl1pPr marL="0" algn="l" defTabSz="914400" rtl="0" eaLnBrk="1" latinLnBrk="0" hangingPunct="1">
                        <a:defRPr sz="1800" kern="1200">
                          <a:solidFill>
                            <a:schemeClr val="dk1"/>
                          </a:solidFill>
                          <a:latin typeface="Arial"/>
                          <a:ea typeface="宋体"/>
                        </a:defRPr>
                      </a:lvl1pPr>
                      <a:lvl2pPr marL="457200" algn="l" defTabSz="914400" rtl="0" eaLnBrk="1" latinLnBrk="0" hangingPunct="1">
                        <a:defRPr sz="1800" kern="1200">
                          <a:solidFill>
                            <a:schemeClr val="dk1"/>
                          </a:solidFill>
                          <a:latin typeface="Arial"/>
                          <a:ea typeface="宋体"/>
                        </a:defRPr>
                      </a:lvl2pPr>
                      <a:lvl3pPr marL="914400" algn="l" defTabSz="914400" rtl="0" eaLnBrk="1" latinLnBrk="0" hangingPunct="1">
                        <a:defRPr sz="1800" kern="1200">
                          <a:solidFill>
                            <a:schemeClr val="dk1"/>
                          </a:solidFill>
                          <a:latin typeface="Arial"/>
                          <a:ea typeface="宋体"/>
                        </a:defRPr>
                      </a:lvl3pPr>
                      <a:lvl4pPr marL="1371600" algn="l" defTabSz="914400" rtl="0" eaLnBrk="1" latinLnBrk="0" hangingPunct="1">
                        <a:defRPr sz="1800" kern="1200">
                          <a:solidFill>
                            <a:schemeClr val="dk1"/>
                          </a:solidFill>
                          <a:latin typeface="Arial"/>
                          <a:ea typeface="宋体"/>
                        </a:defRPr>
                      </a:lvl4pPr>
                      <a:lvl5pPr marL="1828800" algn="l" defTabSz="914400" rtl="0" eaLnBrk="1" latinLnBrk="0" hangingPunct="1">
                        <a:defRPr sz="1800" kern="1200">
                          <a:solidFill>
                            <a:schemeClr val="dk1"/>
                          </a:solidFill>
                          <a:latin typeface="Arial"/>
                          <a:ea typeface="宋体"/>
                        </a:defRPr>
                      </a:lvl5pPr>
                      <a:lvl6pPr marL="2286000" algn="l" defTabSz="914400" rtl="0" eaLnBrk="1" latinLnBrk="0" hangingPunct="1">
                        <a:defRPr sz="1800" kern="1200">
                          <a:solidFill>
                            <a:schemeClr val="dk1"/>
                          </a:solidFill>
                          <a:latin typeface="Arial"/>
                          <a:ea typeface="宋体"/>
                        </a:defRPr>
                      </a:lvl6pPr>
                      <a:lvl7pPr marL="2743200" algn="l" defTabSz="914400" rtl="0" eaLnBrk="1" latinLnBrk="0" hangingPunct="1">
                        <a:defRPr sz="1800" kern="1200">
                          <a:solidFill>
                            <a:schemeClr val="dk1"/>
                          </a:solidFill>
                          <a:latin typeface="Arial"/>
                          <a:ea typeface="宋体"/>
                        </a:defRPr>
                      </a:lvl7pPr>
                      <a:lvl8pPr marL="3200400" algn="l" defTabSz="914400" rtl="0" eaLnBrk="1" latinLnBrk="0" hangingPunct="1">
                        <a:defRPr sz="1800" kern="1200">
                          <a:solidFill>
                            <a:schemeClr val="dk1"/>
                          </a:solidFill>
                          <a:latin typeface="Arial"/>
                          <a:ea typeface="宋体"/>
                        </a:defRPr>
                      </a:lvl8pPr>
                      <a:lvl9pPr marL="3657600" algn="l" defTabSz="914400" rtl="0" eaLnBrk="1" latinLnBrk="0" hangingPunct="1">
                        <a:defRPr sz="1800" kern="1200">
                          <a:solidFill>
                            <a:schemeClr val="dk1"/>
                          </a:solidFill>
                          <a:latin typeface="Arial"/>
                          <a:ea typeface="宋体"/>
                        </a:defRPr>
                      </a:lvl9p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09"/>
                  </a:ext>
                </a:extLst>
              </a:tr>
              <a:tr h="0">
                <a:tc vMerge="1">
                  <a:txBody>
                    <a:bodyPr/>
                    <a:lstStyle/>
                    <a:p>
                      <a:endParaRPr lang="zh-CN" altLang="en-US"/>
                    </a:p>
                  </a:txBody>
                  <a:tcPr/>
                </a:tc>
                <a:tc>
                  <a:txBody>
                    <a:bodyPr/>
                    <a:lstStyle/>
                    <a:p>
                      <a:pPr algn="ctr"/>
                      <a:r>
                        <a:rPr lang="en" altLang="en-US" sz="800" dirty="0">
                          <a:latin typeface="Microsoft YaHei" panose="020B0503020204020204" pitchFamily="34" charset="-122"/>
                          <a:ea typeface="Microsoft YaHei" panose="020B0503020204020204" pitchFamily="34" charset="-122"/>
                        </a:rPr>
                        <a:t>regeneration</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en-US" sz="900" dirty="0">
                          <a:latin typeface="Microsoft YaHei" panose="020B0503020204020204" pitchFamily="34" charset="-122"/>
                          <a:ea typeface="Microsoft YaHei" panose="020B0503020204020204" pitchFamily="34" charset="-122"/>
                        </a:rPr>
                        <a:t>Always </a:t>
                      </a:r>
                      <a:r>
                        <a:rPr lang="de-DE" altLang="zh-CN" sz="900" dirty="0">
                          <a:latin typeface="Microsoft YaHei" panose="020B0503020204020204" pitchFamily="34" charset="-122"/>
                          <a:ea typeface="Microsoft YaHei" panose="020B0503020204020204" pitchFamily="34" charset="-122"/>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 altLang="zh-CN" sz="900" kern="1200" dirty="0">
                          <a:solidFill>
                            <a:schemeClr val="dk1"/>
                          </a:solidFill>
                          <a:effectLst/>
                          <a:latin typeface="Microsoft YaHei" panose="020B0503020204020204" pitchFamily="34" charset="-122"/>
                          <a:ea typeface="Microsoft YaHei" panose="020B0503020204020204" pitchFamily="34" charset="-122"/>
                          <a:cs typeface="+mn-cs"/>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10"/>
                  </a:ext>
                </a:extLst>
              </a:tr>
              <a:tr h="0">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 altLang="zh-CN" sz="1000" b="1" dirty="0">
                          <a:effectLst/>
                          <a:latin typeface="Microsoft YaHei" panose="020B0503020204020204" pitchFamily="34" charset="-122"/>
                          <a:ea typeface="Microsoft YaHei" panose="020B0503020204020204" pitchFamily="34" charset="-122"/>
                          <a:cs typeface="Times New Roman" panose="02020603050405020304" pitchFamily="18" charset="0"/>
                        </a:rPr>
                        <a:t>L 5</a:t>
                      </a:r>
                      <a:endParaRPr lang="zh-CN" altLang="en-US" sz="1000" b="1" dirty="0">
                        <a:latin typeface="Microsoft YaHei" panose="020B0503020204020204" pitchFamily="34" charset="-122"/>
                        <a:ea typeface="Microsoft YaHei" panose="020B0503020204020204" pitchFamily="34" charset="-122"/>
                      </a:endParaRPr>
                    </a:p>
                  </a:txBody>
                  <a:tcPr anchor="ct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rowSpan="2">
                  <a:txBody>
                    <a:bodyPr/>
                    <a:lstStyle/>
                    <a:p>
                      <a:pPr algn="ctr"/>
                      <a:r>
                        <a:rPr lang="en" altLang="en-US" sz="800" dirty="0">
                          <a:latin typeface="Microsoft YaHei" panose="020B0503020204020204" pitchFamily="34" charset="-122"/>
                          <a:ea typeface="Microsoft YaHei" panose="020B0503020204020204" pitchFamily="34" charset="-122"/>
                        </a:rPr>
                        <a:t>unable to regenerate</a:t>
                      </a:r>
                      <a:endParaRPr lang="zh-CN" altLang="en-US" sz="8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 altLang="zh-CN" sz="900" dirty="0">
                          <a:latin typeface="Microsoft YaHei" panose="020B0503020204020204" pitchFamily="34" charset="-122"/>
                          <a:ea typeface="Microsoft YaHei" panose="020B0503020204020204" pitchFamily="34" charset="-122"/>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2">
                  <a:txBody>
                    <a:bodyPr/>
                    <a:lstStyle/>
                    <a:p>
                      <a:pPr algn="ctr"/>
                      <a:r>
                        <a:rPr lang="en" altLang="zh-CN" sz="900" dirty="0">
                          <a:latin typeface="Microsoft YaHei" panose="020B0503020204020204" pitchFamily="34" charset="-122"/>
                          <a:ea typeface="Microsoft YaHei" panose="020B0503020204020204" pitchFamily="34" charset="-122"/>
                        </a:rPr>
                        <a:t>Flash</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2">
                  <a:txBody>
                    <a:bodyPr/>
                    <a:lstStyle/>
                    <a:p>
                      <a:pPr algn="ctr"/>
                      <a:r>
                        <a:rPr lang="en" altLang="zh-CN" sz="900" kern="1200" dirty="0">
                          <a:solidFill>
                            <a:schemeClr val="dk1"/>
                          </a:solidFill>
                          <a:effectLst/>
                          <a:latin typeface="Microsoft YaHei" panose="020B0503020204020204" pitchFamily="34" charset="-122"/>
                          <a:ea typeface="Microsoft YaHei" panose="020B0503020204020204" pitchFamily="34" charset="-122"/>
                          <a:cs typeface="+mn-cs"/>
                        </a:rPr>
                        <a:t>ON</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rowSpan="2">
                  <a:txBody>
                    <a:body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11"/>
                  </a:ext>
                </a:extLst>
              </a:tr>
              <a:tr h="0">
                <a:tc vMerge="1">
                  <a:txBody>
                    <a:bodyPr/>
                    <a:lstStyle/>
                    <a:p>
                      <a:endParaRPr lang="zh-CN" altLang="en-US"/>
                    </a:p>
                  </a:txBody>
                  <a:tcPr/>
                </a:tc>
                <a:tc vMerge="1">
                  <a:txBody>
                    <a:bodyPr/>
                    <a:lstStyle/>
                    <a:p>
                      <a:endParaRPr lang="zh-CN" altLang="en-US"/>
                    </a:p>
                  </a:txBody>
                  <a:tcPr/>
                </a:tc>
                <a:tc>
                  <a:txBody>
                    <a:bodyPr/>
                    <a:lstStyle/>
                    <a:p>
                      <a:pPr algn="ctr"/>
                      <a:r>
                        <a:rPr lang="en" altLang="zh-CN" sz="900" dirty="0">
                          <a:latin typeface="Microsoft YaHei" panose="020B0503020204020204" pitchFamily="34" charset="-122"/>
                          <a:ea typeface="Microsoft YaHei" panose="020B0503020204020204" pitchFamily="34" charset="-122"/>
                        </a:rPr>
                        <a:t>OFF</a:t>
                      </a: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tc vMerge="1">
                  <a:txBody>
                    <a:bodyPr/>
                    <a:lstStyle/>
                    <a:p>
                      <a:pPr algn="ctr"/>
                      <a:endParaRPr lang="zh-CN" altLang="en-US" sz="900" dirty="0">
                        <a:latin typeface="Microsoft YaHei" panose="020B0503020204020204" pitchFamily="34" charset="-122"/>
                        <a:ea typeface="Microsoft YaHei" panose="020B0503020204020204" pitchFamily="34" charset="-122"/>
                      </a:endParaRPr>
                    </a:p>
                  </a:txBody>
                  <a:tcPr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0012"/>
                  </a:ext>
                </a:extLst>
              </a:tr>
            </a:tbl>
          </a:graphicData>
        </a:graphic>
      </p:graphicFrame>
      <p:grpSp>
        <p:nvGrpSpPr>
          <p:cNvPr id="5" name="Group 3">
            <a:extLst>
              <a:ext uri="{FF2B5EF4-FFF2-40B4-BE49-F238E27FC236}">
                <a16:creationId xmlns:a16="http://schemas.microsoft.com/office/drawing/2014/main" id="{8B5ABA5D-B547-4EB7-86F6-2AC2EF552BB1}"/>
              </a:ext>
            </a:extLst>
          </p:cNvPr>
          <p:cNvGrpSpPr/>
          <p:nvPr/>
        </p:nvGrpSpPr>
        <p:grpSpPr>
          <a:xfrm>
            <a:off x="4983931" y="1354525"/>
            <a:ext cx="2224137" cy="320792"/>
            <a:chOff x="9657157" y="1362146"/>
            <a:chExt cx="2224137" cy="320792"/>
          </a:xfrm>
        </p:grpSpPr>
        <p:pic>
          <p:nvPicPr>
            <p:cNvPr id="6" name="Picture 16">
              <a:extLst>
                <a:ext uri="{FF2B5EF4-FFF2-40B4-BE49-F238E27FC236}">
                  <a16:creationId xmlns:a16="http://schemas.microsoft.com/office/drawing/2014/main" id="{2C6E1A34-DD7A-4B2B-BBC3-B89AC75AD1C4}"/>
                </a:ext>
              </a:extLst>
            </p:cNvPr>
            <p:cNvPicPr>
              <a:picLocks noChangeAspect="1"/>
            </p:cNvPicPr>
            <p:nvPr/>
          </p:nvPicPr>
          <p:blipFill>
            <a:blip r:embed="rId2"/>
            <a:stretch>
              <a:fillRect/>
            </a:stretch>
          </p:blipFill>
          <p:spPr>
            <a:xfrm>
              <a:off x="9657157" y="1363832"/>
              <a:ext cx="363031" cy="300056"/>
            </a:xfrm>
            <a:prstGeom prst="rect">
              <a:avLst/>
            </a:prstGeom>
          </p:spPr>
        </p:pic>
        <p:pic>
          <p:nvPicPr>
            <p:cNvPr id="7" name="图片 6">
              <a:extLst>
                <a:ext uri="{FF2B5EF4-FFF2-40B4-BE49-F238E27FC236}">
                  <a16:creationId xmlns:a16="http://schemas.microsoft.com/office/drawing/2014/main" id="{EE8CE088-7CDD-42E7-B4D3-25A1F0A2E1D3}"/>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10309008" y="1362146"/>
              <a:ext cx="330417" cy="311267"/>
            </a:xfrm>
            <a:prstGeom prst="rect">
              <a:avLst/>
            </a:prstGeom>
            <a:noFill/>
            <a:ln>
              <a:noFill/>
            </a:ln>
          </p:spPr>
        </p:pic>
        <p:pic>
          <p:nvPicPr>
            <p:cNvPr id="8" name="图片 7">
              <a:extLst>
                <a:ext uri="{FF2B5EF4-FFF2-40B4-BE49-F238E27FC236}">
                  <a16:creationId xmlns:a16="http://schemas.microsoft.com/office/drawing/2014/main" id="{69725CF9-0BF8-4E00-B7A9-312F2F795BD0}"/>
                </a:ext>
              </a:extLst>
            </p:cNvPr>
            <p:cNvPicPr/>
            <p:nvPr/>
          </p:nvPicPr>
          <p:blipFill>
            <a:blip r:embed="rId4">
              <a:extLst>
                <a:ext uri="{28A0092B-C50C-407E-A947-70E740481C1C}">
                  <a14:useLocalDpi xmlns:a14="http://schemas.microsoft.com/office/drawing/2010/main" val="0"/>
                </a:ext>
              </a:extLst>
            </a:blip>
            <a:srcRect/>
            <a:stretch>
              <a:fillRect/>
            </a:stretch>
          </p:blipFill>
          <p:spPr bwMode="auto">
            <a:xfrm>
              <a:off x="10882585" y="1366927"/>
              <a:ext cx="347773" cy="316011"/>
            </a:xfrm>
            <a:prstGeom prst="rect">
              <a:avLst/>
            </a:prstGeom>
            <a:noFill/>
            <a:ln>
              <a:noFill/>
            </a:ln>
          </p:spPr>
        </p:pic>
        <p:pic>
          <p:nvPicPr>
            <p:cNvPr id="9" name="图片 4">
              <a:extLst>
                <a:ext uri="{FF2B5EF4-FFF2-40B4-BE49-F238E27FC236}">
                  <a16:creationId xmlns:a16="http://schemas.microsoft.com/office/drawing/2014/main" id="{46918C27-2828-4D78-ACDB-61DE45D423F6}"/>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11496675" y="1362146"/>
              <a:ext cx="384619" cy="311736"/>
            </a:xfrm>
            <a:prstGeom prst="rect">
              <a:avLst/>
            </a:prstGeom>
            <a:noFill/>
            <a:ln>
              <a:noFill/>
            </a:ln>
          </p:spPr>
        </p:pic>
      </p:grpSp>
      <p:grpSp>
        <p:nvGrpSpPr>
          <p:cNvPr id="10" name="Group 5">
            <a:extLst>
              <a:ext uri="{FF2B5EF4-FFF2-40B4-BE49-F238E27FC236}">
                <a16:creationId xmlns:a16="http://schemas.microsoft.com/office/drawing/2014/main" id="{32A6FDB3-4BFB-4A28-80F8-B8452792B4CA}"/>
              </a:ext>
            </a:extLst>
          </p:cNvPr>
          <p:cNvGrpSpPr/>
          <p:nvPr/>
        </p:nvGrpSpPr>
        <p:grpSpPr>
          <a:xfrm>
            <a:off x="657623" y="1280764"/>
            <a:ext cx="2767359" cy="4152829"/>
            <a:chOff x="570403" y="1362146"/>
            <a:chExt cx="2817841" cy="4992337"/>
          </a:xfrm>
        </p:grpSpPr>
        <p:pic>
          <p:nvPicPr>
            <p:cNvPr id="11" name="Picture 1" descr="c:\users\public\documents\kk6 files\xcmgwj\account\851@10.15.7.244\image_cache\3f1f1bfe0bb34e7dae6f77d1590e64df.png">
              <a:extLst>
                <a:ext uri="{FF2B5EF4-FFF2-40B4-BE49-F238E27FC236}">
                  <a16:creationId xmlns:a16="http://schemas.microsoft.com/office/drawing/2014/main" id="{996CF8B3-E9E0-4DF7-B57E-3E5A6088BD08}"/>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l="12554" t="-2041" r="17790" b="9519"/>
            <a:stretch/>
          </p:blipFill>
          <p:spPr bwMode="auto">
            <a:xfrm>
              <a:off x="570403" y="1362146"/>
              <a:ext cx="2817841" cy="4992337"/>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4">
              <a:extLst>
                <a:ext uri="{FF2B5EF4-FFF2-40B4-BE49-F238E27FC236}">
                  <a16:creationId xmlns:a16="http://schemas.microsoft.com/office/drawing/2014/main" id="{2E6AED5B-09BE-4826-9389-91EFF7CF8811}"/>
                </a:ext>
              </a:extLst>
            </p:cNvPr>
            <p:cNvSpPr/>
            <p:nvPr/>
          </p:nvSpPr>
          <p:spPr>
            <a:xfrm>
              <a:off x="1228725" y="4838700"/>
              <a:ext cx="476250" cy="457200"/>
            </a:xfrm>
            <a:prstGeom prst="rect">
              <a:avLst/>
            </a:prstGeom>
            <a:noFill/>
            <a:ln>
              <a:solidFill>
                <a:srgbClr val="FC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grpSp>
      <p:pic>
        <p:nvPicPr>
          <p:cNvPr id="14" name="Picture 1" descr="c:\users\public\documents\kk6 files\xcmgwj\account\851@10.15.7.244\image_cache\73dbd656c38f49d39a55e3c6cfcc471f.png">
            <a:extLst>
              <a:ext uri="{FF2B5EF4-FFF2-40B4-BE49-F238E27FC236}">
                <a16:creationId xmlns:a16="http://schemas.microsoft.com/office/drawing/2014/main" id="{2A965A86-0449-40E3-A81C-C1C25400F6C7}"/>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b="1476"/>
          <a:stretch/>
        </p:blipFill>
        <p:spPr bwMode="auto">
          <a:xfrm>
            <a:off x="9147034" y="1032117"/>
            <a:ext cx="2710004" cy="3901566"/>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6">
            <a:extLst>
              <a:ext uri="{FF2B5EF4-FFF2-40B4-BE49-F238E27FC236}">
                <a16:creationId xmlns:a16="http://schemas.microsoft.com/office/drawing/2014/main" id="{7FFC6F55-C12F-4EAC-B655-10CF41757239}"/>
              </a:ext>
            </a:extLst>
          </p:cNvPr>
          <p:cNvSpPr/>
          <p:nvPr/>
        </p:nvSpPr>
        <p:spPr>
          <a:xfrm>
            <a:off x="9147035" y="5139174"/>
            <a:ext cx="2710004" cy="1200329"/>
          </a:xfrm>
          <a:prstGeom prst="rect">
            <a:avLst/>
          </a:prstGeom>
          <a:solidFill>
            <a:schemeClr val="accent5">
              <a:lumMod val="20000"/>
              <a:lumOff val="80000"/>
            </a:schemeClr>
          </a:solid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When the </a:t>
            </a:r>
            <a:r>
              <a:rPr lang="en-US" altLang="zh-CN" sz="1200" b="1" dirty="0">
                <a:latin typeface="Microsoft YaHei" panose="020B0503020204020204" pitchFamily="34" charset="-122"/>
                <a:ea typeface="Microsoft YaHei" panose="020B0503020204020204" pitchFamily="34" charset="-122"/>
              </a:rPr>
              <a:t>ash</a:t>
            </a:r>
            <a:r>
              <a:rPr lang="en-US" altLang="zh-CN" sz="1200" dirty="0">
                <a:latin typeface="Microsoft YaHei" panose="020B0503020204020204" pitchFamily="34" charset="-122"/>
                <a:ea typeface="Microsoft YaHei" panose="020B0503020204020204" pitchFamily="34" charset="-122"/>
              </a:rPr>
              <a:t> content reaches 100% or after using it for 6000 hours, the DPF needs to be removed for cleaning. Whichever condition is met first will be followed.</a:t>
            </a:r>
            <a:endParaRPr lang="de-DE" sz="1200" dirty="0">
              <a:latin typeface="Microsoft YaHei" panose="020B0503020204020204" pitchFamily="34" charset="-122"/>
              <a:ea typeface="Microsoft YaHei" panose="020B0503020204020204" pitchFamily="34" charset="-122"/>
            </a:endParaRPr>
          </a:p>
        </p:txBody>
      </p:sp>
      <p:sp>
        <p:nvSpPr>
          <p:cNvPr id="16" name="Rectangle 20">
            <a:extLst>
              <a:ext uri="{FF2B5EF4-FFF2-40B4-BE49-F238E27FC236}">
                <a16:creationId xmlns:a16="http://schemas.microsoft.com/office/drawing/2014/main" id="{2347F434-9B3F-4034-8D41-8A289FCFBB05}"/>
              </a:ext>
            </a:extLst>
          </p:cNvPr>
          <p:cNvSpPr/>
          <p:nvPr/>
        </p:nvSpPr>
        <p:spPr>
          <a:xfrm>
            <a:off x="9542462" y="3494088"/>
            <a:ext cx="1685925" cy="296862"/>
          </a:xfrm>
          <a:prstGeom prst="rect">
            <a:avLst/>
          </a:prstGeom>
          <a:noFill/>
          <a:ln>
            <a:solidFill>
              <a:srgbClr val="FC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31893792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E23B3DA-BB31-451C-BC76-318953A3D4D9}"/>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96" b="92330" l="1142" r="98402">
                        <a14:foregroundMark x1="5479" y1="57598" x2="5479" y2="57598"/>
                        <a14:foregroundMark x1="1142" y1="75687" x2="1142" y2="75687"/>
                        <a14:foregroundMark x1="93151" y1="43126" x2="93151" y2="43126"/>
                        <a14:foregroundMark x1="97260" y1="42402" x2="97260" y2="42402"/>
                        <a14:foregroundMark x1="98402" y1="52677" x2="98402" y2="52677"/>
                        <a14:foregroundMark x1="25457" y1="92330" x2="25457" y2="92330"/>
                        <a14:foregroundMark x1="76142" y1="9696" x2="76142" y2="9696"/>
                      </a14:backgroundRemoval>
                    </a14:imgEffect>
                    <a14:imgEffect>
                      <a14:brightnessContrast contrast="40000"/>
                    </a14:imgEffect>
                  </a14:imgLayer>
                </a14:imgProps>
              </a:ext>
            </a:extLst>
          </a:blip>
          <a:stretch>
            <a:fillRect/>
          </a:stretch>
        </p:blipFill>
        <p:spPr>
          <a:xfrm>
            <a:off x="2916631" y="1700246"/>
            <a:ext cx="5134087" cy="4049833"/>
          </a:xfrm>
          <a:prstGeom prst="rect">
            <a:avLst/>
          </a:prstGeom>
        </p:spPr>
      </p:pic>
      <p:cxnSp>
        <p:nvCxnSpPr>
          <p:cNvPr id="4" name="直接箭头连接符 31">
            <a:extLst>
              <a:ext uri="{FF2B5EF4-FFF2-40B4-BE49-F238E27FC236}">
                <a16:creationId xmlns:a16="http://schemas.microsoft.com/office/drawing/2014/main" id="{03A2609B-DC68-43F4-8311-E04EDCD7B2B8}"/>
              </a:ext>
            </a:extLst>
          </p:cNvPr>
          <p:cNvCxnSpPr>
            <a:cxnSpLocks noChangeShapeType="1"/>
          </p:cNvCxnSpPr>
          <p:nvPr/>
        </p:nvCxnSpPr>
        <p:spPr bwMode="auto">
          <a:xfrm rot="16200000" flipH="1">
            <a:off x="2639361" y="4354596"/>
            <a:ext cx="357187" cy="357187"/>
          </a:xfrm>
          <a:prstGeom prst="straightConnector1">
            <a:avLst/>
          </a:prstGeom>
          <a:noFill/>
          <a:ln w="12700" algn="ctr">
            <a:solidFill>
              <a:schemeClr val="tx1"/>
            </a:solidFill>
            <a:round/>
            <a:headEnd type="oval"/>
            <a:tailEnd type="arrow" w="med" len="med"/>
          </a:ln>
        </p:spPr>
      </p:cxnSp>
      <p:sp>
        <p:nvSpPr>
          <p:cNvPr id="5" name="TextBox 34">
            <a:extLst>
              <a:ext uri="{FF2B5EF4-FFF2-40B4-BE49-F238E27FC236}">
                <a16:creationId xmlns:a16="http://schemas.microsoft.com/office/drawing/2014/main" id="{12746113-44CE-4173-9B62-37C4EF97C76F}"/>
              </a:ext>
            </a:extLst>
          </p:cNvPr>
          <p:cNvSpPr txBox="1">
            <a:spLocks noChangeArrowheads="1"/>
          </p:cNvSpPr>
          <p:nvPr/>
        </p:nvSpPr>
        <p:spPr bwMode="auto">
          <a:xfrm>
            <a:off x="1067734" y="4354596"/>
            <a:ext cx="1571627" cy="461665"/>
          </a:xfrm>
          <a:prstGeom prst="rect">
            <a:avLst/>
          </a:prstGeom>
          <a:solidFill>
            <a:schemeClr val="tx2">
              <a:lumMod val="20000"/>
              <a:lumOff val="80000"/>
            </a:schemeClr>
          </a:solidFill>
          <a:ln w="12700">
            <a:solidFill>
              <a:schemeClr val="bg2"/>
            </a:solidFill>
            <a:miter lim="800000"/>
          </a:ln>
        </p:spPr>
        <p:txBody>
          <a:bodyPr wrap="square">
            <a:spAutoFit/>
          </a:bodyPr>
          <a:lstStyle/>
          <a:p>
            <a:pPr algn="just"/>
            <a:r>
              <a:rPr lang="zh-CN" altLang="en-US" sz="1200" b="1" i="1" dirty="0">
                <a:solidFill>
                  <a:schemeClr val="bg1">
                    <a:lumMod val="50000"/>
                  </a:schemeClr>
                </a:solidFill>
                <a:latin typeface="黑体" panose="02010609060101010101" pitchFamily="49" charset="-122"/>
                <a:ea typeface="黑体" panose="02010609060101010101" pitchFamily="49" charset="-122"/>
              </a:rPr>
              <a:t>将发动机的动能传递至柱塞泵。</a:t>
            </a:r>
          </a:p>
        </p:txBody>
      </p:sp>
      <p:sp>
        <p:nvSpPr>
          <p:cNvPr id="6" name="TextBox 35">
            <a:extLst>
              <a:ext uri="{FF2B5EF4-FFF2-40B4-BE49-F238E27FC236}">
                <a16:creationId xmlns:a16="http://schemas.microsoft.com/office/drawing/2014/main" id="{01385BEB-B648-4D4E-9C83-315FB36B6EF0}"/>
              </a:ext>
            </a:extLst>
          </p:cNvPr>
          <p:cNvSpPr txBox="1">
            <a:spLocks noChangeArrowheads="1"/>
          </p:cNvSpPr>
          <p:nvPr/>
        </p:nvSpPr>
        <p:spPr bwMode="auto">
          <a:xfrm>
            <a:off x="1353486" y="4068846"/>
            <a:ext cx="1285875" cy="307975"/>
          </a:xfrm>
          <a:prstGeom prst="rect">
            <a:avLst/>
          </a:prstGeom>
          <a:noFill/>
          <a:ln w="9525">
            <a:noFill/>
            <a:miter lim="800000"/>
          </a:ln>
        </p:spPr>
        <p:txBody>
          <a:bodyPr>
            <a:spAutoFit/>
          </a:bodyPr>
          <a:lstStyle/>
          <a:p>
            <a:pPr algn="r"/>
            <a:r>
              <a:rPr lang="zh-CN" altLang="en-US" sz="1400" b="1" dirty="0">
                <a:latin typeface="黑体" panose="02010609060101010101" pitchFamily="49" charset="-122"/>
                <a:ea typeface="黑体" panose="02010609060101010101" pitchFamily="49" charset="-122"/>
              </a:rPr>
              <a:t>传动轴部件</a:t>
            </a:r>
          </a:p>
        </p:txBody>
      </p:sp>
      <p:cxnSp>
        <p:nvCxnSpPr>
          <p:cNvPr id="7" name="直接箭头连接符 31">
            <a:extLst>
              <a:ext uri="{FF2B5EF4-FFF2-40B4-BE49-F238E27FC236}">
                <a16:creationId xmlns:a16="http://schemas.microsoft.com/office/drawing/2014/main" id="{69847BA2-2B75-4267-94C2-2D33A2D55439}"/>
              </a:ext>
            </a:extLst>
          </p:cNvPr>
          <p:cNvCxnSpPr>
            <a:cxnSpLocks noChangeShapeType="1"/>
          </p:cNvCxnSpPr>
          <p:nvPr/>
        </p:nvCxnSpPr>
        <p:spPr bwMode="auto">
          <a:xfrm>
            <a:off x="3631007" y="2021798"/>
            <a:ext cx="829675" cy="653159"/>
          </a:xfrm>
          <a:prstGeom prst="straightConnector1">
            <a:avLst/>
          </a:prstGeom>
          <a:noFill/>
          <a:ln w="12700" algn="ctr">
            <a:solidFill>
              <a:schemeClr val="tx1"/>
            </a:solidFill>
            <a:round/>
            <a:headEnd type="oval"/>
            <a:tailEnd type="arrow" w="med" len="med"/>
          </a:ln>
        </p:spPr>
      </p:cxnSp>
      <p:sp>
        <p:nvSpPr>
          <p:cNvPr id="8" name="TextBox 34">
            <a:extLst>
              <a:ext uri="{FF2B5EF4-FFF2-40B4-BE49-F238E27FC236}">
                <a16:creationId xmlns:a16="http://schemas.microsoft.com/office/drawing/2014/main" id="{2D7D1801-1F02-4AB9-A04A-1177227D3827}"/>
              </a:ext>
            </a:extLst>
          </p:cNvPr>
          <p:cNvSpPr txBox="1">
            <a:spLocks noChangeArrowheads="1"/>
          </p:cNvSpPr>
          <p:nvPr/>
        </p:nvSpPr>
        <p:spPr bwMode="auto">
          <a:xfrm>
            <a:off x="2059380" y="2021958"/>
            <a:ext cx="1571627" cy="461665"/>
          </a:xfrm>
          <a:prstGeom prst="rect">
            <a:avLst/>
          </a:prstGeom>
          <a:solidFill>
            <a:schemeClr val="tx2">
              <a:lumMod val="20000"/>
              <a:lumOff val="80000"/>
            </a:schemeClr>
          </a:solidFill>
          <a:ln w="12700">
            <a:solidFill>
              <a:schemeClr val="bg2"/>
            </a:solidFill>
            <a:miter lim="800000"/>
          </a:ln>
        </p:spPr>
        <p:txBody>
          <a:bodyPr wrap="square">
            <a:spAutoFit/>
          </a:bodyPr>
          <a:lstStyle/>
          <a:p>
            <a:pPr algn="just"/>
            <a:r>
              <a:rPr lang="zh-CN" altLang="en-US" sz="1200" b="1" i="1" dirty="0">
                <a:solidFill>
                  <a:schemeClr val="bg1">
                    <a:lumMod val="50000"/>
                  </a:schemeClr>
                </a:solidFill>
                <a:latin typeface="黑体" panose="02010609060101010101" pitchFamily="49" charset="-122"/>
                <a:ea typeface="黑体" panose="02010609060101010101" pitchFamily="49" charset="-122"/>
              </a:rPr>
              <a:t>实现柱塞泵的变量特性控制。</a:t>
            </a:r>
          </a:p>
        </p:txBody>
      </p:sp>
      <p:sp>
        <p:nvSpPr>
          <p:cNvPr id="9" name="TextBox 35">
            <a:extLst>
              <a:ext uri="{FF2B5EF4-FFF2-40B4-BE49-F238E27FC236}">
                <a16:creationId xmlns:a16="http://schemas.microsoft.com/office/drawing/2014/main" id="{7DE288D5-CE23-4EB6-B8AE-ECC5D17D61EF}"/>
              </a:ext>
            </a:extLst>
          </p:cNvPr>
          <p:cNvSpPr txBox="1">
            <a:spLocks noChangeArrowheads="1"/>
          </p:cNvSpPr>
          <p:nvPr/>
        </p:nvSpPr>
        <p:spPr bwMode="auto">
          <a:xfrm>
            <a:off x="1857355" y="1736208"/>
            <a:ext cx="1773653" cy="307777"/>
          </a:xfrm>
          <a:prstGeom prst="rect">
            <a:avLst/>
          </a:prstGeom>
          <a:noFill/>
          <a:ln w="9525">
            <a:noFill/>
            <a:miter lim="800000"/>
          </a:ln>
        </p:spPr>
        <p:txBody>
          <a:bodyPr wrap="square">
            <a:spAutoFit/>
          </a:bodyPr>
          <a:lstStyle/>
          <a:p>
            <a:pPr algn="r"/>
            <a:r>
              <a:rPr lang="zh-CN" altLang="en-US" sz="1400" b="1" dirty="0">
                <a:latin typeface="黑体" panose="02010609060101010101" pitchFamily="49" charset="-122"/>
                <a:ea typeface="黑体" panose="02010609060101010101" pitchFamily="49" charset="-122"/>
              </a:rPr>
              <a:t>正流量控制阀部件</a:t>
            </a:r>
          </a:p>
        </p:txBody>
      </p:sp>
      <p:cxnSp>
        <p:nvCxnSpPr>
          <p:cNvPr id="10" name="直接箭头连接符 31">
            <a:extLst>
              <a:ext uri="{FF2B5EF4-FFF2-40B4-BE49-F238E27FC236}">
                <a16:creationId xmlns:a16="http://schemas.microsoft.com/office/drawing/2014/main" id="{66F11A73-42A4-4F30-A524-AF5DB486B919}"/>
              </a:ext>
            </a:extLst>
          </p:cNvPr>
          <p:cNvCxnSpPr>
            <a:cxnSpLocks noChangeShapeType="1"/>
          </p:cNvCxnSpPr>
          <p:nvPr/>
        </p:nvCxnSpPr>
        <p:spPr bwMode="auto">
          <a:xfrm>
            <a:off x="2523770" y="3075073"/>
            <a:ext cx="1107237" cy="598814"/>
          </a:xfrm>
          <a:prstGeom prst="straightConnector1">
            <a:avLst/>
          </a:prstGeom>
          <a:noFill/>
          <a:ln w="12700" algn="ctr">
            <a:solidFill>
              <a:schemeClr val="tx1"/>
            </a:solidFill>
            <a:round/>
            <a:headEnd type="oval"/>
            <a:tailEnd type="arrow" w="med" len="med"/>
          </a:ln>
        </p:spPr>
      </p:cxnSp>
      <p:sp>
        <p:nvSpPr>
          <p:cNvPr id="11" name="TextBox 34">
            <a:extLst>
              <a:ext uri="{FF2B5EF4-FFF2-40B4-BE49-F238E27FC236}">
                <a16:creationId xmlns:a16="http://schemas.microsoft.com/office/drawing/2014/main" id="{9BEA4648-3812-401A-8B69-F6F1BEDCBC38}"/>
              </a:ext>
            </a:extLst>
          </p:cNvPr>
          <p:cNvSpPr txBox="1">
            <a:spLocks noChangeArrowheads="1"/>
          </p:cNvSpPr>
          <p:nvPr/>
        </p:nvSpPr>
        <p:spPr bwMode="auto">
          <a:xfrm>
            <a:off x="1095010" y="3075073"/>
            <a:ext cx="1428760" cy="276999"/>
          </a:xfrm>
          <a:prstGeom prst="rect">
            <a:avLst/>
          </a:prstGeom>
          <a:solidFill>
            <a:schemeClr val="tx2">
              <a:lumMod val="20000"/>
              <a:lumOff val="80000"/>
            </a:schemeClr>
          </a:solidFill>
          <a:ln w="12700">
            <a:solidFill>
              <a:schemeClr val="bg2"/>
            </a:solidFill>
            <a:miter lim="800000"/>
          </a:ln>
        </p:spPr>
        <p:txBody>
          <a:bodyPr wrap="square">
            <a:spAutoFit/>
          </a:bodyPr>
          <a:lstStyle/>
          <a:p>
            <a:pPr algn="just"/>
            <a:r>
              <a:rPr lang="zh-CN" altLang="en-US" sz="1200" b="1" i="1" dirty="0">
                <a:solidFill>
                  <a:schemeClr val="bg1">
                    <a:lumMod val="50000"/>
                  </a:schemeClr>
                </a:solidFill>
                <a:latin typeface="黑体" panose="02010609060101010101" pitchFamily="49" charset="-122"/>
                <a:ea typeface="黑体" panose="02010609060101010101" pitchFamily="49" charset="-122"/>
              </a:rPr>
              <a:t>最小排量机械限位</a:t>
            </a:r>
          </a:p>
        </p:txBody>
      </p:sp>
      <p:sp>
        <p:nvSpPr>
          <p:cNvPr id="13" name="TextBox 35">
            <a:extLst>
              <a:ext uri="{FF2B5EF4-FFF2-40B4-BE49-F238E27FC236}">
                <a16:creationId xmlns:a16="http://schemas.microsoft.com/office/drawing/2014/main" id="{535B0C73-9141-482F-B6D3-BCFB02E3020F}"/>
              </a:ext>
            </a:extLst>
          </p:cNvPr>
          <p:cNvSpPr txBox="1">
            <a:spLocks noChangeArrowheads="1"/>
          </p:cNvSpPr>
          <p:nvPr/>
        </p:nvSpPr>
        <p:spPr bwMode="auto">
          <a:xfrm>
            <a:off x="1095010" y="2789323"/>
            <a:ext cx="1500189" cy="307777"/>
          </a:xfrm>
          <a:prstGeom prst="rect">
            <a:avLst/>
          </a:prstGeom>
          <a:noFill/>
          <a:ln w="9525">
            <a:noFill/>
            <a:miter lim="800000"/>
          </a:ln>
        </p:spPr>
        <p:txBody>
          <a:bodyPr wrap="square">
            <a:spAutoFit/>
          </a:bodyPr>
          <a:lstStyle/>
          <a:p>
            <a:pPr algn="r"/>
            <a:r>
              <a:rPr lang="zh-CN" altLang="en-US" sz="1400" b="1" dirty="0">
                <a:latin typeface="黑体" panose="02010609060101010101" pitchFamily="49" charset="-122"/>
                <a:ea typeface="黑体" panose="02010609060101010101" pitchFamily="49" charset="-122"/>
              </a:rPr>
              <a:t>小排量调节螺钉</a:t>
            </a:r>
          </a:p>
        </p:txBody>
      </p:sp>
      <p:cxnSp>
        <p:nvCxnSpPr>
          <p:cNvPr id="14" name="直接箭头连接符 31">
            <a:extLst>
              <a:ext uri="{FF2B5EF4-FFF2-40B4-BE49-F238E27FC236}">
                <a16:creationId xmlns:a16="http://schemas.microsoft.com/office/drawing/2014/main" id="{8E736056-A4C6-4CA6-BE01-86264E2A91C5}"/>
              </a:ext>
            </a:extLst>
          </p:cNvPr>
          <p:cNvCxnSpPr>
            <a:cxnSpLocks noChangeShapeType="1"/>
          </p:cNvCxnSpPr>
          <p:nvPr/>
        </p:nvCxnSpPr>
        <p:spPr bwMode="auto">
          <a:xfrm rot="16200000" flipH="1">
            <a:off x="4762513" y="2294440"/>
            <a:ext cx="1357324" cy="214314"/>
          </a:xfrm>
          <a:prstGeom prst="straightConnector1">
            <a:avLst/>
          </a:prstGeom>
          <a:noFill/>
          <a:ln w="12700" algn="ctr">
            <a:solidFill>
              <a:schemeClr val="tx1"/>
            </a:solidFill>
            <a:round/>
            <a:headEnd type="oval"/>
            <a:tailEnd type="arrow" w="med" len="med"/>
          </a:ln>
        </p:spPr>
      </p:cxnSp>
      <p:sp>
        <p:nvSpPr>
          <p:cNvPr id="15" name="TextBox 34">
            <a:extLst>
              <a:ext uri="{FF2B5EF4-FFF2-40B4-BE49-F238E27FC236}">
                <a16:creationId xmlns:a16="http://schemas.microsoft.com/office/drawing/2014/main" id="{61A679C6-6A6B-446D-A45D-E5511A69512A}"/>
              </a:ext>
            </a:extLst>
          </p:cNvPr>
          <p:cNvSpPr txBox="1">
            <a:spLocks noChangeArrowheads="1"/>
          </p:cNvSpPr>
          <p:nvPr/>
        </p:nvSpPr>
        <p:spPr bwMode="auto">
          <a:xfrm>
            <a:off x="3905258" y="1722933"/>
            <a:ext cx="1428760" cy="276999"/>
          </a:xfrm>
          <a:prstGeom prst="rect">
            <a:avLst/>
          </a:prstGeom>
          <a:solidFill>
            <a:schemeClr val="tx2">
              <a:lumMod val="20000"/>
              <a:lumOff val="80000"/>
            </a:schemeClr>
          </a:solidFill>
          <a:ln w="12700">
            <a:solidFill>
              <a:schemeClr val="bg2"/>
            </a:solidFill>
            <a:miter lim="800000"/>
          </a:ln>
        </p:spPr>
        <p:txBody>
          <a:bodyPr wrap="square">
            <a:spAutoFit/>
          </a:bodyPr>
          <a:lstStyle/>
          <a:p>
            <a:pPr algn="just"/>
            <a:r>
              <a:rPr lang="zh-CN" altLang="en-US" sz="1200" b="1" i="1" dirty="0">
                <a:solidFill>
                  <a:schemeClr val="bg1">
                    <a:lumMod val="50000"/>
                  </a:schemeClr>
                </a:solidFill>
                <a:latin typeface="黑体" panose="02010609060101010101" pitchFamily="49" charset="-122"/>
                <a:ea typeface="黑体" panose="02010609060101010101" pitchFamily="49" charset="-122"/>
              </a:rPr>
              <a:t>最大排量机械限位</a:t>
            </a:r>
          </a:p>
        </p:txBody>
      </p:sp>
      <p:sp>
        <p:nvSpPr>
          <p:cNvPr id="16" name="TextBox 35">
            <a:extLst>
              <a:ext uri="{FF2B5EF4-FFF2-40B4-BE49-F238E27FC236}">
                <a16:creationId xmlns:a16="http://schemas.microsoft.com/office/drawing/2014/main" id="{BDC66BB5-DFD5-4542-8C1D-B7944CE27F54}"/>
              </a:ext>
            </a:extLst>
          </p:cNvPr>
          <p:cNvSpPr txBox="1">
            <a:spLocks noChangeArrowheads="1"/>
          </p:cNvSpPr>
          <p:nvPr/>
        </p:nvSpPr>
        <p:spPr bwMode="auto">
          <a:xfrm>
            <a:off x="3917556" y="1462386"/>
            <a:ext cx="1500189" cy="307777"/>
          </a:xfrm>
          <a:prstGeom prst="rect">
            <a:avLst/>
          </a:prstGeom>
          <a:noFill/>
          <a:ln w="9525">
            <a:noFill/>
            <a:miter lim="800000"/>
          </a:ln>
        </p:spPr>
        <p:txBody>
          <a:bodyPr wrap="square">
            <a:spAutoFit/>
          </a:bodyPr>
          <a:lstStyle/>
          <a:p>
            <a:pPr algn="r"/>
            <a:r>
              <a:rPr lang="zh-CN" altLang="en-US" sz="1400" b="1" dirty="0">
                <a:latin typeface="黑体" panose="02010609060101010101" pitchFamily="49" charset="-122"/>
                <a:ea typeface="黑体" panose="02010609060101010101" pitchFamily="49" charset="-122"/>
              </a:rPr>
              <a:t>大排量调节螺钉</a:t>
            </a:r>
          </a:p>
        </p:txBody>
      </p:sp>
      <p:sp>
        <p:nvSpPr>
          <p:cNvPr id="17" name="TextBox 27">
            <a:extLst>
              <a:ext uri="{FF2B5EF4-FFF2-40B4-BE49-F238E27FC236}">
                <a16:creationId xmlns:a16="http://schemas.microsoft.com/office/drawing/2014/main" id="{777F06CD-9270-406E-ACAA-13C09F8555DF}"/>
              </a:ext>
            </a:extLst>
          </p:cNvPr>
          <p:cNvSpPr txBox="1">
            <a:spLocks noChangeArrowheads="1"/>
          </p:cNvSpPr>
          <p:nvPr/>
        </p:nvSpPr>
        <p:spPr bwMode="auto">
          <a:xfrm>
            <a:off x="8550797" y="2389207"/>
            <a:ext cx="1285875" cy="307975"/>
          </a:xfrm>
          <a:prstGeom prst="rect">
            <a:avLst/>
          </a:prstGeom>
          <a:noFill/>
          <a:ln w="9525">
            <a:noFill/>
            <a:miter lim="800000"/>
          </a:ln>
        </p:spPr>
        <p:txBody>
          <a:bodyPr>
            <a:spAutoFit/>
          </a:bodyPr>
          <a:lstStyle/>
          <a:p>
            <a:r>
              <a:rPr lang="zh-CN" altLang="en-US" sz="1400" b="1" dirty="0">
                <a:latin typeface="黑体" panose="02010609060101010101" pitchFamily="49" charset="-122"/>
                <a:ea typeface="黑体" panose="02010609060101010101" pitchFamily="49" charset="-122"/>
              </a:rPr>
              <a:t>齿轮泵</a:t>
            </a:r>
          </a:p>
        </p:txBody>
      </p:sp>
      <p:cxnSp>
        <p:nvCxnSpPr>
          <p:cNvPr id="18" name="直接箭头连接符 28">
            <a:extLst>
              <a:ext uri="{FF2B5EF4-FFF2-40B4-BE49-F238E27FC236}">
                <a16:creationId xmlns:a16="http://schemas.microsoft.com/office/drawing/2014/main" id="{71EDB55C-5E69-4A93-A75D-2F15BD2C896C}"/>
              </a:ext>
            </a:extLst>
          </p:cNvPr>
          <p:cNvCxnSpPr>
            <a:cxnSpLocks noChangeShapeType="1"/>
          </p:cNvCxnSpPr>
          <p:nvPr/>
        </p:nvCxnSpPr>
        <p:spPr bwMode="auto">
          <a:xfrm rot="10800000" flipV="1">
            <a:off x="7764984" y="2674957"/>
            <a:ext cx="857250" cy="571500"/>
          </a:xfrm>
          <a:prstGeom prst="straightConnector1">
            <a:avLst/>
          </a:prstGeom>
          <a:noFill/>
          <a:ln w="12700" algn="ctr">
            <a:solidFill>
              <a:schemeClr val="tx1"/>
            </a:solidFill>
            <a:round/>
            <a:headEnd type="oval"/>
            <a:tailEnd type="arrow" w="med" len="med"/>
          </a:ln>
        </p:spPr>
      </p:cxnSp>
      <p:sp>
        <p:nvSpPr>
          <p:cNvPr id="19" name="TextBox 30">
            <a:extLst>
              <a:ext uri="{FF2B5EF4-FFF2-40B4-BE49-F238E27FC236}">
                <a16:creationId xmlns:a16="http://schemas.microsoft.com/office/drawing/2014/main" id="{D649B30F-3420-4160-9DE2-BF906A136F5B}"/>
              </a:ext>
            </a:extLst>
          </p:cNvPr>
          <p:cNvSpPr txBox="1">
            <a:spLocks noChangeArrowheads="1"/>
          </p:cNvSpPr>
          <p:nvPr/>
        </p:nvSpPr>
        <p:spPr bwMode="auto">
          <a:xfrm>
            <a:off x="8622234" y="2684482"/>
            <a:ext cx="1285875" cy="461665"/>
          </a:xfrm>
          <a:prstGeom prst="rect">
            <a:avLst/>
          </a:prstGeom>
          <a:solidFill>
            <a:schemeClr val="tx2">
              <a:lumMod val="20000"/>
              <a:lumOff val="80000"/>
            </a:schemeClr>
          </a:solidFill>
          <a:ln w="12700">
            <a:solidFill>
              <a:schemeClr val="bg2"/>
            </a:solidFill>
            <a:miter lim="800000"/>
          </a:ln>
        </p:spPr>
        <p:txBody>
          <a:bodyPr>
            <a:spAutoFit/>
          </a:bodyPr>
          <a:lstStyle/>
          <a:p>
            <a:r>
              <a:rPr lang="zh-CN" altLang="en-US" sz="1200" b="1" i="1" dirty="0">
                <a:solidFill>
                  <a:schemeClr val="bg1">
                    <a:lumMod val="50000"/>
                  </a:schemeClr>
                </a:solidFill>
                <a:latin typeface="黑体" panose="02010609060101010101" pitchFamily="49" charset="-122"/>
                <a:ea typeface="黑体" panose="02010609060101010101" pitchFamily="49" charset="-122"/>
              </a:rPr>
              <a:t>为柱塞泵或系统提供先导油源。</a:t>
            </a:r>
          </a:p>
        </p:txBody>
      </p:sp>
      <p:cxnSp>
        <p:nvCxnSpPr>
          <p:cNvPr id="20" name="直接箭头连接符 41">
            <a:extLst>
              <a:ext uri="{FF2B5EF4-FFF2-40B4-BE49-F238E27FC236}">
                <a16:creationId xmlns:a16="http://schemas.microsoft.com/office/drawing/2014/main" id="{F4D88456-50E9-4245-A611-A4ECBEB86F57}"/>
              </a:ext>
            </a:extLst>
          </p:cNvPr>
          <p:cNvCxnSpPr>
            <a:cxnSpLocks noChangeShapeType="1"/>
          </p:cNvCxnSpPr>
          <p:nvPr/>
        </p:nvCxnSpPr>
        <p:spPr bwMode="auto">
          <a:xfrm flipH="1" flipV="1">
            <a:off x="5965058" y="4430906"/>
            <a:ext cx="1621256" cy="928689"/>
          </a:xfrm>
          <a:prstGeom prst="straightConnector1">
            <a:avLst/>
          </a:prstGeom>
          <a:noFill/>
          <a:ln w="12700" algn="ctr">
            <a:solidFill>
              <a:schemeClr val="tx1"/>
            </a:solidFill>
            <a:round/>
            <a:headEnd type="oval"/>
            <a:tailEnd type="arrow" w="med" len="med"/>
          </a:ln>
        </p:spPr>
      </p:cxnSp>
      <p:sp>
        <p:nvSpPr>
          <p:cNvPr id="21" name="TextBox 44">
            <a:extLst>
              <a:ext uri="{FF2B5EF4-FFF2-40B4-BE49-F238E27FC236}">
                <a16:creationId xmlns:a16="http://schemas.microsoft.com/office/drawing/2014/main" id="{4FE758BC-0391-43B9-80E0-0FAB6DEF6A80}"/>
              </a:ext>
            </a:extLst>
          </p:cNvPr>
          <p:cNvSpPr txBox="1">
            <a:spLocks noChangeArrowheads="1"/>
          </p:cNvSpPr>
          <p:nvPr/>
        </p:nvSpPr>
        <p:spPr bwMode="auto">
          <a:xfrm>
            <a:off x="7514877" y="5073844"/>
            <a:ext cx="1285875" cy="307777"/>
          </a:xfrm>
          <a:prstGeom prst="rect">
            <a:avLst/>
          </a:prstGeom>
          <a:noFill/>
          <a:ln w="9525">
            <a:noFill/>
            <a:miter lim="800000"/>
          </a:ln>
        </p:spPr>
        <p:txBody>
          <a:bodyPr>
            <a:spAutoFit/>
          </a:bodyPr>
          <a:lstStyle/>
          <a:p>
            <a:r>
              <a:rPr lang="zh-CN" altLang="en-US" sz="1400" b="1" dirty="0">
                <a:latin typeface="黑体" panose="02010609060101010101" pitchFamily="49" charset="-122"/>
                <a:ea typeface="黑体" panose="02010609060101010101" pitchFamily="49" charset="-122"/>
              </a:rPr>
              <a:t>吸油口</a:t>
            </a:r>
          </a:p>
        </p:txBody>
      </p:sp>
      <p:sp>
        <p:nvSpPr>
          <p:cNvPr id="22" name="TextBox 45">
            <a:extLst>
              <a:ext uri="{FF2B5EF4-FFF2-40B4-BE49-F238E27FC236}">
                <a16:creationId xmlns:a16="http://schemas.microsoft.com/office/drawing/2014/main" id="{3B1669E4-116B-4056-B423-9F0505951E61}"/>
              </a:ext>
            </a:extLst>
          </p:cNvPr>
          <p:cNvSpPr txBox="1">
            <a:spLocks noChangeArrowheads="1"/>
          </p:cNvSpPr>
          <p:nvPr/>
        </p:nvSpPr>
        <p:spPr bwMode="auto">
          <a:xfrm>
            <a:off x="7586315" y="5359594"/>
            <a:ext cx="1571644" cy="276225"/>
          </a:xfrm>
          <a:prstGeom prst="rect">
            <a:avLst/>
          </a:prstGeom>
          <a:solidFill>
            <a:schemeClr val="tx2">
              <a:lumMod val="20000"/>
              <a:lumOff val="80000"/>
            </a:schemeClr>
          </a:solidFill>
          <a:ln w="12700">
            <a:solidFill>
              <a:schemeClr val="bg2"/>
            </a:solidFill>
            <a:miter lim="800000"/>
          </a:ln>
        </p:spPr>
        <p:txBody>
          <a:bodyPr wrap="square">
            <a:spAutoFit/>
          </a:bodyPr>
          <a:lstStyle/>
          <a:p>
            <a:r>
              <a:rPr lang="zh-CN" altLang="en-US" sz="1200" b="1" i="1" dirty="0">
                <a:solidFill>
                  <a:schemeClr val="bg1">
                    <a:lumMod val="50000"/>
                  </a:schemeClr>
                </a:solidFill>
                <a:latin typeface="黑体" panose="02010609060101010101" pitchFamily="49" charset="-122"/>
                <a:ea typeface="黑体" panose="02010609060101010101" pitchFamily="49" charset="-122"/>
              </a:rPr>
              <a:t>吸入油箱</a:t>
            </a:r>
            <a:r>
              <a:rPr lang="en-US" altLang="zh-CN" sz="1200" b="1" i="1" dirty="0">
                <a:solidFill>
                  <a:schemeClr val="bg1">
                    <a:lumMod val="50000"/>
                  </a:schemeClr>
                </a:solidFill>
                <a:latin typeface="黑体" panose="02010609060101010101" pitchFamily="49" charset="-122"/>
                <a:ea typeface="黑体" panose="02010609060101010101" pitchFamily="49" charset="-122"/>
              </a:rPr>
              <a:t>(</a:t>
            </a:r>
            <a:r>
              <a:rPr lang="zh-CN" altLang="en-US" sz="1200" b="1" i="1" dirty="0">
                <a:solidFill>
                  <a:schemeClr val="bg1">
                    <a:lumMod val="50000"/>
                  </a:schemeClr>
                </a:solidFill>
                <a:latin typeface="黑体" panose="02010609060101010101" pitchFamily="49" charset="-122"/>
                <a:ea typeface="黑体" panose="02010609060101010101" pitchFamily="49" charset="-122"/>
              </a:rPr>
              <a:t>低压</a:t>
            </a:r>
            <a:r>
              <a:rPr lang="en-US" altLang="zh-CN" sz="1200" b="1" i="1" dirty="0">
                <a:solidFill>
                  <a:schemeClr val="bg1">
                    <a:lumMod val="50000"/>
                  </a:schemeClr>
                </a:solidFill>
                <a:latin typeface="黑体" panose="02010609060101010101" pitchFamily="49" charset="-122"/>
                <a:ea typeface="黑体" panose="02010609060101010101" pitchFamily="49" charset="-122"/>
              </a:rPr>
              <a:t>)</a:t>
            </a:r>
            <a:r>
              <a:rPr lang="zh-CN" altLang="en-US" sz="1200" b="1" i="1" dirty="0">
                <a:solidFill>
                  <a:schemeClr val="bg1">
                    <a:lumMod val="50000"/>
                  </a:schemeClr>
                </a:solidFill>
                <a:latin typeface="黑体" panose="02010609060101010101" pitchFamily="49" charset="-122"/>
                <a:ea typeface="黑体" panose="02010609060101010101" pitchFamily="49" charset="-122"/>
              </a:rPr>
              <a:t>油液</a:t>
            </a:r>
          </a:p>
        </p:txBody>
      </p:sp>
      <p:cxnSp>
        <p:nvCxnSpPr>
          <p:cNvPr id="23" name="直接箭头连接符 50">
            <a:extLst>
              <a:ext uri="{FF2B5EF4-FFF2-40B4-BE49-F238E27FC236}">
                <a16:creationId xmlns:a16="http://schemas.microsoft.com/office/drawing/2014/main" id="{08C83A3E-F2E6-4C98-BEDD-8FE82027C91E}"/>
              </a:ext>
            </a:extLst>
          </p:cNvPr>
          <p:cNvCxnSpPr>
            <a:cxnSpLocks noChangeShapeType="1"/>
          </p:cNvCxnSpPr>
          <p:nvPr/>
        </p:nvCxnSpPr>
        <p:spPr bwMode="auto">
          <a:xfrm flipV="1">
            <a:off x="4619628" y="5237931"/>
            <a:ext cx="714390" cy="652470"/>
          </a:xfrm>
          <a:prstGeom prst="straightConnector1">
            <a:avLst/>
          </a:prstGeom>
          <a:noFill/>
          <a:ln w="12700" algn="ctr">
            <a:solidFill>
              <a:schemeClr val="tx1"/>
            </a:solidFill>
            <a:round/>
            <a:headEnd type="oval"/>
            <a:tailEnd type="arrow" w="med" len="med"/>
          </a:ln>
        </p:spPr>
      </p:cxnSp>
      <p:sp>
        <p:nvSpPr>
          <p:cNvPr id="24" name="TextBox 52">
            <a:extLst>
              <a:ext uri="{FF2B5EF4-FFF2-40B4-BE49-F238E27FC236}">
                <a16:creationId xmlns:a16="http://schemas.microsoft.com/office/drawing/2014/main" id="{EE6E273C-0FB5-447C-932A-27BAEA5CF8F3}"/>
              </a:ext>
            </a:extLst>
          </p:cNvPr>
          <p:cNvSpPr txBox="1">
            <a:spLocks noChangeArrowheads="1"/>
          </p:cNvSpPr>
          <p:nvPr/>
        </p:nvSpPr>
        <p:spPr bwMode="auto">
          <a:xfrm>
            <a:off x="3476630" y="5890400"/>
            <a:ext cx="1142998" cy="276999"/>
          </a:xfrm>
          <a:prstGeom prst="rect">
            <a:avLst/>
          </a:prstGeom>
          <a:solidFill>
            <a:schemeClr val="tx2">
              <a:lumMod val="20000"/>
              <a:lumOff val="80000"/>
            </a:schemeClr>
          </a:solidFill>
          <a:ln w="12700">
            <a:solidFill>
              <a:schemeClr val="bg2"/>
            </a:solidFill>
            <a:miter lim="800000"/>
          </a:ln>
        </p:spPr>
        <p:txBody>
          <a:bodyPr wrap="square">
            <a:spAutoFit/>
          </a:bodyPr>
          <a:lstStyle/>
          <a:p>
            <a:pPr algn="just"/>
            <a:r>
              <a:rPr lang="zh-CN" altLang="en-US" sz="1200" b="1" i="1" dirty="0">
                <a:solidFill>
                  <a:schemeClr val="bg1">
                    <a:lumMod val="50000"/>
                  </a:schemeClr>
                </a:solidFill>
                <a:latin typeface="黑体" panose="02010609060101010101" pitchFamily="49" charset="-122"/>
                <a:ea typeface="黑体" panose="02010609060101010101" pitchFamily="49" charset="-122"/>
              </a:rPr>
              <a:t>吐出高压油液</a:t>
            </a:r>
          </a:p>
        </p:txBody>
      </p:sp>
      <p:sp>
        <p:nvSpPr>
          <p:cNvPr id="25" name="TextBox 53">
            <a:extLst>
              <a:ext uri="{FF2B5EF4-FFF2-40B4-BE49-F238E27FC236}">
                <a16:creationId xmlns:a16="http://schemas.microsoft.com/office/drawing/2014/main" id="{5DC5C152-64DD-4623-A5A7-0536F75277A5}"/>
              </a:ext>
            </a:extLst>
          </p:cNvPr>
          <p:cNvSpPr txBox="1">
            <a:spLocks noChangeArrowheads="1"/>
          </p:cNvSpPr>
          <p:nvPr/>
        </p:nvSpPr>
        <p:spPr bwMode="auto">
          <a:xfrm>
            <a:off x="3833820" y="5604650"/>
            <a:ext cx="785808" cy="307777"/>
          </a:xfrm>
          <a:prstGeom prst="rect">
            <a:avLst/>
          </a:prstGeom>
          <a:noFill/>
          <a:ln w="9525">
            <a:noFill/>
            <a:miter lim="800000"/>
          </a:ln>
        </p:spPr>
        <p:txBody>
          <a:bodyPr wrap="square">
            <a:spAutoFit/>
          </a:bodyPr>
          <a:lstStyle/>
          <a:p>
            <a:r>
              <a:rPr lang="zh-CN" altLang="en-US" sz="1400" b="1" dirty="0">
                <a:latin typeface="黑体" panose="02010609060101010101" pitchFamily="49" charset="-122"/>
                <a:ea typeface="黑体" panose="02010609060101010101" pitchFamily="49" charset="-122"/>
              </a:rPr>
              <a:t>出油口</a:t>
            </a:r>
          </a:p>
        </p:txBody>
      </p:sp>
      <p:cxnSp>
        <p:nvCxnSpPr>
          <p:cNvPr id="26" name="直接箭头连接符 50">
            <a:extLst>
              <a:ext uri="{FF2B5EF4-FFF2-40B4-BE49-F238E27FC236}">
                <a16:creationId xmlns:a16="http://schemas.microsoft.com/office/drawing/2014/main" id="{A160B91C-4818-472F-85A5-B2F8FD86DBA1}"/>
              </a:ext>
            </a:extLst>
          </p:cNvPr>
          <p:cNvCxnSpPr>
            <a:cxnSpLocks noChangeShapeType="1"/>
          </p:cNvCxnSpPr>
          <p:nvPr/>
        </p:nvCxnSpPr>
        <p:spPr bwMode="auto">
          <a:xfrm flipV="1">
            <a:off x="2992868" y="5240154"/>
            <a:ext cx="714390" cy="652470"/>
          </a:xfrm>
          <a:prstGeom prst="straightConnector1">
            <a:avLst/>
          </a:prstGeom>
          <a:noFill/>
          <a:ln w="12700" algn="ctr">
            <a:solidFill>
              <a:schemeClr val="tx1"/>
            </a:solidFill>
            <a:round/>
            <a:headEnd type="oval"/>
            <a:tailEnd type="arrow" w="med" len="med"/>
          </a:ln>
        </p:spPr>
      </p:cxnSp>
      <p:sp>
        <p:nvSpPr>
          <p:cNvPr id="27" name="TextBox 52">
            <a:extLst>
              <a:ext uri="{FF2B5EF4-FFF2-40B4-BE49-F238E27FC236}">
                <a16:creationId xmlns:a16="http://schemas.microsoft.com/office/drawing/2014/main" id="{A9D6F27D-71B0-44F8-A9CC-1C40B140A486}"/>
              </a:ext>
            </a:extLst>
          </p:cNvPr>
          <p:cNvSpPr txBox="1">
            <a:spLocks noChangeArrowheads="1"/>
          </p:cNvSpPr>
          <p:nvPr/>
        </p:nvSpPr>
        <p:spPr bwMode="auto">
          <a:xfrm>
            <a:off x="1206918" y="5881828"/>
            <a:ext cx="1785950" cy="276999"/>
          </a:xfrm>
          <a:prstGeom prst="rect">
            <a:avLst/>
          </a:prstGeom>
          <a:solidFill>
            <a:schemeClr val="tx2">
              <a:lumMod val="20000"/>
              <a:lumOff val="80000"/>
            </a:schemeClr>
          </a:solidFill>
          <a:ln w="12700">
            <a:solidFill>
              <a:schemeClr val="bg2"/>
            </a:solidFill>
            <a:miter lim="800000"/>
          </a:ln>
        </p:spPr>
        <p:txBody>
          <a:bodyPr wrap="square">
            <a:spAutoFit/>
          </a:bodyPr>
          <a:lstStyle/>
          <a:p>
            <a:pPr algn="just"/>
            <a:r>
              <a:rPr lang="zh-CN" altLang="en-US" sz="1200" b="1" i="1" dirty="0">
                <a:solidFill>
                  <a:schemeClr val="bg1">
                    <a:lumMod val="50000"/>
                  </a:schemeClr>
                </a:solidFill>
                <a:latin typeface="黑体" panose="02010609060101010101" pitchFamily="49" charset="-122"/>
                <a:ea typeface="黑体" panose="02010609060101010101" pitchFamily="49" charset="-122"/>
              </a:rPr>
              <a:t>实现柱塞泵的安装固定</a:t>
            </a:r>
          </a:p>
        </p:txBody>
      </p:sp>
      <p:sp>
        <p:nvSpPr>
          <p:cNvPr id="28" name="TextBox 53">
            <a:extLst>
              <a:ext uri="{FF2B5EF4-FFF2-40B4-BE49-F238E27FC236}">
                <a16:creationId xmlns:a16="http://schemas.microsoft.com/office/drawing/2014/main" id="{7CBFF902-BDC7-45FD-A333-7A336F86944C}"/>
              </a:ext>
            </a:extLst>
          </p:cNvPr>
          <p:cNvSpPr txBox="1">
            <a:spLocks noChangeArrowheads="1"/>
          </p:cNvSpPr>
          <p:nvPr/>
        </p:nvSpPr>
        <p:spPr bwMode="auto">
          <a:xfrm>
            <a:off x="1992736" y="5606873"/>
            <a:ext cx="1000132" cy="307777"/>
          </a:xfrm>
          <a:prstGeom prst="rect">
            <a:avLst/>
          </a:prstGeom>
          <a:noFill/>
          <a:ln w="9525">
            <a:noFill/>
            <a:miter lim="800000"/>
          </a:ln>
        </p:spPr>
        <p:txBody>
          <a:bodyPr wrap="square">
            <a:spAutoFit/>
          </a:bodyPr>
          <a:lstStyle/>
          <a:p>
            <a:r>
              <a:rPr lang="zh-CN" altLang="en-US" sz="1400" b="1" dirty="0">
                <a:latin typeface="黑体" panose="02010609060101010101" pitchFamily="49" charset="-122"/>
                <a:ea typeface="黑体" panose="02010609060101010101" pitchFamily="49" charset="-122"/>
              </a:rPr>
              <a:t>安装止口</a:t>
            </a:r>
          </a:p>
        </p:txBody>
      </p:sp>
      <p:cxnSp>
        <p:nvCxnSpPr>
          <p:cNvPr id="29" name="直接箭头连接符 41">
            <a:extLst>
              <a:ext uri="{FF2B5EF4-FFF2-40B4-BE49-F238E27FC236}">
                <a16:creationId xmlns:a16="http://schemas.microsoft.com/office/drawing/2014/main" id="{32CF8043-3F07-40FA-9969-7C6BF863E467}"/>
              </a:ext>
            </a:extLst>
          </p:cNvPr>
          <p:cNvCxnSpPr>
            <a:cxnSpLocks noChangeShapeType="1"/>
          </p:cNvCxnSpPr>
          <p:nvPr/>
        </p:nvCxnSpPr>
        <p:spPr bwMode="auto">
          <a:xfrm flipH="1" flipV="1">
            <a:off x="5107737" y="4151622"/>
            <a:ext cx="642933" cy="1531751"/>
          </a:xfrm>
          <a:prstGeom prst="straightConnector1">
            <a:avLst/>
          </a:prstGeom>
          <a:noFill/>
          <a:ln w="12700" algn="ctr">
            <a:solidFill>
              <a:schemeClr val="tx1"/>
            </a:solidFill>
            <a:round/>
            <a:headEnd type="oval"/>
            <a:tailEnd type="arrow" w="med" len="med"/>
          </a:ln>
        </p:spPr>
      </p:cxnSp>
      <p:sp>
        <p:nvSpPr>
          <p:cNvPr id="30" name="TextBox 44">
            <a:extLst>
              <a:ext uri="{FF2B5EF4-FFF2-40B4-BE49-F238E27FC236}">
                <a16:creationId xmlns:a16="http://schemas.microsoft.com/office/drawing/2014/main" id="{3C622575-56C5-407F-B66A-2814D5E9E481}"/>
              </a:ext>
            </a:extLst>
          </p:cNvPr>
          <p:cNvSpPr txBox="1">
            <a:spLocks noChangeArrowheads="1"/>
          </p:cNvSpPr>
          <p:nvPr/>
        </p:nvSpPr>
        <p:spPr bwMode="auto">
          <a:xfrm>
            <a:off x="5750679" y="5437507"/>
            <a:ext cx="1285875" cy="307777"/>
          </a:xfrm>
          <a:prstGeom prst="rect">
            <a:avLst/>
          </a:prstGeom>
          <a:noFill/>
          <a:ln w="9525">
            <a:noFill/>
            <a:miter lim="800000"/>
          </a:ln>
        </p:spPr>
        <p:txBody>
          <a:bodyPr>
            <a:spAutoFit/>
          </a:bodyPr>
          <a:lstStyle/>
          <a:p>
            <a:r>
              <a:rPr lang="zh-CN" altLang="en-US" sz="1400" b="1" dirty="0">
                <a:latin typeface="黑体" panose="02010609060101010101" pitchFamily="49" charset="-122"/>
                <a:ea typeface="黑体" panose="02010609060101010101" pitchFamily="49" charset="-122"/>
              </a:rPr>
              <a:t>泄油口</a:t>
            </a:r>
          </a:p>
        </p:txBody>
      </p:sp>
      <p:sp>
        <p:nvSpPr>
          <p:cNvPr id="31" name="TextBox 45">
            <a:extLst>
              <a:ext uri="{FF2B5EF4-FFF2-40B4-BE49-F238E27FC236}">
                <a16:creationId xmlns:a16="http://schemas.microsoft.com/office/drawing/2014/main" id="{45D66EC1-F2ED-443F-BF69-A81A1E4396F6}"/>
              </a:ext>
            </a:extLst>
          </p:cNvPr>
          <p:cNvSpPr txBox="1">
            <a:spLocks noChangeArrowheads="1"/>
          </p:cNvSpPr>
          <p:nvPr/>
        </p:nvSpPr>
        <p:spPr bwMode="auto">
          <a:xfrm>
            <a:off x="5750670" y="5683373"/>
            <a:ext cx="1571644" cy="461665"/>
          </a:xfrm>
          <a:prstGeom prst="rect">
            <a:avLst/>
          </a:prstGeom>
          <a:solidFill>
            <a:schemeClr val="tx2">
              <a:lumMod val="20000"/>
              <a:lumOff val="80000"/>
            </a:schemeClr>
          </a:solidFill>
          <a:ln w="12700">
            <a:solidFill>
              <a:schemeClr val="bg2"/>
            </a:solidFill>
            <a:miter lim="800000"/>
          </a:ln>
        </p:spPr>
        <p:txBody>
          <a:bodyPr wrap="square">
            <a:spAutoFit/>
          </a:bodyPr>
          <a:lstStyle/>
          <a:p>
            <a:r>
              <a:rPr lang="zh-CN" altLang="en-US" sz="1200" b="1" i="1" dirty="0">
                <a:solidFill>
                  <a:schemeClr val="bg1">
                    <a:lumMod val="50000"/>
                  </a:schemeClr>
                </a:solidFill>
                <a:latin typeface="黑体" panose="02010609060101010101" pitchFamily="49" charset="-122"/>
                <a:ea typeface="黑体" panose="02010609060101010101" pitchFamily="49" charset="-122"/>
              </a:rPr>
              <a:t>将柱塞泵泄漏的高温油液排到油箱。</a:t>
            </a:r>
          </a:p>
        </p:txBody>
      </p:sp>
      <p:cxnSp>
        <p:nvCxnSpPr>
          <p:cNvPr id="32" name="直接箭头连接符 28">
            <a:extLst>
              <a:ext uri="{FF2B5EF4-FFF2-40B4-BE49-F238E27FC236}">
                <a16:creationId xmlns:a16="http://schemas.microsoft.com/office/drawing/2014/main" id="{D0FF3ABD-1748-49EB-BD27-8A8228CB3BAC}"/>
              </a:ext>
            </a:extLst>
          </p:cNvPr>
          <p:cNvCxnSpPr>
            <a:cxnSpLocks noChangeShapeType="1"/>
          </p:cNvCxnSpPr>
          <p:nvPr/>
        </p:nvCxnSpPr>
        <p:spPr bwMode="auto">
          <a:xfrm flipH="1">
            <a:off x="6711232" y="4168985"/>
            <a:ext cx="1911002" cy="355584"/>
          </a:xfrm>
          <a:prstGeom prst="straightConnector1">
            <a:avLst/>
          </a:prstGeom>
          <a:noFill/>
          <a:ln w="12700" algn="ctr">
            <a:solidFill>
              <a:schemeClr val="tx1"/>
            </a:solidFill>
            <a:round/>
            <a:headEnd type="oval"/>
            <a:tailEnd type="arrow" w="med" len="med"/>
          </a:ln>
        </p:spPr>
      </p:cxnSp>
      <p:sp>
        <p:nvSpPr>
          <p:cNvPr id="33" name="TextBox 30">
            <a:extLst>
              <a:ext uri="{FF2B5EF4-FFF2-40B4-BE49-F238E27FC236}">
                <a16:creationId xmlns:a16="http://schemas.microsoft.com/office/drawing/2014/main" id="{4B4B50ED-63FE-4874-A915-EF5E5323A751}"/>
              </a:ext>
            </a:extLst>
          </p:cNvPr>
          <p:cNvSpPr txBox="1">
            <a:spLocks noChangeArrowheads="1"/>
          </p:cNvSpPr>
          <p:nvPr/>
        </p:nvSpPr>
        <p:spPr bwMode="auto">
          <a:xfrm>
            <a:off x="8622234" y="4178510"/>
            <a:ext cx="1285875" cy="461665"/>
          </a:xfrm>
          <a:prstGeom prst="rect">
            <a:avLst/>
          </a:prstGeom>
          <a:solidFill>
            <a:schemeClr val="tx2">
              <a:lumMod val="20000"/>
              <a:lumOff val="80000"/>
            </a:schemeClr>
          </a:solidFill>
          <a:ln w="12700">
            <a:solidFill>
              <a:schemeClr val="bg2"/>
            </a:solidFill>
            <a:miter lim="800000"/>
          </a:ln>
        </p:spPr>
        <p:txBody>
          <a:bodyPr wrap="square">
            <a:spAutoFit/>
          </a:bodyPr>
          <a:lstStyle/>
          <a:p>
            <a:r>
              <a:rPr lang="zh-CN" altLang="en-US" sz="1200" b="1" i="1" dirty="0">
                <a:solidFill>
                  <a:schemeClr val="bg1">
                    <a:lumMod val="50000"/>
                  </a:schemeClr>
                </a:solidFill>
                <a:latin typeface="黑体" panose="02010609060101010101" pitchFamily="49" charset="-122"/>
                <a:ea typeface="黑体" panose="02010609060101010101" pitchFamily="49" charset="-122"/>
              </a:rPr>
              <a:t>用于检测吐出压力的高低。</a:t>
            </a:r>
          </a:p>
        </p:txBody>
      </p:sp>
      <p:sp>
        <p:nvSpPr>
          <p:cNvPr id="34" name="TextBox 44">
            <a:extLst>
              <a:ext uri="{FF2B5EF4-FFF2-40B4-BE49-F238E27FC236}">
                <a16:creationId xmlns:a16="http://schemas.microsoft.com/office/drawing/2014/main" id="{B3C76972-1E0F-415E-8B27-B445D31251A8}"/>
              </a:ext>
            </a:extLst>
          </p:cNvPr>
          <p:cNvSpPr txBox="1">
            <a:spLocks noChangeArrowheads="1"/>
          </p:cNvSpPr>
          <p:nvPr/>
        </p:nvSpPr>
        <p:spPr bwMode="auto">
          <a:xfrm>
            <a:off x="8622240" y="3883233"/>
            <a:ext cx="1285875" cy="307777"/>
          </a:xfrm>
          <a:prstGeom prst="rect">
            <a:avLst/>
          </a:prstGeom>
          <a:noFill/>
          <a:ln w="9525">
            <a:noFill/>
            <a:miter lim="800000"/>
          </a:ln>
        </p:spPr>
        <p:txBody>
          <a:bodyPr wrap="square">
            <a:spAutoFit/>
          </a:bodyPr>
          <a:lstStyle/>
          <a:p>
            <a:r>
              <a:rPr lang="zh-CN" altLang="en-US" sz="1400" b="1" dirty="0">
                <a:latin typeface="黑体" panose="02010609060101010101" pitchFamily="49" charset="-122"/>
                <a:ea typeface="黑体" panose="02010609060101010101" pitchFamily="49" charset="-122"/>
              </a:rPr>
              <a:t>测压口</a:t>
            </a:r>
          </a:p>
        </p:txBody>
      </p:sp>
    </p:spTree>
    <p:extLst>
      <p:ext uri="{BB962C8B-B14F-4D97-AF65-F5344CB8AC3E}">
        <p14:creationId xmlns:p14="http://schemas.microsoft.com/office/powerpoint/2010/main" val="3228069664"/>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82642AD-015A-4F4D-B24C-562F25FC4E86}"/>
              </a:ext>
            </a:extLst>
          </p:cNvPr>
          <p:cNvSpPr/>
          <p:nvPr/>
        </p:nvSpPr>
        <p:spPr>
          <a:xfrm>
            <a:off x="330604" y="798239"/>
            <a:ext cx="11861395" cy="1200329"/>
          </a:xfrm>
          <a:prstGeom prst="rect">
            <a:avLst/>
          </a:prstGeom>
        </p:spPr>
        <p:txBody>
          <a:bodyPr wrap="square">
            <a:spAutoFit/>
          </a:bodyPr>
          <a:lstStyle/>
          <a:p>
            <a:r>
              <a:rPr lang="zh-CN" altLang="en-US" dirty="0"/>
              <a:t>The Default Inducement strategy will incorporate the operator warnings by using the DEF Lamp, Amber Warning Lamp and Red Stop lamp. If corrective action is not performed to address the issue, the available power/speed will be reduced as described in the table below. If needed, the standard reductions in power/speed can be modified to meet specific application requirements (OEMs must consult with Cummins Application Engineer for approval). </a:t>
            </a:r>
          </a:p>
        </p:txBody>
      </p:sp>
      <p:sp>
        <p:nvSpPr>
          <p:cNvPr id="4" name="object 4">
            <a:extLst>
              <a:ext uri="{FF2B5EF4-FFF2-40B4-BE49-F238E27FC236}">
                <a16:creationId xmlns:a16="http://schemas.microsoft.com/office/drawing/2014/main" id="{E945D6E5-C12E-4390-B7B2-74ABEA7DAA32}"/>
              </a:ext>
            </a:extLst>
          </p:cNvPr>
          <p:cNvSpPr/>
          <p:nvPr/>
        </p:nvSpPr>
        <p:spPr>
          <a:xfrm>
            <a:off x="7952537" y="3235287"/>
            <a:ext cx="3694633" cy="2162804"/>
          </a:xfrm>
          <a:prstGeom prst="rect">
            <a:avLst/>
          </a:prstGeom>
          <a:blipFill>
            <a:blip r:embed="rId2" cstate="print"/>
            <a:stretch>
              <a:fillRect/>
            </a:stretch>
          </a:blipFill>
        </p:spPr>
        <p:txBody>
          <a:bodyPr wrap="square" lIns="0" tIns="0" rIns="0" bIns="0" rtlCol="0"/>
          <a:lstStyle/>
          <a:p>
            <a:endParaRPr/>
          </a:p>
        </p:txBody>
      </p:sp>
      <p:graphicFrame>
        <p:nvGraphicFramePr>
          <p:cNvPr id="5" name="表格 4">
            <a:extLst>
              <a:ext uri="{FF2B5EF4-FFF2-40B4-BE49-F238E27FC236}">
                <a16:creationId xmlns:a16="http://schemas.microsoft.com/office/drawing/2014/main" id="{3ACB15E4-F4FC-4C2C-81E1-47637E98AE9A}"/>
              </a:ext>
            </a:extLst>
          </p:cNvPr>
          <p:cNvGraphicFramePr>
            <a:graphicFrameLocks noGrp="1"/>
          </p:cNvGraphicFramePr>
          <p:nvPr/>
        </p:nvGraphicFramePr>
        <p:xfrm>
          <a:off x="477838" y="2383691"/>
          <a:ext cx="7312660" cy="1834515"/>
        </p:xfrm>
        <a:graphic>
          <a:graphicData uri="http://schemas.openxmlformats.org/drawingml/2006/table">
            <a:tbl>
              <a:tblPr firstRow="1" firstCol="1" lastRow="1" lastCol="1" bandRow="1" bandCol="1">
                <a:tableStyleId>{69012ECD-51FC-41F1-AA8D-1B2483CD663E}</a:tableStyleId>
              </a:tblPr>
              <a:tblGrid>
                <a:gridCol w="2317750">
                  <a:extLst>
                    <a:ext uri="{9D8B030D-6E8A-4147-A177-3AD203B41FA5}">
                      <a16:colId xmlns:a16="http://schemas.microsoft.com/office/drawing/2014/main" val="2536052771"/>
                    </a:ext>
                  </a:extLst>
                </a:gridCol>
                <a:gridCol w="2497455">
                  <a:extLst>
                    <a:ext uri="{9D8B030D-6E8A-4147-A177-3AD203B41FA5}">
                      <a16:colId xmlns:a16="http://schemas.microsoft.com/office/drawing/2014/main" val="1826011576"/>
                    </a:ext>
                  </a:extLst>
                </a:gridCol>
                <a:gridCol w="2497455">
                  <a:extLst>
                    <a:ext uri="{9D8B030D-6E8A-4147-A177-3AD203B41FA5}">
                      <a16:colId xmlns:a16="http://schemas.microsoft.com/office/drawing/2014/main" val="562565834"/>
                    </a:ext>
                  </a:extLst>
                </a:gridCol>
              </a:tblGrid>
              <a:tr h="383540">
                <a:tc>
                  <a:txBody>
                    <a:bodyPr/>
                    <a:lstStyle/>
                    <a:p>
                      <a:pPr marL="90805">
                        <a:spcBef>
                          <a:spcPts val="335"/>
                        </a:spcBef>
                        <a:spcAft>
                          <a:spcPts val="0"/>
                        </a:spcAft>
                      </a:pPr>
                      <a:r>
                        <a:rPr lang="en-US" sz="1400" dirty="0">
                          <a:effectLst/>
                        </a:rPr>
                        <a:t>Inducement</a:t>
                      </a:r>
                      <a:endParaRPr lang="zh-CN"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90805">
                        <a:spcBef>
                          <a:spcPts val="335"/>
                        </a:spcBef>
                        <a:spcAft>
                          <a:spcPts val="0"/>
                        </a:spcAft>
                      </a:pPr>
                      <a:r>
                        <a:rPr lang="en-US" sz="1400">
                          <a:effectLst/>
                        </a:rPr>
                        <a:t>Derate Type</a:t>
                      </a:r>
                      <a:endParaRPr lang="zh-CN" sz="18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91440" marR="48895">
                        <a:spcBef>
                          <a:spcPts val="335"/>
                        </a:spcBef>
                        <a:spcAft>
                          <a:spcPts val="0"/>
                        </a:spcAft>
                      </a:pPr>
                      <a:r>
                        <a:rPr lang="en-US" sz="1400">
                          <a:effectLst/>
                        </a:rPr>
                        <a:t>Reduced Value from Advertised (Rated) Curve</a:t>
                      </a:r>
                      <a:endParaRPr lang="zh-CN" sz="18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713616461"/>
                  </a:ext>
                </a:extLst>
              </a:tr>
              <a:tr h="263525">
                <a:tc rowSpan="2">
                  <a:txBody>
                    <a:bodyPr/>
                    <a:lstStyle/>
                    <a:p>
                      <a:pPr marL="97155" algn="l">
                        <a:spcBef>
                          <a:spcPts val="345"/>
                        </a:spcBef>
                        <a:spcAft>
                          <a:spcPts val="0"/>
                        </a:spcAft>
                      </a:pPr>
                      <a:r>
                        <a:rPr lang="en-US" sz="1400" dirty="0">
                          <a:effectLst/>
                        </a:rPr>
                        <a:t>Primary</a:t>
                      </a:r>
                      <a:endParaRPr lang="zh-CN"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B w="12700" cap="flat" cmpd="sng" algn="ctr">
                      <a:solidFill>
                        <a:srgbClr val="3C7FD0"/>
                      </a:solidFill>
                      <a:prstDash val="solid"/>
                      <a:round/>
                      <a:headEnd type="none" w="med" len="med"/>
                      <a:tailEnd type="none" w="med" len="med"/>
                    </a:lnB>
                  </a:tcPr>
                </a:tc>
                <a:tc>
                  <a:txBody>
                    <a:bodyPr/>
                    <a:lstStyle/>
                    <a:p>
                      <a:pPr marL="90805">
                        <a:spcBef>
                          <a:spcPts val="345"/>
                        </a:spcBef>
                        <a:spcAft>
                          <a:spcPts val="0"/>
                        </a:spcAft>
                      </a:pPr>
                      <a:r>
                        <a:rPr lang="en-US" sz="1400" b="0" dirty="0">
                          <a:effectLst/>
                        </a:rPr>
                        <a:t>Torque</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91440">
                        <a:spcBef>
                          <a:spcPts val="345"/>
                        </a:spcBef>
                        <a:spcAft>
                          <a:spcPts val="0"/>
                        </a:spcAft>
                      </a:pPr>
                      <a:r>
                        <a:rPr lang="en-US" sz="1400" b="0">
                          <a:effectLst/>
                        </a:rPr>
                        <a:t>25%</a:t>
                      </a:r>
                      <a:endParaRPr lang="zh-CN" sz="1800" b="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39758030"/>
                  </a:ext>
                </a:extLst>
              </a:tr>
              <a:tr h="241935">
                <a:tc vMerge="1">
                  <a:txBody>
                    <a:bodyPr/>
                    <a:lstStyle/>
                    <a:p>
                      <a:pPr>
                        <a:spcAft>
                          <a:spcPts val="0"/>
                        </a:spcAft>
                      </a:pPr>
                      <a:endParaRPr lang="zh-CN"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90805">
                        <a:spcBef>
                          <a:spcPts val="345"/>
                        </a:spcBef>
                        <a:spcAft>
                          <a:spcPts val="0"/>
                        </a:spcAft>
                      </a:pPr>
                      <a:r>
                        <a:rPr lang="en-US" sz="1400" b="0" dirty="0">
                          <a:effectLst/>
                        </a:rPr>
                        <a:t>Speed</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91440">
                        <a:spcBef>
                          <a:spcPts val="345"/>
                        </a:spcBef>
                        <a:spcAft>
                          <a:spcPts val="0"/>
                        </a:spcAft>
                      </a:pPr>
                      <a:r>
                        <a:rPr lang="en-US" sz="1400" b="0" dirty="0">
                          <a:effectLst/>
                        </a:rPr>
                        <a:t>Optional*</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57191742"/>
                  </a:ext>
                </a:extLst>
              </a:tr>
              <a:tr h="236855">
                <a:tc rowSpan="2">
                  <a:txBody>
                    <a:bodyPr/>
                    <a:lstStyle/>
                    <a:p>
                      <a:pPr marL="97155" algn="l">
                        <a:spcBef>
                          <a:spcPts val="355"/>
                        </a:spcBef>
                        <a:spcAft>
                          <a:spcPts val="0"/>
                        </a:spcAft>
                      </a:pPr>
                      <a:r>
                        <a:rPr lang="en-US" sz="1400" dirty="0">
                          <a:effectLst/>
                        </a:rPr>
                        <a:t>Secondary</a:t>
                      </a:r>
                      <a:endParaRPr lang="zh-CN"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T w="12700" cap="flat" cmpd="sng" algn="ctr">
                      <a:solidFill>
                        <a:srgbClr val="3C7FD0"/>
                      </a:solidFill>
                      <a:prstDash val="solid"/>
                      <a:round/>
                      <a:headEnd type="none" w="med" len="med"/>
                      <a:tailEnd type="none" w="med" len="med"/>
                    </a:lnT>
                    <a:lnB w="12700" cap="flat" cmpd="sng" algn="ctr">
                      <a:solidFill>
                        <a:srgbClr val="3C7FD0"/>
                      </a:solidFill>
                      <a:prstDash val="solid"/>
                      <a:round/>
                      <a:headEnd type="none" w="med" len="med"/>
                      <a:tailEnd type="none" w="med" len="med"/>
                    </a:lnB>
                  </a:tcPr>
                </a:tc>
                <a:tc>
                  <a:txBody>
                    <a:bodyPr/>
                    <a:lstStyle/>
                    <a:p>
                      <a:pPr marL="90805">
                        <a:spcBef>
                          <a:spcPts val="355"/>
                        </a:spcBef>
                        <a:spcAft>
                          <a:spcPts val="0"/>
                        </a:spcAft>
                      </a:pPr>
                      <a:r>
                        <a:rPr lang="en-US" sz="1400" b="0" dirty="0">
                          <a:effectLst/>
                        </a:rPr>
                        <a:t>Torque</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91440">
                        <a:spcBef>
                          <a:spcPts val="355"/>
                        </a:spcBef>
                        <a:spcAft>
                          <a:spcPts val="0"/>
                        </a:spcAft>
                      </a:pPr>
                      <a:r>
                        <a:rPr lang="en-US" sz="1400" b="0" dirty="0">
                          <a:effectLst/>
                        </a:rPr>
                        <a:t>50%</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2191806145"/>
                  </a:ext>
                </a:extLst>
              </a:tr>
              <a:tr h="238760">
                <a:tc vMerge="1">
                  <a:txBody>
                    <a:bodyPr/>
                    <a:lstStyle/>
                    <a:p>
                      <a:endParaRPr lang="zh-CN" altLang="en-US"/>
                    </a:p>
                  </a:txBody>
                  <a:tcPr/>
                </a:tc>
                <a:tc>
                  <a:txBody>
                    <a:bodyPr/>
                    <a:lstStyle/>
                    <a:p>
                      <a:pPr marL="90805">
                        <a:spcBef>
                          <a:spcPts val="355"/>
                        </a:spcBef>
                        <a:spcAft>
                          <a:spcPts val="0"/>
                        </a:spcAft>
                      </a:pPr>
                      <a:r>
                        <a:rPr lang="en-US" sz="1400" b="0" dirty="0">
                          <a:effectLst/>
                        </a:rPr>
                        <a:t>Speed</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B w="12700" cap="flat" cmpd="sng" algn="ctr">
                      <a:solidFill>
                        <a:srgbClr val="3C7FD0"/>
                      </a:solidFill>
                      <a:prstDash val="solid"/>
                      <a:round/>
                      <a:headEnd type="none" w="med" len="med"/>
                      <a:tailEnd type="none" w="med" len="med"/>
                    </a:lnB>
                  </a:tcPr>
                </a:tc>
                <a:tc>
                  <a:txBody>
                    <a:bodyPr/>
                    <a:lstStyle/>
                    <a:p>
                      <a:pPr marL="91440">
                        <a:spcBef>
                          <a:spcPts val="355"/>
                        </a:spcBef>
                        <a:spcAft>
                          <a:spcPts val="0"/>
                        </a:spcAft>
                      </a:pPr>
                      <a:r>
                        <a:rPr lang="en-US" sz="1400" b="0" dirty="0">
                          <a:effectLst/>
                        </a:rPr>
                        <a:t>Optional*</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B w="12700" cap="flat" cmpd="sng" algn="ctr">
                      <a:solidFill>
                        <a:srgbClr val="3C7FD0"/>
                      </a:solidFill>
                      <a:prstDash val="solid"/>
                      <a:round/>
                      <a:headEnd type="none" w="med" len="med"/>
                      <a:tailEnd type="none" w="med" len="med"/>
                    </a:lnB>
                  </a:tcPr>
                </a:tc>
                <a:extLst>
                  <a:ext uri="{0D108BD9-81ED-4DB2-BD59-A6C34878D82A}">
                    <a16:rowId xmlns:a16="http://schemas.microsoft.com/office/drawing/2014/main" val="2013391548"/>
                  </a:ext>
                </a:extLst>
              </a:tr>
              <a:tr h="383540">
                <a:tc>
                  <a:txBody>
                    <a:bodyPr/>
                    <a:lstStyle/>
                    <a:p>
                      <a:pPr marL="90805" algn="l">
                        <a:spcBef>
                          <a:spcPts val="345"/>
                        </a:spcBef>
                        <a:spcAft>
                          <a:spcPts val="0"/>
                        </a:spcAft>
                      </a:pPr>
                      <a:r>
                        <a:rPr lang="en-US" sz="1400" dirty="0">
                          <a:effectLst/>
                        </a:rPr>
                        <a:t>Final</a:t>
                      </a:r>
                      <a:endParaRPr lang="zh-CN"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nchor="ctr">
                    <a:lnT w="12700" cap="flat" cmpd="sng" algn="ctr">
                      <a:solidFill>
                        <a:srgbClr val="3C7FD0"/>
                      </a:solidFill>
                      <a:prstDash val="solid"/>
                      <a:round/>
                      <a:headEnd type="none" w="med" len="med"/>
                      <a:tailEnd type="none" w="med" len="med"/>
                    </a:lnT>
                  </a:tcPr>
                </a:tc>
                <a:tc>
                  <a:txBody>
                    <a:bodyPr/>
                    <a:lstStyle/>
                    <a:p>
                      <a:pPr marL="90805" marR="38100">
                        <a:spcBef>
                          <a:spcPts val="345"/>
                        </a:spcBef>
                        <a:spcAft>
                          <a:spcPts val="0"/>
                        </a:spcAft>
                      </a:pPr>
                      <a:r>
                        <a:rPr lang="en-US" sz="1400" b="0" dirty="0">
                          <a:effectLst/>
                        </a:rPr>
                        <a:t>Idle lock / Engine Shutdown with restart limitations</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T w="12700" cap="flat" cmpd="sng" algn="ctr">
                      <a:solidFill>
                        <a:srgbClr val="3C7FD0"/>
                      </a:solidFill>
                      <a:prstDash val="solid"/>
                      <a:round/>
                      <a:headEnd type="none" w="med" len="med"/>
                      <a:tailEnd type="none" w="med" len="med"/>
                    </a:lnT>
                  </a:tcPr>
                </a:tc>
                <a:tc>
                  <a:txBody>
                    <a:bodyPr/>
                    <a:lstStyle/>
                    <a:p>
                      <a:pPr marL="91440">
                        <a:spcBef>
                          <a:spcPts val="345"/>
                        </a:spcBef>
                        <a:spcAft>
                          <a:spcPts val="0"/>
                        </a:spcAft>
                      </a:pPr>
                      <a:r>
                        <a:rPr lang="en-US" sz="1400" b="0" dirty="0">
                          <a:effectLst/>
                        </a:rPr>
                        <a:t>Select to match local Regulations</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T w="12700" cap="flat" cmpd="sng" algn="ctr">
                      <a:solidFill>
                        <a:srgbClr val="3C7FD0"/>
                      </a:solidFill>
                      <a:prstDash val="solid"/>
                      <a:round/>
                      <a:headEnd type="none" w="med" len="med"/>
                      <a:tailEnd type="none" w="med" len="med"/>
                    </a:lnT>
                  </a:tcPr>
                </a:tc>
                <a:extLst>
                  <a:ext uri="{0D108BD9-81ED-4DB2-BD59-A6C34878D82A}">
                    <a16:rowId xmlns:a16="http://schemas.microsoft.com/office/drawing/2014/main" val="542497737"/>
                  </a:ext>
                </a:extLst>
              </a:tr>
            </a:tbl>
          </a:graphicData>
        </a:graphic>
      </p:graphicFrame>
      <p:sp>
        <p:nvSpPr>
          <p:cNvPr id="6" name="矩形 5">
            <a:extLst>
              <a:ext uri="{FF2B5EF4-FFF2-40B4-BE49-F238E27FC236}">
                <a16:creationId xmlns:a16="http://schemas.microsoft.com/office/drawing/2014/main" id="{8CDD304A-F7BE-4E20-B1A1-F963101AE4FD}"/>
              </a:ext>
            </a:extLst>
          </p:cNvPr>
          <p:cNvSpPr/>
          <p:nvPr/>
        </p:nvSpPr>
        <p:spPr>
          <a:xfrm>
            <a:off x="477838" y="4218206"/>
            <a:ext cx="6096000" cy="276999"/>
          </a:xfrm>
          <a:prstGeom prst="rect">
            <a:avLst/>
          </a:prstGeom>
        </p:spPr>
        <p:txBody>
          <a:bodyPr>
            <a:spAutoFit/>
          </a:bodyPr>
          <a:lstStyle/>
          <a:p>
            <a:pPr>
              <a:spcAft>
                <a:spcPts val="0"/>
              </a:spcAft>
            </a:pPr>
            <a:r>
              <a:rPr lang="en-US" altLang="zh-CN" sz="1200" i="1" dirty="0">
                <a:latin typeface="Arial" panose="020B0604020202020204" pitchFamily="34" charset="0"/>
                <a:ea typeface="Arial" panose="020B0604020202020204" pitchFamily="34" charset="0"/>
              </a:rPr>
              <a:t>*Speed </a:t>
            </a:r>
            <a:r>
              <a:rPr lang="en-US" altLang="zh-CN" sz="1200" i="1" dirty="0" err="1">
                <a:latin typeface="Arial" panose="020B0604020202020204" pitchFamily="34" charset="0"/>
                <a:ea typeface="Arial" panose="020B0604020202020204" pitchFamily="34" charset="0"/>
              </a:rPr>
              <a:t>Derate</a:t>
            </a:r>
            <a:r>
              <a:rPr lang="en-US" altLang="zh-CN" sz="1200" i="1" dirty="0">
                <a:latin typeface="Arial" panose="020B0604020202020204" pitchFamily="34" charset="0"/>
                <a:ea typeface="Arial" panose="020B0604020202020204" pitchFamily="34" charset="0"/>
              </a:rPr>
              <a:t> is not enabled by default.</a:t>
            </a:r>
            <a:endParaRPr lang="zh-CN" altLang="zh-CN" sz="1600" dirty="0">
              <a:effectLst/>
              <a:latin typeface="Arial" panose="020B0604020202020204" pitchFamily="34" charset="0"/>
              <a:ea typeface="Arial" panose="020B0604020202020204" pitchFamily="34" charset="0"/>
            </a:endParaRPr>
          </a:p>
        </p:txBody>
      </p:sp>
      <p:sp>
        <p:nvSpPr>
          <p:cNvPr id="7" name="矩形 6">
            <a:extLst>
              <a:ext uri="{FF2B5EF4-FFF2-40B4-BE49-F238E27FC236}">
                <a16:creationId xmlns:a16="http://schemas.microsoft.com/office/drawing/2014/main" id="{C6A6B358-90C6-4ADE-A7F2-D902C4393869}"/>
              </a:ext>
            </a:extLst>
          </p:cNvPr>
          <p:cNvSpPr/>
          <p:nvPr/>
        </p:nvSpPr>
        <p:spPr>
          <a:xfrm>
            <a:off x="330605" y="1983829"/>
            <a:ext cx="3424014" cy="369332"/>
          </a:xfrm>
          <a:prstGeom prst="rect">
            <a:avLst/>
          </a:prstGeom>
        </p:spPr>
        <p:txBody>
          <a:bodyPr wrap="none">
            <a:spAutoFit/>
          </a:bodyPr>
          <a:lstStyle/>
          <a:p>
            <a:pPr marL="109220" algn="just">
              <a:spcBef>
                <a:spcPts val="585"/>
              </a:spcBef>
              <a:spcAft>
                <a:spcPts val="125"/>
              </a:spcAft>
            </a:pPr>
            <a:r>
              <a:rPr lang="en-US" altLang="zh-CN" b="1" dirty="0">
                <a:latin typeface="Arial" panose="020B0604020202020204" pitchFamily="34" charset="0"/>
                <a:ea typeface="Arial" panose="020B0604020202020204" pitchFamily="34" charset="0"/>
              </a:rPr>
              <a:t>Default Inducement Strategy</a:t>
            </a:r>
            <a:endParaRPr lang="zh-CN" altLang="zh-CN" b="1" dirty="0">
              <a:latin typeface="Arial" panose="020B0604020202020204" pitchFamily="34" charset="0"/>
              <a:ea typeface="Arial" panose="020B0604020202020204" pitchFamily="34" charset="0"/>
            </a:endParaRPr>
          </a:p>
        </p:txBody>
      </p:sp>
      <p:sp>
        <p:nvSpPr>
          <p:cNvPr id="8" name="矩形 7">
            <a:extLst>
              <a:ext uri="{FF2B5EF4-FFF2-40B4-BE49-F238E27FC236}">
                <a16:creationId xmlns:a16="http://schemas.microsoft.com/office/drawing/2014/main" id="{D57B6514-29FD-43CC-BBA0-AB3806FD78D8}"/>
              </a:ext>
            </a:extLst>
          </p:cNvPr>
          <p:cNvSpPr/>
          <p:nvPr/>
        </p:nvSpPr>
        <p:spPr>
          <a:xfrm>
            <a:off x="268536" y="4495205"/>
            <a:ext cx="3257302" cy="369332"/>
          </a:xfrm>
          <a:prstGeom prst="rect">
            <a:avLst/>
          </a:prstGeom>
        </p:spPr>
        <p:txBody>
          <a:bodyPr wrap="none">
            <a:spAutoFit/>
          </a:bodyPr>
          <a:lstStyle/>
          <a:p>
            <a:pPr marL="109220" algn="just">
              <a:spcAft>
                <a:spcPts val="120"/>
              </a:spcAft>
            </a:pPr>
            <a:r>
              <a:rPr lang="en-US" altLang="zh-CN" b="1" dirty="0">
                <a:latin typeface="Arial" panose="020B0604020202020204" pitchFamily="34" charset="0"/>
                <a:ea typeface="Arial" panose="020B0604020202020204" pitchFamily="34" charset="0"/>
              </a:rPr>
              <a:t>Final Inducement schedule</a:t>
            </a:r>
            <a:endParaRPr lang="zh-CN" altLang="zh-CN" b="1" dirty="0">
              <a:latin typeface="Arial" panose="020B0604020202020204" pitchFamily="34" charset="0"/>
              <a:ea typeface="Arial" panose="020B0604020202020204" pitchFamily="34" charset="0"/>
            </a:endParaRPr>
          </a:p>
        </p:txBody>
      </p:sp>
      <p:graphicFrame>
        <p:nvGraphicFramePr>
          <p:cNvPr id="9" name="表格 8">
            <a:extLst>
              <a:ext uri="{FF2B5EF4-FFF2-40B4-BE49-F238E27FC236}">
                <a16:creationId xmlns:a16="http://schemas.microsoft.com/office/drawing/2014/main" id="{10218C92-D9CB-49DC-8A4F-B999E56038AC}"/>
              </a:ext>
            </a:extLst>
          </p:cNvPr>
          <p:cNvGraphicFramePr>
            <a:graphicFrameLocks noGrp="1"/>
          </p:cNvGraphicFramePr>
          <p:nvPr/>
        </p:nvGraphicFramePr>
        <p:xfrm>
          <a:off x="544830" y="4850721"/>
          <a:ext cx="5678169" cy="1094740"/>
        </p:xfrm>
        <a:graphic>
          <a:graphicData uri="http://schemas.openxmlformats.org/drawingml/2006/table">
            <a:tbl>
              <a:tblPr firstRow="1" firstCol="1" lastRow="1" lastCol="1" bandRow="1" bandCol="1">
                <a:tableStyleId>{69012ECD-51FC-41F1-AA8D-1B2483CD663E}</a:tableStyleId>
              </a:tblPr>
              <a:tblGrid>
                <a:gridCol w="2710144">
                  <a:extLst>
                    <a:ext uri="{9D8B030D-6E8A-4147-A177-3AD203B41FA5}">
                      <a16:colId xmlns:a16="http://schemas.microsoft.com/office/drawing/2014/main" val="1119538560"/>
                    </a:ext>
                  </a:extLst>
                </a:gridCol>
                <a:gridCol w="2968025">
                  <a:extLst>
                    <a:ext uri="{9D8B030D-6E8A-4147-A177-3AD203B41FA5}">
                      <a16:colId xmlns:a16="http://schemas.microsoft.com/office/drawing/2014/main" val="3059512878"/>
                    </a:ext>
                  </a:extLst>
                </a:gridCol>
              </a:tblGrid>
              <a:tr h="261620">
                <a:tc>
                  <a:txBody>
                    <a:bodyPr/>
                    <a:lstStyle/>
                    <a:p>
                      <a:pPr marL="90805">
                        <a:spcBef>
                          <a:spcPts val="335"/>
                        </a:spcBef>
                        <a:spcAft>
                          <a:spcPts val="0"/>
                        </a:spcAft>
                      </a:pPr>
                      <a:r>
                        <a:rPr lang="en-US" sz="1400" dirty="0">
                          <a:effectLst/>
                        </a:rPr>
                        <a:t>Cause</a:t>
                      </a:r>
                      <a:endParaRPr lang="zh-CN"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90805">
                        <a:spcBef>
                          <a:spcPts val="335"/>
                        </a:spcBef>
                        <a:spcAft>
                          <a:spcPts val="0"/>
                        </a:spcAft>
                      </a:pPr>
                      <a:r>
                        <a:rPr lang="en-US" sz="1400" dirty="0">
                          <a:effectLst/>
                        </a:rPr>
                        <a:t>Time to Final Inducement</a:t>
                      </a:r>
                      <a:endParaRPr lang="zh-CN"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3755660470"/>
                  </a:ext>
                </a:extLst>
              </a:tr>
              <a:tr h="270510">
                <a:tc>
                  <a:txBody>
                    <a:bodyPr/>
                    <a:lstStyle/>
                    <a:p>
                      <a:pPr marL="90805">
                        <a:spcBef>
                          <a:spcPts val="345"/>
                        </a:spcBef>
                        <a:spcAft>
                          <a:spcPts val="0"/>
                        </a:spcAft>
                      </a:pPr>
                      <a:r>
                        <a:rPr lang="en-US" sz="1400" dirty="0">
                          <a:effectLst/>
                        </a:rPr>
                        <a:t>DEF Level</a:t>
                      </a:r>
                      <a:endParaRPr lang="zh-CN"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tc>
                  <a:txBody>
                    <a:bodyPr/>
                    <a:lstStyle/>
                    <a:p>
                      <a:pPr marL="90805">
                        <a:spcBef>
                          <a:spcPts val="345"/>
                        </a:spcBef>
                        <a:spcAft>
                          <a:spcPts val="0"/>
                        </a:spcAft>
                      </a:pPr>
                      <a:r>
                        <a:rPr lang="en-US" sz="1400" b="0" dirty="0">
                          <a:effectLst/>
                        </a:rPr>
                        <a:t>30 min after DEF Gage reads 0%*</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tc>
                <a:extLst>
                  <a:ext uri="{0D108BD9-81ED-4DB2-BD59-A6C34878D82A}">
                    <a16:rowId xmlns:a16="http://schemas.microsoft.com/office/drawing/2014/main" val="1877051249"/>
                  </a:ext>
                </a:extLst>
              </a:tr>
              <a:tr h="271780">
                <a:tc>
                  <a:txBody>
                    <a:bodyPr/>
                    <a:lstStyle/>
                    <a:p>
                      <a:pPr marL="90805">
                        <a:spcBef>
                          <a:spcPts val="345"/>
                        </a:spcBef>
                        <a:spcAft>
                          <a:spcPts val="0"/>
                        </a:spcAft>
                      </a:pPr>
                      <a:r>
                        <a:rPr lang="en-US" sz="1400" dirty="0">
                          <a:effectLst/>
                        </a:rPr>
                        <a:t>DEF Quality</a:t>
                      </a:r>
                      <a:endParaRPr lang="zh-CN" sz="180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B w="12700" cap="flat" cmpd="sng" algn="ctr">
                      <a:solidFill>
                        <a:srgbClr val="3C7FD0"/>
                      </a:solidFill>
                      <a:prstDash val="solid"/>
                      <a:round/>
                      <a:headEnd type="none" w="med" len="med"/>
                      <a:tailEnd type="none" w="med" len="med"/>
                    </a:lnB>
                  </a:tcPr>
                </a:tc>
                <a:tc>
                  <a:txBody>
                    <a:bodyPr/>
                    <a:lstStyle/>
                    <a:p>
                      <a:pPr marL="90805">
                        <a:spcBef>
                          <a:spcPts val="345"/>
                        </a:spcBef>
                        <a:spcAft>
                          <a:spcPts val="0"/>
                        </a:spcAft>
                      </a:pPr>
                      <a:r>
                        <a:rPr lang="en-US" sz="1400" b="0" dirty="0">
                          <a:effectLst/>
                        </a:rPr>
                        <a:t>4 Hours or 3 Hours**</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B w="12700" cap="flat" cmpd="sng" algn="ctr">
                      <a:solidFill>
                        <a:srgbClr val="3C7FD0"/>
                      </a:solidFill>
                      <a:prstDash val="solid"/>
                      <a:round/>
                      <a:headEnd type="none" w="med" len="med"/>
                      <a:tailEnd type="none" w="med" len="med"/>
                    </a:lnB>
                  </a:tcPr>
                </a:tc>
                <a:extLst>
                  <a:ext uri="{0D108BD9-81ED-4DB2-BD59-A6C34878D82A}">
                    <a16:rowId xmlns:a16="http://schemas.microsoft.com/office/drawing/2014/main" val="3338544029"/>
                  </a:ext>
                </a:extLst>
              </a:tr>
              <a:tr h="290830">
                <a:tc>
                  <a:txBody>
                    <a:bodyPr/>
                    <a:lstStyle/>
                    <a:p>
                      <a:pPr marL="90805">
                        <a:spcBef>
                          <a:spcPts val="345"/>
                        </a:spcBef>
                        <a:spcAft>
                          <a:spcPts val="0"/>
                        </a:spcAft>
                      </a:pPr>
                      <a:r>
                        <a:rPr lang="en-US" sz="1400">
                          <a:effectLst/>
                        </a:rPr>
                        <a:t>DEF Tampering or Malfunction</a:t>
                      </a:r>
                      <a:endParaRPr lang="zh-CN" sz="180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T w="12700" cap="flat" cmpd="sng" algn="ctr">
                      <a:solidFill>
                        <a:srgbClr val="3C7FD0"/>
                      </a:solidFill>
                      <a:prstDash val="solid"/>
                      <a:round/>
                      <a:headEnd type="none" w="med" len="med"/>
                      <a:tailEnd type="none" w="med" len="med"/>
                    </a:lnT>
                  </a:tcPr>
                </a:tc>
                <a:tc>
                  <a:txBody>
                    <a:bodyPr/>
                    <a:lstStyle/>
                    <a:p>
                      <a:pPr marL="90805">
                        <a:spcBef>
                          <a:spcPts val="345"/>
                        </a:spcBef>
                        <a:spcAft>
                          <a:spcPts val="0"/>
                        </a:spcAft>
                      </a:pPr>
                      <a:r>
                        <a:rPr lang="en-US" sz="1400" b="0" dirty="0">
                          <a:effectLst/>
                        </a:rPr>
                        <a:t>4 Hours or 3 Hours**</a:t>
                      </a:r>
                      <a:endParaRPr lang="zh-CN" sz="1800" b="0" dirty="0">
                        <a:effectLst/>
                        <a:latin typeface="Arial" panose="020B0604020202020204" pitchFamily="34" charset="0"/>
                        <a:ea typeface="Arial" panose="020B0604020202020204" pitchFamily="34" charset="0"/>
                        <a:cs typeface="Times New Roman" panose="02020603050405020304" pitchFamily="18" charset="0"/>
                      </a:endParaRPr>
                    </a:p>
                  </a:txBody>
                  <a:tcPr marL="0" marR="0" marT="0" marB="0">
                    <a:lnT w="12700" cap="flat" cmpd="sng" algn="ctr">
                      <a:solidFill>
                        <a:srgbClr val="3C7FD0"/>
                      </a:solidFill>
                      <a:prstDash val="solid"/>
                      <a:round/>
                      <a:headEnd type="none" w="med" len="med"/>
                      <a:tailEnd type="none" w="med" len="med"/>
                    </a:lnT>
                  </a:tcPr>
                </a:tc>
                <a:extLst>
                  <a:ext uri="{0D108BD9-81ED-4DB2-BD59-A6C34878D82A}">
                    <a16:rowId xmlns:a16="http://schemas.microsoft.com/office/drawing/2014/main" val="1933877511"/>
                  </a:ext>
                </a:extLst>
              </a:tr>
            </a:tbl>
          </a:graphicData>
        </a:graphic>
      </p:graphicFrame>
      <p:sp>
        <p:nvSpPr>
          <p:cNvPr id="10" name="矩形 9">
            <a:extLst>
              <a:ext uri="{FF2B5EF4-FFF2-40B4-BE49-F238E27FC236}">
                <a16:creationId xmlns:a16="http://schemas.microsoft.com/office/drawing/2014/main" id="{4F16D97A-825A-4BA4-A264-91B899DF71EE}"/>
              </a:ext>
            </a:extLst>
          </p:cNvPr>
          <p:cNvSpPr/>
          <p:nvPr/>
        </p:nvSpPr>
        <p:spPr>
          <a:xfrm>
            <a:off x="-571500" y="5925379"/>
            <a:ext cx="8361998" cy="646331"/>
          </a:xfrm>
          <a:prstGeom prst="rect">
            <a:avLst/>
          </a:prstGeom>
        </p:spPr>
        <p:txBody>
          <a:bodyPr wrap="square">
            <a:spAutoFit/>
          </a:bodyPr>
          <a:lstStyle/>
          <a:p>
            <a:pPr marL="1137285" marR="173355" indent="-114300">
              <a:spcBef>
                <a:spcPts val="75"/>
              </a:spcBef>
              <a:spcAft>
                <a:spcPts val="0"/>
              </a:spcAft>
            </a:pPr>
            <a:r>
              <a:rPr lang="en-US" altLang="zh-CN" sz="1200" dirty="0">
                <a:latin typeface="Arial" panose="020B0604020202020204" pitchFamily="34" charset="0"/>
                <a:ea typeface="Arial" panose="020B0604020202020204" pitchFamily="34" charset="0"/>
              </a:rPr>
              <a:t>* Considering worst case tank size and maximum allowed DEF dosing, there should be enough DEF available in the tank @ 0% indicated gage level to dose at least 30 minutes to remain compliant.</a:t>
            </a:r>
            <a:endParaRPr lang="zh-CN" altLang="zh-CN" sz="2000" dirty="0">
              <a:latin typeface="Arial" panose="020B0604020202020204" pitchFamily="34" charset="0"/>
              <a:ea typeface="Arial" panose="020B0604020202020204" pitchFamily="34" charset="0"/>
            </a:endParaRPr>
          </a:p>
          <a:p>
            <a:pPr marL="1023620">
              <a:spcBef>
                <a:spcPts val="10"/>
              </a:spcBef>
              <a:spcAft>
                <a:spcPts val="0"/>
              </a:spcAft>
            </a:pPr>
            <a:r>
              <a:rPr lang="en-US" altLang="zh-CN" sz="1200" dirty="0">
                <a:latin typeface="Arial" panose="020B0604020202020204" pitchFamily="34" charset="0"/>
                <a:ea typeface="Arial" panose="020B0604020202020204" pitchFamily="34" charset="0"/>
              </a:rPr>
              <a:t>** Timer value depends on Final Inducement option selected. See choices below.</a:t>
            </a:r>
            <a:endParaRPr lang="zh-CN" altLang="zh-CN" sz="2000" dirty="0">
              <a:effectLst/>
              <a:latin typeface="Arial" panose="020B0604020202020204" pitchFamily="34" charset="0"/>
              <a:ea typeface="Arial" panose="020B0604020202020204" pitchFamily="34" charset="0"/>
            </a:endParaRPr>
          </a:p>
        </p:txBody>
      </p:sp>
    </p:spTree>
    <p:extLst>
      <p:ext uri="{BB962C8B-B14F-4D97-AF65-F5344CB8AC3E}">
        <p14:creationId xmlns:p14="http://schemas.microsoft.com/office/powerpoint/2010/main" val="516416950"/>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B815420-EAC6-48E9-B837-D7875CA81E3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2020" y="3043830"/>
            <a:ext cx="4207669" cy="2078831"/>
          </a:xfrm>
          <a:prstGeom prst="rect">
            <a:avLst/>
          </a:prstGeom>
        </p:spPr>
      </p:pic>
      <p:pic>
        <p:nvPicPr>
          <p:cNvPr id="4" name="图片 3">
            <a:extLst>
              <a:ext uri="{FF2B5EF4-FFF2-40B4-BE49-F238E27FC236}">
                <a16:creationId xmlns:a16="http://schemas.microsoft.com/office/drawing/2014/main" id="{65530A0D-29DD-4D1F-8043-1E2588E20BE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49838" y="868455"/>
            <a:ext cx="6864822" cy="5353371"/>
          </a:xfrm>
          <a:prstGeom prst="rect">
            <a:avLst/>
          </a:prstGeom>
        </p:spPr>
      </p:pic>
      <p:sp>
        <p:nvSpPr>
          <p:cNvPr id="5" name="文本框 3">
            <a:extLst>
              <a:ext uri="{FF2B5EF4-FFF2-40B4-BE49-F238E27FC236}">
                <a16:creationId xmlns:a16="http://schemas.microsoft.com/office/drawing/2014/main" id="{6580BE48-FC64-4155-8FE1-4D0DCB209119}"/>
              </a:ext>
            </a:extLst>
          </p:cNvPr>
          <p:cNvSpPr txBox="1"/>
          <p:nvPr/>
        </p:nvSpPr>
        <p:spPr>
          <a:xfrm>
            <a:off x="140487" y="868455"/>
            <a:ext cx="6180039" cy="369332"/>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SCR Inducement Strategy – DEF Tank Level</a:t>
            </a:r>
            <a:endParaRPr lang="de-DE"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a:extLst>
              <a:ext uri="{FF2B5EF4-FFF2-40B4-BE49-F238E27FC236}">
                <a16:creationId xmlns:a16="http://schemas.microsoft.com/office/drawing/2014/main" id="{3C854C02-8FBA-425A-B332-911CAE9C8C9B}"/>
              </a:ext>
            </a:extLst>
          </p:cNvPr>
          <p:cNvSpPr/>
          <p:nvPr/>
        </p:nvSpPr>
        <p:spPr>
          <a:xfrm>
            <a:off x="477839" y="1196844"/>
            <a:ext cx="4572000" cy="1477328"/>
          </a:xfrm>
          <a:prstGeom prst="rect">
            <a:avLst/>
          </a:prstGeom>
        </p:spPr>
        <p:txBody>
          <a:bodyPr wrap="square">
            <a:spAutoFit/>
          </a:bodyPr>
          <a:lstStyle/>
          <a:p>
            <a:r>
              <a:rPr lang="en-US" altLang="zh-CN" dirty="0"/>
              <a:t>The inducement schedule for when the DEF tank level is below the acceptable level is shown in the figure below. Tank level inducement is based on the reading of the level gage signal. </a:t>
            </a:r>
            <a:endParaRPr lang="zh-CN" altLang="en-US" dirty="0"/>
          </a:p>
        </p:txBody>
      </p:sp>
    </p:spTree>
    <p:extLst>
      <p:ext uri="{BB962C8B-B14F-4D97-AF65-F5344CB8AC3E}">
        <p14:creationId xmlns:p14="http://schemas.microsoft.com/office/powerpoint/2010/main" val="325452542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2D0A16E-CCD9-4951-B6AE-9BA27C91EE8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95275" y="1073352"/>
            <a:ext cx="6328425" cy="5291043"/>
          </a:xfrm>
          <a:prstGeom prst="rect">
            <a:avLst/>
          </a:prstGeom>
        </p:spPr>
      </p:pic>
      <p:sp>
        <p:nvSpPr>
          <p:cNvPr id="4" name="文本框 3">
            <a:extLst>
              <a:ext uri="{FF2B5EF4-FFF2-40B4-BE49-F238E27FC236}">
                <a16:creationId xmlns:a16="http://schemas.microsoft.com/office/drawing/2014/main" id="{F7F703CD-79DF-4108-98BB-F1404847293E}"/>
              </a:ext>
            </a:extLst>
          </p:cNvPr>
          <p:cNvSpPr txBox="1"/>
          <p:nvPr/>
        </p:nvSpPr>
        <p:spPr>
          <a:xfrm>
            <a:off x="486715" y="1050702"/>
            <a:ext cx="6180039" cy="369332"/>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SCR Inducement Strategy – DEF Quality</a:t>
            </a:r>
            <a:endParaRPr lang="de-DE"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a:extLst>
              <a:ext uri="{FF2B5EF4-FFF2-40B4-BE49-F238E27FC236}">
                <a16:creationId xmlns:a16="http://schemas.microsoft.com/office/drawing/2014/main" id="{1EEEAAC0-5030-4D26-A564-F184575DA157}"/>
              </a:ext>
            </a:extLst>
          </p:cNvPr>
          <p:cNvSpPr/>
          <p:nvPr/>
        </p:nvSpPr>
        <p:spPr>
          <a:xfrm>
            <a:off x="368300" y="1610559"/>
            <a:ext cx="5126975" cy="1754326"/>
          </a:xfrm>
          <a:prstGeom prst="rect">
            <a:avLst/>
          </a:prstGeom>
        </p:spPr>
        <p:txBody>
          <a:bodyPr wrap="square">
            <a:spAutoFit/>
          </a:bodyPr>
          <a:lstStyle/>
          <a:p>
            <a:r>
              <a:rPr lang="zh-CN" altLang="en-US" dirty="0"/>
              <a:t>Adequate DEF quality is essential to meet emission targets. If an issue with the DEF quality is detected the system will attempt to warn the operator of the issue by the use of warning lights and optional audible warnings. If the warnings are ignored the inducement derate will apply. </a:t>
            </a:r>
          </a:p>
        </p:txBody>
      </p:sp>
      <p:sp>
        <p:nvSpPr>
          <p:cNvPr id="6" name="矩形 5">
            <a:extLst>
              <a:ext uri="{FF2B5EF4-FFF2-40B4-BE49-F238E27FC236}">
                <a16:creationId xmlns:a16="http://schemas.microsoft.com/office/drawing/2014/main" id="{5BBDE506-BFB8-4614-AA80-DF5CB7B9CB7C}"/>
              </a:ext>
            </a:extLst>
          </p:cNvPr>
          <p:cNvSpPr/>
          <p:nvPr/>
        </p:nvSpPr>
        <p:spPr>
          <a:xfrm>
            <a:off x="417185" y="3555410"/>
            <a:ext cx="5029201" cy="2585323"/>
          </a:xfrm>
          <a:prstGeom prst="rect">
            <a:avLst/>
          </a:prstGeom>
        </p:spPr>
        <p:txBody>
          <a:bodyPr wrap="square">
            <a:spAutoFit/>
          </a:bodyPr>
          <a:lstStyle/>
          <a:p>
            <a:r>
              <a:rPr lang="zh-CN" altLang="en-US" dirty="0"/>
              <a:t>-Percent Urea Concentration: 32.5 +/- 1.5%</a:t>
            </a:r>
          </a:p>
          <a:p>
            <a:r>
              <a:rPr lang="zh-CN" altLang="en-US" dirty="0"/>
              <a:t>-The following are other common names used for Diesel Exhaust Fluid (DEF)</a:t>
            </a:r>
          </a:p>
          <a:p>
            <a:pPr marL="742950" lvl="1" indent="-285750">
              <a:buFont typeface="Arial" panose="020B0604020202020204" pitchFamily="34" charset="0"/>
              <a:buChar char="•"/>
            </a:pPr>
            <a:r>
              <a:rPr lang="zh-CN" altLang="en-US" dirty="0"/>
              <a:t>Urea</a:t>
            </a:r>
          </a:p>
          <a:p>
            <a:pPr marL="742950" lvl="1" indent="-285750">
              <a:buFont typeface="Arial" panose="020B0604020202020204" pitchFamily="34" charset="0"/>
              <a:buChar char="•"/>
            </a:pPr>
            <a:r>
              <a:rPr lang="zh-CN" altLang="en-US" dirty="0"/>
              <a:t>AUS 32 (Aqueous Urea Solution 32)</a:t>
            </a:r>
          </a:p>
          <a:p>
            <a:pPr marL="742950" lvl="1" indent="-285750">
              <a:buFont typeface="Arial" panose="020B0604020202020204" pitchFamily="34" charset="0"/>
              <a:buChar char="•"/>
            </a:pPr>
            <a:r>
              <a:rPr lang="zh-CN" altLang="en-US" dirty="0"/>
              <a:t>AdBlue</a:t>
            </a:r>
          </a:p>
          <a:p>
            <a:pPr marL="742950" lvl="1" indent="-285750">
              <a:buFont typeface="Arial" panose="020B0604020202020204" pitchFamily="34" charset="0"/>
              <a:buChar char="•"/>
            </a:pPr>
            <a:r>
              <a:rPr lang="zh-CN" altLang="en-US" dirty="0"/>
              <a:t>NOx Reduction Agent</a:t>
            </a:r>
          </a:p>
          <a:p>
            <a:pPr marL="742950" lvl="1" indent="-285750">
              <a:buFont typeface="Arial" panose="020B0604020202020204" pitchFamily="34" charset="0"/>
              <a:buChar char="•"/>
            </a:pPr>
            <a:r>
              <a:rPr lang="zh-CN" altLang="en-US" dirty="0"/>
              <a:t>Catalyst Solution</a:t>
            </a:r>
          </a:p>
          <a:p>
            <a:pPr marL="742950" lvl="1" indent="-285750">
              <a:buFont typeface="Arial" panose="020B0604020202020204" pitchFamily="34" charset="0"/>
              <a:buChar char="•"/>
            </a:pPr>
            <a:r>
              <a:rPr lang="zh-CN" altLang="en-US" dirty="0"/>
              <a:t>DEF</a:t>
            </a:r>
          </a:p>
        </p:txBody>
      </p:sp>
    </p:spTree>
    <p:extLst>
      <p:ext uri="{BB962C8B-B14F-4D97-AF65-F5344CB8AC3E}">
        <p14:creationId xmlns:p14="http://schemas.microsoft.com/office/powerpoint/2010/main" val="124176462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B8C753B-495F-4805-BC73-14CDA5AF0F5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95775" y="870102"/>
            <a:ext cx="6267729" cy="5416398"/>
          </a:xfrm>
          <a:prstGeom prst="rect">
            <a:avLst/>
          </a:prstGeom>
        </p:spPr>
      </p:pic>
      <p:sp>
        <p:nvSpPr>
          <p:cNvPr id="4" name="矩形 3">
            <a:extLst>
              <a:ext uri="{FF2B5EF4-FFF2-40B4-BE49-F238E27FC236}">
                <a16:creationId xmlns:a16="http://schemas.microsoft.com/office/drawing/2014/main" id="{BDD9A915-6839-4147-B060-EE57FAE9CCAC}"/>
              </a:ext>
            </a:extLst>
          </p:cNvPr>
          <p:cNvSpPr/>
          <p:nvPr/>
        </p:nvSpPr>
        <p:spPr>
          <a:xfrm>
            <a:off x="342057" y="1039144"/>
            <a:ext cx="5353718" cy="5355312"/>
          </a:xfrm>
          <a:prstGeom prst="rect">
            <a:avLst/>
          </a:prstGeom>
        </p:spPr>
        <p:txBody>
          <a:bodyPr wrap="square">
            <a:spAutoFit/>
          </a:bodyPr>
          <a:lstStyle/>
          <a:p>
            <a:r>
              <a:rPr lang="zh-CN" altLang="en-US" dirty="0"/>
              <a:t>When any hardware or performance issues cause the NOx emissions to exceed the legislated limits, the operator is warned with warning lights and optional audible warnings. If the warnings are ignored, the inducements will start. Details are provided in the figure below. Tampering/Malfunction events include, but are not limited to: </a:t>
            </a:r>
            <a:r>
              <a:rPr lang="en-US" altLang="zh-CN" dirty="0"/>
              <a:t>.</a:t>
            </a:r>
          </a:p>
          <a:p>
            <a:pPr lvl="1"/>
            <a:r>
              <a:rPr lang="en-US" altLang="zh-CN" dirty="0"/>
              <a:t>•Disconnected tank level and/or quality sensor</a:t>
            </a:r>
          </a:p>
          <a:p>
            <a:pPr lvl="1"/>
            <a:r>
              <a:rPr lang="en-US" altLang="zh-CN" dirty="0"/>
              <a:t>•Blocked DEF line or dosing unit</a:t>
            </a:r>
          </a:p>
          <a:p>
            <a:pPr lvl="1"/>
            <a:r>
              <a:rPr lang="en-US" altLang="zh-CN" dirty="0"/>
              <a:t>•Disconnected DEF dosing unit</a:t>
            </a:r>
          </a:p>
          <a:p>
            <a:pPr lvl="1"/>
            <a:r>
              <a:rPr lang="en-US" altLang="zh-CN" dirty="0"/>
              <a:t>•Disconnected DEF pump</a:t>
            </a:r>
          </a:p>
          <a:p>
            <a:pPr lvl="1"/>
            <a:r>
              <a:rPr lang="en-US" altLang="zh-CN" dirty="0"/>
              <a:t>•Disconnected SCR Wiring Harness</a:t>
            </a:r>
          </a:p>
          <a:p>
            <a:pPr lvl="1"/>
            <a:r>
              <a:rPr lang="en-US" altLang="zh-CN" dirty="0"/>
              <a:t>•Disconnected NOx Sensor</a:t>
            </a:r>
          </a:p>
          <a:p>
            <a:pPr lvl="1"/>
            <a:r>
              <a:rPr lang="en-US" altLang="zh-CN" dirty="0"/>
              <a:t>•Disconnected EGR valve (Stage V QSF3.8 55kW)</a:t>
            </a:r>
          </a:p>
          <a:p>
            <a:pPr lvl="1"/>
            <a:r>
              <a:rPr lang="en-US" altLang="zh-CN" dirty="0"/>
              <a:t>•Disconnected coolant level sensor (timer stops after Warning 1 stage)</a:t>
            </a:r>
          </a:p>
          <a:p>
            <a:pPr lvl="1"/>
            <a:r>
              <a:rPr lang="en-US" altLang="zh-CN" dirty="0"/>
              <a:t>•Any hardware or performance issues that will cause the NOx emission exceeding a legislated threshold.</a:t>
            </a:r>
            <a:endParaRPr lang="zh-CN" altLang="en-US" dirty="0"/>
          </a:p>
        </p:txBody>
      </p:sp>
      <p:sp>
        <p:nvSpPr>
          <p:cNvPr id="5" name="文本框 3">
            <a:extLst>
              <a:ext uri="{FF2B5EF4-FFF2-40B4-BE49-F238E27FC236}">
                <a16:creationId xmlns:a16="http://schemas.microsoft.com/office/drawing/2014/main" id="{A09BF009-970B-418E-82A8-63F3255837B2}"/>
              </a:ext>
            </a:extLst>
          </p:cNvPr>
          <p:cNvSpPr txBox="1"/>
          <p:nvPr/>
        </p:nvSpPr>
        <p:spPr>
          <a:xfrm>
            <a:off x="342057" y="762146"/>
            <a:ext cx="6923087" cy="369332"/>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SCR Inducement Strategy – Tampering/ Malfunction </a:t>
            </a:r>
            <a:endParaRPr lang="de-DE"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75005895"/>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3">
            <a:extLst>
              <a:ext uri="{FF2B5EF4-FFF2-40B4-BE49-F238E27FC236}">
                <a16:creationId xmlns:a16="http://schemas.microsoft.com/office/drawing/2014/main" id="{40506DB0-BB07-420E-B762-E61F17B8CC7E}"/>
              </a:ext>
            </a:extLst>
          </p:cNvPr>
          <p:cNvSpPr txBox="1"/>
          <p:nvPr/>
        </p:nvSpPr>
        <p:spPr>
          <a:xfrm>
            <a:off x="477838" y="991244"/>
            <a:ext cx="6180039" cy="369332"/>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Repeat Event</a:t>
            </a:r>
            <a:endParaRPr lang="de-DE"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a:extLst>
              <a:ext uri="{FF2B5EF4-FFF2-40B4-BE49-F238E27FC236}">
                <a16:creationId xmlns:a16="http://schemas.microsoft.com/office/drawing/2014/main" id="{6D1D7AD9-7256-4D61-91E8-8FE9543B2A09}"/>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3182" y="1175910"/>
            <a:ext cx="7009661" cy="4996290"/>
          </a:xfrm>
          <a:prstGeom prst="rect">
            <a:avLst/>
          </a:prstGeom>
        </p:spPr>
      </p:pic>
      <p:sp>
        <p:nvSpPr>
          <p:cNvPr id="5" name="矩形 4">
            <a:extLst>
              <a:ext uri="{FF2B5EF4-FFF2-40B4-BE49-F238E27FC236}">
                <a16:creationId xmlns:a16="http://schemas.microsoft.com/office/drawing/2014/main" id="{99628700-420B-4E53-889A-2270768F87C1}"/>
              </a:ext>
            </a:extLst>
          </p:cNvPr>
          <p:cNvSpPr/>
          <p:nvPr/>
        </p:nvSpPr>
        <p:spPr>
          <a:xfrm>
            <a:off x="477838" y="1595321"/>
            <a:ext cx="4343325" cy="2031325"/>
          </a:xfrm>
          <a:prstGeom prst="rect">
            <a:avLst/>
          </a:prstGeom>
        </p:spPr>
        <p:txBody>
          <a:bodyPr wrap="square">
            <a:spAutoFit/>
          </a:bodyPr>
          <a:lstStyle/>
          <a:p>
            <a:r>
              <a:rPr lang="en-US" altLang="zh-CN" dirty="0">
                <a:latin typeface="Arial" panose="020B0604020202020204" pitchFamily="34" charset="0"/>
                <a:ea typeface="Arial" panose="020B0604020202020204" pitchFamily="34" charset="0"/>
              </a:rPr>
              <a:t>In case Tampering or other malfunction is detected again within specified time of the first occurrence, the regulation requires that the engine be locked at idle or shut down in a shorter time. For this reason the override should</a:t>
            </a:r>
            <a:r>
              <a:rPr lang="en-US" altLang="zh-CN" spc="-45" dirty="0">
                <a:latin typeface="Arial" panose="020B0604020202020204" pitchFamily="34" charset="0"/>
                <a:ea typeface="Arial" panose="020B0604020202020204" pitchFamily="34" charset="0"/>
              </a:rPr>
              <a:t> </a:t>
            </a:r>
            <a:r>
              <a:rPr lang="en-US" altLang="zh-CN" dirty="0">
                <a:latin typeface="Arial" panose="020B0604020202020204" pitchFamily="34" charset="0"/>
                <a:ea typeface="Arial" panose="020B0604020202020204" pitchFamily="34" charset="0"/>
              </a:rPr>
              <a:t>be</a:t>
            </a:r>
            <a:r>
              <a:rPr lang="en-US" altLang="zh-CN" spc="-40" dirty="0">
                <a:latin typeface="Arial" panose="020B0604020202020204" pitchFamily="34" charset="0"/>
                <a:ea typeface="Arial" panose="020B0604020202020204" pitchFamily="34" charset="0"/>
              </a:rPr>
              <a:t> </a:t>
            </a:r>
            <a:r>
              <a:rPr lang="en-US" altLang="zh-CN" dirty="0">
                <a:latin typeface="Arial" panose="020B0604020202020204" pitchFamily="34" charset="0"/>
                <a:ea typeface="Arial" panose="020B0604020202020204" pitchFamily="34" charset="0"/>
              </a:rPr>
              <a:t>used</a:t>
            </a:r>
            <a:r>
              <a:rPr lang="en-US" altLang="zh-CN" spc="-45" dirty="0">
                <a:latin typeface="Arial" panose="020B0604020202020204" pitchFamily="34" charset="0"/>
                <a:ea typeface="Arial" panose="020B0604020202020204" pitchFamily="34" charset="0"/>
              </a:rPr>
              <a:t> </a:t>
            </a:r>
            <a:r>
              <a:rPr lang="en-US" altLang="zh-CN" dirty="0">
                <a:latin typeface="Arial" panose="020B0604020202020204" pitchFamily="34" charset="0"/>
                <a:ea typeface="Arial" panose="020B0604020202020204" pitchFamily="34" charset="0"/>
              </a:rPr>
              <a:t>judiciously.</a:t>
            </a:r>
            <a:endParaRPr lang="zh-CN" altLang="en-US" dirty="0"/>
          </a:p>
        </p:txBody>
      </p:sp>
    </p:spTree>
    <p:extLst>
      <p:ext uri="{BB962C8B-B14F-4D97-AF65-F5344CB8AC3E}">
        <p14:creationId xmlns:p14="http://schemas.microsoft.com/office/powerpoint/2010/main" val="166869179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8AF7A9D-DB53-468E-B12A-011D88BB519E}"/>
              </a:ext>
            </a:extLst>
          </p:cNvPr>
          <p:cNvPicPr>
            <a:picLocks noChangeAspect="1"/>
          </p:cNvPicPr>
          <p:nvPr/>
        </p:nvPicPr>
        <p:blipFill>
          <a:blip r:embed="rId2"/>
          <a:stretch>
            <a:fillRect/>
          </a:stretch>
        </p:blipFill>
        <p:spPr>
          <a:xfrm>
            <a:off x="133561" y="1703010"/>
            <a:ext cx="2905303" cy="2520000"/>
          </a:xfrm>
          <a:prstGeom prst="rect">
            <a:avLst/>
          </a:prstGeom>
        </p:spPr>
      </p:pic>
      <p:sp>
        <p:nvSpPr>
          <p:cNvPr id="4" name="TextBox 17">
            <a:extLst>
              <a:ext uri="{FF2B5EF4-FFF2-40B4-BE49-F238E27FC236}">
                <a16:creationId xmlns:a16="http://schemas.microsoft.com/office/drawing/2014/main" id="{CC3C196C-A11D-4DCA-AB6A-EEBB170BC313}"/>
              </a:ext>
            </a:extLst>
          </p:cNvPr>
          <p:cNvSpPr txBox="1">
            <a:spLocks noChangeArrowheads="1"/>
          </p:cNvSpPr>
          <p:nvPr/>
        </p:nvSpPr>
        <p:spPr bwMode="auto">
          <a:xfrm>
            <a:off x="8138025" y="4142442"/>
            <a:ext cx="3888660" cy="2180867"/>
          </a:xfrm>
          <a:prstGeom prst="roundRect">
            <a:avLst/>
          </a:prstGeom>
          <a:ln>
            <a:headEnd/>
            <a:tailEnd/>
          </a:ln>
        </p:spPr>
        <p:style>
          <a:lnRef idx="1">
            <a:schemeClr val="accent5"/>
          </a:lnRef>
          <a:fillRef idx="2">
            <a:schemeClr val="accent5"/>
          </a:fillRef>
          <a:effectRef idx="1">
            <a:schemeClr val="accent5"/>
          </a:effectRef>
          <a:fontRef idx="minor">
            <a:schemeClr val="dk1"/>
          </a:fontRef>
        </p:style>
        <p:txBody>
          <a:bodyPr/>
          <a:lstStyle/>
          <a:p>
            <a:pPr>
              <a:lnSpc>
                <a:spcPct val="150000"/>
              </a:lnSpc>
              <a:buFont typeface="Wingdings" pitchFamily="2" charset="2"/>
              <a:buChar char="Ø"/>
              <a:defRPr/>
            </a:pPr>
            <a:r>
              <a:rPr lang="zh-CN" altLang="en-US" sz="1200" dirty="0">
                <a:latin typeface="黑体" panose="02010609060101010101" pitchFamily="49" charset="-122"/>
                <a:ea typeface="黑体" panose="02010609060101010101" pitchFamily="49" charset="-122"/>
              </a:rPr>
              <a:t>常温时，石蜡呈固态，阀门压在阀座上。这时阀门关闭通往散热器的水路，来自发动机缸盖出水口的冷却液，经水泵又流回气缸体水套中，进行小循环。</a:t>
            </a:r>
            <a:endParaRPr lang="en-US" altLang="zh-CN" sz="1200" dirty="0">
              <a:latin typeface="黑体" panose="02010609060101010101" pitchFamily="49" charset="-122"/>
              <a:ea typeface="黑体" panose="02010609060101010101" pitchFamily="49" charset="-122"/>
            </a:endParaRPr>
          </a:p>
          <a:p>
            <a:pPr>
              <a:lnSpc>
                <a:spcPct val="150000"/>
              </a:lnSpc>
              <a:buFont typeface="Wingdings" pitchFamily="2" charset="2"/>
              <a:buChar char="Ø"/>
              <a:defRPr/>
            </a:pPr>
            <a:r>
              <a:rPr lang="zh-CN" altLang="en-US" sz="1200" dirty="0">
                <a:latin typeface="黑体" panose="02010609060101010101" pitchFamily="49" charset="-122"/>
                <a:ea typeface="黑体" panose="02010609060101010101" pitchFamily="49" charset="-122"/>
              </a:rPr>
              <a:t>当发动机水温升高时，石蜡逐渐变成液态，体积随之增大，阀门开启，当发动机水温达到</a:t>
            </a:r>
            <a:r>
              <a:rPr lang="en-US" altLang="zh-CN" sz="1200" dirty="0">
                <a:latin typeface="黑体" panose="02010609060101010101" pitchFamily="49" charset="-122"/>
                <a:ea typeface="黑体" panose="02010609060101010101" pitchFamily="49" charset="-122"/>
              </a:rPr>
              <a:t>82℃</a:t>
            </a:r>
            <a:r>
              <a:rPr lang="zh-CN" altLang="en-US" sz="1200" dirty="0">
                <a:latin typeface="黑体" panose="02010609060101010101" pitchFamily="49" charset="-122"/>
                <a:ea typeface="黑体" panose="02010609060101010101" pitchFamily="49" charset="-122"/>
              </a:rPr>
              <a:t>时，阀门逐渐开启，来自气缸盖出水口的冷却水流向散热器，而进行大循环，水温达到</a:t>
            </a:r>
            <a:r>
              <a:rPr lang="en-US" altLang="zh-CN" sz="1200" dirty="0">
                <a:latin typeface="黑体" panose="02010609060101010101" pitchFamily="49" charset="-122"/>
                <a:ea typeface="黑体" panose="02010609060101010101" pitchFamily="49" charset="-122"/>
              </a:rPr>
              <a:t>94 ℃</a:t>
            </a:r>
            <a:r>
              <a:rPr lang="zh-CN" altLang="en-US" sz="1200" dirty="0">
                <a:latin typeface="黑体" panose="02010609060101010101" pitchFamily="49" charset="-122"/>
                <a:ea typeface="黑体" panose="02010609060101010101" pitchFamily="49" charset="-122"/>
              </a:rPr>
              <a:t>后，阀门全开。</a:t>
            </a:r>
          </a:p>
        </p:txBody>
      </p:sp>
      <p:pic>
        <p:nvPicPr>
          <p:cNvPr id="5" name="图片 4" descr="DSC06704.JPG">
            <a:extLst>
              <a:ext uri="{FF2B5EF4-FFF2-40B4-BE49-F238E27FC236}">
                <a16:creationId xmlns:a16="http://schemas.microsoft.com/office/drawing/2014/main" id="{D32A2400-6648-4DE3-8E19-D116112BB336}"/>
              </a:ext>
            </a:extLst>
          </p:cNvPr>
          <p:cNvPicPr>
            <a:picLocks noChangeAspect="1"/>
          </p:cNvPicPr>
          <p:nvPr/>
        </p:nvPicPr>
        <p:blipFill>
          <a:blip r:embed="rId3" cstate="print">
            <a:extLst>
              <a:ext uri="{28A0092B-C50C-407E-A947-70E740481C1C}">
                <a14:useLocalDpi xmlns:a14="http://schemas.microsoft.com/office/drawing/2010/main" val="0"/>
              </a:ext>
            </a:extLst>
          </a:blip>
          <a:srcRect l="3333" t="8888" r="4167" b="17776"/>
          <a:stretch>
            <a:fillRect/>
          </a:stretch>
        </p:blipFill>
        <p:spPr bwMode="auto">
          <a:xfrm>
            <a:off x="4709659" y="1332101"/>
            <a:ext cx="1816190" cy="1080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椭圆 5">
            <a:extLst>
              <a:ext uri="{FF2B5EF4-FFF2-40B4-BE49-F238E27FC236}">
                <a16:creationId xmlns:a16="http://schemas.microsoft.com/office/drawing/2014/main" id="{14E15424-46C3-4F27-BD42-13156CBBAE93}"/>
              </a:ext>
            </a:extLst>
          </p:cNvPr>
          <p:cNvSpPr/>
          <p:nvPr/>
        </p:nvSpPr>
        <p:spPr>
          <a:xfrm>
            <a:off x="1606945" y="2632196"/>
            <a:ext cx="627681" cy="356461"/>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 name="曲线连接符 8">
            <a:extLst>
              <a:ext uri="{FF2B5EF4-FFF2-40B4-BE49-F238E27FC236}">
                <a16:creationId xmlns:a16="http://schemas.microsoft.com/office/drawing/2014/main" id="{A10E9DC7-F6FF-44F9-ABD4-DA5F2A87A34A}"/>
              </a:ext>
            </a:extLst>
          </p:cNvPr>
          <p:cNvCxnSpPr>
            <a:stCxn id="6" idx="6"/>
            <a:endCxn id="5" idx="1"/>
          </p:cNvCxnSpPr>
          <p:nvPr/>
        </p:nvCxnSpPr>
        <p:spPr>
          <a:xfrm flipV="1">
            <a:off x="2234626" y="1872101"/>
            <a:ext cx="2475033" cy="938326"/>
          </a:xfrm>
          <a:prstGeom prst="curvedConnector3">
            <a:avLst>
              <a:gd name="adj1" fmla="val 26205"/>
            </a:avLst>
          </a:prstGeom>
          <a:ln>
            <a:tailEnd type="triangle"/>
          </a:ln>
        </p:spPr>
        <p:style>
          <a:lnRef idx="3">
            <a:schemeClr val="accent5"/>
          </a:lnRef>
          <a:fillRef idx="0">
            <a:schemeClr val="accent5"/>
          </a:fillRef>
          <a:effectRef idx="2">
            <a:schemeClr val="accent5"/>
          </a:effectRef>
          <a:fontRef idx="minor">
            <a:schemeClr val="tx1"/>
          </a:fontRef>
        </p:style>
      </p:cxnSp>
      <p:pic>
        <p:nvPicPr>
          <p:cNvPr id="8" name="Picture 2" descr="C:\Documents and Settings\liyun\Local Settings\Temp\12155\7626\12827\1233838234\171933.files\image211yy10.jpg">
            <a:extLst>
              <a:ext uri="{FF2B5EF4-FFF2-40B4-BE49-F238E27FC236}">
                <a16:creationId xmlns:a16="http://schemas.microsoft.com/office/drawing/2014/main" id="{3277AE3C-FCCD-4CAA-BACB-C253985AA91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8712" y="1332101"/>
            <a:ext cx="3927255"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TextBox 17">
            <a:extLst>
              <a:ext uri="{FF2B5EF4-FFF2-40B4-BE49-F238E27FC236}">
                <a16:creationId xmlns:a16="http://schemas.microsoft.com/office/drawing/2014/main" id="{1CEDC543-C33E-4B23-8C91-76AE6DAC1C3F}"/>
              </a:ext>
            </a:extLst>
          </p:cNvPr>
          <p:cNvSpPr txBox="1">
            <a:spLocks noChangeArrowheads="1"/>
          </p:cNvSpPr>
          <p:nvPr/>
        </p:nvSpPr>
        <p:spPr bwMode="auto">
          <a:xfrm>
            <a:off x="192497" y="5644507"/>
            <a:ext cx="7776215" cy="809288"/>
          </a:xfrm>
          <a:prstGeom prst="roundRect">
            <a:avLst/>
          </a:prstGeom>
        </p:spPr>
        <p:style>
          <a:lnRef idx="2">
            <a:schemeClr val="accent2"/>
          </a:lnRef>
          <a:fillRef idx="1">
            <a:schemeClr val="lt1"/>
          </a:fillRef>
          <a:effectRef idx="0">
            <a:schemeClr val="accent2"/>
          </a:effectRef>
          <a:fontRef idx="minor">
            <a:schemeClr val="dk1"/>
          </a:fontRef>
        </p:style>
        <p:txBody>
          <a:bodyPr/>
          <a:lstStyle/>
          <a:p>
            <a:pPr eaLnBrk="0" hangingPunct="0">
              <a:lnSpc>
                <a:spcPct val="150000"/>
              </a:lnSpc>
              <a:defRPr/>
            </a:pPr>
            <a:r>
              <a:rPr lang="zh-CN" altLang="en-US" sz="1400" dirty="0"/>
              <a:t>节温器装在冷却水循环的通路中（一般装在气缸盖的出水口），根据发动机水温的高低自动改变水的循环流动路线，以达到调节冷却系的冷却强度。</a:t>
            </a:r>
          </a:p>
          <a:p>
            <a:pPr eaLnBrk="0" hangingPunct="0">
              <a:lnSpc>
                <a:spcPct val="150000"/>
              </a:lnSpc>
              <a:buFont typeface="Wingdings" panose="05000000000000000000" pitchFamily="2" charset="2"/>
              <a:buChar char="Ø"/>
              <a:defRPr/>
            </a:pPr>
            <a:endParaRPr lang="zh-CN" altLang="en-US" sz="1400" dirty="0"/>
          </a:p>
        </p:txBody>
      </p:sp>
      <p:pic>
        <p:nvPicPr>
          <p:cNvPr id="10" name="图片 9">
            <a:extLst>
              <a:ext uri="{FF2B5EF4-FFF2-40B4-BE49-F238E27FC236}">
                <a16:creationId xmlns:a16="http://schemas.microsoft.com/office/drawing/2014/main" id="{3E72F71D-0D2D-4838-816D-D61273C61F3A}"/>
              </a:ext>
            </a:extLst>
          </p:cNvPr>
          <p:cNvPicPr>
            <a:picLocks noChangeAspect="1"/>
          </p:cNvPicPr>
          <p:nvPr/>
        </p:nvPicPr>
        <p:blipFill>
          <a:blip r:embed="rId5"/>
          <a:stretch>
            <a:fillRect/>
          </a:stretch>
        </p:blipFill>
        <p:spPr>
          <a:xfrm>
            <a:off x="3154198" y="2474612"/>
            <a:ext cx="2417061" cy="1620000"/>
          </a:xfrm>
          <a:prstGeom prst="rect">
            <a:avLst/>
          </a:prstGeom>
        </p:spPr>
      </p:pic>
      <p:pic>
        <p:nvPicPr>
          <p:cNvPr id="11" name="图片 10">
            <a:extLst>
              <a:ext uri="{FF2B5EF4-FFF2-40B4-BE49-F238E27FC236}">
                <a16:creationId xmlns:a16="http://schemas.microsoft.com/office/drawing/2014/main" id="{379EE374-0B63-409B-AA4E-86E40BEBA6E5}"/>
              </a:ext>
            </a:extLst>
          </p:cNvPr>
          <p:cNvPicPr>
            <a:picLocks noChangeAspect="1"/>
          </p:cNvPicPr>
          <p:nvPr/>
        </p:nvPicPr>
        <p:blipFill>
          <a:blip r:embed="rId6"/>
          <a:stretch>
            <a:fillRect/>
          </a:stretch>
        </p:blipFill>
        <p:spPr>
          <a:xfrm>
            <a:off x="5809779" y="2492945"/>
            <a:ext cx="1873918" cy="1620000"/>
          </a:xfrm>
          <a:prstGeom prst="rect">
            <a:avLst/>
          </a:prstGeom>
        </p:spPr>
      </p:pic>
      <p:pic>
        <p:nvPicPr>
          <p:cNvPr id="13" name="图片 12">
            <a:extLst>
              <a:ext uri="{FF2B5EF4-FFF2-40B4-BE49-F238E27FC236}">
                <a16:creationId xmlns:a16="http://schemas.microsoft.com/office/drawing/2014/main" id="{D3910DB0-A4D6-43B9-B54F-44F9979DC98A}"/>
              </a:ext>
            </a:extLst>
          </p:cNvPr>
          <p:cNvPicPr>
            <a:picLocks noChangeAspect="1"/>
          </p:cNvPicPr>
          <p:nvPr/>
        </p:nvPicPr>
        <p:blipFill>
          <a:blip r:embed="rId7"/>
          <a:stretch>
            <a:fillRect/>
          </a:stretch>
        </p:blipFill>
        <p:spPr>
          <a:xfrm>
            <a:off x="3154198" y="4112945"/>
            <a:ext cx="4297070" cy="1440000"/>
          </a:xfrm>
          <a:prstGeom prst="rect">
            <a:avLst/>
          </a:prstGeom>
        </p:spPr>
      </p:pic>
      <p:sp>
        <p:nvSpPr>
          <p:cNvPr id="14" name="文本框 13">
            <a:extLst>
              <a:ext uri="{FF2B5EF4-FFF2-40B4-BE49-F238E27FC236}">
                <a16:creationId xmlns:a16="http://schemas.microsoft.com/office/drawing/2014/main" id="{93BBCCF5-772F-498A-B0F4-EAEA12BDCD0D}"/>
              </a:ext>
            </a:extLst>
          </p:cNvPr>
          <p:cNvSpPr txBox="1"/>
          <p:nvPr/>
        </p:nvSpPr>
        <p:spPr>
          <a:xfrm>
            <a:off x="427693" y="1024324"/>
            <a:ext cx="766292"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节温器</a:t>
            </a:r>
          </a:p>
        </p:txBody>
      </p:sp>
    </p:spTree>
    <p:extLst>
      <p:ext uri="{BB962C8B-B14F-4D97-AF65-F5344CB8AC3E}">
        <p14:creationId xmlns:p14="http://schemas.microsoft.com/office/powerpoint/2010/main" val="1745782432"/>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72D24C3-7CBC-487B-8266-5583A2E46C15}"/>
              </a:ext>
            </a:extLst>
          </p:cNvPr>
          <p:cNvPicPr>
            <a:picLocks noChangeAspect="1"/>
          </p:cNvPicPr>
          <p:nvPr/>
        </p:nvPicPr>
        <p:blipFill>
          <a:blip r:embed="rId2"/>
          <a:stretch>
            <a:fillRect/>
          </a:stretch>
        </p:blipFill>
        <p:spPr>
          <a:xfrm>
            <a:off x="1161956" y="1545005"/>
            <a:ext cx="3486377" cy="3759933"/>
          </a:xfrm>
          <a:prstGeom prst="rect">
            <a:avLst/>
          </a:prstGeom>
        </p:spPr>
      </p:pic>
      <p:sp>
        <p:nvSpPr>
          <p:cNvPr id="4" name="文本框 3">
            <a:extLst>
              <a:ext uri="{FF2B5EF4-FFF2-40B4-BE49-F238E27FC236}">
                <a16:creationId xmlns:a16="http://schemas.microsoft.com/office/drawing/2014/main" id="{77E14D76-6CE9-476C-A76A-1047B184C5D2}"/>
              </a:ext>
            </a:extLst>
          </p:cNvPr>
          <p:cNvSpPr txBox="1"/>
          <p:nvPr/>
        </p:nvSpPr>
        <p:spPr>
          <a:xfrm>
            <a:off x="5452663" y="1743937"/>
            <a:ext cx="955711"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3.</a:t>
            </a:r>
            <a:r>
              <a:rPr lang="zh-CN" altLang="en-US" sz="1600" dirty="0"/>
              <a:t>散热器</a:t>
            </a:r>
          </a:p>
        </p:txBody>
      </p:sp>
      <p:cxnSp>
        <p:nvCxnSpPr>
          <p:cNvPr id="5" name="直接箭头连接符 4">
            <a:extLst>
              <a:ext uri="{FF2B5EF4-FFF2-40B4-BE49-F238E27FC236}">
                <a16:creationId xmlns:a16="http://schemas.microsoft.com/office/drawing/2014/main" id="{235B4FE8-B81D-4412-B0A5-7853DF58F6F5}"/>
              </a:ext>
            </a:extLst>
          </p:cNvPr>
          <p:cNvCxnSpPr>
            <a:stCxn id="4" idx="1"/>
          </p:cNvCxnSpPr>
          <p:nvPr/>
        </p:nvCxnSpPr>
        <p:spPr>
          <a:xfrm flipH="1">
            <a:off x="3851329" y="1913214"/>
            <a:ext cx="1601334" cy="47810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文本框 5">
            <a:extLst>
              <a:ext uri="{FF2B5EF4-FFF2-40B4-BE49-F238E27FC236}">
                <a16:creationId xmlns:a16="http://schemas.microsoft.com/office/drawing/2014/main" id="{A4FC37AA-C51C-4E14-A26F-48921C1C2EA2}"/>
              </a:ext>
            </a:extLst>
          </p:cNvPr>
          <p:cNvSpPr txBox="1"/>
          <p:nvPr/>
        </p:nvSpPr>
        <p:spPr>
          <a:xfrm>
            <a:off x="396543" y="1303081"/>
            <a:ext cx="2372758"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400"/>
            </a:lvl1pPr>
          </a:lstStyle>
          <a:p>
            <a:r>
              <a:rPr lang="en-US" altLang="zh-CN" sz="1600" dirty="0"/>
              <a:t>1.</a:t>
            </a:r>
            <a:r>
              <a:rPr lang="zh-CN" altLang="en-US" sz="1600" dirty="0"/>
              <a:t>发动机至散热器进气管</a:t>
            </a:r>
          </a:p>
        </p:txBody>
      </p:sp>
      <p:cxnSp>
        <p:nvCxnSpPr>
          <p:cNvPr id="7" name="直接箭头连接符 6">
            <a:extLst>
              <a:ext uri="{FF2B5EF4-FFF2-40B4-BE49-F238E27FC236}">
                <a16:creationId xmlns:a16="http://schemas.microsoft.com/office/drawing/2014/main" id="{6FA8D745-812A-48B9-96CF-C0C6306CC829}"/>
              </a:ext>
            </a:extLst>
          </p:cNvPr>
          <p:cNvCxnSpPr/>
          <p:nvPr/>
        </p:nvCxnSpPr>
        <p:spPr>
          <a:xfrm>
            <a:off x="1371910" y="1641635"/>
            <a:ext cx="461149" cy="914548"/>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BE8A385D-A75A-4913-9667-9CA9441AE79C}"/>
              </a:ext>
            </a:extLst>
          </p:cNvPr>
          <p:cNvSpPr txBox="1"/>
          <p:nvPr/>
        </p:nvSpPr>
        <p:spPr>
          <a:xfrm>
            <a:off x="279847" y="5176732"/>
            <a:ext cx="2416857"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400"/>
            </a:lvl1pPr>
          </a:lstStyle>
          <a:p>
            <a:r>
              <a:rPr lang="en-US" altLang="zh-CN" sz="1600" dirty="0"/>
              <a:t>7.</a:t>
            </a:r>
            <a:r>
              <a:rPr lang="zh-CN" altLang="en-US" sz="1600" dirty="0"/>
              <a:t>散热器至发动机出气管</a:t>
            </a:r>
          </a:p>
        </p:txBody>
      </p:sp>
      <p:cxnSp>
        <p:nvCxnSpPr>
          <p:cNvPr id="9" name="直接箭头连接符 8">
            <a:extLst>
              <a:ext uri="{FF2B5EF4-FFF2-40B4-BE49-F238E27FC236}">
                <a16:creationId xmlns:a16="http://schemas.microsoft.com/office/drawing/2014/main" id="{24F40912-A365-48E0-8EF1-291992E609AF}"/>
              </a:ext>
            </a:extLst>
          </p:cNvPr>
          <p:cNvCxnSpPr/>
          <p:nvPr/>
        </p:nvCxnSpPr>
        <p:spPr>
          <a:xfrm flipH="1" flipV="1">
            <a:off x="1603994" y="4145982"/>
            <a:ext cx="57166" cy="103075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0" name="直接箭头连接符 9">
            <a:extLst>
              <a:ext uri="{FF2B5EF4-FFF2-40B4-BE49-F238E27FC236}">
                <a16:creationId xmlns:a16="http://schemas.microsoft.com/office/drawing/2014/main" id="{96CC1AA7-10F8-4369-AAD0-063C9B456977}"/>
              </a:ext>
            </a:extLst>
          </p:cNvPr>
          <p:cNvCxnSpPr/>
          <p:nvPr/>
        </p:nvCxnSpPr>
        <p:spPr>
          <a:xfrm flipH="1" flipV="1">
            <a:off x="2511449" y="3169403"/>
            <a:ext cx="2345208" cy="60683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27F0FE64-0923-4E9B-B331-63CA73D30E18}"/>
              </a:ext>
            </a:extLst>
          </p:cNvPr>
          <p:cNvSpPr txBox="1"/>
          <p:nvPr/>
        </p:nvSpPr>
        <p:spPr>
          <a:xfrm>
            <a:off x="4879878" y="3604594"/>
            <a:ext cx="2392001"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5.</a:t>
            </a:r>
            <a:r>
              <a:rPr lang="zh-CN" altLang="en-US" sz="1600" dirty="0"/>
              <a:t>发动机至散热器进水管</a:t>
            </a:r>
          </a:p>
        </p:txBody>
      </p:sp>
      <p:cxnSp>
        <p:nvCxnSpPr>
          <p:cNvPr id="13" name="直接箭头连接符 12">
            <a:extLst>
              <a:ext uri="{FF2B5EF4-FFF2-40B4-BE49-F238E27FC236}">
                <a16:creationId xmlns:a16="http://schemas.microsoft.com/office/drawing/2014/main" id="{E0C393E2-3870-4A77-94A1-0DED8A959257}"/>
              </a:ext>
            </a:extLst>
          </p:cNvPr>
          <p:cNvCxnSpPr>
            <a:stCxn id="14" idx="1"/>
          </p:cNvCxnSpPr>
          <p:nvPr/>
        </p:nvCxnSpPr>
        <p:spPr>
          <a:xfrm flipH="1" flipV="1">
            <a:off x="3273401" y="5006344"/>
            <a:ext cx="1374932" cy="33381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5AB612FC-5B8F-41F8-99BC-CDD2EB377963}"/>
              </a:ext>
            </a:extLst>
          </p:cNvPr>
          <p:cNvSpPr txBox="1"/>
          <p:nvPr/>
        </p:nvSpPr>
        <p:spPr>
          <a:xfrm>
            <a:off x="4648333" y="5170884"/>
            <a:ext cx="2852847"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400"/>
            </a:lvl1pPr>
          </a:lstStyle>
          <a:p>
            <a:r>
              <a:rPr lang="en-US" altLang="zh-CN" sz="1600" dirty="0"/>
              <a:t>7.</a:t>
            </a:r>
            <a:r>
              <a:rPr lang="zh-CN" altLang="en-US" sz="1600" dirty="0"/>
              <a:t>散热器至发动机水泵出水管</a:t>
            </a:r>
          </a:p>
        </p:txBody>
      </p:sp>
      <p:cxnSp>
        <p:nvCxnSpPr>
          <p:cNvPr id="15" name="直接箭头连接符 14">
            <a:extLst>
              <a:ext uri="{FF2B5EF4-FFF2-40B4-BE49-F238E27FC236}">
                <a16:creationId xmlns:a16="http://schemas.microsoft.com/office/drawing/2014/main" id="{27995DF6-C0B2-4DBB-AC6F-1D9994ED4363}"/>
              </a:ext>
            </a:extLst>
          </p:cNvPr>
          <p:cNvCxnSpPr>
            <a:stCxn id="16" idx="1"/>
          </p:cNvCxnSpPr>
          <p:nvPr/>
        </p:nvCxnSpPr>
        <p:spPr>
          <a:xfrm flipH="1" flipV="1">
            <a:off x="3618854" y="4255982"/>
            <a:ext cx="1322725" cy="33420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6" name="文本框 15">
            <a:extLst>
              <a:ext uri="{FF2B5EF4-FFF2-40B4-BE49-F238E27FC236}">
                <a16:creationId xmlns:a16="http://schemas.microsoft.com/office/drawing/2014/main" id="{21F6B0C2-26D7-4E7B-90AF-785C5E3BF1B4}"/>
              </a:ext>
            </a:extLst>
          </p:cNvPr>
          <p:cNvSpPr txBox="1"/>
          <p:nvPr/>
        </p:nvSpPr>
        <p:spPr>
          <a:xfrm>
            <a:off x="4941579" y="4297799"/>
            <a:ext cx="2170175" cy="584775"/>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400"/>
            </a:lvl1pPr>
          </a:lstStyle>
          <a:p>
            <a:r>
              <a:rPr lang="en-US" altLang="zh-CN" sz="1600" dirty="0"/>
              <a:t>6.</a:t>
            </a:r>
            <a:r>
              <a:rPr lang="zh-CN" altLang="en-US" sz="1600" dirty="0"/>
              <a:t>散热器至发动机水泵补水管</a:t>
            </a:r>
          </a:p>
        </p:txBody>
      </p:sp>
      <p:sp>
        <p:nvSpPr>
          <p:cNvPr id="17" name="文本框 16">
            <a:extLst>
              <a:ext uri="{FF2B5EF4-FFF2-40B4-BE49-F238E27FC236}">
                <a16:creationId xmlns:a16="http://schemas.microsoft.com/office/drawing/2014/main" id="{D2B26C1B-7ADD-4BA9-9136-BBA39CA450AA}"/>
              </a:ext>
            </a:extLst>
          </p:cNvPr>
          <p:cNvSpPr txBox="1"/>
          <p:nvPr/>
        </p:nvSpPr>
        <p:spPr>
          <a:xfrm>
            <a:off x="3735575" y="1316809"/>
            <a:ext cx="2455859"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400"/>
            </a:lvl1pPr>
          </a:lstStyle>
          <a:p>
            <a:r>
              <a:rPr lang="en-US" altLang="zh-CN" sz="1600" dirty="0"/>
              <a:t>2.</a:t>
            </a:r>
            <a:r>
              <a:rPr lang="zh-CN" altLang="en-US" sz="1600" dirty="0"/>
              <a:t>散热器膨胀水箱溢水管</a:t>
            </a:r>
          </a:p>
        </p:txBody>
      </p:sp>
      <p:cxnSp>
        <p:nvCxnSpPr>
          <p:cNvPr id="18" name="直接箭头连接符 17">
            <a:extLst>
              <a:ext uri="{FF2B5EF4-FFF2-40B4-BE49-F238E27FC236}">
                <a16:creationId xmlns:a16="http://schemas.microsoft.com/office/drawing/2014/main" id="{095AFCD9-6C32-4B60-AAAF-4C9A5751A77A}"/>
              </a:ext>
            </a:extLst>
          </p:cNvPr>
          <p:cNvCxnSpPr>
            <a:stCxn id="17" idx="1"/>
          </p:cNvCxnSpPr>
          <p:nvPr/>
        </p:nvCxnSpPr>
        <p:spPr>
          <a:xfrm flipH="1">
            <a:off x="2511449" y="1486086"/>
            <a:ext cx="1224126" cy="35817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9" name="文本框 18">
            <a:extLst>
              <a:ext uri="{FF2B5EF4-FFF2-40B4-BE49-F238E27FC236}">
                <a16:creationId xmlns:a16="http://schemas.microsoft.com/office/drawing/2014/main" id="{D11DFEAC-8B8F-48D8-B757-C4DBD8AFED2D}"/>
              </a:ext>
            </a:extLst>
          </p:cNvPr>
          <p:cNvSpPr txBox="1"/>
          <p:nvPr/>
        </p:nvSpPr>
        <p:spPr>
          <a:xfrm>
            <a:off x="299616" y="2570498"/>
            <a:ext cx="75052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8.</a:t>
            </a:r>
            <a:r>
              <a:rPr lang="zh-CN" altLang="en-US" sz="1600" dirty="0"/>
              <a:t>拉杆</a:t>
            </a:r>
          </a:p>
        </p:txBody>
      </p:sp>
      <p:cxnSp>
        <p:nvCxnSpPr>
          <p:cNvPr id="20" name="直接箭头连接符 19">
            <a:extLst>
              <a:ext uri="{FF2B5EF4-FFF2-40B4-BE49-F238E27FC236}">
                <a16:creationId xmlns:a16="http://schemas.microsoft.com/office/drawing/2014/main" id="{FF79A032-40E0-4B2C-9677-F3AE1316EEF2}"/>
              </a:ext>
            </a:extLst>
          </p:cNvPr>
          <p:cNvCxnSpPr>
            <a:stCxn id="19" idx="2"/>
          </p:cNvCxnSpPr>
          <p:nvPr/>
        </p:nvCxnSpPr>
        <p:spPr>
          <a:xfrm>
            <a:off x="674879" y="2909052"/>
            <a:ext cx="968668" cy="65989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1" name="矩形 20">
            <a:extLst>
              <a:ext uri="{FF2B5EF4-FFF2-40B4-BE49-F238E27FC236}">
                <a16:creationId xmlns:a16="http://schemas.microsoft.com/office/drawing/2014/main" id="{2D413B2E-3043-4872-A2A8-EEDB69C9758D}"/>
              </a:ext>
            </a:extLst>
          </p:cNvPr>
          <p:cNvSpPr/>
          <p:nvPr/>
        </p:nvSpPr>
        <p:spPr>
          <a:xfrm>
            <a:off x="7626826" y="2391319"/>
            <a:ext cx="4468936" cy="1338828"/>
          </a:xfrm>
          <a:prstGeom prst="rect">
            <a:avLst/>
          </a:prstGeom>
        </p:spPr>
        <p:txBody>
          <a:bodyPr wrap="square">
            <a:spAutoFit/>
          </a:bodyPr>
          <a:lstStyle/>
          <a:p>
            <a:pPr>
              <a:lnSpc>
                <a:spcPct val="150000"/>
              </a:lnSpc>
            </a:pPr>
            <a:r>
              <a:rPr lang="zh-CN" altLang="en-US" b="1" dirty="0">
                <a:latin typeface="微软雅黑" panose="020B0503020204020204" pitchFamily="34" charset="-122"/>
                <a:ea typeface="微软雅黑" panose="020B0503020204020204" pitchFamily="34" charset="-122"/>
              </a:rPr>
              <a:t>功能说明：</a:t>
            </a:r>
            <a:r>
              <a:rPr lang="zh-CN" altLang="en-US" dirty="0">
                <a:latin typeface="微软雅黑" panose="020B0503020204020204" pitchFamily="34" charset="-122"/>
                <a:ea typeface="微软雅黑" panose="020B0503020204020204" pitchFamily="34" charset="-122"/>
              </a:rPr>
              <a:t>散热系统的主要工作是将来自发动机里的热量进行散热到空气中，防止发动机过热，并使其保持恒温。</a:t>
            </a:r>
          </a:p>
        </p:txBody>
      </p:sp>
      <p:sp>
        <p:nvSpPr>
          <p:cNvPr id="22" name="TextBox 17">
            <a:extLst>
              <a:ext uri="{FF2B5EF4-FFF2-40B4-BE49-F238E27FC236}">
                <a16:creationId xmlns:a16="http://schemas.microsoft.com/office/drawing/2014/main" id="{88CF1AD1-8993-4DA0-B8C7-3D0B9038011B}"/>
              </a:ext>
            </a:extLst>
          </p:cNvPr>
          <p:cNvSpPr txBox="1"/>
          <p:nvPr/>
        </p:nvSpPr>
        <p:spPr>
          <a:xfrm>
            <a:off x="3851329" y="6141513"/>
            <a:ext cx="2671497" cy="369332"/>
          </a:xfrm>
          <a:prstGeom prst="rect">
            <a:avLst/>
          </a:prstGeom>
          <a:noFill/>
        </p:spPr>
        <p:txBody>
          <a:bodyPr wrap="square" rtlCol="0">
            <a:spAutoFit/>
          </a:bodyPr>
          <a:lstStyle/>
          <a:p>
            <a:r>
              <a:rPr lang="zh-CN" altLang="en-US" b="1" dirty="0"/>
              <a:t>      </a:t>
            </a:r>
            <a:r>
              <a:rPr lang="zh-CN" altLang="en-US" sz="1600" b="1" dirty="0">
                <a:latin typeface="微软雅黑" panose="020B0503020204020204" pitchFamily="34" charset="-122"/>
                <a:ea typeface="微软雅黑" panose="020B0503020204020204" pitchFamily="34" charset="-122"/>
              </a:rPr>
              <a:t>散热系统</a:t>
            </a:r>
            <a:r>
              <a:rPr lang="en-US" altLang="zh-CN" sz="1600" b="1" dirty="0">
                <a:latin typeface="微软雅黑" panose="020B0503020204020204" pitchFamily="34" charset="-122"/>
                <a:ea typeface="微软雅黑" panose="020B0503020204020204" pitchFamily="34" charset="-122"/>
              </a:rPr>
              <a:t>—</a:t>
            </a:r>
            <a:r>
              <a:rPr lang="zh-CN" altLang="en-US" sz="1600" b="1" dirty="0">
                <a:latin typeface="微软雅黑" panose="020B0503020204020204" pitchFamily="34" charset="-122"/>
                <a:ea typeface="微软雅黑" panose="020B0503020204020204" pitchFamily="34" charset="-122"/>
              </a:rPr>
              <a:t>作用及组成</a:t>
            </a:r>
            <a:endParaRPr lang="zh-CN" altLang="en-US" b="1" dirty="0"/>
          </a:p>
        </p:txBody>
      </p:sp>
      <p:sp>
        <p:nvSpPr>
          <p:cNvPr id="23" name="文本框 22">
            <a:extLst>
              <a:ext uri="{FF2B5EF4-FFF2-40B4-BE49-F238E27FC236}">
                <a16:creationId xmlns:a16="http://schemas.microsoft.com/office/drawing/2014/main" id="{D9696857-80A7-411D-9A77-68B1E6566A87}"/>
              </a:ext>
            </a:extLst>
          </p:cNvPr>
          <p:cNvSpPr txBox="1"/>
          <p:nvPr/>
        </p:nvSpPr>
        <p:spPr>
          <a:xfrm>
            <a:off x="5564030" y="2716287"/>
            <a:ext cx="955711"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400"/>
            </a:lvl1pPr>
          </a:lstStyle>
          <a:p>
            <a:r>
              <a:rPr lang="en-US" altLang="zh-CN" sz="1600" dirty="0"/>
              <a:t>4.</a:t>
            </a:r>
            <a:r>
              <a:rPr lang="zh-CN" altLang="en-US" sz="1600" dirty="0"/>
              <a:t>除气管</a:t>
            </a:r>
          </a:p>
        </p:txBody>
      </p:sp>
      <p:cxnSp>
        <p:nvCxnSpPr>
          <p:cNvPr id="24" name="直接箭头连接符 23">
            <a:extLst>
              <a:ext uri="{FF2B5EF4-FFF2-40B4-BE49-F238E27FC236}">
                <a16:creationId xmlns:a16="http://schemas.microsoft.com/office/drawing/2014/main" id="{BF369F03-B590-4683-A236-D91A82CE0905}"/>
              </a:ext>
            </a:extLst>
          </p:cNvPr>
          <p:cNvCxnSpPr>
            <a:stCxn id="23" idx="1"/>
          </p:cNvCxnSpPr>
          <p:nvPr/>
        </p:nvCxnSpPr>
        <p:spPr>
          <a:xfrm flipH="1" flipV="1">
            <a:off x="3146156" y="2406748"/>
            <a:ext cx="2417874" cy="47881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直接箭头连接符 24">
            <a:extLst>
              <a:ext uri="{FF2B5EF4-FFF2-40B4-BE49-F238E27FC236}">
                <a16:creationId xmlns:a16="http://schemas.microsoft.com/office/drawing/2014/main" id="{1FE9406F-C918-4AE3-AEBF-9143E5D91A1E}"/>
              </a:ext>
            </a:extLst>
          </p:cNvPr>
          <p:cNvCxnSpPr>
            <a:stCxn id="23" idx="1"/>
          </p:cNvCxnSpPr>
          <p:nvPr/>
        </p:nvCxnSpPr>
        <p:spPr>
          <a:xfrm flipH="1" flipV="1">
            <a:off x="2751930" y="2590744"/>
            <a:ext cx="2812100" cy="29482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33942301"/>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5612291-28BE-427B-9860-9CC8DB2E09D7}"/>
              </a:ext>
            </a:extLst>
          </p:cNvPr>
          <p:cNvPicPr>
            <a:picLocks noChangeAspect="1"/>
          </p:cNvPicPr>
          <p:nvPr/>
        </p:nvPicPr>
        <p:blipFill>
          <a:blip r:embed="rId2"/>
          <a:stretch>
            <a:fillRect/>
          </a:stretch>
        </p:blipFill>
        <p:spPr>
          <a:xfrm>
            <a:off x="2814565" y="1780934"/>
            <a:ext cx="3966069" cy="3740124"/>
          </a:xfrm>
          <a:prstGeom prst="rect">
            <a:avLst/>
          </a:prstGeom>
        </p:spPr>
      </p:pic>
      <p:sp>
        <p:nvSpPr>
          <p:cNvPr id="4" name="文本框 3">
            <a:extLst>
              <a:ext uri="{FF2B5EF4-FFF2-40B4-BE49-F238E27FC236}">
                <a16:creationId xmlns:a16="http://schemas.microsoft.com/office/drawing/2014/main" id="{A057D5F1-E2DF-4CB8-B103-23CE80DF93C0}"/>
              </a:ext>
            </a:extLst>
          </p:cNvPr>
          <p:cNvSpPr txBox="1"/>
          <p:nvPr/>
        </p:nvSpPr>
        <p:spPr>
          <a:xfrm>
            <a:off x="1956624" y="5295914"/>
            <a:ext cx="1265090"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14.</a:t>
            </a:r>
            <a:r>
              <a:rPr lang="zh-CN" altLang="en-US" sz="1600" dirty="0"/>
              <a:t>减震橡胶</a:t>
            </a:r>
          </a:p>
        </p:txBody>
      </p:sp>
      <p:cxnSp>
        <p:nvCxnSpPr>
          <p:cNvPr id="5" name="直接箭头连接符 4">
            <a:extLst>
              <a:ext uri="{FF2B5EF4-FFF2-40B4-BE49-F238E27FC236}">
                <a16:creationId xmlns:a16="http://schemas.microsoft.com/office/drawing/2014/main" id="{62D6772B-BD2C-4037-BCC1-9BF87D7B2FC9}"/>
              </a:ext>
            </a:extLst>
          </p:cNvPr>
          <p:cNvCxnSpPr>
            <a:stCxn id="4" idx="3"/>
          </p:cNvCxnSpPr>
          <p:nvPr/>
        </p:nvCxnSpPr>
        <p:spPr>
          <a:xfrm flipV="1">
            <a:off x="3221714" y="5232400"/>
            <a:ext cx="857941" cy="232791"/>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6" name="文本框 5">
            <a:extLst>
              <a:ext uri="{FF2B5EF4-FFF2-40B4-BE49-F238E27FC236}">
                <a16:creationId xmlns:a16="http://schemas.microsoft.com/office/drawing/2014/main" id="{3FBD56AE-8C14-4089-A30A-4F94713E14C9}"/>
              </a:ext>
            </a:extLst>
          </p:cNvPr>
          <p:cNvSpPr txBox="1"/>
          <p:nvPr/>
        </p:nvSpPr>
        <p:spPr>
          <a:xfrm>
            <a:off x="1586296" y="4026242"/>
            <a:ext cx="1366080"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p>
            <a:r>
              <a:rPr lang="en-US" altLang="zh-CN" sz="1600" dirty="0"/>
              <a:t>1.</a:t>
            </a:r>
            <a:r>
              <a:rPr lang="zh-CN" altLang="en-US" sz="1600" dirty="0"/>
              <a:t>空空中冷器</a:t>
            </a:r>
          </a:p>
        </p:txBody>
      </p:sp>
      <p:cxnSp>
        <p:nvCxnSpPr>
          <p:cNvPr id="7" name="直接箭头连接符 6">
            <a:extLst>
              <a:ext uri="{FF2B5EF4-FFF2-40B4-BE49-F238E27FC236}">
                <a16:creationId xmlns:a16="http://schemas.microsoft.com/office/drawing/2014/main" id="{1E0778F5-B50C-4267-90DB-473B3C4B6B39}"/>
              </a:ext>
            </a:extLst>
          </p:cNvPr>
          <p:cNvCxnSpPr>
            <a:stCxn id="6" idx="3"/>
          </p:cNvCxnSpPr>
          <p:nvPr/>
        </p:nvCxnSpPr>
        <p:spPr>
          <a:xfrm flipV="1">
            <a:off x="2952376" y="3757865"/>
            <a:ext cx="348662" cy="43765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8" name="文本框 7">
            <a:extLst>
              <a:ext uri="{FF2B5EF4-FFF2-40B4-BE49-F238E27FC236}">
                <a16:creationId xmlns:a16="http://schemas.microsoft.com/office/drawing/2014/main" id="{0D3BDC1D-2EE5-4D04-A84A-05DC3384F1EA}"/>
              </a:ext>
            </a:extLst>
          </p:cNvPr>
          <p:cNvSpPr txBox="1"/>
          <p:nvPr/>
        </p:nvSpPr>
        <p:spPr>
          <a:xfrm>
            <a:off x="2267404" y="1166434"/>
            <a:ext cx="2186817"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5.</a:t>
            </a:r>
            <a:r>
              <a:rPr lang="zh-CN" altLang="en-US" sz="1600" dirty="0"/>
              <a:t>膨胀水箱（副水箱）</a:t>
            </a:r>
          </a:p>
        </p:txBody>
      </p:sp>
      <p:cxnSp>
        <p:nvCxnSpPr>
          <p:cNvPr id="9" name="直接箭头连接符 8">
            <a:extLst>
              <a:ext uri="{FF2B5EF4-FFF2-40B4-BE49-F238E27FC236}">
                <a16:creationId xmlns:a16="http://schemas.microsoft.com/office/drawing/2014/main" id="{55B57B6F-9F1E-4412-9ABA-9D5C77B8E172}"/>
              </a:ext>
            </a:extLst>
          </p:cNvPr>
          <p:cNvCxnSpPr>
            <a:stCxn id="8" idx="2"/>
          </p:cNvCxnSpPr>
          <p:nvPr/>
        </p:nvCxnSpPr>
        <p:spPr>
          <a:xfrm>
            <a:off x="3360813" y="1504988"/>
            <a:ext cx="1384061" cy="528881"/>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0" name="文本框 9">
            <a:extLst>
              <a:ext uri="{FF2B5EF4-FFF2-40B4-BE49-F238E27FC236}">
                <a16:creationId xmlns:a16="http://schemas.microsoft.com/office/drawing/2014/main" id="{7B1FD341-FF6F-49C9-9C80-6BF1F5E62885}"/>
              </a:ext>
            </a:extLst>
          </p:cNvPr>
          <p:cNvSpPr txBox="1"/>
          <p:nvPr/>
        </p:nvSpPr>
        <p:spPr>
          <a:xfrm>
            <a:off x="1668335" y="3248425"/>
            <a:ext cx="955711"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2.</a:t>
            </a:r>
            <a:r>
              <a:rPr lang="zh-CN" altLang="en-US" sz="1600" dirty="0"/>
              <a:t>防尘网</a:t>
            </a:r>
          </a:p>
        </p:txBody>
      </p:sp>
      <p:cxnSp>
        <p:nvCxnSpPr>
          <p:cNvPr id="11" name="直接箭头连接符 10">
            <a:extLst>
              <a:ext uri="{FF2B5EF4-FFF2-40B4-BE49-F238E27FC236}">
                <a16:creationId xmlns:a16="http://schemas.microsoft.com/office/drawing/2014/main" id="{C788F4BB-7BF0-4299-933A-43E1C8BE54DF}"/>
              </a:ext>
            </a:extLst>
          </p:cNvPr>
          <p:cNvCxnSpPr>
            <a:stCxn id="10" idx="3"/>
          </p:cNvCxnSpPr>
          <p:nvPr/>
        </p:nvCxnSpPr>
        <p:spPr>
          <a:xfrm flipV="1">
            <a:off x="2624046" y="2957146"/>
            <a:ext cx="1300254" cy="46055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3" name="文本框 12">
            <a:extLst>
              <a:ext uri="{FF2B5EF4-FFF2-40B4-BE49-F238E27FC236}">
                <a16:creationId xmlns:a16="http://schemas.microsoft.com/office/drawing/2014/main" id="{39167FF8-EF88-4F8F-B795-908240F2778A}"/>
              </a:ext>
            </a:extLst>
          </p:cNvPr>
          <p:cNvSpPr txBox="1"/>
          <p:nvPr/>
        </p:nvSpPr>
        <p:spPr>
          <a:xfrm>
            <a:off x="6142840" y="1190606"/>
            <a:ext cx="1366080"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7.</a:t>
            </a:r>
            <a:r>
              <a:rPr lang="zh-CN" altLang="en-US" sz="1600" dirty="0"/>
              <a:t>组合橡胶垫</a:t>
            </a:r>
          </a:p>
        </p:txBody>
      </p:sp>
      <p:cxnSp>
        <p:nvCxnSpPr>
          <p:cNvPr id="14" name="直接箭头连接符 13">
            <a:extLst>
              <a:ext uri="{FF2B5EF4-FFF2-40B4-BE49-F238E27FC236}">
                <a16:creationId xmlns:a16="http://schemas.microsoft.com/office/drawing/2014/main" id="{FEFB0579-11DB-4CFA-BD41-EDBAEAFB30BE}"/>
              </a:ext>
            </a:extLst>
          </p:cNvPr>
          <p:cNvCxnSpPr>
            <a:stCxn id="13" idx="1"/>
          </p:cNvCxnSpPr>
          <p:nvPr/>
        </p:nvCxnSpPr>
        <p:spPr>
          <a:xfrm flipH="1">
            <a:off x="5114324" y="1359883"/>
            <a:ext cx="1028516" cy="1440198"/>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5" name="文本框 14">
            <a:extLst>
              <a:ext uri="{FF2B5EF4-FFF2-40B4-BE49-F238E27FC236}">
                <a16:creationId xmlns:a16="http://schemas.microsoft.com/office/drawing/2014/main" id="{AE2B468F-48C3-4843-AA8C-147A3527B34F}"/>
              </a:ext>
            </a:extLst>
          </p:cNvPr>
          <p:cNvSpPr txBox="1"/>
          <p:nvPr/>
        </p:nvSpPr>
        <p:spPr>
          <a:xfrm>
            <a:off x="1628630" y="1608597"/>
            <a:ext cx="955711"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4.</a:t>
            </a:r>
            <a:r>
              <a:rPr lang="zh-CN" altLang="en-US" sz="1600" dirty="0"/>
              <a:t>挡风板</a:t>
            </a:r>
          </a:p>
        </p:txBody>
      </p:sp>
      <p:cxnSp>
        <p:nvCxnSpPr>
          <p:cNvPr id="16" name="直接箭头连接符 15">
            <a:extLst>
              <a:ext uri="{FF2B5EF4-FFF2-40B4-BE49-F238E27FC236}">
                <a16:creationId xmlns:a16="http://schemas.microsoft.com/office/drawing/2014/main" id="{CCE385EA-20F7-45B7-B5B8-92757C2046A4}"/>
              </a:ext>
            </a:extLst>
          </p:cNvPr>
          <p:cNvCxnSpPr/>
          <p:nvPr/>
        </p:nvCxnSpPr>
        <p:spPr>
          <a:xfrm>
            <a:off x="2564782" y="1888223"/>
            <a:ext cx="1297739" cy="57845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17" name="直接箭头连接符 16">
            <a:extLst>
              <a:ext uri="{FF2B5EF4-FFF2-40B4-BE49-F238E27FC236}">
                <a16:creationId xmlns:a16="http://schemas.microsoft.com/office/drawing/2014/main" id="{35D69EF7-F15B-4F31-A03A-394EF57E59C3}"/>
              </a:ext>
            </a:extLst>
          </p:cNvPr>
          <p:cNvCxnSpPr>
            <a:stCxn id="18" idx="3"/>
          </p:cNvCxnSpPr>
          <p:nvPr/>
        </p:nvCxnSpPr>
        <p:spPr>
          <a:xfrm flipV="1">
            <a:off x="2564782" y="4724400"/>
            <a:ext cx="1156318" cy="118104"/>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8" name="文本框 17">
            <a:extLst>
              <a:ext uri="{FF2B5EF4-FFF2-40B4-BE49-F238E27FC236}">
                <a16:creationId xmlns:a16="http://schemas.microsoft.com/office/drawing/2014/main" id="{FCD07B64-2A01-4E18-B770-5CEF8C84DFDB}"/>
              </a:ext>
            </a:extLst>
          </p:cNvPr>
          <p:cNvSpPr txBox="1"/>
          <p:nvPr/>
        </p:nvSpPr>
        <p:spPr>
          <a:xfrm>
            <a:off x="1710061" y="4673227"/>
            <a:ext cx="854721"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15.</a:t>
            </a:r>
            <a:r>
              <a:rPr lang="zh-CN" altLang="en-US" sz="1600" dirty="0"/>
              <a:t>框架</a:t>
            </a:r>
            <a:endParaRPr lang="en-US" altLang="zh-CN" sz="1600" dirty="0"/>
          </a:p>
        </p:txBody>
      </p:sp>
      <p:sp>
        <p:nvSpPr>
          <p:cNvPr id="19" name="文本框 18">
            <a:extLst>
              <a:ext uri="{FF2B5EF4-FFF2-40B4-BE49-F238E27FC236}">
                <a16:creationId xmlns:a16="http://schemas.microsoft.com/office/drawing/2014/main" id="{9B31F41C-B1C6-4DFC-9CF7-08483B940FE7}"/>
              </a:ext>
            </a:extLst>
          </p:cNvPr>
          <p:cNvSpPr txBox="1"/>
          <p:nvPr/>
        </p:nvSpPr>
        <p:spPr>
          <a:xfrm>
            <a:off x="6507802" y="1674265"/>
            <a:ext cx="955711"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8.</a:t>
            </a:r>
            <a:r>
              <a:rPr lang="zh-CN" altLang="en-US" sz="1600" dirty="0"/>
              <a:t>安装板</a:t>
            </a:r>
          </a:p>
        </p:txBody>
      </p:sp>
      <p:cxnSp>
        <p:nvCxnSpPr>
          <p:cNvPr id="20" name="直接箭头连接符 19">
            <a:extLst>
              <a:ext uri="{FF2B5EF4-FFF2-40B4-BE49-F238E27FC236}">
                <a16:creationId xmlns:a16="http://schemas.microsoft.com/office/drawing/2014/main" id="{B972A647-14CE-44CE-9A7C-352794A1CFC6}"/>
              </a:ext>
            </a:extLst>
          </p:cNvPr>
          <p:cNvCxnSpPr>
            <a:stCxn id="19" idx="1"/>
          </p:cNvCxnSpPr>
          <p:nvPr/>
        </p:nvCxnSpPr>
        <p:spPr>
          <a:xfrm flipH="1">
            <a:off x="5359400" y="1843542"/>
            <a:ext cx="1148402" cy="689228"/>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1" name="文本框 20">
            <a:extLst>
              <a:ext uri="{FF2B5EF4-FFF2-40B4-BE49-F238E27FC236}">
                <a16:creationId xmlns:a16="http://schemas.microsoft.com/office/drawing/2014/main" id="{EB9C0FCE-B7DA-4580-ACEE-1C508D4188AB}"/>
              </a:ext>
            </a:extLst>
          </p:cNvPr>
          <p:cNvSpPr txBox="1"/>
          <p:nvPr/>
        </p:nvSpPr>
        <p:spPr>
          <a:xfrm>
            <a:off x="7091091" y="2165106"/>
            <a:ext cx="1571264"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9.</a:t>
            </a:r>
            <a:r>
              <a:rPr lang="zh-CN" altLang="en-US" sz="1600" dirty="0"/>
              <a:t>散热器（铝）</a:t>
            </a:r>
          </a:p>
        </p:txBody>
      </p:sp>
      <p:cxnSp>
        <p:nvCxnSpPr>
          <p:cNvPr id="22" name="直接箭头连接符 21">
            <a:extLst>
              <a:ext uri="{FF2B5EF4-FFF2-40B4-BE49-F238E27FC236}">
                <a16:creationId xmlns:a16="http://schemas.microsoft.com/office/drawing/2014/main" id="{4EC4981F-8B85-4397-8F36-7042D86F1744}"/>
              </a:ext>
            </a:extLst>
          </p:cNvPr>
          <p:cNvCxnSpPr>
            <a:stCxn id="21" idx="1"/>
          </p:cNvCxnSpPr>
          <p:nvPr/>
        </p:nvCxnSpPr>
        <p:spPr>
          <a:xfrm flipH="1">
            <a:off x="4337852" y="2334383"/>
            <a:ext cx="2753239" cy="91404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3" name="文本框 22">
            <a:extLst>
              <a:ext uri="{FF2B5EF4-FFF2-40B4-BE49-F238E27FC236}">
                <a16:creationId xmlns:a16="http://schemas.microsoft.com/office/drawing/2014/main" id="{00482919-D9F1-4F62-8220-058600B5C81C}"/>
              </a:ext>
            </a:extLst>
          </p:cNvPr>
          <p:cNvSpPr txBox="1"/>
          <p:nvPr/>
        </p:nvSpPr>
        <p:spPr>
          <a:xfrm>
            <a:off x="749990" y="5926261"/>
            <a:ext cx="8543028" cy="523220"/>
          </a:xfrm>
          <a:prstGeom prst="rect">
            <a:avLst/>
          </a:prstGeom>
          <a:solidFill>
            <a:schemeClr val="accent5">
              <a:lumMod val="20000"/>
              <a:lumOff val="80000"/>
            </a:schemeClr>
          </a:solidFill>
        </p:spPr>
        <p:style>
          <a:lnRef idx="2">
            <a:schemeClr val="accent3"/>
          </a:lnRef>
          <a:fillRef idx="1">
            <a:schemeClr val="lt1"/>
          </a:fillRef>
          <a:effectRef idx="0">
            <a:schemeClr val="accent3"/>
          </a:effectRef>
          <a:fontRef idx="minor">
            <a:schemeClr val="dk1"/>
          </a:fontRef>
        </p:style>
        <p:txBody>
          <a:bodyPr wrap="square" rtlCol="0">
            <a:spAutoFit/>
          </a:bodyPr>
          <a:lstStyle/>
          <a:p>
            <a:pPr algn="ctr"/>
            <a:r>
              <a:rPr lang="en-US" altLang="zh-CN" sz="1400" dirty="0"/>
              <a:t>1.</a:t>
            </a:r>
            <a:r>
              <a:rPr lang="zh-CN" altLang="en-US" sz="1400" dirty="0"/>
              <a:t>空空中冷器、</a:t>
            </a:r>
            <a:r>
              <a:rPr lang="en-US" altLang="zh-CN" sz="1400" dirty="0"/>
              <a:t>2.</a:t>
            </a:r>
            <a:r>
              <a:rPr lang="zh-CN" altLang="en-US" sz="1400" dirty="0"/>
              <a:t>防尘网、</a:t>
            </a:r>
            <a:r>
              <a:rPr lang="en-US" altLang="zh-CN" sz="1400" dirty="0"/>
              <a:t>3.</a:t>
            </a:r>
            <a:r>
              <a:rPr lang="zh-CN" altLang="en-US" sz="1400" dirty="0"/>
              <a:t>橡胶管、</a:t>
            </a:r>
            <a:r>
              <a:rPr lang="en-US" altLang="zh-CN" sz="1400" dirty="0"/>
              <a:t>4.</a:t>
            </a:r>
            <a:r>
              <a:rPr lang="zh-CN" altLang="en-US" sz="1400" dirty="0"/>
              <a:t>挡风板、</a:t>
            </a:r>
            <a:r>
              <a:rPr lang="en-US" altLang="zh-CN" sz="1400" dirty="0"/>
              <a:t>5.</a:t>
            </a:r>
            <a:r>
              <a:rPr lang="zh-CN" altLang="en-US" sz="1400" dirty="0"/>
              <a:t>膨胀水箱（副水箱）、</a:t>
            </a:r>
            <a:r>
              <a:rPr lang="en-US" altLang="zh-CN" sz="1400" dirty="0"/>
              <a:t>6.</a:t>
            </a:r>
            <a:r>
              <a:rPr lang="zh-CN" altLang="en-US" sz="1400" dirty="0"/>
              <a:t>压力盖、</a:t>
            </a:r>
            <a:r>
              <a:rPr lang="en-US" altLang="zh-CN" sz="1400" dirty="0"/>
              <a:t>7. </a:t>
            </a:r>
            <a:r>
              <a:rPr lang="zh-CN" altLang="en-US" sz="1400" dirty="0"/>
              <a:t>组合橡胶垫、</a:t>
            </a:r>
            <a:r>
              <a:rPr lang="en-US" altLang="zh-CN" sz="1400" dirty="0"/>
              <a:t>8.</a:t>
            </a:r>
            <a:r>
              <a:rPr lang="zh-CN" altLang="en-US" sz="1400" dirty="0"/>
              <a:t>安装板、</a:t>
            </a:r>
            <a:r>
              <a:rPr lang="en-US" altLang="zh-CN" sz="1400" dirty="0"/>
              <a:t>9.</a:t>
            </a:r>
            <a:r>
              <a:rPr lang="zh-CN" altLang="en-US" sz="1400" dirty="0"/>
              <a:t>散热器（铝）、</a:t>
            </a:r>
            <a:r>
              <a:rPr lang="en-US" altLang="zh-CN" sz="1400" dirty="0"/>
              <a:t>10.</a:t>
            </a:r>
            <a:r>
              <a:rPr lang="zh-CN" altLang="en-US" sz="1400" dirty="0"/>
              <a:t>防尘网 、</a:t>
            </a:r>
            <a:r>
              <a:rPr lang="en-US" altLang="zh-CN" sz="1400" dirty="0"/>
              <a:t> 11.</a:t>
            </a:r>
            <a:r>
              <a:rPr lang="zh-CN" altLang="en-US" sz="1400" dirty="0"/>
              <a:t>风冷封条机油冷却器、</a:t>
            </a:r>
            <a:r>
              <a:rPr lang="en-US" altLang="zh-CN" sz="1400" dirty="0"/>
              <a:t>12.</a:t>
            </a:r>
            <a:r>
              <a:rPr lang="zh-CN" altLang="en-US" sz="1400" dirty="0"/>
              <a:t>防护圈、</a:t>
            </a:r>
            <a:r>
              <a:rPr lang="en-US" altLang="zh-CN" sz="1400" dirty="0"/>
              <a:t>13.</a:t>
            </a:r>
            <a:r>
              <a:rPr lang="zh-CN" altLang="en-US" sz="1400" dirty="0"/>
              <a:t>导风罩、</a:t>
            </a:r>
            <a:r>
              <a:rPr lang="en-US" altLang="zh-CN" sz="1400" dirty="0"/>
              <a:t>14.</a:t>
            </a:r>
            <a:r>
              <a:rPr lang="zh-CN" altLang="en-US" sz="1400" dirty="0"/>
              <a:t>减震橡胶、</a:t>
            </a:r>
            <a:r>
              <a:rPr lang="en-US" altLang="zh-CN" sz="1400" dirty="0"/>
              <a:t>15.</a:t>
            </a:r>
            <a:r>
              <a:rPr lang="zh-CN" altLang="en-US" sz="1400" dirty="0"/>
              <a:t>框架</a:t>
            </a:r>
          </a:p>
        </p:txBody>
      </p:sp>
      <p:sp>
        <p:nvSpPr>
          <p:cNvPr id="24" name="矩形 23">
            <a:extLst>
              <a:ext uri="{FF2B5EF4-FFF2-40B4-BE49-F238E27FC236}">
                <a16:creationId xmlns:a16="http://schemas.microsoft.com/office/drawing/2014/main" id="{3C35976A-54D1-4E7B-99D6-5CDEF73C116D}"/>
              </a:ext>
            </a:extLst>
          </p:cNvPr>
          <p:cNvSpPr/>
          <p:nvPr/>
        </p:nvSpPr>
        <p:spPr>
          <a:xfrm>
            <a:off x="236079" y="903845"/>
            <a:ext cx="1415772"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散热器分解图</a:t>
            </a:r>
          </a:p>
        </p:txBody>
      </p:sp>
      <p:sp>
        <p:nvSpPr>
          <p:cNvPr id="25" name="文本框 24">
            <a:extLst>
              <a:ext uri="{FF2B5EF4-FFF2-40B4-BE49-F238E27FC236}">
                <a16:creationId xmlns:a16="http://schemas.microsoft.com/office/drawing/2014/main" id="{EFC7C627-A378-40D0-9290-CE27E0E6C801}"/>
              </a:ext>
            </a:extLst>
          </p:cNvPr>
          <p:cNvSpPr txBox="1"/>
          <p:nvPr/>
        </p:nvSpPr>
        <p:spPr>
          <a:xfrm>
            <a:off x="7126114" y="2768696"/>
            <a:ext cx="105990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10.</a:t>
            </a:r>
            <a:r>
              <a:rPr lang="zh-CN" altLang="en-US" sz="1600" dirty="0"/>
              <a:t>防尘网</a:t>
            </a:r>
          </a:p>
        </p:txBody>
      </p:sp>
      <p:cxnSp>
        <p:nvCxnSpPr>
          <p:cNvPr id="26" name="直接箭头连接符 25">
            <a:extLst>
              <a:ext uri="{FF2B5EF4-FFF2-40B4-BE49-F238E27FC236}">
                <a16:creationId xmlns:a16="http://schemas.microsoft.com/office/drawing/2014/main" id="{31E3E052-C551-4BE8-82AD-C1BCB1909193}"/>
              </a:ext>
            </a:extLst>
          </p:cNvPr>
          <p:cNvCxnSpPr>
            <a:stCxn id="25" idx="1"/>
          </p:cNvCxnSpPr>
          <p:nvPr/>
        </p:nvCxnSpPr>
        <p:spPr>
          <a:xfrm flipH="1">
            <a:off x="5021504" y="2937973"/>
            <a:ext cx="2104610" cy="42117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7" name="直接箭头连接符 26">
            <a:extLst>
              <a:ext uri="{FF2B5EF4-FFF2-40B4-BE49-F238E27FC236}">
                <a16:creationId xmlns:a16="http://schemas.microsoft.com/office/drawing/2014/main" id="{D9AAFF7F-D774-4CD0-8F94-4D77F7967FB5}"/>
              </a:ext>
            </a:extLst>
          </p:cNvPr>
          <p:cNvCxnSpPr>
            <a:stCxn id="28" idx="1"/>
          </p:cNvCxnSpPr>
          <p:nvPr/>
        </p:nvCxnSpPr>
        <p:spPr>
          <a:xfrm flipH="1">
            <a:off x="6413500" y="3633102"/>
            <a:ext cx="1076500" cy="16927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8" name="文本框 27">
            <a:extLst>
              <a:ext uri="{FF2B5EF4-FFF2-40B4-BE49-F238E27FC236}">
                <a16:creationId xmlns:a16="http://schemas.microsoft.com/office/drawing/2014/main" id="{6514E3D3-2906-4FAC-AD83-234012EC20DE}"/>
              </a:ext>
            </a:extLst>
          </p:cNvPr>
          <p:cNvSpPr txBox="1"/>
          <p:nvPr/>
        </p:nvSpPr>
        <p:spPr>
          <a:xfrm>
            <a:off x="7490000" y="3463825"/>
            <a:ext cx="2291012"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11.</a:t>
            </a:r>
            <a:r>
              <a:rPr lang="zh-CN" altLang="en-US" sz="1600" dirty="0"/>
              <a:t>风冷封条机油冷却器</a:t>
            </a:r>
            <a:endParaRPr lang="en-US" altLang="zh-CN" sz="1600" dirty="0"/>
          </a:p>
        </p:txBody>
      </p:sp>
      <p:cxnSp>
        <p:nvCxnSpPr>
          <p:cNvPr id="29" name="直接箭头连接符 28">
            <a:extLst>
              <a:ext uri="{FF2B5EF4-FFF2-40B4-BE49-F238E27FC236}">
                <a16:creationId xmlns:a16="http://schemas.microsoft.com/office/drawing/2014/main" id="{0053DD3B-83E5-401E-AFAD-9AA046CD40C0}"/>
              </a:ext>
            </a:extLst>
          </p:cNvPr>
          <p:cNvCxnSpPr>
            <a:stCxn id="30" idx="1"/>
          </p:cNvCxnSpPr>
          <p:nvPr/>
        </p:nvCxnSpPr>
        <p:spPr>
          <a:xfrm flipH="1" flipV="1">
            <a:off x="4797599" y="4305300"/>
            <a:ext cx="1559766" cy="121306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0" name="文本框 29">
            <a:extLst>
              <a:ext uri="{FF2B5EF4-FFF2-40B4-BE49-F238E27FC236}">
                <a16:creationId xmlns:a16="http://schemas.microsoft.com/office/drawing/2014/main" id="{8CA5EECC-08C7-48E3-ABE2-F30FC4A5AEF3}"/>
              </a:ext>
            </a:extLst>
          </p:cNvPr>
          <p:cNvSpPr txBox="1"/>
          <p:nvPr/>
        </p:nvSpPr>
        <p:spPr>
          <a:xfrm>
            <a:off x="6357365" y="5349085"/>
            <a:ext cx="105990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12.</a:t>
            </a:r>
            <a:r>
              <a:rPr lang="zh-CN" altLang="en-US" sz="1600" dirty="0"/>
              <a:t>防护圈</a:t>
            </a:r>
            <a:endParaRPr lang="en-US" altLang="zh-CN" sz="1600" dirty="0"/>
          </a:p>
        </p:txBody>
      </p:sp>
      <p:cxnSp>
        <p:nvCxnSpPr>
          <p:cNvPr id="31" name="直接箭头连接符 30">
            <a:extLst>
              <a:ext uri="{FF2B5EF4-FFF2-40B4-BE49-F238E27FC236}">
                <a16:creationId xmlns:a16="http://schemas.microsoft.com/office/drawing/2014/main" id="{5BC8579A-9883-4976-B088-185763B9F27A}"/>
              </a:ext>
            </a:extLst>
          </p:cNvPr>
          <p:cNvCxnSpPr>
            <a:stCxn id="32" idx="1"/>
          </p:cNvCxnSpPr>
          <p:nvPr/>
        </p:nvCxnSpPr>
        <p:spPr>
          <a:xfrm flipH="1" flipV="1">
            <a:off x="4717763" y="4997878"/>
            <a:ext cx="357920" cy="610362"/>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2" name="文本框 31">
            <a:extLst>
              <a:ext uri="{FF2B5EF4-FFF2-40B4-BE49-F238E27FC236}">
                <a16:creationId xmlns:a16="http://schemas.microsoft.com/office/drawing/2014/main" id="{3D4EA05A-BE8E-44BA-955B-8611B054E101}"/>
              </a:ext>
            </a:extLst>
          </p:cNvPr>
          <p:cNvSpPr txBox="1"/>
          <p:nvPr/>
        </p:nvSpPr>
        <p:spPr>
          <a:xfrm>
            <a:off x="5075683" y="5438963"/>
            <a:ext cx="105990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en-US" altLang="zh-CN" sz="1600" dirty="0"/>
              <a:t>13.</a:t>
            </a:r>
            <a:r>
              <a:rPr lang="zh-CN" altLang="en-US" sz="1600" dirty="0"/>
              <a:t>导风罩</a:t>
            </a:r>
            <a:endParaRPr lang="en-US" altLang="zh-CN" sz="1600" dirty="0"/>
          </a:p>
        </p:txBody>
      </p:sp>
      <p:sp>
        <p:nvSpPr>
          <p:cNvPr id="33" name="文本框 32">
            <a:extLst>
              <a:ext uri="{FF2B5EF4-FFF2-40B4-BE49-F238E27FC236}">
                <a16:creationId xmlns:a16="http://schemas.microsoft.com/office/drawing/2014/main" id="{9C1E9578-C663-4751-B435-3D0FB67ADCE7}"/>
              </a:ext>
            </a:extLst>
          </p:cNvPr>
          <p:cNvSpPr txBox="1"/>
          <p:nvPr/>
        </p:nvSpPr>
        <p:spPr>
          <a:xfrm>
            <a:off x="4881544" y="1164617"/>
            <a:ext cx="955711"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400"/>
            </a:lvl1pPr>
          </a:lstStyle>
          <a:p>
            <a:r>
              <a:rPr lang="en-US" altLang="zh-CN" sz="1600" dirty="0"/>
              <a:t>6.</a:t>
            </a:r>
            <a:r>
              <a:rPr lang="zh-CN" altLang="en-US" sz="1600" dirty="0"/>
              <a:t>压力盖</a:t>
            </a:r>
          </a:p>
        </p:txBody>
      </p:sp>
      <p:cxnSp>
        <p:nvCxnSpPr>
          <p:cNvPr id="34" name="直接箭头连接符 33">
            <a:extLst>
              <a:ext uri="{FF2B5EF4-FFF2-40B4-BE49-F238E27FC236}">
                <a16:creationId xmlns:a16="http://schemas.microsoft.com/office/drawing/2014/main" id="{2BFB9707-A9A8-4276-A80F-9C92D772447A}"/>
              </a:ext>
            </a:extLst>
          </p:cNvPr>
          <p:cNvCxnSpPr>
            <a:stCxn id="33" idx="2"/>
          </p:cNvCxnSpPr>
          <p:nvPr/>
        </p:nvCxnSpPr>
        <p:spPr>
          <a:xfrm flipH="1">
            <a:off x="5021504" y="1503171"/>
            <a:ext cx="337896" cy="468811"/>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35" name="文本框 34">
            <a:extLst>
              <a:ext uri="{FF2B5EF4-FFF2-40B4-BE49-F238E27FC236}">
                <a16:creationId xmlns:a16="http://schemas.microsoft.com/office/drawing/2014/main" id="{C549EA9B-251D-481C-9036-89A449F8199C}"/>
              </a:ext>
            </a:extLst>
          </p:cNvPr>
          <p:cNvSpPr txBox="1"/>
          <p:nvPr/>
        </p:nvSpPr>
        <p:spPr>
          <a:xfrm>
            <a:off x="1627343" y="2303857"/>
            <a:ext cx="955711"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400"/>
            </a:lvl1pPr>
          </a:lstStyle>
          <a:p>
            <a:r>
              <a:rPr lang="en-US" altLang="zh-CN" sz="1600" dirty="0"/>
              <a:t>3.</a:t>
            </a:r>
            <a:r>
              <a:rPr lang="zh-CN" altLang="en-US" sz="1600" dirty="0"/>
              <a:t>橡胶管</a:t>
            </a:r>
          </a:p>
        </p:txBody>
      </p:sp>
      <p:cxnSp>
        <p:nvCxnSpPr>
          <p:cNvPr id="36" name="直接箭头连接符 35">
            <a:extLst>
              <a:ext uri="{FF2B5EF4-FFF2-40B4-BE49-F238E27FC236}">
                <a16:creationId xmlns:a16="http://schemas.microsoft.com/office/drawing/2014/main" id="{5227E776-6B99-4CE3-B90B-D2C57B130906}"/>
              </a:ext>
            </a:extLst>
          </p:cNvPr>
          <p:cNvCxnSpPr>
            <a:stCxn id="35" idx="3"/>
          </p:cNvCxnSpPr>
          <p:nvPr/>
        </p:nvCxnSpPr>
        <p:spPr>
          <a:xfrm flipV="1">
            <a:off x="2583054" y="2440539"/>
            <a:ext cx="1001536" cy="3259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2097777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025A81B-4B77-4018-A81F-F3003770E94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15771" y="1806028"/>
            <a:ext cx="5591242" cy="3912867"/>
          </a:xfrm>
          <a:prstGeom prst="rect">
            <a:avLst/>
          </a:prstGeom>
        </p:spPr>
      </p:pic>
      <p:sp>
        <p:nvSpPr>
          <p:cNvPr id="4" name="文本框 3">
            <a:extLst>
              <a:ext uri="{FF2B5EF4-FFF2-40B4-BE49-F238E27FC236}">
                <a16:creationId xmlns:a16="http://schemas.microsoft.com/office/drawing/2014/main" id="{2DA1EA07-3E70-4E73-A670-44B88B36FFEB}"/>
              </a:ext>
            </a:extLst>
          </p:cNvPr>
          <p:cNvSpPr txBox="1"/>
          <p:nvPr/>
        </p:nvSpPr>
        <p:spPr>
          <a:xfrm>
            <a:off x="6486586" y="4663521"/>
            <a:ext cx="108234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atin typeface="黑体" panose="02010609060101010101" pitchFamily="49" charset="-122"/>
                <a:ea typeface="黑体" panose="02010609060101010101" pitchFamily="49" charset="-122"/>
              </a:defRPr>
            </a:lvl1pPr>
          </a:lstStyle>
          <a:p>
            <a:r>
              <a:rPr lang="zh-CN" altLang="en-US" dirty="0"/>
              <a:t>油泵连接盘</a:t>
            </a:r>
          </a:p>
        </p:txBody>
      </p:sp>
      <p:sp>
        <p:nvSpPr>
          <p:cNvPr id="5" name="文本框 4">
            <a:extLst>
              <a:ext uri="{FF2B5EF4-FFF2-40B4-BE49-F238E27FC236}">
                <a16:creationId xmlns:a16="http://schemas.microsoft.com/office/drawing/2014/main" id="{F569D6EB-D325-416F-88D1-F15C1461008E}"/>
              </a:ext>
            </a:extLst>
          </p:cNvPr>
          <p:cNvSpPr txBox="1"/>
          <p:nvPr/>
        </p:nvSpPr>
        <p:spPr>
          <a:xfrm>
            <a:off x="7155015" y="2973531"/>
            <a:ext cx="1232065"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atin typeface="黑体" panose="02010609060101010101" pitchFamily="49" charset="-122"/>
                <a:ea typeface="黑体" panose="02010609060101010101" pitchFamily="49" charset="-122"/>
              </a:defRPr>
            </a:lvl1pPr>
          </a:lstStyle>
          <a:p>
            <a:r>
              <a:rPr lang="zh-CN" altLang="en-US" dirty="0"/>
              <a:t>机油滤清器</a:t>
            </a:r>
          </a:p>
        </p:txBody>
      </p:sp>
      <p:sp>
        <p:nvSpPr>
          <p:cNvPr id="6" name="文本框 5">
            <a:extLst>
              <a:ext uri="{FF2B5EF4-FFF2-40B4-BE49-F238E27FC236}">
                <a16:creationId xmlns:a16="http://schemas.microsoft.com/office/drawing/2014/main" id="{DD61B994-CC7A-454A-838B-41457BF8209D}"/>
              </a:ext>
            </a:extLst>
          </p:cNvPr>
          <p:cNvSpPr txBox="1"/>
          <p:nvPr/>
        </p:nvSpPr>
        <p:spPr>
          <a:xfrm>
            <a:off x="4976456" y="6074484"/>
            <a:ext cx="1261884"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atin typeface="黑体" panose="02010609060101010101" pitchFamily="49" charset="-122"/>
                <a:ea typeface="黑体" panose="02010609060101010101" pitchFamily="49" charset="-122"/>
              </a:defRPr>
            </a:lvl1pPr>
          </a:lstStyle>
          <a:p>
            <a:r>
              <a:rPr lang="zh-CN" altLang="en-US" dirty="0"/>
              <a:t>后减震器罩壳</a:t>
            </a:r>
          </a:p>
        </p:txBody>
      </p:sp>
      <p:sp>
        <p:nvSpPr>
          <p:cNvPr id="7" name="文本框 6">
            <a:extLst>
              <a:ext uri="{FF2B5EF4-FFF2-40B4-BE49-F238E27FC236}">
                <a16:creationId xmlns:a16="http://schemas.microsoft.com/office/drawing/2014/main" id="{E738A694-E964-46CE-AEEC-C5F3ACA13EBE}"/>
              </a:ext>
            </a:extLst>
          </p:cNvPr>
          <p:cNvSpPr txBox="1"/>
          <p:nvPr/>
        </p:nvSpPr>
        <p:spPr>
          <a:xfrm>
            <a:off x="1461629" y="4955510"/>
            <a:ext cx="902811"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atin typeface="黑体" panose="02010609060101010101" pitchFamily="49" charset="-122"/>
                <a:ea typeface="黑体" panose="02010609060101010101" pitchFamily="49" charset="-122"/>
              </a:defRPr>
            </a:lvl1pPr>
          </a:lstStyle>
          <a:p>
            <a:r>
              <a:rPr lang="zh-CN" altLang="en-US" dirty="0"/>
              <a:t>减震器</a:t>
            </a:r>
          </a:p>
        </p:txBody>
      </p:sp>
      <p:sp>
        <p:nvSpPr>
          <p:cNvPr id="8" name="文本框 7">
            <a:extLst>
              <a:ext uri="{FF2B5EF4-FFF2-40B4-BE49-F238E27FC236}">
                <a16:creationId xmlns:a16="http://schemas.microsoft.com/office/drawing/2014/main" id="{921AF3ED-6AEB-4AB9-8D57-EE2EF0E17473}"/>
              </a:ext>
            </a:extLst>
          </p:cNvPr>
          <p:cNvSpPr txBox="1"/>
          <p:nvPr/>
        </p:nvSpPr>
        <p:spPr>
          <a:xfrm>
            <a:off x="1329672" y="5680248"/>
            <a:ext cx="1261884"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atin typeface="黑体" panose="02010609060101010101" pitchFamily="49" charset="-122"/>
                <a:ea typeface="黑体" panose="02010609060101010101" pitchFamily="49" charset="-122"/>
              </a:defRPr>
            </a:lvl1pPr>
          </a:lstStyle>
          <a:p>
            <a:r>
              <a:rPr lang="zh-CN" altLang="en-US" dirty="0"/>
              <a:t>前减震器罩壳</a:t>
            </a:r>
            <a:endParaRPr lang="en-US" altLang="zh-CN" dirty="0"/>
          </a:p>
        </p:txBody>
      </p:sp>
      <p:sp>
        <p:nvSpPr>
          <p:cNvPr id="9" name="文本框 8">
            <a:extLst>
              <a:ext uri="{FF2B5EF4-FFF2-40B4-BE49-F238E27FC236}">
                <a16:creationId xmlns:a16="http://schemas.microsoft.com/office/drawing/2014/main" id="{08CE938E-79D6-453D-8CE2-408E8FE8DB2E}"/>
              </a:ext>
            </a:extLst>
          </p:cNvPr>
          <p:cNvSpPr txBox="1"/>
          <p:nvPr/>
        </p:nvSpPr>
        <p:spPr>
          <a:xfrm>
            <a:off x="878267" y="4287270"/>
            <a:ext cx="1166724"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atin typeface="黑体" panose="02010609060101010101" pitchFamily="49" charset="-122"/>
                <a:ea typeface="黑体" panose="02010609060101010101" pitchFamily="49" charset="-122"/>
              </a:defRPr>
            </a:lvl1pPr>
          </a:lstStyle>
          <a:p>
            <a:r>
              <a:rPr lang="zh-CN" altLang="en-US" dirty="0"/>
              <a:t>发动机支架</a:t>
            </a:r>
            <a:endParaRPr lang="en-US" altLang="zh-CN" dirty="0"/>
          </a:p>
        </p:txBody>
      </p:sp>
      <p:sp>
        <p:nvSpPr>
          <p:cNvPr id="10" name="文本框 9">
            <a:extLst>
              <a:ext uri="{FF2B5EF4-FFF2-40B4-BE49-F238E27FC236}">
                <a16:creationId xmlns:a16="http://schemas.microsoft.com/office/drawing/2014/main" id="{C1CB6481-BD55-427D-9F32-D83ACEF8702C}"/>
              </a:ext>
            </a:extLst>
          </p:cNvPr>
          <p:cNvSpPr txBox="1"/>
          <p:nvPr/>
        </p:nvSpPr>
        <p:spPr>
          <a:xfrm>
            <a:off x="277357" y="2005228"/>
            <a:ext cx="1474339"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vl1pPr>
          </a:lstStyle>
          <a:p>
            <a:r>
              <a:rPr lang="zh-CN" altLang="en-US" dirty="0">
                <a:latin typeface="黑体" panose="02010609060101010101" pitchFamily="49" charset="-122"/>
                <a:ea typeface="黑体" panose="02010609060101010101" pitchFamily="49" charset="-122"/>
              </a:rPr>
              <a:t>电控硅油离合器</a:t>
            </a:r>
            <a:endParaRPr lang="en-US" altLang="zh-CN" dirty="0">
              <a:latin typeface="黑体" panose="02010609060101010101" pitchFamily="49" charset="-122"/>
              <a:ea typeface="黑体" panose="02010609060101010101" pitchFamily="49" charset="-122"/>
            </a:endParaRPr>
          </a:p>
        </p:txBody>
      </p:sp>
      <p:sp>
        <p:nvSpPr>
          <p:cNvPr id="11" name="文本框 10">
            <a:extLst>
              <a:ext uri="{FF2B5EF4-FFF2-40B4-BE49-F238E27FC236}">
                <a16:creationId xmlns:a16="http://schemas.microsoft.com/office/drawing/2014/main" id="{6EE861B4-7EA8-417F-B682-9A02A006A57F}"/>
              </a:ext>
            </a:extLst>
          </p:cNvPr>
          <p:cNvSpPr txBox="1"/>
          <p:nvPr/>
        </p:nvSpPr>
        <p:spPr>
          <a:xfrm>
            <a:off x="1846991" y="1289001"/>
            <a:ext cx="54793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vl1pPr>
          </a:lstStyle>
          <a:p>
            <a:r>
              <a:rPr lang="zh-CN" altLang="en-US" dirty="0">
                <a:latin typeface="黑体" panose="02010609060101010101" pitchFamily="49" charset="-122"/>
                <a:ea typeface="黑体" panose="02010609060101010101" pitchFamily="49" charset="-122"/>
              </a:rPr>
              <a:t>风扇</a:t>
            </a:r>
            <a:endParaRPr lang="en-US" altLang="zh-CN" dirty="0">
              <a:latin typeface="黑体" panose="02010609060101010101" pitchFamily="49" charset="-122"/>
              <a:ea typeface="黑体" panose="02010609060101010101" pitchFamily="49" charset="-122"/>
            </a:endParaRPr>
          </a:p>
        </p:txBody>
      </p:sp>
      <p:sp>
        <p:nvSpPr>
          <p:cNvPr id="13" name="文本框 12">
            <a:extLst>
              <a:ext uri="{FF2B5EF4-FFF2-40B4-BE49-F238E27FC236}">
                <a16:creationId xmlns:a16="http://schemas.microsoft.com/office/drawing/2014/main" id="{F9C603D2-6196-4571-B879-6F6C20216192}"/>
              </a:ext>
            </a:extLst>
          </p:cNvPr>
          <p:cNvSpPr txBox="1"/>
          <p:nvPr/>
        </p:nvSpPr>
        <p:spPr>
          <a:xfrm>
            <a:off x="3289923" y="1289000"/>
            <a:ext cx="1074713"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vl1pPr>
          </a:lstStyle>
          <a:p>
            <a:r>
              <a:rPr lang="zh-CN" altLang="en-US" dirty="0">
                <a:latin typeface="黑体" panose="02010609060101010101" pitchFamily="49" charset="-122"/>
                <a:ea typeface="黑体" panose="02010609060101010101" pitchFamily="49" charset="-122"/>
              </a:rPr>
              <a:t>风扇连接轴</a:t>
            </a:r>
            <a:endParaRPr lang="en-US" altLang="zh-CN" dirty="0">
              <a:latin typeface="黑体" panose="02010609060101010101" pitchFamily="49" charset="-122"/>
              <a:ea typeface="黑体" panose="02010609060101010101" pitchFamily="49" charset="-122"/>
            </a:endParaRPr>
          </a:p>
        </p:txBody>
      </p:sp>
      <p:sp>
        <p:nvSpPr>
          <p:cNvPr id="14" name="文本框 13">
            <a:extLst>
              <a:ext uri="{FF2B5EF4-FFF2-40B4-BE49-F238E27FC236}">
                <a16:creationId xmlns:a16="http://schemas.microsoft.com/office/drawing/2014/main" id="{F73D5059-4A49-4890-9D73-1194ADEDE2D6}"/>
              </a:ext>
            </a:extLst>
          </p:cNvPr>
          <p:cNvSpPr txBox="1"/>
          <p:nvPr/>
        </p:nvSpPr>
        <p:spPr>
          <a:xfrm>
            <a:off x="3937935" y="5430982"/>
            <a:ext cx="736427"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atin typeface="黑体" panose="02010609060101010101" pitchFamily="49" charset="-122"/>
                <a:ea typeface="黑体" panose="02010609060101010101" pitchFamily="49" charset="-122"/>
              </a:defRPr>
            </a:lvl1pPr>
          </a:lstStyle>
          <a:p>
            <a:r>
              <a:rPr lang="zh-CN" altLang="en-US" dirty="0"/>
              <a:t>减震器</a:t>
            </a:r>
          </a:p>
        </p:txBody>
      </p:sp>
      <p:sp>
        <p:nvSpPr>
          <p:cNvPr id="15" name="文本框 14">
            <a:extLst>
              <a:ext uri="{FF2B5EF4-FFF2-40B4-BE49-F238E27FC236}">
                <a16:creationId xmlns:a16="http://schemas.microsoft.com/office/drawing/2014/main" id="{6461B1DC-2C90-43F7-9471-00406D9D4F03}"/>
              </a:ext>
            </a:extLst>
          </p:cNvPr>
          <p:cNvSpPr txBox="1"/>
          <p:nvPr/>
        </p:nvSpPr>
        <p:spPr>
          <a:xfrm>
            <a:off x="5697166" y="2471310"/>
            <a:ext cx="108234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atin typeface="黑体" panose="02010609060101010101" pitchFamily="49" charset="-122"/>
                <a:ea typeface="黑体" panose="02010609060101010101" pitchFamily="49" charset="-122"/>
              </a:defRPr>
            </a:lvl1pPr>
          </a:lstStyle>
          <a:p>
            <a:r>
              <a:rPr lang="zh-CN" altLang="en-US" dirty="0"/>
              <a:t>弹性联轴器</a:t>
            </a:r>
          </a:p>
        </p:txBody>
      </p:sp>
      <p:sp>
        <p:nvSpPr>
          <p:cNvPr id="16" name="文本框 15">
            <a:extLst>
              <a:ext uri="{FF2B5EF4-FFF2-40B4-BE49-F238E27FC236}">
                <a16:creationId xmlns:a16="http://schemas.microsoft.com/office/drawing/2014/main" id="{731220A7-1853-42C2-8A79-7FE0F868DE14}"/>
              </a:ext>
            </a:extLst>
          </p:cNvPr>
          <p:cNvSpPr txBox="1"/>
          <p:nvPr/>
        </p:nvSpPr>
        <p:spPr>
          <a:xfrm>
            <a:off x="5810300" y="5248829"/>
            <a:ext cx="1491368" cy="307777"/>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defPPr>
              <a:defRPr lang="zh-CN"/>
            </a:defPPr>
            <a:lvl1pPr>
              <a:defRPr sz="1400">
                <a:latin typeface="黑体" panose="02010609060101010101" pitchFamily="49" charset="-122"/>
                <a:ea typeface="黑体" panose="02010609060101010101" pitchFamily="49" charset="-122"/>
              </a:defRPr>
            </a:lvl1pPr>
          </a:lstStyle>
          <a:p>
            <a:r>
              <a:rPr lang="zh-CN" altLang="en-US" dirty="0"/>
              <a:t>发动机左后支腿</a:t>
            </a:r>
          </a:p>
        </p:txBody>
      </p:sp>
      <p:pic>
        <p:nvPicPr>
          <p:cNvPr id="17" name="图片 16">
            <a:extLst>
              <a:ext uri="{FF2B5EF4-FFF2-40B4-BE49-F238E27FC236}">
                <a16:creationId xmlns:a16="http://schemas.microsoft.com/office/drawing/2014/main" id="{026B452A-0520-4565-837C-0888AA057AAE}"/>
              </a:ext>
            </a:extLst>
          </p:cNvPr>
          <p:cNvPicPr>
            <a:picLocks noChangeAspect="1"/>
          </p:cNvPicPr>
          <p:nvPr/>
        </p:nvPicPr>
        <p:blipFill>
          <a:blip r:embed="rId3"/>
          <a:stretch>
            <a:fillRect/>
          </a:stretch>
        </p:blipFill>
        <p:spPr>
          <a:xfrm>
            <a:off x="7771047" y="1289000"/>
            <a:ext cx="4168249" cy="1632564"/>
          </a:xfrm>
          <a:prstGeom prst="rect">
            <a:avLst/>
          </a:prstGeom>
        </p:spPr>
      </p:pic>
      <p:sp>
        <p:nvSpPr>
          <p:cNvPr id="18" name="圆角矩形 73">
            <a:extLst>
              <a:ext uri="{FF2B5EF4-FFF2-40B4-BE49-F238E27FC236}">
                <a16:creationId xmlns:a16="http://schemas.microsoft.com/office/drawing/2014/main" id="{98906A3F-0CBF-4ECB-86E6-1B940B02E1FE}"/>
              </a:ext>
            </a:extLst>
          </p:cNvPr>
          <p:cNvSpPr/>
          <p:nvPr/>
        </p:nvSpPr>
        <p:spPr>
          <a:xfrm>
            <a:off x="8424751" y="4092132"/>
            <a:ext cx="3455085" cy="2119890"/>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a:lstStyle/>
          <a:p>
            <a:pPr>
              <a:lnSpc>
                <a:spcPct val="150000"/>
              </a:lnSpc>
              <a:buFont typeface="Wingdings" pitchFamily="2" charset="2"/>
              <a:buChar char="Ø"/>
              <a:defRPr/>
            </a:pPr>
            <a:r>
              <a:rPr lang="zh-CN" altLang="en-US" sz="1050" dirty="0">
                <a:latin typeface="黑体" panose="02010609060101010101" pitchFamily="49" charset="-122"/>
                <a:ea typeface="黑体" panose="02010609060101010101" pitchFamily="49" charset="-122"/>
              </a:rPr>
              <a:t>支承作用：承受动力总成的质量，使其不至于产生过大的静位移而影响工作；</a:t>
            </a:r>
            <a:endParaRPr lang="en-US" altLang="zh-CN" sz="1050" dirty="0">
              <a:latin typeface="黑体" panose="02010609060101010101" pitchFamily="49" charset="-122"/>
              <a:ea typeface="黑体" panose="02010609060101010101" pitchFamily="49" charset="-122"/>
            </a:endParaRPr>
          </a:p>
          <a:p>
            <a:pPr>
              <a:lnSpc>
                <a:spcPct val="150000"/>
              </a:lnSpc>
              <a:buFont typeface="Wingdings" pitchFamily="2" charset="2"/>
              <a:buChar char="Ø"/>
              <a:defRPr/>
            </a:pPr>
            <a:r>
              <a:rPr lang="zh-CN" altLang="en-US" sz="1050" dirty="0">
                <a:latin typeface="黑体" panose="02010609060101010101" pitchFamily="49" charset="-122"/>
                <a:ea typeface="黑体" panose="02010609060101010101" pitchFamily="49" charset="-122"/>
              </a:rPr>
              <a:t>限位作用：发动机在受到各种干扰力</a:t>
            </a:r>
            <a:r>
              <a:rPr lang="en-US" altLang="zh-CN" sz="1050" dirty="0">
                <a:latin typeface="黑体" panose="02010609060101010101" pitchFamily="49" charset="-122"/>
                <a:ea typeface="黑体" panose="02010609060101010101" pitchFamily="49" charset="-122"/>
              </a:rPr>
              <a:t>(</a:t>
            </a:r>
            <a:r>
              <a:rPr lang="zh-CN" altLang="en-US" sz="1050" dirty="0">
                <a:latin typeface="黑体" panose="02010609060101010101" pitchFamily="49" charset="-122"/>
                <a:ea typeface="黑体" panose="02010609060101010101" pitchFamily="49" charset="-122"/>
              </a:rPr>
              <a:t>如制动、加速或其它动载荷</a:t>
            </a:r>
            <a:r>
              <a:rPr lang="en-US" altLang="zh-CN" sz="1050" dirty="0">
                <a:latin typeface="黑体" panose="02010609060101010101" pitchFamily="49" charset="-122"/>
                <a:ea typeface="黑体" panose="02010609060101010101" pitchFamily="49" charset="-122"/>
              </a:rPr>
              <a:t>)</a:t>
            </a:r>
            <a:r>
              <a:rPr lang="zh-CN" altLang="en-US" sz="1050" dirty="0">
                <a:latin typeface="黑体" panose="02010609060101010101" pitchFamily="49" charset="-122"/>
                <a:ea typeface="黑体" panose="02010609060101010101" pitchFamily="49" charset="-122"/>
              </a:rPr>
              <a:t>作用的情况下，悬置有效地限制其最大位移，以避免与相邻零部件的碰撞或干涉，确保动机动力总成正常工作；</a:t>
            </a:r>
            <a:endParaRPr lang="en-US" altLang="zh-CN" sz="1050" dirty="0">
              <a:latin typeface="黑体" panose="02010609060101010101" pitchFamily="49" charset="-122"/>
              <a:ea typeface="黑体" panose="02010609060101010101" pitchFamily="49" charset="-122"/>
            </a:endParaRPr>
          </a:p>
          <a:p>
            <a:pPr>
              <a:lnSpc>
                <a:spcPct val="150000"/>
              </a:lnSpc>
              <a:buFont typeface="Wingdings" pitchFamily="2" charset="2"/>
              <a:buChar char="Ø"/>
              <a:defRPr/>
            </a:pPr>
            <a:r>
              <a:rPr lang="zh-CN" altLang="en-US" sz="1050" dirty="0">
                <a:latin typeface="黑体" panose="02010609060101010101" pitchFamily="49" charset="-122"/>
                <a:ea typeface="黑体" panose="02010609060101010101" pitchFamily="49" charset="-122"/>
              </a:rPr>
              <a:t>隔振作用：尽可能降低动力总成和底盘及车身之间的双向振动传递，满足整车平顺性和舒适性要求。</a:t>
            </a:r>
          </a:p>
        </p:txBody>
      </p:sp>
      <p:cxnSp>
        <p:nvCxnSpPr>
          <p:cNvPr id="19" name="曲线连接符 2">
            <a:extLst>
              <a:ext uri="{FF2B5EF4-FFF2-40B4-BE49-F238E27FC236}">
                <a16:creationId xmlns:a16="http://schemas.microsoft.com/office/drawing/2014/main" id="{7FC6AABE-5055-4774-AF16-B7E14962707D}"/>
              </a:ext>
            </a:extLst>
          </p:cNvPr>
          <p:cNvCxnSpPr>
            <a:endCxn id="13" idx="2"/>
          </p:cNvCxnSpPr>
          <p:nvPr/>
        </p:nvCxnSpPr>
        <p:spPr>
          <a:xfrm rot="5400000" flipH="1" flipV="1">
            <a:off x="2563332" y="1831591"/>
            <a:ext cx="1498762" cy="1029134"/>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0" name="曲线连接符 4">
            <a:extLst>
              <a:ext uri="{FF2B5EF4-FFF2-40B4-BE49-F238E27FC236}">
                <a16:creationId xmlns:a16="http://schemas.microsoft.com/office/drawing/2014/main" id="{11696F28-CEA5-4018-AD77-B124BE72D022}"/>
              </a:ext>
            </a:extLst>
          </p:cNvPr>
          <p:cNvCxnSpPr>
            <a:endCxn id="10" idx="2"/>
          </p:cNvCxnSpPr>
          <p:nvPr/>
        </p:nvCxnSpPr>
        <p:spPr>
          <a:xfrm rot="10800000">
            <a:off x="1014528" y="2313006"/>
            <a:ext cx="1011139" cy="744233"/>
          </a:xfrm>
          <a:prstGeom prst="curvedConnector2">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1" name="曲线连接符 6">
            <a:extLst>
              <a:ext uri="{FF2B5EF4-FFF2-40B4-BE49-F238E27FC236}">
                <a16:creationId xmlns:a16="http://schemas.microsoft.com/office/drawing/2014/main" id="{62C1DBC5-D24B-4C8D-BAAA-958CDE2BD21A}"/>
              </a:ext>
            </a:extLst>
          </p:cNvPr>
          <p:cNvCxnSpPr>
            <a:endCxn id="11" idx="2"/>
          </p:cNvCxnSpPr>
          <p:nvPr/>
        </p:nvCxnSpPr>
        <p:spPr>
          <a:xfrm rot="16200000" flipV="1">
            <a:off x="1931778" y="1785961"/>
            <a:ext cx="744233" cy="365867"/>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曲线连接符 12">
            <a:extLst>
              <a:ext uri="{FF2B5EF4-FFF2-40B4-BE49-F238E27FC236}">
                <a16:creationId xmlns:a16="http://schemas.microsoft.com/office/drawing/2014/main" id="{70119C52-AFE1-4BF9-8AD0-2FD0BAA82C0C}"/>
              </a:ext>
            </a:extLst>
          </p:cNvPr>
          <p:cNvCxnSpPr>
            <a:endCxn id="9" idx="3"/>
          </p:cNvCxnSpPr>
          <p:nvPr/>
        </p:nvCxnSpPr>
        <p:spPr>
          <a:xfrm rot="10800000" flipV="1">
            <a:off x="2044992" y="4201267"/>
            <a:ext cx="1140385" cy="239891"/>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3" name="曲线连接符 14">
            <a:extLst>
              <a:ext uri="{FF2B5EF4-FFF2-40B4-BE49-F238E27FC236}">
                <a16:creationId xmlns:a16="http://schemas.microsoft.com/office/drawing/2014/main" id="{2E681465-B840-46B7-9616-6B8514C37AD3}"/>
              </a:ext>
            </a:extLst>
          </p:cNvPr>
          <p:cNvCxnSpPr>
            <a:endCxn id="7" idx="3"/>
          </p:cNvCxnSpPr>
          <p:nvPr/>
        </p:nvCxnSpPr>
        <p:spPr>
          <a:xfrm rot="10800000" flipV="1">
            <a:off x="2364441" y="4618229"/>
            <a:ext cx="854541" cy="491170"/>
          </a:xfrm>
          <a:prstGeom prst="curved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24" name="曲线连接符 17">
            <a:extLst>
              <a:ext uri="{FF2B5EF4-FFF2-40B4-BE49-F238E27FC236}">
                <a16:creationId xmlns:a16="http://schemas.microsoft.com/office/drawing/2014/main" id="{85869080-A35C-41C3-92AB-F9E8D978B16B}"/>
              </a:ext>
            </a:extLst>
          </p:cNvPr>
          <p:cNvCxnSpPr>
            <a:endCxn id="8" idx="3"/>
          </p:cNvCxnSpPr>
          <p:nvPr/>
        </p:nvCxnSpPr>
        <p:spPr>
          <a:xfrm rot="5400000">
            <a:off x="2549164" y="5070219"/>
            <a:ext cx="806310" cy="721526"/>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5" name="曲线连接符 56">
            <a:extLst>
              <a:ext uri="{FF2B5EF4-FFF2-40B4-BE49-F238E27FC236}">
                <a16:creationId xmlns:a16="http://schemas.microsoft.com/office/drawing/2014/main" id="{C3C2487C-0AE0-4218-BFD0-1DB899A42966}"/>
              </a:ext>
            </a:extLst>
          </p:cNvPr>
          <p:cNvCxnSpPr>
            <a:endCxn id="15" idx="2"/>
          </p:cNvCxnSpPr>
          <p:nvPr/>
        </p:nvCxnSpPr>
        <p:spPr>
          <a:xfrm rot="5400000" flipH="1" flipV="1">
            <a:off x="5357812" y="3070408"/>
            <a:ext cx="1171849" cy="589208"/>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6" name="曲线连接符 60">
            <a:extLst>
              <a:ext uri="{FF2B5EF4-FFF2-40B4-BE49-F238E27FC236}">
                <a16:creationId xmlns:a16="http://schemas.microsoft.com/office/drawing/2014/main" id="{52A001F0-931F-4CDF-8A41-4F76AB64D29E}"/>
              </a:ext>
            </a:extLst>
          </p:cNvPr>
          <p:cNvCxnSpPr>
            <a:endCxn id="5" idx="2"/>
          </p:cNvCxnSpPr>
          <p:nvPr/>
        </p:nvCxnSpPr>
        <p:spPr>
          <a:xfrm rot="5400000" flipH="1" flipV="1">
            <a:off x="7085643" y="3334178"/>
            <a:ext cx="738274" cy="632535"/>
          </a:xfrm>
          <a:prstGeom prst="curvedConnector3">
            <a:avLst>
              <a:gd name="adj1" fmla="val 50000"/>
            </a:avLst>
          </a:prstGeom>
          <a:ln>
            <a:tailEnd type="triangle"/>
          </a:ln>
        </p:spPr>
        <p:style>
          <a:lnRef idx="2">
            <a:schemeClr val="accent3"/>
          </a:lnRef>
          <a:fillRef idx="0">
            <a:schemeClr val="accent3"/>
          </a:fillRef>
          <a:effectRef idx="1">
            <a:schemeClr val="accent3"/>
          </a:effectRef>
          <a:fontRef idx="minor">
            <a:schemeClr val="tx1"/>
          </a:fontRef>
        </p:style>
      </p:cxnSp>
      <p:cxnSp>
        <p:nvCxnSpPr>
          <p:cNvPr id="27" name="曲线连接符 64">
            <a:extLst>
              <a:ext uri="{FF2B5EF4-FFF2-40B4-BE49-F238E27FC236}">
                <a16:creationId xmlns:a16="http://schemas.microsoft.com/office/drawing/2014/main" id="{0199523D-C0B2-4D1D-A3CE-C950E132580F}"/>
              </a:ext>
            </a:extLst>
          </p:cNvPr>
          <p:cNvCxnSpPr>
            <a:endCxn id="4" idx="1"/>
          </p:cNvCxnSpPr>
          <p:nvPr/>
        </p:nvCxnSpPr>
        <p:spPr>
          <a:xfrm>
            <a:off x="5990095" y="4595047"/>
            <a:ext cx="496491" cy="222363"/>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28" name="曲线连接符 68">
            <a:extLst>
              <a:ext uri="{FF2B5EF4-FFF2-40B4-BE49-F238E27FC236}">
                <a16:creationId xmlns:a16="http://schemas.microsoft.com/office/drawing/2014/main" id="{71EDC576-8D61-4768-B0E9-31DAE6A52F3D}"/>
              </a:ext>
            </a:extLst>
          </p:cNvPr>
          <p:cNvCxnSpPr>
            <a:endCxn id="16" idx="1"/>
          </p:cNvCxnSpPr>
          <p:nvPr/>
        </p:nvCxnSpPr>
        <p:spPr>
          <a:xfrm rot="16200000" flipH="1">
            <a:off x="5147016" y="4739433"/>
            <a:ext cx="739197" cy="587371"/>
          </a:xfrm>
          <a:prstGeom prst="curvedConnector2">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9" name="曲线连接符 70">
            <a:extLst>
              <a:ext uri="{FF2B5EF4-FFF2-40B4-BE49-F238E27FC236}">
                <a16:creationId xmlns:a16="http://schemas.microsoft.com/office/drawing/2014/main" id="{4775E9F4-4A87-40C8-AEEF-8A1B1B4B5EC4}"/>
              </a:ext>
            </a:extLst>
          </p:cNvPr>
          <p:cNvCxnSpPr>
            <a:endCxn id="14" idx="3"/>
          </p:cNvCxnSpPr>
          <p:nvPr/>
        </p:nvCxnSpPr>
        <p:spPr>
          <a:xfrm rot="10800000" flipV="1">
            <a:off x="4674363" y="5176433"/>
            <a:ext cx="414801" cy="408437"/>
          </a:xfrm>
          <a:prstGeom prst="curved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30" name="曲线连接符 74">
            <a:extLst>
              <a:ext uri="{FF2B5EF4-FFF2-40B4-BE49-F238E27FC236}">
                <a16:creationId xmlns:a16="http://schemas.microsoft.com/office/drawing/2014/main" id="{82F7D875-B778-4DC1-A3B1-683CAA02589D}"/>
              </a:ext>
            </a:extLst>
          </p:cNvPr>
          <p:cNvCxnSpPr>
            <a:endCxn id="6" idx="0"/>
          </p:cNvCxnSpPr>
          <p:nvPr/>
        </p:nvCxnSpPr>
        <p:spPr>
          <a:xfrm rot="16200000" flipH="1">
            <a:off x="5249042" y="5716128"/>
            <a:ext cx="394236" cy="322476"/>
          </a:xfrm>
          <a:prstGeom prst="curvedConnector3">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488872455"/>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0950BD4-B69E-48AC-8D86-FA754FFACF7D}"/>
              </a:ext>
            </a:extLst>
          </p:cNvPr>
          <p:cNvPicPr>
            <a:picLocks noChangeAspect="1"/>
          </p:cNvPicPr>
          <p:nvPr/>
        </p:nvPicPr>
        <p:blipFill>
          <a:blip r:embed="rId2"/>
          <a:stretch>
            <a:fillRect/>
          </a:stretch>
        </p:blipFill>
        <p:spPr>
          <a:xfrm>
            <a:off x="1" y="1667601"/>
            <a:ext cx="4407623" cy="2880000"/>
          </a:xfrm>
          <a:prstGeom prst="rect">
            <a:avLst/>
          </a:prstGeom>
        </p:spPr>
      </p:pic>
      <p:cxnSp>
        <p:nvCxnSpPr>
          <p:cNvPr id="4" name="曲线连接符 7">
            <a:extLst>
              <a:ext uri="{FF2B5EF4-FFF2-40B4-BE49-F238E27FC236}">
                <a16:creationId xmlns:a16="http://schemas.microsoft.com/office/drawing/2014/main" id="{2A8E455E-C223-4CEB-89C9-781592C0959C}"/>
              </a:ext>
            </a:extLst>
          </p:cNvPr>
          <p:cNvCxnSpPr>
            <a:stCxn id="52" idx="2"/>
          </p:cNvCxnSpPr>
          <p:nvPr/>
        </p:nvCxnSpPr>
        <p:spPr>
          <a:xfrm rot="5400000">
            <a:off x="4129245" y="2082862"/>
            <a:ext cx="474199" cy="340089"/>
          </a:xfrm>
          <a:prstGeom prst="curvedConnector3">
            <a:avLst>
              <a:gd name="adj1" fmla="val 50000"/>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5" name="曲线连接符 11">
            <a:extLst>
              <a:ext uri="{FF2B5EF4-FFF2-40B4-BE49-F238E27FC236}">
                <a16:creationId xmlns:a16="http://schemas.microsoft.com/office/drawing/2014/main" id="{BC76EEBF-21A6-4490-9FF5-B158DE6E90CA}"/>
              </a:ext>
            </a:extLst>
          </p:cNvPr>
          <p:cNvCxnSpPr/>
          <p:nvPr/>
        </p:nvCxnSpPr>
        <p:spPr>
          <a:xfrm rot="5400000" flipH="1" flipV="1">
            <a:off x="2820692" y="1728863"/>
            <a:ext cx="449451" cy="154983"/>
          </a:xfrm>
          <a:prstGeom prst="curvedConnector3">
            <a:avLst/>
          </a:prstGeom>
          <a:ln>
            <a:tailEnd type="triangle"/>
          </a:ln>
        </p:spPr>
        <p:style>
          <a:lnRef idx="2">
            <a:schemeClr val="accent2"/>
          </a:lnRef>
          <a:fillRef idx="0">
            <a:schemeClr val="accent2"/>
          </a:fillRef>
          <a:effectRef idx="1">
            <a:schemeClr val="accent2"/>
          </a:effectRef>
          <a:fontRef idx="minor">
            <a:schemeClr val="tx1"/>
          </a:fontRef>
        </p:style>
      </p:cxnSp>
      <p:grpSp>
        <p:nvGrpSpPr>
          <p:cNvPr id="6" name="组合 5">
            <a:extLst>
              <a:ext uri="{FF2B5EF4-FFF2-40B4-BE49-F238E27FC236}">
                <a16:creationId xmlns:a16="http://schemas.microsoft.com/office/drawing/2014/main" id="{E560001C-4ED6-47F9-AE45-54F90CCE7A2C}"/>
              </a:ext>
            </a:extLst>
          </p:cNvPr>
          <p:cNvGrpSpPr/>
          <p:nvPr/>
        </p:nvGrpSpPr>
        <p:grpSpPr>
          <a:xfrm>
            <a:off x="4595811" y="1216000"/>
            <a:ext cx="3122172" cy="3898783"/>
            <a:chOff x="6153390" y="1642203"/>
            <a:chExt cx="3122172" cy="3898783"/>
          </a:xfrm>
        </p:grpSpPr>
        <p:pic>
          <p:nvPicPr>
            <p:cNvPr id="7" name="图片 6">
              <a:extLst>
                <a:ext uri="{FF2B5EF4-FFF2-40B4-BE49-F238E27FC236}">
                  <a16:creationId xmlns:a16="http://schemas.microsoft.com/office/drawing/2014/main" id="{D55FE613-85E3-4A78-A9FB-B51D12939CAF}"/>
                </a:ext>
              </a:extLst>
            </p:cNvPr>
            <p:cNvPicPr>
              <a:picLocks noChangeAspect="1"/>
            </p:cNvPicPr>
            <p:nvPr/>
          </p:nvPicPr>
          <p:blipFill>
            <a:blip r:embed="rId3"/>
            <a:stretch>
              <a:fillRect/>
            </a:stretch>
          </p:blipFill>
          <p:spPr>
            <a:xfrm>
              <a:off x="6867486" y="2093804"/>
              <a:ext cx="2273516" cy="2880000"/>
            </a:xfrm>
            <a:prstGeom prst="rect">
              <a:avLst/>
            </a:prstGeom>
          </p:spPr>
        </p:pic>
        <p:cxnSp>
          <p:nvCxnSpPr>
            <p:cNvPr id="8" name="直接箭头连接符 7">
              <a:extLst>
                <a:ext uri="{FF2B5EF4-FFF2-40B4-BE49-F238E27FC236}">
                  <a16:creationId xmlns:a16="http://schemas.microsoft.com/office/drawing/2014/main" id="{F1F389E2-B310-4E46-88A9-B00F45667741}"/>
                </a:ext>
              </a:extLst>
            </p:cNvPr>
            <p:cNvCxnSpPr/>
            <p:nvPr/>
          </p:nvCxnSpPr>
          <p:spPr>
            <a:xfrm>
              <a:off x="6900051" y="2303726"/>
              <a:ext cx="543764" cy="44961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文本框 8">
              <a:extLst>
                <a:ext uri="{FF2B5EF4-FFF2-40B4-BE49-F238E27FC236}">
                  <a16:creationId xmlns:a16="http://schemas.microsoft.com/office/drawing/2014/main" id="{83CA53B9-EA2D-4848-A746-84B83B875B43}"/>
                </a:ext>
              </a:extLst>
            </p:cNvPr>
            <p:cNvSpPr txBox="1"/>
            <p:nvPr/>
          </p:nvSpPr>
          <p:spPr>
            <a:xfrm>
              <a:off x="6628074" y="2093804"/>
              <a:ext cx="263214" cy="276999"/>
            </a:xfrm>
            <a:prstGeom prst="rect">
              <a:avLst/>
            </a:prstGeom>
            <a:noFill/>
          </p:spPr>
          <p:txBody>
            <a:bodyPr wrap="none" rtlCol="0">
              <a:spAutoFit/>
            </a:bodyPr>
            <a:lstStyle/>
            <a:p>
              <a:r>
                <a:rPr lang="en-US" altLang="zh-CN" sz="1200" dirty="0"/>
                <a:t>4</a:t>
              </a:r>
              <a:endParaRPr lang="zh-CN" altLang="en-US" sz="1200" dirty="0"/>
            </a:p>
          </p:txBody>
        </p:sp>
        <p:cxnSp>
          <p:nvCxnSpPr>
            <p:cNvPr id="10" name="直接箭头连接符 9">
              <a:extLst>
                <a:ext uri="{FF2B5EF4-FFF2-40B4-BE49-F238E27FC236}">
                  <a16:creationId xmlns:a16="http://schemas.microsoft.com/office/drawing/2014/main" id="{8660B183-82BD-4219-9503-D4253286B372}"/>
                </a:ext>
              </a:extLst>
            </p:cNvPr>
            <p:cNvCxnSpPr/>
            <p:nvPr/>
          </p:nvCxnSpPr>
          <p:spPr>
            <a:xfrm>
              <a:off x="7287809" y="2116440"/>
              <a:ext cx="373068" cy="650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文本框 10">
              <a:extLst>
                <a:ext uri="{FF2B5EF4-FFF2-40B4-BE49-F238E27FC236}">
                  <a16:creationId xmlns:a16="http://schemas.microsoft.com/office/drawing/2014/main" id="{CF8A6D7E-412B-478A-B43A-BA45D8212DDD}"/>
                </a:ext>
              </a:extLst>
            </p:cNvPr>
            <p:cNvSpPr txBox="1"/>
            <p:nvPr/>
          </p:nvSpPr>
          <p:spPr>
            <a:xfrm>
              <a:off x="7122810" y="1870523"/>
              <a:ext cx="263214" cy="276999"/>
            </a:xfrm>
            <a:prstGeom prst="rect">
              <a:avLst/>
            </a:prstGeom>
            <a:noFill/>
          </p:spPr>
          <p:txBody>
            <a:bodyPr wrap="none" rtlCol="0">
              <a:spAutoFit/>
            </a:bodyPr>
            <a:lstStyle/>
            <a:p>
              <a:r>
                <a:rPr lang="en-US" altLang="zh-CN" sz="1200" dirty="0"/>
                <a:t>5</a:t>
              </a:r>
              <a:endParaRPr lang="zh-CN" altLang="en-US" sz="1200" dirty="0"/>
            </a:p>
          </p:txBody>
        </p:sp>
        <p:cxnSp>
          <p:nvCxnSpPr>
            <p:cNvPr id="13" name="直接箭头连接符 12">
              <a:extLst>
                <a:ext uri="{FF2B5EF4-FFF2-40B4-BE49-F238E27FC236}">
                  <a16:creationId xmlns:a16="http://schemas.microsoft.com/office/drawing/2014/main" id="{88EBDAF9-CA4E-4FE0-B9ED-9E305B600C73}"/>
                </a:ext>
              </a:extLst>
            </p:cNvPr>
            <p:cNvCxnSpPr>
              <a:stCxn id="14" idx="2"/>
            </p:cNvCxnSpPr>
            <p:nvPr/>
          </p:nvCxnSpPr>
          <p:spPr>
            <a:xfrm>
              <a:off x="7762030" y="1919202"/>
              <a:ext cx="175180" cy="45160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文本框 13">
              <a:extLst>
                <a:ext uri="{FF2B5EF4-FFF2-40B4-BE49-F238E27FC236}">
                  <a16:creationId xmlns:a16="http://schemas.microsoft.com/office/drawing/2014/main" id="{8937ED75-9A62-4EFB-AEDC-1341A42CF1F5}"/>
                </a:ext>
              </a:extLst>
            </p:cNvPr>
            <p:cNvSpPr txBox="1"/>
            <p:nvPr/>
          </p:nvSpPr>
          <p:spPr>
            <a:xfrm>
              <a:off x="7630423" y="1642203"/>
              <a:ext cx="263214" cy="276999"/>
            </a:xfrm>
            <a:prstGeom prst="rect">
              <a:avLst/>
            </a:prstGeom>
            <a:noFill/>
          </p:spPr>
          <p:txBody>
            <a:bodyPr wrap="none" rtlCol="0">
              <a:spAutoFit/>
            </a:bodyPr>
            <a:lstStyle/>
            <a:p>
              <a:r>
                <a:rPr lang="en-US" altLang="zh-CN" sz="1200" dirty="0"/>
                <a:t>6</a:t>
              </a:r>
              <a:endParaRPr lang="zh-CN" altLang="en-US" sz="1200" dirty="0"/>
            </a:p>
          </p:txBody>
        </p:sp>
        <p:cxnSp>
          <p:nvCxnSpPr>
            <p:cNvPr id="15" name="直接箭头连接符 14">
              <a:extLst>
                <a:ext uri="{FF2B5EF4-FFF2-40B4-BE49-F238E27FC236}">
                  <a16:creationId xmlns:a16="http://schemas.microsoft.com/office/drawing/2014/main" id="{0369E461-D663-449B-8F32-8DAC31A3BED9}"/>
                </a:ext>
              </a:extLst>
            </p:cNvPr>
            <p:cNvCxnSpPr/>
            <p:nvPr/>
          </p:nvCxnSpPr>
          <p:spPr>
            <a:xfrm flipH="1">
              <a:off x="8917965" y="2383598"/>
              <a:ext cx="181761" cy="4899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6" name="文本框 15">
              <a:extLst>
                <a:ext uri="{FF2B5EF4-FFF2-40B4-BE49-F238E27FC236}">
                  <a16:creationId xmlns:a16="http://schemas.microsoft.com/office/drawing/2014/main" id="{53B17EF6-F6D3-4AE1-83E9-E7457C87FE9D}"/>
                </a:ext>
              </a:extLst>
            </p:cNvPr>
            <p:cNvSpPr txBox="1"/>
            <p:nvPr/>
          </p:nvSpPr>
          <p:spPr>
            <a:xfrm>
              <a:off x="9012348" y="2147521"/>
              <a:ext cx="263214" cy="276999"/>
            </a:xfrm>
            <a:prstGeom prst="rect">
              <a:avLst/>
            </a:prstGeom>
            <a:noFill/>
          </p:spPr>
          <p:txBody>
            <a:bodyPr wrap="none" rtlCol="0">
              <a:spAutoFit/>
            </a:bodyPr>
            <a:lstStyle/>
            <a:p>
              <a:r>
                <a:rPr lang="en-US" altLang="zh-CN" sz="1200" dirty="0"/>
                <a:t>8</a:t>
              </a:r>
              <a:endParaRPr lang="zh-CN" altLang="en-US" sz="1200" dirty="0"/>
            </a:p>
          </p:txBody>
        </p:sp>
        <p:cxnSp>
          <p:nvCxnSpPr>
            <p:cNvPr id="17" name="直接箭头连接符 16">
              <a:extLst>
                <a:ext uri="{FF2B5EF4-FFF2-40B4-BE49-F238E27FC236}">
                  <a16:creationId xmlns:a16="http://schemas.microsoft.com/office/drawing/2014/main" id="{43607EDD-D6A3-450E-9805-E765C02F4C30}"/>
                </a:ext>
              </a:extLst>
            </p:cNvPr>
            <p:cNvCxnSpPr/>
            <p:nvPr/>
          </p:nvCxnSpPr>
          <p:spPr>
            <a:xfrm flipH="1" flipV="1">
              <a:off x="7906117" y="4842091"/>
              <a:ext cx="240224" cy="421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50FECDAA-A7CD-4DD6-9094-91F1E89732AD}"/>
                </a:ext>
              </a:extLst>
            </p:cNvPr>
            <p:cNvSpPr txBox="1"/>
            <p:nvPr/>
          </p:nvSpPr>
          <p:spPr>
            <a:xfrm>
              <a:off x="8026229" y="5263987"/>
              <a:ext cx="342086" cy="276999"/>
            </a:xfrm>
            <a:prstGeom prst="rect">
              <a:avLst/>
            </a:prstGeom>
            <a:noFill/>
          </p:spPr>
          <p:txBody>
            <a:bodyPr wrap="square" rtlCol="0">
              <a:spAutoFit/>
            </a:bodyPr>
            <a:lstStyle/>
            <a:p>
              <a:r>
                <a:rPr lang="en-US" altLang="zh-CN" sz="1200" dirty="0"/>
                <a:t>13</a:t>
              </a:r>
              <a:endParaRPr lang="zh-CN" altLang="en-US" sz="1200" dirty="0"/>
            </a:p>
          </p:txBody>
        </p:sp>
        <p:cxnSp>
          <p:nvCxnSpPr>
            <p:cNvPr id="19" name="直接箭头连接符 18">
              <a:extLst>
                <a:ext uri="{FF2B5EF4-FFF2-40B4-BE49-F238E27FC236}">
                  <a16:creationId xmlns:a16="http://schemas.microsoft.com/office/drawing/2014/main" id="{78F8391A-114D-4410-8F6B-5BD329C2B1C6}"/>
                </a:ext>
              </a:extLst>
            </p:cNvPr>
            <p:cNvCxnSpPr/>
            <p:nvPr/>
          </p:nvCxnSpPr>
          <p:spPr>
            <a:xfrm>
              <a:off x="6801014" y="2666823"/>
              <a:ext cx="711865" cy="41340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0" name="文本框 19">
              <a:extLst>
                <a:ext uri="{FF2B5EF4-FFF2-40B4-BE49-F238E27FC236}">
                  <a16:creationId xmlns:a16="http://schemas.microsoft.com/office/drawing/2014/main" id="{2C8854A1-1CE1-4971-929C-C878F5942D0B}"/>
                </a:ext>
              </a:extLst>
            </p:cNvPr>
            <p:cNvSpPr txBox="1"/>
            <p:nvPr/>
          </p:nvSpPr>
          <p:spPr>
            <a:xfrm>
              <a:off x="6590814" y="2490126"/>
              <a:ext cx="263214" cy="276999"/>
            </a:xfrm>
            <a:prstGeom prst="rect">
              <a:avLst/>
            </a:prstGeom>
            <a:noFill/>
          </p:spPr>
          <p:txBody>
            <a:bodyPr wrap="none" rtlCol="0">
              <a:spAutoFit/>
            </a:bodyPr>
            <a:lstStyle/>
            <a:p>
              <a:r>
                <a:rPr lang="en-US" altLang="zh-CN" sz="1200" dirty="0"/>
                <a:t>3</a:t>
              </a:r>
              <a:endParaRPr lang="zh-CN" altLang="en-US" sz="1200" dirty="0"/>
            </a:p>
          </p:txBody>
        </p:sp>
        <p:cxnSp>
          <p:nvCxnSpPr>
            <p:cNvPr id="21" name="直接箭头连接符 20">
              <a:extLst>
                <a:ext uri="{FF2B5EF4-FFF2-40B4-BE49-F238E27FC236}">
                  <a16:creationId xmlns:a16="http://schemas.microsoft.com/office/drawing/2014/main" id="{5B0CD150-D83D-41B7-A7C7-73E3F17D63E3}"/>
                </a:ext>
              </a:extLst>
            </p:cNvPr>
            <p:cNvCxnSpPr/>
            <p:nvPr/>
          </p:nvCxnSpPr>
          <p:spPr>
            <a:xfrm flipV="1">
              <a:off x="6453323" y="3750374"/>
              <a:ext cx="656437" cy="388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文本框 21">
              <a:extLst>
                <a:ext uri="{FF2B5EF4-FFF2-40B4-BE49-F238E27FC236}">
                  <a16:creationId xmlns:a16="http://schemas.microsoft.com/office/drawing/2014/main" id="{F5F16D14-942B-4516-8923-B7BB09DF58BC}"/>
                </a:ext>
              </a:extLst>
            </p:cNvPr>
            <p:cNvSpPr txBox="1"/>
            <p:nvPr/>
          </p:nvSpPr>
          <p:spPr>
            <a:xfrm>
              <a:off x="6153390" y="4029813"/>
              <a:ext cx="341760" cy="276999"/>
            </a:xfrm>
            <a:prstGeom prst="rect">
              <a:avLst/>
            </a:prstGeom>
            <a:noFill/>
          </p:spPr>
          <p:txBody>
            <a:bodyPr wrap="none" rtlCol="0">
              <a:spAutoFit/>
            </a:bodyPr>
            <a:lstStyle/>
            <a:p>
              <a:r>
                <a:rPr lang="en-US" altLang="zh-CN" sz="1200" dirty="0"/>
                <a:t>15</a:t>
              </a:r>
              <a:endParaRPr lang="zh-CN" altLang="en-US" sz="1200" dirty="0"/>
            </a:p>
          </p:txBody>
        </p:sp>
        <p:cxnSp>
          <p:nvCxnSpPr>
            <p:cNvPr id="23" name="直接箭头连接符 22">
              <a:extLst>
                <a:ext uri="{FF2B5EF4-FFF2-40B4-BE49-F238E27FC236}">
                  <a16:creationId xmlns:a16="http://schemas.microsoft.com/office/drawing/2014/main" id="{37BFF096-53BE-4B48-A1EA-F54CA40AFA94}"/>
                </a:ext>
              </a:extLst>
            </p:cNvPr>
            <p:cNvCxnSpPr/>
            <p:nvPr/>
          </p:nvCxnSpPr>
          <p:spPr>
            <a:xfrm flipH="1">
              <a:off x="8397139" y="2007832"/>
              <a:ext cx="118909" cy="65276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文本框 23">
              <a:extLst>
                <a:ext uri="{FF2B5EF4-FFF2-40B4-BE49-F238E27FC236}">
                  <a16:creationId xmlns:a16="http://schemas.microsoft.com/office/drawing/2014/main" id="{4E760045-7C3F-4B6F-B883-DAE5C8A7CB61}"/>
                </a:ext>
              </a:extLst>
            </p:cNvPr>
            <p:cNvSpPr txBox="1"/>
            <p:nvPr/>
          </p:nvSpPr>
          <p:spPr>
            <a:xfrm>
              <a:off x="8433704" y="1737570"/>
              <a:ext cx="263214" cy="276999"/>
            </a:xfrm>
            <a:prstGeom prst="rect">
              <a:avLst/>
            </a:prstGeom>
            <a:noFill/>
          </p:spPr>
          <p:txBody>
            <a:bodyPr wrap="square" rtlCol="0">
              <a:spAutoFit/>
            </a:bodyPr>
            <a:lstStyle/>
            <a:p>
              <a:r>
                <a:rPr lang="en-US" altLang="zh-CN" sz="1200" dirty="0"/>
                <a:t>7</a:t>
              </a:r>
              <a:endParaRPr lang="zh-CN" altLang="en-US" sz="1200" dirty="0"/>
            </a:p>
          </p:txBody>
        </p:sp>
        <p:cxnSp>
          <p:nvCxnSpPr>
            <p:cNvPr id="25" name="直接箭头连接符 24">
              <a:extLst>
                <a:ext uri="{FF2B5EF4-FFF2-40B4-BE49-F238E27FC236}">
                  <a16:creationId xmlns:a16="http://schemas.microsoft.com/office/drawing/2014/main" id="{327F5E48-4A28-4921-91C5-CFA459D31006}"/>
                </a:ext>
              </a:extLst>
            </p:cNvPr>
            <p:cNvCxnSpPr/>
            <p:nvPr/>
          </p:nvCxnSpPr>
          <p:spPr>
            <a:xfrm flipH="1" flipV="1">
              <a:off x="7944023" y="4139218"/>
              <a:ext cx="784652" cy="5120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6" name="文本框 25">
              <a:extLst>
                <a:ext uri="{FF2B5EF4-FFF2-40B4-BE49-F238E27FC236}">
                  <a16:creationId xmlns:a16="http://schemas.microsoft.com/office/drawing/2014/main" id="{F804663C-8CCC-480E-A4C9-A6406ACFC408}"/>
                </a:ext>
              </a:extLst>
            </p:cNvPr>
            <p:cNvSpPr txBox="1"/>
            <p:nvPr/>
          </p:nvSpPr>
          <p:spPr>
            <a:xfrm>
              <a:off x="8696918" y="4596038"/>
              <a:ext cx="343526" cy="276999"/>
            </a:xfrm>
            <a:prstGeom prst="rect">
              <a:avLst/>
            </a:prstGeom>
            <a:noFill/>
          </p:spPr>
          <p:txBody>
            <a:bodyPr wrap="square" rtlCol="0">
              <a:spAutoFit/>
            </a:bodyPr>
            <a:lstStyle/>
            <a:p>
              <a:r>
                <a:rPr lang="en-US" altLang="zh-CN" sz="1200" dirty="0"/>
                <a:t>11</a:t>
              </a:r>
              <a:endParaRPr lang="zh-CN" altLang="en-US" sz="1200" dirty="0"/>
            </a:p>
          </p:txBody>
        </p:sp>
        <p:cxnSp>
          <p:nvCxnSpPr>
            <p:cNvPr id="27" name="直接箭头连接符 26">
              <a:extLst>
                <a:ext uri="{FF2B5EF4-FFF2-40B4-BE49-F238E27FC236}">
                  <a16:creationId xmlns:a16="http://schemas.microsoft.com/office/drawing/2014/main" id="{8DD48491-5829-4EC2-96A0-C1ACAFB4B76E}"/>
                </a:ext>
              </a:extLst>
            </p:cNvPr>
            <p:cNvCxnSpPr/>
            <p:nvPr/>
          </p:nvCxnSpPr>
          <p:spPr>
            <a:xfrm flipH="1" flipV="1">
              <a:off x="8005551" y="3307342"/>
              <a:ext cx="925904" cy="20551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文本框 27">
              <a:extLst>
                <a:ext uri="{FF2B5EF4-FFF2-40B4-BE49-F238E27FC236}">
                  <a16:creationId xmlns:a16="http://schemas.microsoft.com/office/drawing/2014/main" id="{55088292-0D63-4E14-9E02-AF7711F97663}"/>
                </a:ext>
              </a:extLst>
            </p:cNvPr>
            <p:cNvSpPr txBox="1"/>
            <p:nvPr/>
          </p:nvSpPr>
          <p:spPr>
            <a:xfrm>
              <a:off x="8956530" y="3424583"/>
              <a:ext cx="263214" cy="276999"/>
            </a:xfrm>
            <a:prstGeom prst="rect">
              <a:avLst/>
            </a:prstGeom>
            <a:noFill/>
          </p:spPr>
          <p:txBody>
            <a:bodyPr wrap="square" rtlCol="0">
              <a:spAutoFit/>
            </a:bodyPr>
            <a:lstStyle/>
            <a:p>
              <a:r>
                <a:rPr lang="en-US" altLang="zh-CN" sz="1200" dirty="0"/>
                <a:t>9</a:t>
              </a:r>
              <a:endParaRPr lang="zh-CN" altLang="en-US" sz="1200" dirty="0"/>
            </a:p>
          </p:txBody>
        </p:sp>
        <p:cxnSp>
          <p:nvCxnSpPr>
            <p:cNvPr id="29" name="直接箭头连接符 28">
              <a:extLst>
                <a:ext uri="{FF2B5EF4-FFF2-40B4-BE49-F238E27FC236}">
                  <a16:creationId xmlns:a16="http://schemas.microsoft.com/office/drawing/2014/main" id="{50BAB658-A2C0-456A-BFAD-997C5A3A4B8B}"/>
                </a:ext>
              </a:extLst>
            </p:cNvPr>
            <p:cNvCxnSpPr/>
            <p:nvPr/>
          </p:nvCxnSpPr>
          <p:spPr>
            <a:xfrm>
              <a:off x="6662870" y="3401408"/>
              <a:ext cx="571269" cy="22408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0" name="文本框 29">
              <a:extLst>
                <a:ext uri="{FF2B5EF4-FFF2-40B4-BE49-F238E27FC236}">
                  <a16:creationId xmlns:a16="http://schemas.microsoft.com/office/drawing/2014/main" id="{A5C83FA0-3CBA-48B0-A132-880984A0BDFE}"/>
                </a:ext>
              </a:extLst>
            </p:cNvPr>
            <p:cNvSpPr txBox="1"/>
            <p:nvPr/>
          </p:nvSpPr>
          <p:spPr>
            <a:xfrm>
              <a:off x="6433892" y="3223831"/>
              <a:ext cx="263214" cy="276999"/>
            </a:xfrm>
            <a:prstGeom prst="rect">
              <a:avLst/>
            </a:prstGeom>
            <a:noFill/>
          </p:spPr>
          <p:txBody>
            <a:bodyPr wrap="none" rtlCol="0">
              <a:spAutoFit/>
            </a:bodyPr>
            <a:lstStyle/>
            <a:p>
              <a:r>
                <a:rPr lang="en-US" altLang="zh-CN" sz="1200" dirty="0"/>
                <a:t>1</a:t>
              </a:r>
              <a:endParaRPr lang="zh-CN" altLang="en-US" sz="1200" dirty="0"/>
            </a:p>
          </p:txBody>
        </p:sp>
        <p:cxnSp>
          <p:nvCxnSpPr>
            <p:cNvPr id="31" name="直接箭头连接符 30">
              <a:extLst>
                <a:ext uri="{FF2B5EF4-FFF2-40B4-BE49-F238E27FC236}">
                  <a16:creationId xmlns:a16="http://schemas.microsoft.com/office/drawing/2014/main" id="{AAF16B33-F110-4BBE-9498-53B12B367DF0}"/>
                </a:ext>
              </a:extLst>
            </p:cNvPr>
            <p:cNvCxnSpPr/>
            <p:nvPr/>
          </p:nvCxnSpPr>
          <p:spPr>
            <a:xfrm flipV="1">
              <a:off x="6900051" y="3862219"/>
              <a:ext cx="513371" cy="7934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A4A9AD43-4B53-4FA3-AACE-FB3C0AF76A10}"/>
                </a:ext>
              </a:extLst>
            </p:cNvPr>
            <p:cNvSpPr txBox="1"/>
            <p:nvPr/>
          </p:nvSpPr>
          <p:spPr>
            <a:xfrm>
              <a:off x="6639318" y="4622527"/>
              <a:ext cx="363981" cy="276999"/>
            </a:xfrm>
            <a:prstGeom prst="rect">
              <a:avLst/>
            </a:prstGeom>
            <a:noFill/>
          </p:spPr>
          <p:txBody>
            <a:bodyPr wrap="square" rtlCol="0">
              <a:spAutoFit/>
            </a:bodyPr>
            <a:lstStyle/>
            <a:p>
              <a:r>
                <a:rPr lang="en-US" altLang="zh-CN" sz="1200" dirty="0"/>
                <a:t>14</a:t>
              </a:r>
              <a:endParaRPr lang="zh-CN" altLang="en-US" sz="1200" dirty="0"/>
            </a:p>
          </p:txBody>
        </p:sp>
        <p:cxnSp>
          <p:nvCxnSpPr>
            <p:cNvPr id="33" name="直接箭头连接符 32">
              <a:extLst>
                <a:ext uri="{FF2B5EF4-FFF2-40B4-BE49-F238E27FC236}">
                  <a16:creationId xmlns:a16="http://schemas.microsoft.com/office/drawing/2014/main" id="{E3B46CBF-90DB-4199-97FB-2A8224859C70}"/>
                </a:ext>
              </a:extLst>
            </p:cNvPr>
            <p:cNvCxnSpPr/>
            <p:nvPr/>
          </p:nvCxnSpPr>
          <p:spPr>
            <a:xfrm flipH="1" flipV="1">
              <a:off x="8223225" y="4059983"/>
              <a:ext cx="623030" cy="16947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文本框 33">
              <a:extLst>
                <a:ext uri="{FF2B5EF4-FFF2-40B4-BE49-F238E27FC236}">
                  <a16:creationId xmlns:a16="http://schemas.microsoft.com/office/drawing/2014/main" id="{7D948CC5-6E22-4888-BB03-43DEA3BB2735}"/>
                </a:ext>
              </a:extLst>
            </p:cNvPr>
            <p:cNvSpPr txBox="1"/>
            <p:nvPr/>
          </p:nvSpPr>
          <p:spPr>
            <a:xfrm>
              <a:off x="8816776" y="4144437"/>
              <a:ext cx="357319" cy="276999"/>
            </a:xfrm>
            <a:prstGeom prst="rect">
              <a:avLst/>
            </a:prstGeom>
            <a:noFill/>
          </p:spPr>
          <p:txBody>
            <a:bodyPr wrap="square" rtlCol="0">
              <a:spAutoFit/>
            </a:bodyPr>
            <a:lstStyle/>
            <a:p>
              <a:r>
                <a:rPr lang="en-US" altLang="zh-CN" sz="1200" dirty="0"/>
                <a:t>10</a:t>
              </a:r>
              <a:endParaRPr lang="zh-CN" altLang="en-US" sz="1200" dirty="0"/>
            </a:p>
          </p:txBody>
        </p:sp>
        <p:cxnSp>
          <p:nvCxnSpPr>
            <p:cNvPr id="35" name="直接箭头连接符 34">
              <a:extLst>
                <a:ext uri="{FF2B5EF4-FFF2-40B4-BE49-F238E27FC236}">
                  <a16:creationId xmlns:a16="http://schemas.microsoft.com/office/drawing/2014/main" id="{EDCD9604-8F0F-406A-8A5A-88A06829AB98}"/>
                </a:ext>
              </a:extLst>
            </p:cNvPr>
            <p:cNvCxnSpPr/>
            <p:nvPr/>
          </p:nvCxnSpPr>
          <p:spPr>
            <a:xfrm>
              <a:off x="6662870" y="2916209"/>
              <a:ext cx="459940" cy="2022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6" name="文本框 35">
              <a:extLst>
                <a:ext uri="{FF2B5EF4-FFF2-40B4-BE49-F238E27FC236}">
                  <a16:creationId xmlns:a16="http://schemas.microsoft.com/office/drawing/2014/main" id="{F60653D2-29FA-4D19-AA03-6A1767DD2C13}"/>
                </a:ext>
              </a:extLst>
            </p:cNvPr>
            <p:cNvSpPr txBox="1"/>
            <p:nvPr/>
          </p:nvSpPr>
          <p:spPr>
            <a:xfrm>
              <a:off x="6434588" y="2745859"/>
              <a:ext cx="263214" cy="276999"/>
            </a:xfrm>
            <a:prstGeom prst="rect">
              <a:avLst/>
            </a:prstGeom>
            <a:noFill/>
          </p:spPr>
          <p:txBody>
            <a:bodyPr wrap="none" rtlCol="0">
              <a:spAutoFit/>
            </a:bodyPr>
            <a:lstStyle/>
            <a:p>
              <a:r>
                <a:rPr lang="en-US" altLang="zh-CN" sz="1200" dirty="0"/>
                <a:t>2</a:t>
              </a:r>
              <a:endParaRPr lang="zh-CN" altLang="en-US" sz="1200" dirty="0"/>
            </a:p>
          </p:txBody>
        </p:sp>
      </p:grpSp>
      <p:grpSp>
        <p:nvGrpSpPr>
          <p:cNvPr id="37" name="组合 36">
            <a:extLst>
              <a:ext uri="{FF2B5EF4-FFF2-40B4-BE49-F238E27FC236}">
                <a16:creationId xmlns:a16="http://schemas.microsoft.com/office/drawing/2014/main" id="{D21EA6D4-C241-4CE5-B002-418287718DF5}"/>
              </a:ext>
            </a:extLst>
          </p:cNvPr>
          <p:cNvGrpSpPr/>
          <p:nvPr/>
        </p:nvGrpSpPr>
        <p:grpSpPr>
          <a:xfrm>
            <a:off x="7590192" y="1125914"/>
            <a:ext cx="2692863" cy="3559289"/>
            <a:chOff x="9721197" y="1552117"/>
            <a:chExt cx="2692863" cy="3559289"/>
          </a:xfrm>
        </p:grpSpPr>
        <p:pic>
          <p:nvPicPr>
            <p:cNvPr id="38" name="图片 37">
              <a:extLst>
                <a:ext uri="{FF2B5EF4-FFF2-40B4-BE49-F238E27FC236}">
                  <a16:creationId xmlns:a16="http://schemas.microsoft.com/office/drawing/2014/main" id="{9A67E341-F52E-4FA1-928E-917CEE5EFFD0}"/>
                </a:ext>
              </a:extLst>
            </p:cNvPr>
            <p:cNvPicPr>
              <a:picLocks noChangeAspect="1"/>
            </p:cNvPicPr>
            <p:nvPr/>
          </p:nvPicPr>
          <p:blipFill>
            <a:blip r:embed="rId4"/>
            <a:stretch>
              <a:fillRect/>
            </a:stretch>
          </p:blipFill>
          <p:spPr>
            <a:xfrm>
              <a:off x="9877263" y="2093804"/>
              <a:ext cx="2314737" cy="2880000"/>
            </a:xfrm>
            <a:prstGeom prst="rect">
              <a:avLst/>
            </a:prstGeom>
          </p:spPr>
        </p:pic>
        <p:cxnSp>
          <p:nvCxnSpPr>
            <p:cNvPr id="39" name="直接箭头连接符 38">
              <a:extLst>
                <a:ext uri="{FF2B5EF4-FFF2-40B4-BE49-F238E27FC236}">
                  <a16:creationId xmlns:a16="http://schemas.microsoft.com/office/drawing/2014/main" id="{C325BD5A-CE99-4278-A75F-1B34F5E6AE7A}"/>
                </a:ext>
              </a:extLst>
            </p:cNvPr>
            <p:cNvCxnSpPr/>
            <p:nvPr/>
          </p:nvCxnSpPr>
          <p:spPr>
            <a:xfrm>
              <a:off x="10309168" y="2232303"/>
              <a:ext cx="441133" cy="34526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0" name="文本框 39">
              <a:extLst>
                <a:ext uri="{FF2B5EF4-FFF2-40B4-BE49-F238E27FC236}">
                  <a16:creationId xmlns:a16="http://schemas.microsoft.com/office/drawing/2014/main" id="{CDA99F34-F687-44AB-B2E4-57A3D0A14068}"/>
                </a:ext>
              </a:extLst>
            </p:cNvPr>
            <p:cNvSpPr txBox="1"/>
            <p:nvPr/>
          </p:nvSpPr>
          <p:spPr>
            <a:xfrm>
              <a:off x="10030453" y="2026727"/>
              <a:ext cx="341760" cy="276999"/>
            </a:xfrm>
            <a:prstGeom prst="rect">
              <a:avLst/>
            </a:prstGeom>
            <a:noFill/>
          </p:spPr>
          <p:txBody>
            <a:bodyPr wrap="none" rtlCol="0">
              <a:spAutoFit/>
            </a:bodyPr>
            <a:lstStyle/>
            <a:p>
              <a:r>
                <a:rPr lang="en-US" altLang="zh-CN" sz="1200" dirty="0"/>
                <a:t>16</a:t>
              </a:r>
              <a:endParaRPr lang="zh-CN" altLang="en-US" sz="1200" dirty="0"/>
            </a:p>
          </p:txBody>
        </p:sp>
        <p:cxnSp>
          <p:nvCxnSpPr>
            <p:cNvPr id="41" name="直接箭头连接符 40">
              <a:extLst>
                <a:ext uri="{FF2B5EF4-FFF2-40B4-BE49-F238E27FC236}">
                  <a16:creationId xmlns:a16="http://schemas.microsoft.com/office/drawing/2014/main" id="{6EE6A19E-F5CF-47BF-B671-7D2A913D2222}"/>
                </a:ext>
              </a:extLst>
            </p:cNvPr>
            <p:cNvCxnSpPr/>
            <p:nvPr/>
          </p:nvCxnSpPr>
          <p:spPr>
            <a:xfrm flipV="1">
              <a:off x="11739966" y="4000719"/>
              <a:ext cx="93080" cy="8413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2" name="文本框 41">
              <a:extLst>
                <a:ext uri="{FF2B5EF4-FFF2-40B4-BE49-F238E27FC236}">
                  <a16:creationId xmlns:a16="http://schemas.microsoft.com/office/drawing/2014/main" id="{7B96C23E-BC1A-44F4-9390-6519E44F173E}"/>
                </a:ext>
              </a:extLst>
            </p:cNvPr>
            <p:cNvSpPr txBox="1"/>
            <p:nvPr/>
          </p:nvSpPr>
          <p:spPr>
            <a:xfrm>
              <a:off x="11549572" y="4834407"/>
              <a:ext cx="380787" cy="276999"/>
            </a:xfrm>
            <a:prstGeom prst="rect">
              <a:avLst/>
            </a:prstGeom>
            <a:noFill/>
          </p:spPr>
          <p:txBody>
            <a:bodyPr wrap="square" rtlCol="0">
              <a:spAutoFit/>
            </a:bodyPr>
            <a:lstStyle/>
            <a:p>
              <a:r>
                <a:rPr lang="en-US" altLang="zh-CN" sz="1200" dirty="0"/>
                <a:t>19</a:t>
              </a:r>
              <a:endParaRPr lang="zh-CN" altLang="en-US" sz="1200" dirty="0"/>
            </a:p>
          </p:txBody>
        </p:sp>
        <p:cxnSp>
          <p:nvCxnSpPr>
            <p:cNvPr id="43" name="直接箭头连接符 42">
              <a:extLst>
                <a:ext uri="{FF2B5EF4-FFF2-40B4-BE49-F238E27FC236}">
                  <a16:creationId xmlns:a16="http://schemas.microsoft.com/office/drawing/2014/main" id="{849FD8DA-0D05-4BA7-9DE2-47860C76B3A2}"/>
                </a:ext>
              </a:extLst>
            </p:cNvPr>
            <p:cNvCxnSpPr/>
            <p:nvPr/>
          </p:nvCxnSpPr>
          <p:spPr>
            <a:xfrm flipH="1">
              <a:off x="11654726" y="2457283"/>
              <a:ext cx="437460" cy="5125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4" name="文本框 43">
              <a:extLst>
                <a:ext uri="{FF2B5EF4-FFF2-40B4-BE49-F238E27FC236}">
                  <a16:creationId xmlns:a16="http://schemas.microsoft.com/office/drawing/2014/main" id="{548D065F-51FA-48C5-A753-190534CC84DE}"/>
                </a:ext>
              </a:extLst>
            </p:cNvPr>
            <p:cNvSpPr txBox="1"/>
            <p:nvPr/>
          </p:nvSpPr>
          <p:spPr>
            <a:xfrm>
              <a:off x="12016435" y="2211139"/>
              <a:ext cx="397625" cy="276999"/>
            </a:xfrm>
            <a:prstGeom prst="rect">
              <a:avLst/>
            </a:prstGeom>
            <a:noFill/>
          </p:spPr>
          <p:txBody>
            <a:bodyPr wrap="square" rtlCol="0">
              <a:spAutoFit/>
            </a:bodyPr>
            <a:lstStyle/>
            <a:p>
              <a:r>
                <a:rPr lang="en-US" altLang="zh-CN" sz="1200" dirty="0"/>
                <a:t>18</a:t>
              </a:r>
              <a:endParaRPr lang="zh-CN" altLang="en-US" sz="1200" dirty="0"/>
            </a:p>
          </p:txBody>
        </p:sp>
        <p:cxnSp>
          <p:nvCxnSpPr>
            <p:cNvPr id="45" name="直接箭头连接符 44">
              <a:extLst>
                <a:ext uri="{FF2B5EF4-FFF2-40B4-BE49-F238E27FC236}">
                  <a16:creationId xmlns:a16="http://schemas.microsoft.com/office/drawing/2014/main" id="{782EA1A2-D6E7-456A-B547-99D4F7DF9B0C}"/>
                </a:ext>
              </a:extLst>
            </p:cNvPr>
            <p:cNvCxnSpPr/>
            <p:nvPr/>
          </p:nvCxnSpPr>
          <p:spPr>
            <a:xfrm flipV="1">
              <a:off x="10030453" y="3945916"/>
              <a:ext cx="685546" cy="2390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6" name="文本框 45">
              <a:extLst>
                <a:ext uri="{FF2B5EF4-FFF2-40B4-BE49-F238E27FC236}">
                  <a16:creationId xmlns:a16="http://schemas.microsoft.com/office/drawing/2014/main" id="{14AED97B-9889-4FB6-928F-26772D34AB79}"/>
                </a:ext>
              </a:extLst>
            </p:cNvPr>
            <p:cNvSpPr txBox="1"/>
            <p:nvPr/>
          </p:nvSpPr>
          <p:spPr>
            <a:xfrm>
              <a:off x="9721197" y="4076467"/>
              <a:ext cx="341760" cy="276999"/>
            </a:xfrm>
            <a:prstGeom prst="rect">
              <a:avLst/>
            </a:prstGeom>
            <a:noFill/>
          </p:spPr>
          <p:txBody>
            <a:bodyPr wrap="none" rtlCol="0">
              <a:spAutoFit/>
            </a:bodyPr>
            <a:lstStyle/>
            <a:p>
              <a:r>
                <a:rPr lang="en-US" altLang="zh-CN" sz="1200" dirty="0"/>
                <a:t>21</a:t>
              </a:r>
              <a:endParaRPr lang="zh-CN" altLang="en-US" sz="1200" dirty="0"/>
            </a:p>
          </p:txBody>
        </p:sp>
        <p:cxnSp>
          <p:nvCxnSpPr>
            <p:cNvPr id="47" name="直接箭头连接符 46">
              <a:extLst>
                <a:ext uri="{FF2B5EF4-FFF2-40B4-BE49-F238E27FC236}">
                  <a16:creationId xmlns:a16="http://schemas.microsoft.com/office/drawing/2014/main" id="{CF844B36-E388-4838-8067-150D104E399D}"/>
                </a:ext>
              </a:extLst>
            </p:cNvPr>
            <p:cNvCxnSpPr/>
            <p:nvPr/>
          </p:nvCxnSpPr>
          <p:spPr>
            <a:xfrm flipV="1">
              <a:off x="10251031" y="4306812"/>
              <a:ext cx="374321" cy="3444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文本框 47">
              <a:extLst>
                <a:ext uri="{FF2B5EF4-FFF2-40B4-BE49-F238E27FC236}">
                  <a16:creationId xmlns:a16="http://schemas.microsoft.com/office/drawing/2014/main" id="{2C321B16-5122-4744-A5C2-E5E9BE1A8FA7}"/>
                </a:ext>
              </a:extLst>
            </p:cNvPr>
            <p:cNvSpPr txBox="1"/>
            <p:nvPr/>
          </p:nvSpPr>
          <p:spPr>
            <a:xfrm>
              <a:off x="9963688" y="4574943"/>
              <a:ext cx="341760" cy="276999"/>
            </a:xfrm>
            <a:prstGeom prst="rect">
              <a:avLst/>
            </a:prstGeom>
            <a:noFill/>
          </p:spPr>
          <p:txBody>
            <a:bodyPr wrap="none" rtlCol="0">
              <a:spAutoFit/>
            </a:bodyPr>
            <a:lstStyle/>
            <a:p>
              <a:r>
                <a:rPr lang="en-US" altLang="zh-CN" sz="1200" dirty="0"/>
                <a:t>20</a:t>
              </a:r>
              <a:endParaRPr lang="zh-CN" altLang="en-US" sz="1200" dirty="0"/>
            </a:p>
          </p:txBody>
        </p:sp>
        <p:cxnSp>
          <p:nvCxnSpPr>
            <p:cNvPr id="49" name="直接箭头连接符 48">
              <a:extLst>
                <a:ext uri="{FF2B5EF4-FFF2-40B4-BE49-F238E27FC236}">
                  <a16:creationId xmlns:a16="http://schemas.microsoft.com/office/drawing/2014/main" id="{C5001E9C-CF8B-47F6-BD3A-922E0E67FD11}"/>
                </a:ext>
              </a:extLst>
            </p:cNvPr>
            <p:cNvCxnSpPr>
              <a:stCxn id="50" idx="2"/>
            </p:cNvCxnSpPr>
            <p:nvPr/>
          </p:nvCxnSpPr>
          <p:spPr>
            <a:xfrm>
              <a:off x="11322928" y="1829116"/>
              <a:ext cx="285303" cy="6876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0" name="文本框 49">
              <a:extLst>
                <a:ext uri="{FF2B5EF4-FFF2-40B4-BE49-F238E27FC236}">
                  <a16:creationId xmlns:a16="http://schemas.microsoft.com/office/drawing/2014/main" id="{77D32970-0CC1-4DF0-9192-16F87925B9C2}"/>
                </a:ext>
              </a:extLst>
            </p:cNvPr>
            <p:cNvSpPr txBox="1"/>
            <p:nvPr/>
          </p:nvSpPr>
          <p:spPr>
            <a:xfrm>
              <a:off x="11152048" y="1552117"/>
              <a:ext cx="341760" cy="276999"/>
            </a:xfrm>
            <a:prstGeom prst="rect">
              <a:avLst/>
            </a:prstGeom>
            <a:noFill/>
          </p:spPr>
          <p:txBody>
            <a:bodyPr wrap="none" rtlCol="0">
              <a:spAutoFit/>
            </a:bodyPr>
            <a:lstStyle/>
            <a:p>
              <a:r>
                <a:rPr lang="en-US" altLang="zh-CN" sz="1200" dirty="0"/>
                <a:t>17</a:t>
              </a:r>
              <a:endParaRPr lang="zh-CN" altLang="en-US" sz="1200" dirty="0"/>
            </a:p>
          </p:txBody>
        </p:sp>
      </p:grpSp>
      <p:sp>
        <p:nvSpPr>
          <p:cNvPr id="51" name="文本框 50">
            <a:extLst>
              <a:ext uri="{FF2B5EF4-FFF2-40B4-BE49-F238E27FC236}">
                <a16:creationId xmlns:a16="http://schemas.microsoft.com/office/drawing/2014/main" id="{E9E7A221-A62A-476B-BBDC-94B6DFD9A86D}"/>
              </a:ext>
            </a:extLst>
          </p:cNvPr>
          <p:cNvSpPr txBox="1"/>
          <p:nvPr/>
        </p:nvSpPr>
        <p:spPr>
          <a:xfrm>
            <a:off x="10468677" y="1264413"/>
            <a:ext cx="1474022" cy="5170646"/>
          </a:xfrm>
          <a:prstGeom prst="rect">
            <a:avLst/>
          </a:prstGeom>
          <a:noFill/>
        </p:spPr>
        <p:txBody>
          <a:bodyPr wrap="square" rtlCol="0">
            <a:spAutoFit/>
          </a:bodyPr>
          <a:lstStyle/>
          <a:p>
            <a:pPr>
              <a:lnSpc>
                <a:spcPct val="150000"/>
              </a:lnSpc>
            </a:pPr>
            <a:r>
              <a:rPr lang="en-US" altLang="zh-CN" sz="1000" dirty="0">
                <a:latin typeface="黑体" panose="02010609060101010101" pitchFamily="49" charset="-122"/>
                <a:ea typeface="黑体" panose="02010609060101010101" pitchFamily="49" charset="-122"/>
              </a:rPr>
              <a:t>1.</a:t>
            </a:r>
            <a:r>
              <a:rPr lang="zh-CN" altLang="en-US" sz="1000" dirty="0">
                <a:latin typeface="黑体" panose="02010609060101010101" pitchFamily="49" charset="-122"/>
                <a:ea typeface="黑体" panose="02010609060101010101" pitchFamily="49" charset="-122"/>
              </a:rPr>
              <a:t>皮带涨紧轮</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2.</a:t>
            </a:r>
            <a:r>
              <a:rPr lang="zh-CN" altLang="en-US" sz="1000" dirty="0">
                <a:latin typeface="黑体" panose="02010609060101010101" pitchFamily="49" charset="-122"/>
                <a:ea typeface="黑体" panose="02010609060101010101" pitchFamily="49" charset="-122"/>
              </a:rPr>
              <a:t>发电机</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3.</a:t>
            </a:r>
            <a:r>
              <a:rPr lang="zh-CN" altLang="en-US" sz="1000" dirty="0">
                <a:latin typeface="黑体" panose="02010609060101010101" pitchFamily="49" charset="-122"/>
                <a:ea typeface="黑体" panose="02010609060101010101" pitchFamily="49" charset="-122"/>
              </a:rPr>
              <a:t>发电机皮带</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4.</a:t>
            </a:r>
            <a:r>
              <a:rPr lang="zh-CN" altLang="en-US" sz="1000" dirty="0">
                <a:latin typeface="黑体" panose="02010609060101010101" pitchFamily="49" charset="-122"/>
                <a:ea typeface="黑体" panose="02010609060101010101" pitchFamily="49" charset="-122"/>
              </a:rPr>
              <a:t>发动机起吊支架</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5.</a:t>
            </a:r>
            <a:r>
              <a:rPr lang="zh-CN" altLang="en-US" sz="1000" dirty="0">
                <a:latin typeface="黑体" panose="02010609060101010101" pitchFamily="49" charset="-122"/>
                <a:ea typeface="黑体" panose="02010609060101010101" pitchFamily="49" charset="-122"/>
              </a:rPr>
              <a:t>发电机出水口</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6.</a:t>
            </a:r>
            <a:r>
              <a:rPr lang="zh-CN" altLang="en-US" sz="1000" dirty="0">
                <a:latin typeface="黑体" panose="02010609060101010101" pitchFamily="49" charset="-122"/>
                <a:ea typeface="黑体" panose="02010609060101010101" pitchFamily="49" charset="-122"/>
              </a:rPr>
              <a:t>增压器出气口</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7.</a:t>
            </a:r>
            <a:r>
              <a:rPr lang="zh-CN" altLang="en-US" sz="1000" dirty="0">
                <a:latin typeface="黑体" panose="02010609060101010101" pitchFamily="49" charset="-122"/>
                <a:ea typeface="黑体" panose="02010609060101010101" pitchFamily="49" charset="-122"/>
              </a:rPr>
              <a:t>发动机线束</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8.</a:t>
            </a:r>
            <a:r>
              <a:rPr lang="zh-CN" altLang="en-US" sz="1000" dirty="0">
                <a:latin typeface="黑体" panose="02010609060101010101" pitchFamily="49" charset="-122"/>
                <a:ea typeface="黑体" panose="02010609060101010101" pitchFamily="49" charset="-122"/>
              </a:rPr>
              <a:t>发动机进气口</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9.</a:t>
            </a:r>
            <a:r>
              <a:rPr lang="zh-CN" altLang="en-US" sz="1000" dirty="0">
                <a:latin typeface="黑体" panose="02010609060101010101" pitchFamily="49" charset="-122"/>
                <a:ea typeface="黑体" panose="02010609060101010101" pitchFamily="49" charset="-122"/>
              </a:rPr>
              <a:t>风扇驱动轮</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10.</a:t>
            </a:r>
            <a:r>
              <a:rPr lang="zh-CN" altLang="en-US" sz="1000" dirty="0">
                <a:latin typeface="黑体" panose="02010609060101010101" pitchFamily="49" charset="-122"/>
                <a:ea typeface="黑体" panose="02010609060101010101" pitchFamily="49" charset="-122"/>
              </a:rPr>
              <a:t>发动机本体</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11.</a:t>
            </a:r>
            <a:r>
              <a:rPr lang="zh-CN" altLang="en-US" sz="1000" dirty="0">
                <a:latin typeface="黑体" panose="02010609060101010101" pitchFamily="49" charset="-122"/>
                <a:ea typeface="黑体" panose="02010609060101010101" pitchFamily="49" charset="-122"/>
              </a:rPr>
              <a:t>曲轴带轮</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12.</a:t>
            </a:r>
            <a:r>
              <a:rPr lang="zh-CN" altLang="en-US" sz="1000" dirty="0">
                <a:latin typeface="黑体" panose="02010609060101010101" pitchFamily="49" charset="-122"/>
                <a:ea typeface="黑体" panose="02010609060101010101" pitchFamily="49" charset="-122"/>
              </a:rPr>
              <a:t>油底壳</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13.</a:t>
            </a:r>
            <a:r>
              <a:rPr lang="zh-CN" altLang="en-US" sz="1000" dirty="0">
                <a:latin typeface="黑体" panose="02010609060101010101" pitchFamily="49" charset="-122"/>
                <a:ea typeface="黑体" panose="02010609060101010101" pitchFamily="49" charset="-122"/>
              </a:rPr>
              <a:t>油底壳放油塞</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14.</a:t>
            </a:r>
            <a:r>
              <a:rPr lang="zh-CN" altLang="en-US" sz="1000" dirty="0">
                <a:latin typeface="黑体" panose="02010609060101010101" pitchFamily="49" charset="-122"/>
                <a:ea typeface="黑体" panose="02010609060101010101" pitchFamily="49" charset="-122"/>
              </a:rPr>
              <a:t>机油油口</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15.</a:t>
            </a:r>
            <a:r>
              <a:rPr lang="zh-CN" altLang="en-US" sz="1000" dirty="0">
                <a:latin typeface="黑体" panose="02010609060101010101" pitchFamily="49" charset="-122"/>
                <a:ea typeface="黑体" panose="02010609060101010101" pitchFamily="49" charset="-122"/>
              </a:rPr>
              <a:t>发动机进水口</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16.</a:t>
            </a:r>
            <a:r>
              <a:rPr lang="zh-CN" altLang="en-US" sz="1000" dirty="0">
                <a:latin typeface="黑体" panose="02010609060101010101" pitchFamily="49" charset="-122"/>
                <a:ea typeface="黑体" panose="02010609060101010101" pitchFamily="49" charset="-122"/>
              </a:rPr>
              <a:t>曲轴箱呼吸管</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17.</a:t>
            </a:r>
            <a:r>
              <a:rPr lang="zh-CN" altLang="en-US" sz="1000" dirty="0">
                <a:latin typeface="黑体" panose="02010609060101010101" pitchFamily="49" charset="-122"/>
                <a:ea typeface="黑体" panose="02010609060101010101" pitchFamily="49" charset="-122"/>
              </a:rPr>
              <a:t>增压器</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18.</a:t>
            </a:r>
            <a:r>
              <a:rPr lang="zh-CN" altLang="en-US" sz="1000" dirty="0">
                <a:latin typeface="黑体" panose="02010609060101010101" pitchFamily="49" charset="-122"/>
                <a:ea typeface="黑体" panose="02010609060101010101" pitchFamily="49" charset="-122"/>
              </a:rPr>
              <a:t>排气歧管</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19.</a:t>
            </a:r>
            <a:r>
              <a:rPr lang="zh-CN" altLang="en-US" sz="1000" dirty="0">
                <a:latin typeface="黑体" panose="02010609060101010101" pitchFamily="49" charset="-122"/>
                <a:ea typeface="黑体" panose="02010609060101010101" pitchFamily="49" charset="-122"/>
              </a:rPr>
              <a:t>机油滤清器</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20.</a:t>
            </a:r>
            <a:r>
              <a:rPr lang="zh-CN" altLang="en-US" sz="1000" dirty="0">
                <a:latin typeface="黑体" panose="02010609060101010101" pitchFamily="49" charset="-122"/>
                <a:ea typeface="黑体" panose="02010609060101010101" pitchFamily="49" charset="-122"/>
              </a:rPr>
              <a:t>飞轮壳</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21.</a:t>
            </a:r>
            <a:r>
              <a:rPr lang="zh-CN" altLang="en-US" sz="1000" dirty="0">
                <a:latin typeface="黑体" panose="02010609060101010101" pitchFamily="49" charset="-122"/>
                <a:ea typeface="黑体" panose="02010609060101010101" pitchFamily="49" charset="-122"/>
              </a:rPr>
              <a:t>飞轮</a:t>
            </a:r>
            <a:endParaRPr lang="en-US" altLang="zh-CN" sz="1000" dirty="0">
              <a:latin typeface="黑体" panose="02010609060101010101" pitchFamily="49" charset="-122"/>
              <a:ea typeface="黑体" panose="02010609060101010101" pitchFamily="49" charset="-122"/>
            </a:endParaRPr>
          </a:p>
          <a:p>
            <a:pPr>
              <a:lnSpc>
                <a:spcPct val="150000"/>
              </a:lnSpc>
            </a:pPr>
            <a:r>
              <a:rPr lang="en-US" altLang="zh-CN" sz="1000" dirty="0">
                <a:latin typeface="黑体" panose="02010609060101010101" pitchFamily="49" charset="-122"/>
                <a:ea typeface="黑体" panose="02010609060101010101" pitchFamily="49" charset="-122"/>
              </a:rPr>
              <a:t>22.</a:t>
            </a:r>
            <a:r>
              <a:rPr lang="zh-CN" altLang="en-US" sz="1000" dirty="0">
                <a:latin typeface="黑体" panose="02010609060101010101" pitchFamily="49" charset="-122"/>
                <a:ea typeface="黑体" panose="02010609060101010101" pitchFamily="49" charset="-122"/>
              </a:rPr>
              <a:t>启动马达</a:t>
            </a:r>
          </a:p>
        </p:txBody>
      </p:sp>
      <p:sp>
        <p:nvSpPr>
          <p:cNvPr id="52" name="文本框 51">
            <a:extLst>
              <a:ext uri="{FF2B5EF4-FFF2-40B4-BE49-F238E27FC236}">
                <a16:creationId xmlns:a16="http://schemas.microsoft.com/office/drawing/2014/main" id="{8B360F33-02EA-4843-B4F4-264E2754836D}"/>
              </a:ext>
            </a:extLst>
          </p:cNvPr>
          <p:cNvSpPr txBox="1"/>
          <p:nvPr/>
        </p:nvSpPr>
        <p:spPr>
          <a:xfrm>
            <a:off x="4059334" y="1738808"/>
            <a:ext cx="954107" cy="27699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rPr>
              <a:t>来自中冷器</a:t>
            </a:r>
          </a:p>
        </p:txBody>
      </p:sp>
      <p:sp>
        <p:nvSpPr>
          <p:cNvPr id="53" name="文本框 52">
            <a:extLst>
              <a:ext uri="{FF2B5EF4-FFF2-40B4-BE49-F238E27FC236}">
                <a16:creationId xmlns:a16="http://schemas.microsoft.com/office/drawing/2014/main" id="{9E875999-CEA3-4960-9026-CC793C5C8771}"/>
              </a:ext>
            </a:extLst>
          </p:cNvPr>
          <p:cNvSpPr txBox="1"/>
          <p:nvPr/>
        </p:nvSpPr>
        <p:spPr>
          <a:xfrm>
            <a:off x="2791578" y="1264413"/>
            <a:ext cx="954107" cy="27699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rPr>
              <a:t>流向中冷器</a:t>
            </a:r>
          </a:p>
        </p:txBody>
      </p:sp>
      <p:cxnSp>
        <p:nvCxnSpPr>
          <p:cNvPr id="54" name="曲线连接符 123">
            <a:extLst>
              <a:ext uri="{FF2B5EF4-FFF2-40B4-BE49-F238E27FC236}">
                <a16:creationId xmlns:a16="http://schemas.microsoft.com/office/drawing/2014/main" id="{9B2591FC-96CC-4A9B-BD56-FDA3808B12A1}"/>
              </a:ext>
            </a:extLst>
          </p:cNvPr>
          <p:cNvCxnSpPr/>
          <p:nvPr/>
        </p:nvCxnSpPr>
        <p:spPr>
          <a:xfrm>
            <a:off x="3153922" y="2797628"/>
            <a:ext cx="812188" cy="200752"/>
          </a:xfrm>
          <a:prstGeom prst="curvedConnector3">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55" name="曲线连接符 128">
            <a:extLst>
              <a:ext uri="{FF2B5EF4-FFF2-40B4-BE49-F238E27FC236}">
                <a16:creationId xmlns:a16="http://schemas.microsoft.com/office/drawing/2014/main" id="{07DC3648-3547-4CE4-A6E2-877522115573}"/>
              </a:ext>
            </a:extLst>
          </p:cNvPr>
          <p:cNvCxnSpPr/>
          <p:nvPr/>
        </p:nvCxnSpPr>
        <p:spPr>
          <a:xfrm flipV="1">
            <a:off x="1968285" y="3995202"/>
            <a:ext cx="758190" cy="631634"/>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sp>
        <p:nvSpPr>
          <p:cNvPr id="56" name="文本框 55">
            <a:extLst>
              <a:ext uri="{FF2B5EF4-FFF2-40B4-BE49-F238E27FC236}">
                <a16:creationId xmlns:a16="http://schemas.microsoft.com/office/drawing/2014/main" id="{05C12AF7-4799-4FD4-9AE8-38D4F86DBA3E}"/>
              </a:ext>
            </a:extLst>
          </p:cNvPr>
          <p:cNvSpPr txBox="1"/>
          <p:nvPr/>
        </p:nvSpPr>
        <p:spPr>
          <a:xfrm>
            <a:off x="1397733" y="4678375"/>
            <a:ext cx="954107" cy="27699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rPr>
              <a:t>来自散热器</a:t>
            </a:r>
          </a:p>
        </p:txBody>
      </p:sp>
      <p:sp>
        <p:nvSpPr>
          <p:cNvPr id="57" name="文本框 56">
            <a:extLst>
              <a:ext uri="{FF2B5EF4-FFF2-40B4-BE49-F238E27FC236}">
                <a16:creationId xmlns:a16="http://schemas.microsoft.com/office/drawing/2014/main" id="{5870622B-73A8-45EE-8A85-387180911A26}"/>
              </a:ext>
            </a:extLst>
          </p:cNvPr>
          <p:cNvSpPr txBox="1"/>
          <p:nvPr/>
        </p:nvSpPr>
        <p:spPr>
          <a:xfrm>
            <a:off x="3914286" y="2831149"/>
            <a:ext cx="954107" cy="27699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rPr>
              <a:t>流向散热器</a:t>
            </a:r>
          </a:p>
        </p:txBody>
      </p:sp>
      <p:cxnSp>
        <p:nvCxnSpPr>
          <p:cNvPr id="58" name="直接箭头连接符 57">
            <a:extLst>
              <a:ext uri="{FF2B5EF4-FFF2-40B4-BE49-F238E27FC236}">
                <a16:creationId xmlns:a16="http://schemas.microsoft.com/office/drawing/2014/main" id="{9BB34D4C-7E78-45B8-8462-435A953C65B8}"/>
              </a:ext>
            </a:extLst>
          </p:cNvPr>
          <p:cNvCxnSpPr/>
          <p:nvPr/>
        </p:nvCxnSpPr>
        <p:spPr>
          <a:xfrm>
            <a:off x="1265472" y="2543631"/>
            <a:ext cx="492528" cy="56451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9" name="文本框 58">
            <a:extLst>
              <a:ext uri="{FF2B5EF4-FFF2-40B4-BE49-F238E27FC236}">
                <a16:creationId xmlns:a16="http://schemas.microsoft.com/office/drawing/2014/main" id="{42B1C792-12F4-4D72-9463-2673F322783D}"/>
              </a:ext>
            </a:extLst>
          </p:cNvPr>
          <p:cNvSpPr txBox="1"/>
          <p:nvPr/>
        </p:nvSpPr>
        <p:spPr>
          <a:xfrm>
            <a:off x="1032541" y="2287355"/>
            <a:ext cx="344038" cy="276999"/>
          </a:xfrm>
          <a:prstGeom prst="rect">
            <a:avLst/>
          </a:prstGeom>
          <a:noFill/>
        </p:spPr>
        <p:txBody>
          <a:bodyPr wrap="square" rtlCol="0">
            <a:spAutoFit/>
          </a:bodyPr>
          <a:lstStyle/>
          <a:p>
            <a:r>
              <a:rPr lang="en-US" altLang="zh-CN" sz="1200" dirty="0"/>
              <a:t>22</a:t>
            </a:r>
            <a:endParaRPr lang="zh-CN" altLang="en-US" sz="1200" dirty="0"/>
          </a:p>
        </p:txBody>
      </p:sp>
      <p:pic>
        <p:nvPicPr>
          <p:cNvPr id="60" name="图片 59">
            <a:extLst>
              <a:ext uri="{FF2B5EF4-FFF2-40B4-BE49-F238E27FC236}">
                <a16:creationId xmlns:a16="http://schemas.microsoft.com/office/drawing/2014/main" id="{F7C846BB-2B76-401D-9150-D4C1BA5D67BF}"/>
              </a:ext>
            </a:extLst>
          </p:cNvPr>
          <p:cNvPicPr>
            <a:picLocks noChangeAspect="1"/>
          </p:cNvPicPr>
          <p:nvPr/>
        </p:nvPicPr>
        <p:blipFill>
          <a:blip r:embed="rId5"/>
          <a:stretch>
            <a:fillRect/>
          </a:stretch>
        </p:blipFill>
        <p:spPr>
          <a:xfrm>
            <a:off x="2571483" y="4618808"/>
            <a:ext cx="2336479" cy="1800000"/>
          </a:xfrm>
          <a:prstGeom prst="rect">
            <a:avLst/>
          </a:prstGeom>
        </p:spPr>
      </p:pic>
      <p:sp>
        <p:nvSpPr>
          <p:cNvPr id="61" name="文本框 60">
            <a:extLst>
              <a:ext uri="{FF2B5EF4-FFF2-40B4-BE49-F238E27FC236}">
                <a16:creationId xmlns:a16="http://schemas.microsoft.com/office/drawing/2014/main" id="{7AB0ABD8-EDDD-4659-8C3B-29A7F6C434B0}"/>
              </a:ext>
            </a:extLst>
          </p:cNvPr>
          <p:cNvSpPr txBox="1"/>
          <p:nvPr/>
        </p:nvSpPr>
        <p:spPr>
          <a:xfrm>
            <a:off x="1651726" y="6059837"/>
            <a:ext cx="873259" cy="246221"/>
          </a:xfrm>
          <a:prstGeom prst="rect">
            <a:avLst/>
          </a:prstGeom>
        </p:spPr>
        <p:style>
          <a:lnRef idx="0">
            <a:schemeClr val="accent4"/>
          </a:lnRef>
          <a:fillRef idx="3">
            <a:schemeClr val="accent4"/>
          </a:fillRef>
          <a:effectRef idx="3">
            <a:schemeClr val="accent4"/>
          </a:effectRef>
          <a:fontRef idx="minor">
            <a:schemeClr val="lt1"/>
          </a:fontRef>
        </p:style>
        <p:txBody>
          <a:bodyPr wrap="square" rtlCol="0">
            <a:spAutoFit/>
          </a:bodyPr>
          <a:lstStyle/>
          <a:p>
            <a:r>
              <a:rPr lang="zh-CN" altLang="en-US" sz="1000" dirty="0"/>
              <a:t>发动机</a:t>
            </a:r>
            <a:r>
              <a:rPr lang="en-US" altLang="zh-CN" sz="1000" dirty="0"/>
              <a:t>ECU</a:t>
            </a:r>
            <a:endParaRPr lang="zh-CN" altLang="en-US" sz="1000" dirty="0"/>
          </a:p>
        </p:txBody>
      </p:sp>
      <p:sp>
        <p:nvSpPr>
          <p:cNvPr id="62" name="文本框 61">
            <a:extLst>
              <a:ext uri="{FF2B5EF4-FFF2-40B4-BE49-F238E27FC236}">
                <a16:creationId xmlns:a16="http://schemas.microsoft.com/office/drawing/2014/main" id="{EB7CD92E-86D8-4141-8BF7-49D57F1E7F85}"/>
              </a:ext>
            </a:extLst>
          </p:cNvPr>
          <p:cNvSpPr txBox="1"/>
          <p:nvPr/>
        </p:nvSpPr>
        <p:spPr>
          <a:xfrm>
            <a:off x="4861713" y="6059837"/>
            <a:ext cx="606258" cy="246221"/>
          </a:xfrm>
          <a:prstGeom prst="rect">
            <a:avLst/>
          </a:prstGeom>
        </p:spPr>
        <p:style>
          <a:lnRef idx="0">
            <a:schemeClr val="accent3"/>
          </a:lnRef>
          <a:fillRef idx="3">
            <a:schemeClr val="accent3"/>
          </a:fillRef>
          <a:effectRef idx="3">
            <a:schemeClr val="accent3"/>
          </a:effectRef>
          <a:fontRef idx="minor">
            <a:schemeClr val="lt1"/>
          </a:fontRef>
        </p:style>
        <p:txBody>
          <a:bodyPr wrap="square" rtlCol="0">
            <a:spAutoFit/>
          </a:bodyPr>
          <a:lstStyle/>
          <a:p>
            <a:r>
              <a:rPr lang="zh-CN" altLang="en-US" sz="1000" dirty="0"/>
              <a:t>燃油泵</a:t>
            </a:r>
          </a:p>
        </p:txBody>
      </p:sp>
      <p:cxnSp>
        <p:nvCxnSpPr>
          <p:cNvPr id="63" name="直接箭头连接符 62">
            <a:extLst>
              <a:ext uri="{FF2B5EF4-FFF2-40B4-BE49-F238E27FC236}">
                <a16:creationId xmlns:a16="http://schemas.microsoft.com/office/drawing/2014/main" id="{D09387E7-9519-42A9-993C-86D380ECBC69}"/>
              </a:ext>
            </a:extLst>
          </p:cNvPr>
          <p:cNvCxnSpPr/>
          <p:nvPr/>
        </p:nvCxnSpPr>
        <p:spPr>
          <a:xfrm flipV="1">
            <a:off x="2617981" y="5881608"/>
            <a:ext cx="805829" cy="2537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4" name="直接箭头连接符 63">
            <a:extLst>
              <a:ext uri="{FF2B5EF4-FFF2-40B4-BE49-F238E27FC236}">
                <a16:creationId xmlns:a16="http://schemas.microsoft.com/office/drawing/2014/main" id="{910AAAFD-E1F1-4BD6-AFAC-B176ED4C49B5}"/>
              </a:ext>
            </a:extLst>
          </p:cNvPr>
          <p:cNvCxnSpPr/>
          <p:nvPr/>
        </p:nvCxnSpPr>
        <p:spPr>
          <a:xfrm flipH="1" flipV="1">
            <a:off x="4241388" y="5881607"/>
            <a:ext cx="551576" cy="2537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65" name="图片 64">
            <a:extLst>
              <a:ext uri="{FF2B5EF4-FFF2-40B4-BE49-F238E27FC236}">
                <a16:creationId xmlns:a16="http://schemas.microsoft.com/office/drawing/2014/main" id="{BC42272F-2D19-40F2-970B-7EF679F40618}"/>
              </a:ext>
            </a:extLst>
          </p:cNvPr>
          <p:cNvPicPr>
            <a:picLocks noChangeAspect="1"/>
          </p:cNvPicPr>
          <p:nvPr/>
        </p:nvPicPr>
        <p:blipFill>
          <a:blip r:embed="rId6"/>
          <a:stretch>
            <a:fillRect/>
          </a:stretch>
        </p:blipFill>
        <p:spPr>
          <a:xfrm>
            <a:off x="6659234" y="5067907"/>
            <a:ext cx="2750562" cy="1440000"/>
          </a:xfrm>
          <a:prstGeom prst="rect">
            <a:avLst/>
          </a:prstGeom>
        </p:spPr>
      </p:pic>
      <p:sp>
        <p:nvSpPr>
          <p:cNvPr id="66" name="文本框 65">
            <a:extLst>
              <a:ext uri="{FF2B5EF4-FFF2-40B4-BE49-F238E27FC236}">
                <a16:creationId xmlns:a16="http://schemas.microsoft.com/office/drawing/2014/main" id="{8F2D0E5A-6D07-45ED-A733-804756F29743}"/>
              </a:ext>
            </a:extLst>
          </p:cNvPr>
          <p:cNvSpPr txBox="1"/>
          <p:nvPr/>
        </p:nvSpPr>
        <p:spPr>
          <a:xfrm>
            <a:off x="8975142" y="4766586"/>
            <a:ext cx="1360717" cy="246221"/>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r>
              <a:rPr lang="zh-CN" altLang="en-US" sz="1000" dirty="0"/>
              <a:t>发动机进气预热模块</a:t>
            </a:r>
          </a:p>
        </p:txBody>
      </p:sp>
      <p:cxnSp>
        <p:nvCxnSpPr>
          <p:cNvPr id="67" name="直接箭头连接符 66">
            <a:extLst>
              <a:ext uri="{FF2B5EF4-FFF2-40B4-BE49-F238E27FC236}">
                <a16:creationId xmlns:a16="http://schemas.microsoft.com/office/drawing/2014/main" id="{5718E2FE-3383-465C-AF91-37D2FDD75168}"/>
              </a:ext>
            </a:extLst>
          </p:cNvPr>
          <p:cNvCxnSpPr/>
          <p:nvPr/>
        </p:nvCxnSpPr>
        <p:spPr>
          <a:xfrm flipH="1">
            <a:off x="8788280" y="5012807"/>
            <a:ext cx="661708" cy="4270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68" name="文本框 67">
            <a:extLst>
              <a:ext uri="{FF2B5EF4-FFF2-40B4-BE49-F238E27FC236}">
                <a16:creationId xmlns:a16="http://schemas.microsoft.com/office/drawing/2014/main" id="{15991D45-7A1D-4F36-BEA5-C8BF97797489}"/>
              </a:ext>
            </a:extLst>
          </p:cNvPr>
          <p:cNvSpPr txBox="1"/>
          <p:nvPr/>
        </p:nvSpPr>
        <p:spPr>
          <a:xfrm>
            <a:off x="7133942" y="4889696"/>
            <a:ext cx="1107266" cy="246221"/>
          </a:xfrm>
          <a:prstGeom prst="rect">
            <a:avLst/>
          </a:prstGeom>
        </p:spPr>
        <p:style>
          <a:lnRef idx="0">
            <a:schemeClr val="accent1"/>
          </a:lnRef>
          <a:fillRef idx="3">
            <a:schemeClr val="accent1"/>
          </a:fillRef>
          <a:effectRef idx="3">
            <a:schemeClr val="accent1"/>
          </a:effectRef>
          <a:fontRef idx="minor">
            <a:schemeClr val="lt1"/>
          </a:fontRef>
        </p:style>
        <p:txBody>
          <a:bodyPr wrap="square" rtlCol="0">
            <a:spAutoFit/>
          </a:bodyPr>
          <a:lstStyle/>
          <a:p>
            <a:r>
              <a:rPr lang="zh-CN" altLang="en-US" sz="1000" dirty="0"/>
              <a:t>发动机起吊支架</a:t>
            </a:r>
          </a:p>
        </p:txBody>
      </p:sp>
      <p:cxnSp>
        <p:nvCxnSpPr>
          <p:cNvPr id="69" name="直接箭头连接符 68">
            <a:extLst>
              <a:ext uri="{FF2B5EF4-FFF2-40B4-BE49-F238E27FC236}">
                <a16:creationId xmlns:a16="http://schemas.microsoft.com/office/drawing/2014/main" id="{AF729028-E2C8-45FE-BC13-CCB066D0AC26}"/>
              </a:ext>
            </a:extLst>
          </p:cNvPr>
          <p:cNvCxnSpPr/>
          <p:nvPr/>
        </p:nvCxnSpPr>
        <p:spPr>
          <a:xfrm>
            <a:off x="7687575" y="5198176"/>
            <a:ext cx="244377" cy="38103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0" name="直接箭头连接符 69">
            <a:extLst>
              <a:ext uri="{FF2B5EF4-FFF2-40B4-BE49-F238E27FC236}">
                <a16:creationId xmlns:a16="http://schemas.microsoft.com/office/drawing/2014/main" id="{35F7FA33-4338-4C01-9F7A-6C86F9B6D2CE}"/>
              </a:ext>
            </a:extLst>
          </p:cNvPr>
          <p:cNvCxnSpPr/>
          <p:nvPr/>
        </p:nvCxnSpPr>
        <p:spPr>
          <a:xfrm flipH="1" flipV="1">
            <a:off x="6579211" y="4188343"/>
            <a:ext cx="240224" cy="42189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1" name="文本框 70">
            <a:extLst>
              <a:ext uri="{FF2B5EF4-FFF2-40B4-BE49-F238E27FC236}">
                <a16:creationId xmlns:a16="http://schemas.microsoft.com/office/drawing/2014/main" id="{F789614A-CCDF-4BD0-BEBE-80B008647B3C}"/>
              </a:ext>
            </a:extLst>
          </p:cNvPr>
          <p:cNvSpPr txBox="1"/>
          <p:nvPr/>
        </p:nvSpPr>
        <p:spPr>
          <a:xfrm>
            <a:off x="6743106" y="4554193"/>
            <a:ext cx="342086" cy="276999"/>
          </a:xfrm>
          <a:prstGeom prst="rect">
            <a:avLst/>
          </a:prstGeom>
          <a:noFill/>
        </p:spPr>
        <p:txBody>
          <a:bodyPr wrap="square" rtlCol="0">
            <a:spAutoFit/>
          </a:bodyPr>
          <a:lstStyle/>
          <a:p>
            <a:r>
              <a:rPr lang="en-US" altLang="zh-CN" sz="1200" dirty="0"/>
              <a:t>12</a:t>
            </a:r>
            <a:endParaRPr lang="zh-CN" altLang="en-US" sz="1200" dirty="0"/>
          </a:p>
        </p:txBody>
      </p:sp>
      <p:sp>
        <p:nvSpPr>
          <p:cNvPr id="72" name="文本框 71">
            <a:extLst>
              <a:ext uri="{FF2B5EF4-FFF2-40B4-BE49-F238E27FC236}">
                <a16:creationId xmlns:a16="http://schemas.microsoft.com/office/drawing/2014/main" id="{B90A0F0F-D1B9-4A38-BE4D-10591FDF1F15}"/>
              </a:ext>
            </a:extLst>
          </p:cNvPr>
          <p:cNvSpPr txBox="1"/>
          <p:nvPr/>
        </p:nvSpPr>
        <p:spPr>
          <a:xfrm>
            <a:off x="440413" y="950289"/>
            <a:ext cx="1472621"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发动机本体结构</a:t>
            </a:r>
          </a:p>
        </p:txBody>
      </p:sp>
    </p:spTree>
    <p:extLst>
      <p:ext uri="{BB962C8B-B14F-4D97-AF65-F5344CB8AC3E}">
        <p14:creationId xmlns:p14="http://schemas.microsoft.com/office/powerpoint/2010/main" val="11625884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A7C30EC7-5C82-4C22-86F9-55D7157950C4}"/>
              </a:ext>
            </a:extLst>
          </p:cNvPr>
          <p:cNvSpPr/>
          <p:nvPr/>
        </p:nvSpPr>
        <p:spPr>
          <a:xfrm>
            <a:off x="354500" y="1594976"/>
            <a:ext cx="3710737" cy="4182363"/>
          </a:xfrm>
          <a:prstGeom prst="rect">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wrap="square">
            <a:spAutoFit/>
          </a:bodyPr>
          <a:lstStyle/>
          <a:p>
            <a:pPr lvl="0">
              <a:lnSpc>
                <a:spcPct val="150000"/>
              </a:lnSpc>
            </a:pPr>
            <a:r>
              <a:rPr lang="en-US" altLang="zh-CN" dirty="0">
                <a:solidFill>
                  <a:schemeClr val="tx1"/>
                </a:solidFill>
                <a:latin typeface="+mn-ea"/>
              </a:rPr>
              <a:t>1</a:t>
            </a:r>
            <a:r>
              <a:rPr lang="zh-CN" altLang="en-US" dirty="0">
                <a:solidFill>
                  <a:schemeClr val="tx1"/>
                </a:solidFill>
                <a:latin typeface="+mn-ea"/>
              </a:rPr>
              <a:t>、</a:t>
            </a:r>
            <a:r>
              <a:rPr lang="en-US" altLang="zh-CN" dirty="0">
                <a:solidFill>
                  <a:schemeClr val="tx1"/>
                </a:solidFill>
                <a:latin typeface="+mn-ea"/>
              </a:rPr>
              <a:t>A1</a:t>
            </a:r>
            <a:r>
              <a:rPr lang="zh-CN" altLang="en-US" dirty="0">
                <a:solidFill>
                  <a:schemeClr val="tx1"/>
                </a:solidFill>
                <a:latin typeface="+mn-ea"/>
              </a:rPr>
              <a:t>、</a:t>
            </a:r>
            <a:r>
              <a:rPr lang="en-US" altLang="zh-CN" dirty="0">
                <a:solidFill>
                  <a:schemeClr val="tx1"/>
                </a:solidFill>
                <a:latin typeface="+mn-ea"/>
              </a:rPr>
              <a:t>A2</a:t>
            </a:r>
            <a:r>
              <a:rPr lang="zh-CN" altLang="en-US" dirty="0">
                <a:solidFill>
                  <a:schemeClr val="tx1"/>
                </a:solidFill>
                <a:latin typeface="+mn-ea"/>
              </a:rPr>
              <a:t>：出油口</a:t>
            </a:r>
            <a:endParaRPr lang="en-US" altLang="zh-CN" dirty="0">
              <a:solidFill>
                <a:schemeClr val="tx1"/>
              </a:solidFill>
              <a:latin typeface="+mn-ea"/>
            </a:endParaRPr>
          </a:p>
          <a:p>
            <a:pPr lvl="0">
              <a:lnSpc>
                <a:spcPct val="150000"/>
              </a:lnSpc>
            </a:pPr>
            <a:r>
              <a:rPr lang="en-US" altLang="zh-CN" dirty="0">
                <a:solidFill>
                  <a:schemeClr val="tx1"/>
                </a:solidFill>
                <a:latin typeface="+mn-ea"/>
              </a:rPr>
              <a:t>2</a:t>
            </a:r>
            <a:r>
              <a:rPr lang="zh-CN" altLang="en-US" dirty="0">
                <a:solidFill>
                  <a:schemeClr val="tx1"/>
                </a:solidFill>
                <a:latin typeface="+mn-ea"/>
              </a:rPr>
              <a:t>、</a:t>
            </a:r>
            <a:r>
              <a:rPr lang="en-US" altLang="zh-CN" dirty="0">
                <a:solidFill>
                  <a:schemeClr val="tx1"/>
                </a:solidFill>
                <a:latin typeface="+mn-ea"/>
              </a:rPr>
              <a:t>B1</a:t>
            </a:r>
            <a:r>
              <a:rPr lang="zh-CN" altLang="en-US" dirty="0">
                <a:solidFill>
                  <a:schemeClr val="tx1"/>
                </a:solidFill>
                <a:latin typeface="+mn-ea"/>
              </a:rPr>
              <a:t>：吸油口</a:t>
            </a:r>
            <a:endParaRPr lang="en-US" altLang="zh-CN" dirty="0">
              <a:solidFill>
                <a:schemeClr val="tx1"/>
              </a:solidFill>
              <a:latin typeface="+mn-ea"/>
            </a:endParaRPr>
          </a:p>
          <a:p>
            <a:pPr lvl="0">
              <a:lnSpc>
                <a:spcPct val="150000"/>
              </a:lnSpc>
            </a:pPr>
            <a:r>
              <a:rPr lang="en-US" altLang="zh-CN" dirty="0">
                <a:solidFill>
                  <a:schemeClr val="tx1"/>
                </a:solidFill>
                <a:latin typeface="+mn-ea"/>
              </a:rPr>
              <a:t>3</a:t>
            </a:r>
            <a:r>
              <a:rPr lang="zh-CN" altLang="en-US" dirty="0">
                <a:solidFill>
                  <a:schemeClr val="tx1"/>
                </a:solidFill>
                <a:latin typeface="+mn-ea"/>
              </a:rPr>
              <a:t>、</a:t>
            </a:r>
            <a:r>
              <a:rPr lang="en-US" altLang="zh-CN" dirty="0" err="1">
                <a:solidFill>
                  <a:schemeClr val="tx1"/>
                </a:solidFill>
                <a:latin typeface="+mn-ea"/>
              </a:rPr>
              <a:t>Dr</a:t>
            </a:r>
            <a:r>
              <a:rPr lang="zh-CN" altLang="en-US" dirty="0">
                <a:solidFill>
                  <a:schemeClr val="tx1"/>
                </a:solidFill>
                <a:latin typeface="+mn-ea"/>
              </a:rPr>
              <a:t>：泄油口</a:t>
            </a:r>
            <a:endParaRPr lang="en-US" altLang="zh-CN" dirty="0">
              <a:solidFill>
                <a:schemeClr val="tx1"/>
              </a:solidFill>
              <a:latin typeface="+mn-ea"/>
            </a:endParaRPr>
          </a:p>
          <a:p>
            <a:pPr lvl="0">
              <a:lnSpc>
                <a:spcPct val="150000"/>
              </a:lnSpc>
            </a:pPr>
            <a:r>
              <a:rPr lang="en-US" altLang="zh-CN" dirty="0">
                <a:solidFill>
                  <a:schemeClr val="tx1"/>
                </a:solidFill>
                <a:latin typeface="+mn-ea"/>
              </a:rPr>
              <a:t>4</a:t>
            </a:r>
            <a:r>
              <a:rPr lang="zh-CN" altLang="en-US" dirty="0">
                <a:solidFill>
                  <a:schemeClr val="tx1"/>
                </a:solidFill>
                <a:latin typeface="+mn-ea"/>
              </a:rPr>
              <a:t>、</a:t>
            </a:r>
            <a:r>
              <a:rPr lang="en-US" altLang="zh-CN" dirty="0">
                <a:solidFill>
                  <a:schemeClr val="tx1"/>
                </a:solidFill>
                <a:latin typeface="+mn-ea"/>
              </a:rPr>
              <a:t>PH1</a:t>
            </a:r>
            <a:r>
              <a:rPr lang="zh-CN" altLang="en-US" dirty="0">
                <a:solidFill>
                  <a:schemeClr val="tx1"/>
                </a:solidFill>
                <a:latin typeface="+mn-ea"/>
              </a:rPr>
              <a:t>、</a:t>
            </a:r>
            <a:r>
              <a:rPr lang="en-US" altLang="zh-CN" dirty="0">
                <a:solidFill>
                  <a:schemeClr val="tx1"/>
                </a:solidFill>
                <a:latin typeface="+mn-ea"/>
              </a:rPr>
              <a:t>PH2</a:t>
            </a:r>
            <a:r>
              <a:rPr lang="zh-CN" altLang="en-US" dirty="0">
                <a:solidFill>
                  <a:schemeClr val="tx1"/>
                </a:solidFill>
                <a:latin typeface="+mn-ea"/>
              </a:rPr>
              <a:t>：压力传感器油口</a:t>
            </a:r>
            <a:endParaRPr lang="en-US" altLang="zh-CN" dirty="0">
              <a:solidFill>
                <a:schemeClr val="tx1"/>
              </a:solidFill>
              <a:latin typeface="+mn-ea"/>
            </a:endParaRPr>
          </a:p>
          <a:p>
            <a:pPr lvl="0">
              <a:lnSpc>
                <a:spcPct val="150000"/>
              </a:lnSpc>
            </a:pPr>
            <a:r>
              <a:rPr lang="en-US" altLang="zh-CN" dirty="0">
                <a:solidFill>
                  <a:schemeClr val="tx1"/>
                </a:solidFill>
                <a:latin typeface="+mn-ea"/>
              </a:rPr>
              <a:t>5</a:t>
            </a:r>
            <a:r>
              <a:rPr lang="zh-CN" altLang="en-US" dirty="0">
                <a:solidFill>
                  <a:schemeClr val="tx1"/>
                </a:solidFill>
                <a:latin typeface="+mn-ea"/>
              </a:rPr>
              <a:t>、</a:t>
            </a:r>
            <a:r>
              <a:rPr lang="en-US" altLang="zh-CN" dirty="0">
                <a:solidFill>
                  <a:schemeClr val="tx1"/>
                </a:solidFill>
                <a:latin typeface="+mn-ea"/>
              </a:rPr>
              <a:t>a1</a:t>
            </a:r>
            <a:r>
              <a:rPr lang="zh-CN" altLang="en-US" dirty="0">
                <a:solidFill>
                  <a:schemeClr val="tx1"/>
                </a:solidFill>
                <a:latin typeface="+mn-ea"/>
              </a:rPr>
              <a:t>、</a:t>
            </a:r>
            <a:r>
              <a:rPr lang="en-US" altLang="zh-CN" dirty="0">
                <a:solidFill>
                  <a:schemeClr val="tx1"/>
                </a:solidFill>
                <a:latin typeface="+mn-ea"/>
              </a:rPr>
              <a:t>a2:</a:t>
            </a:r>
            <a:r>
              <a:rPr lang="zh-CN" altLang="en-US" dirty="0">
                <a:solidFill>
                  <a:schemeClr val="tx1"/>
                </a:solidFill>
                <a:latin typeface="+mn-ea"/>
              </a:rPr>
              <a:t>测压油口</a:t>
            </a:r>
            <a:endParaRPr lang="en-US" altLang="zh-CN" dirty="0">
              <a:solidFill>
                <a:schemeClr val="tx1"/>
              </a:solidFill>
              <a:latin typeface="+mn-ea"/>
            </a:endParaRPr>
          </a:p>
          <a:p>
            <a:pPr lvl="0">
              <a:lnSpc>
                <a:spcPct val="150000"/>
              </a:lnSpc>
            </a:pPr>
            <a:r>
              <a:rPr lang="en-US" altLang="zh-CN" dirty="0">
                <a:solidFill>
                  <a:schemeClr val="tx1"/>
                </a:solidFill>
                <a:latin typeface="+mn-ea"/>
              </a:rPr>
              <a:t>6</a:t>
            </a:r>
            <a:r>
              <a:rPr lang="zh-CN" altLang="en-US" dirty="0">
                <a:solidFill>
                  <a:schemeClr val="tx1"/>
                </a:solidFill>
                <a:latin typeface="+mn-ea"/>
              </a:rPr>
              <a:t>、</a:t>
            </a:r>
            <a:r>
              <a:rPr lang="en-US" altLang="zh-CN" dirty="0" err="1">
                <a:solidFill>
                  <a:schemeClr val="tx1"/>
                </a:solidFill>
                <a:latin typeface="+mn-ea"/>
              </a:rPr>
              <a:t>Psv</a:t>
            </a:r>
            <a:r>
              <a:rPr lang="en-US" altLang="zh-CN" dirty="0">
                <a:solidFill>
                  <a:schemeClr val="tx1"/>
                </a:solidFill>
                <a:latin typeface="+mn-ea"/>
              </a:rPr>
              <a:t>:</a:t>
            </a:r>
            <a:r>
              <a:rPr lang="zh-CN" altLang="en-US" dirty="0">
                <a:solidFill>
                  <a:schemeClr val="tx1"/>
                </a:solidFill>
                <a:latin typeface="+mn-ea"/>
              </a:rPr>
              <a:t>电磁阀油压输入口</a:t>
            </a:r>
            <a:endParaRPr lang="en-US" altLang="zh-CN" dirty="0">
              <a:solidFill>
                <a:schemeClr val="tx1"/>
              </a:solidFill>
              <a:latin typeface="+mn-ea"/>
            </a:endParaRPr>
          </a:p>
          <a:p>
            <a:pPr lvl="0">
              <a:lnSpc>
                <a:spcPct val="150000"/>
              </a:lnSpc>
            </a:pPr>
            <a:r>
              <a:rPr lang="en-US" altLang="zh-CN" dirty="0">
                <a:solidFill>
                  <a:schemeClr val="tx1"/>
                </a:solidFill>
                <a:latin typeface="+mn-ea"/>
              </a:rPr>
              <a:t>7</a:t>
            </a:r>
            <a:r>
              <a:rPr lang="zh-CN" altLang="en-US" dirty="0">
                <a:solidFill>
                  <a:schemeClr val="tx1"/>
                </a:solidFill>
                <a:latin typeface="+mn-ea"/>
              </a:rPr>
              <a:t>、</a:t>
            </a:r>
            <a:r>
              <a:rPr lang="en-US" altLang="zh-CN" dirty="0">
                <a:solidFill>
                  <a:schemeClr val="tx1"/>
                </a:solidFill>
                <a:latin typeface="+mn-ea"/>
              </a:rPr>
              <a:t>a3</a:t>
            </a:r>
            <a:r>
              <a:rPr lang="zh-CN" altLang="en-US" dirty="0">
                <a:solidFill>
                  <a:schemeClr val="tx1"/>
                </a:solidFill>
                <a:latin typeface="+mn-ea"/>
              </a:rPr>
              <a:t>、</a:t>
            </a:r>
            <a:r>
              <a:rPr lang="en-US" altLang="zh-CN" dirty="0">
                <a:solidFill>
                  <a:schemeClr val="tx1"/>
                </a:solidFill>
                <a:latin typeface="+mn-ea"/>
              </a:rPr>
              <a:t>a4:</a:t>
            </a:r>
            <a:r>
              <a:rPr lang="zh-CN" altLang="en-US" dirty="0">
                <a:solidFill>
                  <a:schemeClr val="tx1"/>
                </a:solidFill>
                <a:latin typeface="+mn-ea"/>
              </a:rPr>
              <a:t>电磁阀二次压力口</a:t>
            </a:r>
            <a:endParaRPr lang="en-US" altLang="zh-CN" dirty="0">
              <a:solidFill>
                <a:schemeClr val="tx1"/>
              </a:solidFill>
              <a:latin typeface="+mn-ea"/>
            </a:endParaRPr>
          </a:p>
          <a:p>
            <a:pPr lvl="0">
              <a:lnSpc>
                <a:spcPct val="150000"/>
              </a:lnSpc>
            </a:pPr>
            <a:r>
              <a:rPr lang="en-US" altLang="zh-CN" dirty="0">
                <a:solidFill>
                  <a:schemeClr val="tx1"/>
                </a:solidFill>
                <a:latin typeface="+mn-ea"/>
              </a:rPr>
              <a:t>8</a:t>
            </a:r>
            <a:r>
              <a:rPr lang="zh-CN" altLang="en-US" dirty="0">
                <a:solidFill>
                  <a:schemeClr val="tx1"/>
                </a:solidFill>
                <a:latin typeface="+mn-ea"/>
              </a:rPr>
              <a:t>、</a:t>
            </a:r>
            <a:r>
              <a:rPr lang="en-US" altLang="zh-CN" dirty="0">
                <a:solidFill>
                  <a:schemeClr val="tx1"/>
                </a:solidFill>
                <a:latin typeface="+mn-ea"/>
              </a:rPr>
              <a:t>B3</a:t>
            </a:r>
            <a:r>
              <a:rPr lang="zh-CN" altLang="en-US" dirty="0">
                <a:solidFill>
                  <a:schemeClr val="tx1"/>
                </a:solidFill>
                <a:latin typeface="+mn-ea"/>
              </a:rPr>
              <a:t>：齿轮泵吸油口</a:t>
            </a:r>
            <a:endParaRPr lang="en-US" altLang="zh-CN" dirty="0">
              <a:solidFill>
                <a:schemeClr val="tx1"/>
              </a:solidFill>
              <a:latin typeface="+mn-ea"/>
            </a:endParaRPr>
          </a:p>
          <a:p>
            <a:pPr lvl="0">
              <a:lnSpc>
                <a:spcPct val="150000"/>
              </a:lnSpc>
            </a:pPr>
            <a:r>
              <a:rPr lang="en-US" altLang="zh-CN" dirty="0">
                <a:solidFill>
                  <a:schemeClr val="tx1"/>
                </a:solidFill>
                <a:latin typeface="+mn-ea"/>
              </a:rPr>
              <a:t>9</a:t>
            </a:r>
            <a:r>
              <a:rPr lang="zh-CN" altLang="en-US" dirty="0">
                <a:solidFill>
                  <a:schemeClr val="tx1"/>
                </a:solidFill>
                <a:latin typeface="+mn-ea"/>
              </a:rPr>
              <a:t>、</a:t>
            </a:r>
            <a:r>
              <a:rPr lang="en-US" altLang="zh-CN" dirty="0">
                <a:solidFill>
                  <a:schemeClr val="tx1"/>
                </a:solidFill>
                <a:latin typeface="+mn-ea"/>
              </a:rPr>
              <a:t>A3</a:t>
            </a:r>
            <a:r>
              <a:rPr lang="zh-CN" altLang="en-US" dirty="0">
                <a:solidFill>
                  <a:schemeClr val="tx1"/>
                </a:solidFill>
                <a:latin typeface="+mn-ea"/>
              </a:rPr>
              <a:t>：齿轮泵出油口</a:t>
            </a:r>
            <a:endParaRPr lang="en-US" altLang="zh-CN" dirty="0">
              <a:solidFill>
                <a:schemeClr val="tx1"/>
              </a:solidFill>
              <a:latin typeface="+mn-ea"/>
            </a:endParaRPr>
          </a:p>
          <a:p>
            <a:pPr lvl="0">
              <a:lnSpc>
                <a:spcPct val="150000"/>
              </a:lnSpc>
            </a:pPr>
            <a:r>
              <a:rPr lang="en-US" altLang="zh-CN" dirty="0">
                <a:solidFill>
                  <a:schemeClr val="tx1"/>
                </a:solidFill>
                <a:latin typeface="+mn-ea"/>
              </a:rPr>
              <a:t>10</a:t>
            </a:r>
            <a:r>
              <a:rPr lang="zh-CN" altLang="en-US" dirty="0">
                <a:solidFill>
                  <a:schemeClr val="tx1"/>
                </a:solidFill>
                <a:latin typeface="+mn-ea"/>
              </a:rPr>
              <a:t>、</a:t>
            </a:r>
            <a:r>
              <a:rPr lang="en-US" altLang="zh-CN" dirty="0">
                <a:solidFill>
                  <a:schemeClr val="tx1"/>
                </a:solidFill>
                <a:latin typeface="+mn-ea"/>
              </a:rPr>
              <a:t>a5</a:t>
            </a:r>
            <a:r>
              <a:rPr lang="zh-CN" altLang="en-US" dirty="0">
                <a:solidFill>
                  <a:schemeClr val="tx1"/>
                </a:solidFill>
                <a:latin typeface="+mn-ea"/>
              </a:rPr>
              <a:t>：齿轮泵测压口</a:t>
            </a:r>
            <a:endParaRPr lang="en-US" altLang="zh-CN" dirty="0">
              <a:solidFill>
                <a:schemeClr val="tx1"/>
              </a:solidFill>
              <a:latin typeface="+mn-ea"/>
            </a:endParaRPr>
          </a:p>
        </p:txBody>
      </p:sp>
      <p:grpSp>
        <p:nvGrpSpPr>
          <p:cNvPr id="4" name="组合 3">
            <a:extLst>
              <a:ext uri="{FF2B5EF4-FFF2-40B4-BE49-F238E27FC236}">
                <a16:creationId xmlns:a16="http://schemas.microsoft.com/office/drawing/2014/main" id="{14268488-5117-4ED2-9939-AABC3DA2774D}"/>
              </a:ext>
            </a:extLst>
          </p:cNvPr>
          <p:cNvGrpSpPr/>
          <p:nvPr/>
        </p:nvGrpSpPr>
        <p:grpSpPr>
          <a:xfrm>
            <a:off x="9296930" y="975824"/>
            <a:ext cx="2251318" cy="5216261"/>
            <a:chOff x="9296930" y="975824"/>
            <a:chExt cx="2251318" cy="5216261"/>
          </a:xfrm>
        </p:grpSpPr>
        <p:pic>
          <p:nvPicPr>
            <p:cNvPr id="5" name="图片 4">
              <a:extLst>
                <a:ext uri="{FF2B5EF4-FFF2-40B4-BE49-F238E27FC236}">
                  <a16:creationId xmlns:a16="http://schemas.microsoft.com/office/drawing/2014/main" id="{229E5498-4914-4402-8D93-F0C4E6012A4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6189" b="95928" l="9434" r="89434">
                          <a14:foregroundMark x1="50189" y1="8306" x2="50189" y2="8306"/>
                          <a14:foregroundMark x1="50189" y1="92020" x2="50189" y2="92020"/>
                          <a14:foregroundMark x1="34340" y1="96091" x2="34340" y2="96091"/>
                          <a14:foregroundMark x1="49434" y1="6189" x2="49434" y2="6189"/>
                        </a14:backgroundRemoval>
                      </a14:imgEffect>
                      <a14:imgEffect>
                        <a14:sharpenSoften amount="50000"/>
                      </a14:imgEffect>
                    </a14:imgLayer>
                  </a14:imgProps>
                </a:ext>
              </a:extLst>
            </a:blip>
            <a:stretch>
              <a:fillRect/>
            </a:stretch>
          </p:blipFill>
          <p:spPr>
            <a:xfrm>
              <a:off x="9296930" y="975824"/>
              <a:ext cx="2251318" cy="5216261"/>
            </a:xfrm>
            <a:prstGeom prst="rect">
              <a:avLst/>
            </a:prstGeom>
          </p:spPr>
        </p:pic>
        <p:sp>
          <p:nvSpPr>
            <p:cNvPr id="6" name="矩形 5">
              <a:extLst>
                <a:ext uri="{FF2B5EF4-FFF2-40B4-BE49-F238E27FC236}">
                  <a16:creationId xmlns:a16="http://schemas.microsoft.com/office/drawing/2014/main" id="{7FC90DC3-43F1-453B-AFAA-E75257BD0A8B}"/>
                </a:ext>
              </a:extLst>
            </p:cNvPr>
            <p:cNvSpPr/>
            <p:nvPr/>
          </p:nvSpPr>
          <p:spPr>
            <a:xfrm>
              <a:off x="10023163" y="5013418"/>
              <a:ext cx="412292" cy="369332"/>
            </a:xfrm>
            <a:prstGeom prst="rect">
              <a:avLst/>
            </a:prstGeom>
          </p:spPr>
          <p:txBody>
            <a:bodyPr wrap="none">
              <a:spAutoFit/>
            </a:bodyPr>
            <a:lstStyle/>
            <a:p>
              <a:r>
                <a:rPr lang="en-US" altLang="zh-CN" dirty="0">
                  <a:solidFill>
                    <a:srgbClr val="FF0000"/>
                  </a:solidFill>
                </a:rPr>
                <a:t>a4</a:t>
              </a:r>
              <a:endParaRPr lang="zh-CN" altLang="en-US" dirty="0">
                <a:solidFill>
                  <a:srgbClr val="FF0000"/>
                </a:solidFill>
              </a:endParaRPr>
            </a:p>
          </p:txBody>
        </p:sp>
        <p:sp>
          <p:nvSpPr>
            <p:cNvPr id="7" name="矩形 6">
              <a:extLst>
                <a:ext uri="{FF2B5EF4-FFF2-40B4-BE49-F238E27FC236}">
                  <a16:creationId xmlns:a16="http://schemas.microsoft.com/office/drawing/2014/main" id="{E5BFA07F-5C4D-4786-82A8-E70A21045C55}"/>
                </a:ext>
              </a:extLst>
            </p:cNvPr>
            <p:cNvSpPr/>
            <p:nvPr/>
          </p:nvSpPr>
          <p:spPr>
            <a:xfrm>
              <a:off x="10343198" y="2112459"/>
              <a:ext cx="412292" cy="369332"/>
            </a:xfrm>
            <a:prstGeom prst="rect">
              <a:avLst/>
            </a:prstGeom>
          </p:spPr>
          <p:txBody>
            <a:bodyPr wrap="none">
              <a:spAutoFit/>
            </a:bodyPr>
            <a:lstStyle/>
            <a:p>
              <a:r>
                <a:rPr lang="en-US" altLang="zh-CN" dirty="0">
                  <a:solidFill>
                    <a:srgbClr val="FF0000"/>
                  </a:solidFill>
                </a:rPr>
                <a:t>a3</a:t>
              </a:r>
              <a:endParaRPr lang="zh-CN" altLang="en-US" dirty="0">
                <a:solidFill>
                  <a:srgbClr val="FF0000"/>
                </a:solidFill>
              </a:endParaRPr>
            </a:p>
          </p:txBody>
        </p:sp>
      </p:grpSp>
      <p:sp>
        <p:nvSpPr>
          <p:cNvPr id="8" name="矩形 7">
            <a:extLst>
              <a:ext uri="{FF2B5EF4-FFF2-40B4-BE49-F238E27FC236}">
                <a16:creationId xmlns:a16="http://schemas.microsoft.com/office/drawing/2014/main" id="{1E5D1F9A-FA44-44DD-879B-62E4F7F84946}"/>
              </a:ext>
            </a:extLst>
          </p:cNvPr>
          <p:cNvSpPr/>
          <p:nvPr/>
        </p:nvSpPr>
        <p:spPr>
          <a:xfrm>
            <a:off x="4889647" y="3263425"/>
            <a:ext cx="478016" cy="369332"/>
          </a:xfrm>
          <a:prstGeom prst="rect">
            <a:avLst/>
          </a:prstGeom>
        </p:spPr>
        <p:txBody>
          <a:bodyPr wrap="square">
            <a:spAutoFit/>
          </a:bodyPr>
          <a:lstStyle/>
          <a:p>
            <a:r>
              <a:rPr lang="en-US" altLang="zh-CN" dirty="0">
                <a:solidFill>
                  <a:srgbClr val="FF0000"/>
                </a:solidFill>
              </a:rPr>
              <a:t>P</a:t>
            </a:r>
            <a:r>
              <a:rPr lang="en-US" altLang="zh-CN" sz="1200" dirty="0">
                <a:solidFill>
                  <a:srgbClr val="FF0000"/>
                </a:solidFill>
              </a:rPr>
              <a:t>H1</a:t>
            </a:r>
            <a:endParaRPr lang="zh-CN" altLang="en-US" sz="1200" dirty="0">
              <a:solidFill>
                <a:srgbClr val="FF0000"/>
              </a:solidFill>
            </a:endParaRPr>
          </a:p>
        </p:txBody>
      </p:sp>
      <p:sp>
        <p:nvSpPr>
          <p:cNvPr id="9" name="矩形 8">
            <a:extLst>
              <a:ext uri="{FF2B5EF4-FFF2-40B4-BE49-F238E27FC236}">
                <a16:creationId xmlns:a16="http://schemas.microsoft.com/office/drawing/2014/main" id="{ED9B6FAB-4E3D-4CF9-9F39-D4484EF20B97}"/>
              </a:ext>
            </a:extLst>
          </p:cNvPr>
          <p:cNvSpPr/>
          <p:nvPr/>
        </p:nvSpPr>
        <p:spPr>
          <a:xfrm>
            <a:off x="8051926" y="3263425"/>
            <a:ext cx="478016" cy="369332"/>
          </a:xfrm>
          <a:prstGeom prst="rect">
            <a:avLst/>
          </a:prstGeom>
        </p:spPr>
        <p:txBody>
          <a:bodyPr wrap="square">
            <a:spAutoFit/>
          </a:bodyPr>
          <a:lstStyle/>
          <a:p>
            <a:r>
              <a:rPr lang="en-US" altLang="zh-CN" dirty="0">
                <a:solidFill>
                  <a:srgbClr val="FF0000"/>
                </a:solidFill>
              </a:rPr>
              <a:t>P</a:t>
            </a:r>
            <a:r>
              <a:rPr lang="en-US" altLang="zh-CN" sz="1200" dirty="0">
                <a:solidFill>
                  <a:srgbClr val="FF0000"/>
                </a:solidFill>
              </a:rPr>
              <a:t>H2</a:t>
            </a:r>
            <a:endParaRPr lang="zh-CN" altLang="en-US" sz="1200" dirty="0">
              <a:solidFill>
                <a:srgbClr val="FF0000"/>
              </a:solidFill>
            </a:endParaRPr>
          </a:p>
        </p:txBody>
      </p:sp>
      <p:grpSp>
        <p:nvGrpSpPr>
          <p:cNvPr id="10" name="组合 9">
            <a:extLst>
              <a:ext uri="{FF2B5EF4-FFF2-40B4-BE49-F238E27FC236}">
                <a16:creationId xmlns:a16="http://schemas.microsoft.com/office/drawing/2014/main" id="{23B6E626-37C9-41E5-970B-836228F5C68E}"/>
              </a:ext>
            </a:extLst>
          </p:cNvPr>
          <p:cNvGrpSpPr/>
          <p:nvPr/>
        </p:nvGrpSpPr>
        <p:grpSpPr>
          <a:xfrm>
            <a:off x="4396287" y="1302505"/>
            <a:ext cx="4472423" cy="2269695"/>
            <a:chOff x="4578490" y="1066426"/>
            <a:chExt cx="4472423" cy="2269695"/>
          </a:xfrm>
        </p:grpSpPr>
        <p:pic>
          <p:nvPicPr>
            <p:cNvPr id="11" name="图片 10">
              <a:extLst>
                <a:ext uri="{FF2B5EF4-FFF2-40B4-BE49-F238E27FC236}">
                  <a16:creationId xmlns:a16="http://schemas.microsoft.com/office/drawing/2014/main" id="{4FF04A5D-C290-4741-AFBB-DC59C2FB082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2730" b="94198" l="2768" r="97143">
                          <a14:foregroundMark x1="33571" y1="9727" x2="33571" y2="9727"/>
                          <a14:foregroundMark x1="30625" y1="4096" x2="30625" y2="4096"/>
                          <a14:foregroundMark x1="74464" y1="3754" x2="74464" y2="3754"/>
                          <a14:foregroundMark x1="89286" y1="61263" x2="89286" y2="61263"/>
                          <a14:foregroundMark x1="94821" y1="65529" x2="94821" y2="65529"/>
                          <a14:foregroundMark x1="97321" y1="57338" x2="97321" y2="57338"/>
                          <a14:foregroundMark x1="78482" y1="94198" x2="78482" y2="94198"/>
                          <a14:foregroundMark x1="2768" y1="65188" x2="2768" y2="65188"/>
                          <a14:foregroundMark x1="28661" y1="2730" x2="28661" y2="2730"/>
                        </a14:backgroundRemoval>
                      </a14:imgEffect>
                      <a14:imgEffect>
                        <a14:sharpenSoften amount="50000"/>
                      </a14:imgEffect>
                    </a14:imgLayer>
                  </a14:imgProps>
                </a:ext>
              </a:extLst>
            </a:blip>
            <a:stretch>
              <a:fillRect/>
            </a:stretch>
          </p:blipFill>
          <p:spPr>
            <a:xfrm>
              <a:off x="4578490" y="1066426"/>
              <a:ext cx="4337984" cy="2269695"/>
            </a:xfrm>
            <a:prstGeom prst="rect">
              <a:avLst/>
            </a:prstGeom>
          </p:spPr>
        </p:pic>
        <p:sp>
          <p:nvSpPr>
            <p:cNvPr id="13" name="矩形 12">
              <a:extLst>
                <a:ext uri="{FF2B5EF4-FFF2-40B4-BE49-F238E27FC236}">
                  <a16:creationId xmlns:a16="http://schemas.microsoft.com/office/drawing/2014/main" id="{E5886966-72D2-4FEB-B02A-31D669CD5A97}"/>
                </a:ext>
              </a:extLst>
            </p:cNvPr>
            <p:cNvSpPr/>
            <p:nvPr/>
          </p:nvSpPr>
          <p:spPr>
            <a:xfrm>
              <a:off x="6549069" y="1691714"/>
              <a:ext cx="459357" cy="369332"/>
            </a:xfrm>
            <a:prstGeom prst="rect">
              <a:avLst/>
            </a:prstGeom>
          </p:spPr>
          <p:txBody>
            <a:bodyPr wrap="square">
              <a:spAutoFit/>
            </a:bodyPr>
            <a:lstStyle/>
            <a:p>
              <a:r>
                <a:rPr lang="en-US" altLang="zh-CN" dirty="0">
                  <a:solidFill>
                    <a:srgbClr val="FF0000"/>
                  </a:solidFill>
                </a:rPr>
                <a:t>P</a:t>
              </a:r>
              <a:r>
                <a:rPr lang="en-US" altLang="zh-CN" sz="1200" dirty="0">
                  <a:solidFill>
                    <a:srgbClr val="FF0000"/>
                  </a:solidFill>
                </a:rPr>
                <a:t>SV</a:t>
              </a:r>
              <a:endParaRPr lang="zh-CN" altLang="en-US" sz="1200" dirty="0">
                <a:solidFill>
                  <a:srgbClr val="FF0000"/>
                </a:solidFill>
              </a:endParaRPr>
            </a:p>
          </p:txBody>
        </p:sp>
        <p:sp>
          <p:nvSpPr>
            <p:cNvPr id="14" name="矩形 13">
              <a:extLst>
                <a:ext uri="{FF2B5EF4-FFF2-40B4-BE49-F238E27FC236}">
                  <a16:creationId xmlns:a16="http://schemas.microsoft.com/office/drawing/2014/main" id="{29D68AF6-E313-4FB6-9752-C9FA13E8D6D1}"/>
                </a:ext>
              </a:extLst>
            </p:cNvPr>
            <p:cNvSpPr/>
            <p:nvPr/>
          </p:nvSpPr>
          <p:spPr>
            <a:xfrm>
              <a:off x="6581958" y="2441780"/>
              <a:ext cx="426720" cy="369332"/>
            </a:xfrm>
            <a:prstGeom prst="rect">
              <a:avLst/>
            </a:prstGeom>
          </p:spPr>
          <p:txBody>
            <a:bodyPr wrap="square">
              <a:spAutoFit/>
            </a:bodyPr>
            <a:lstStyle/>
            <a:p>
              <a:r>
                <a:rPr lang="en-US" altLang="zh-CN" dirty="0">
                  <a:solidFill>
                    <a:srgbClr val="FF0000"/>
                  </a:solidFill>
                </a:rPr>
                <a:t>B1</a:t>
              </a:r>
              <a:endParaRPr lang="zh-CN" altLang="en-US" dirty="0">
                <a:solidFill>
                  <a:srgbClr val="FF0000"/>
                </a:solidFill>
              </a:endParaRPr>
            </a:p>
          </p:txBody>
        </p:sp>
        <p:sp>
          <p:nvSpPr>
            <p:cNvPr id="15" name="矩形 14">
              <a:extLst>
                <a:ext uri="{FF2B5EF4-FFF2-40B4-BE49-F238E27FC236}">
                  <a16:creationId xmlns:a16="http://schemas.microsoft.com/office/drawing/2014/main" id="{9AE8AFBD-B14D-404B-B871-EB8016C55AC8}"/>
                </a:ext>
              </a:extLst>
            </p:cNvPr>
            <p:cNvSpPr/>
            <p:nvPr/>
          </p:nvSpPr>
          <p:spPr>
            <a:xfrm>
              <a:off x="8577707" y="2832910"/>
              <a:ext cx="473206" cy="369332"/>
            </a:xfrm>
            <a:prstGeom prst="rect">
              <a:avLst/>
            </a:prstGeom>
          </p:spPr>
          <p:txBody>
            <a:bodyPr wrap="square">
              <a:spAutoFit/>
            </a:bodyPr>
            <a:lstStyle/>
            <a:p>
              <a:r>
                <a:rPr lang="en-US" altLang="zh-CN" dirty="0">
                  <a:solidFill>
                    <a:srgbClr val="FF0000"/>
                  </a:solidFill>
                </a:rPr>
                <a:t>a5</a:t>
              </a:r>
              <a:endParaRPr lang="zh-CN" altLang="en-US" dirty="0">
                <a:solidFill>
                  <a:srgbClr val="FF0000"/>
                </a:solidFill>
              </a:endParaRPr>
            </a:p>
          </p:txBody>
        </p:sp>
      </p:grpSp>
      <p:grpSp>
        <p:nvGrpSpPr>
          <p:cNvPr id="16" name="组合 15">
            <a:extLst>
              <a:ext uri="{FF2B5EF4-FFF2-40B4-BE49-F238E27FC236}">
                <a16:creationId xmlns:a16="http://schemas.microsoft.com/office/drawing/2014/main" id="{16E25C99-9258-4FE3-A58E-F41480C544C2}"/>
              </a:ext>
            </a:extLst>
          </p:cNvPr>
          <p:cNvGrpSpPr/>
          <p:nvPr/>
        </p:nvGrpSpPr>
        <p:grpSpPr>
          <a:xfrm>
            <a:off x="4429340" y="4281606"/>
            <a:ext cx="4707744" cy="1878675"/>
            <a:chOff x="4611543" y="4045527"/>
            <a:chExt cx="4707744" cy="1878675"/>
          </a:xfrm>
        </p:grpSpPr>
        <p:pic>
          <p:nvPicPr>
            <p:cNvPr id="17" name="图片 16">
              <a:extLst>
                <a:ext uri="{FF2B5EF4-FFF2-40B4-BE49-F238E27FC236}">
                  <a16:creationId xmlns:a16="http://schemas.microsoft.com/office/drawing/2014/main" id="{4D4A4D76-4E9A-4FC0-972D-1A97FB70784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7018" b="96742" l="709" r="96014">
                          <a14:foregroundMark x1="14172" y1="7268" x2="14172" y2="7268"/>
                          <a14:foregroundMark x1="4340" y1="47368" x2="4340" y2="47368"/>
                          <a14:foregroundMark x1="709" y1="49624" x2="709" y2="49624"/>
                          <a14:foregroundMark x1="14172" y1="95238" x2="14172" y2="95238"/>
                          <a14:foregroundMark x1="47210" y1="96742" x2="47210" y2="96742"/>
                          <a14:foregroundMark x1="96014" y1="50125" x2="96014" y2="50125"/>
                        </a14:backgroundRemoval>
                      </a14:imgEffect>
                      <a14:imgEffect>
                        <a14:sharpenSoften amount="50000"/>
                      </a14:imgEffect>
                    </a14:imgLayer>
                  </a14:imgProps>
                </a:ext>
              </a:extLst>
            </a:blip>
            <a:stretch>
              <a:fillRect/>
            </a:stretch>
          </p:blipFill>
          <p:spPr>
            <a:xfrm>
              <a:off x="4611543" y="4211179"/>
              <a:ext cx="4379551" cy="1547778"/>
            </a:xfrm>
            <a:prstGeom prst="rect">
              <a:avLst/>
            </a:prstGeom>
          </p:spPr>
        </p:pic>
        <p:sp>
          <p:nvSpPr>
            <p:cNvPr id="18" name="矩形 17">
              <a:extLst>
                <a:ext uri="{FF2B5EF4-FFF2-40B4-BE49-F238E27FC236}">
                  <a16:creationId xmlns:a16="http://schemas.microsoft.com/office/drawing/2014/main" id="{39CFA44E-FAB2-4154-9D4D-AEB87B184B5D}"/>
                </a:ext>
              </a:extLst>
            </p:cNvPr>
            <p:cNvSpPr/>
            <p:nvPr/>
          </p:nvSpPr>
          <p:spPr>
            <a:xfrm>
              <a:off x="5936236" y="5554870"/>
              <a:ext cx="407484" cy="369332"/>
            </a:xfrm>
            <a:prstGeom prst="rect">
              <a:avLst/>
            </a:prstGeom>
          </p:spPr>
          <p:txBody>
            <a:bodyPr wrap="none">
              <a:spAutoFit/>
            </a:bodyPr>
            <a:lstStyle/>
            <a:p>
              <a:pPr>
                <a:defRPr/>
              </a:pPr>
              <a:r>
                <a:rPr lang="en-US" altLang="zh-CN" dirty="0" err="1">
                  <a:solidFill>
                    <a:srgbClr val="FF0000"/>
                  </a:solidFill>
                </a:rPr>
                <a:t>Dr</a:t>
              </a:r>
              <a:endParaRPr lang="zh-CN" altLang="en-US" dirty="0">
                <a:solidFill>
                  <a:srgbClr val="FF0000"/>
                </a:solidFill>
              </a:endParaRPr>
            </a:p>
          </p:txBody>
        </p:sp>
        <p:sp>
          <p:nvSpPr>
            <p:cNvPr id="19" name="矩形 18">
              <a:extLst>
                <a:ext uri="{FF2B5EF4-FFF2-40B4-BE49-F238E27FC236}">
                  <a16:creationId xmlns:a16="http://schemas.microsoft.com/office/drawing/2014/main" id="{E47D9D59-30C1-4DE7-841F-E92FC8C631A8}"/>
                </a:ext>
              </a:extLst>
            </p:cNvPr>
            <p:cNvSpPr/>
            <p:nvPr/>
          </p:nvSpPr>
          <p:spPr>
            <a:xfrm>
              <a:off x="7362586" y="5541260"/>
              <a:ext cx="407484" cy="369332"/>
            </a:xfrm>
            <a:prstGeom prst="rect">
              <a:avLst/>
            </a:prstGeom>
          </p:spPr>
          <p:txBody>
            <a:bodyPr wrap="none">
              <a:spAutoFit/>
            </a:bodyPr>
            <a:lstStyle/>
            <a:p>
              <a:pPr>
                <a:defRPr/>
              </a:pPr>
              <a:r>
                <a:rPr lang="en-US" altLang="zh-CN" dirty="0" err="1">
                  <a:solidFill>
                    <a:srgbClr val="FF0000"/>
                  </a:solidFill>
                </a:rPr>
                <a:t>Dr</a:t>
              </a:r>
              <a:endParaRPr lang="zh-CN" altLang="en-US" dirty="0">
                <a:solidFill>
                  <a:srgbClr val="FF0000"/>
                </a:solidFill>
              </a:endParaRPr>
            </a:p>
          </p:txBody>
        </p:sp>
        <p:sp>
          <p:nvSpPr>
            <p:cNvPr id="20" name="矩形 19">
              <a:extLst>
                <a:ext uri="{FF2B5EF4-FFF2-40B4-BE49-F238E27FC236}">
                  <a16:creationId xmlns:a16="http://schemas.microsoft.com/office/drawing/2014/main" id="{6D31FF48-5EDF-470A-BC5E-05EED046E965}"/>
                </a:ext>
              </a:extLst>
            </p:cNvPr>
            <p:cNvSpPr/>
            <p:nvPr/>
          </p:nvSpPr>
          <p:spPr>
            <a:xfrm>
              <a:off x="5986687" y="4046054"/>
              <a:ext cx="407484" cy="369332"/>
            </a:xfrm>
            <a:prstGeom prst="rect">
              <a:avLst/>
            </a:prstGeom>
          </p:spPr>
          <p:txBody>
            <a:bodyPr wrap="none">
              <a:spAutoFit/>
            </a:bodyPr>
            <a:lstStyle/>
            <a:p>
              <a:pPr>
                <a:defRPr/>
              </a:pPr>
              <a:r>
                <a:rPr lang="en-US" altLang="zh-CN" dirty="0" err="1">
                  <a:solidFill>
                    <a:srgbClr val="FF0000"/>
                  </a:solidFill>
                </a:rPr>
                <a:t>Dr</a:t>
              </a:r>
              <a:endParaRPr lang="zh-CN" altLang="en-US" dirty="0">
                <a:solidFill>
                  <a:srgbClr val="FF0000"/>
                </a:solidFill>
              </a:endParaRPr>
            </a:p>
          </p:txBody>
        </p:sp>
        <p:sp>
          <p:nvSpPr>
            <p:cNvPr id="21" name="矩形 20">
              <a:extLst>
                <a:ext uri="{FF2B5EF4-FFF2-40B4-BE49-F238E27FC236}">
                  <a16:creationId xmlns:a16="http://schemas.microsoft.com/office/drawing/2014/main" id="{3C7F03F7-E9C0-4043-AD35-902840C63E26}"/>
                </a:ext>
              </a:extLst>
            </p:cNvPr>
            <p:cNvSpPr/>
            <p:nvPr/>
          </p:nvSpPr>
          <p:spPr>
            <a:xfrm>
              <a:off x="7352470" y="4059544"/>
              <a:ext cx="407484" cy="369332"/>
            </a:xfrm>
            <a:prstGeom prst="rect">
              <a:avLst/>
            </a:prstGeom>
          </p:spPr>
          <p:txBody>
            <a:bodyPr wrap="none">
              <a:spAutoFit/>
            </a:bodyPr>
            <a:lstStyle/>
            <a:p>
              <a:pPr>
                <a:defRPr/>
              </a:pPr>
              <a:r>
                <a:rPr lang="en-US" altLang="zh-CN" dirty="0" err="1">
                  <a:solidFill>
                    <a:srgbClr val="FF0000"/>
                  </a:solidFill>
                </a:rPr>
                <a:t>Dr</a:t>
              </a:r>
              <a:endParaRPr lang="zh-CN" altLang="en-US" dirty="0">
                <a:solidFill>
                  <a:srgbClr val="FF0000"/>
                </a:solidFill>
              </a:endParaRPr>
            </a:p>
          </p:txBody>
        </p:sp>
        <p:sp>
          <p:nvSpPr>
            <p:cNvPr id="22" name="矩形 21">
              <a:extLst>
                <a:ext uri="{FF2B5EF4-FFF2-40B4-BE49-F238E27FC236}">
                  <a16:creationId xmlns:a16="http://schemas.microsoft.com/office/drawing/2014/main" id="{F9A47682-18FE-4D0E-8467-6EA030A78778}"/>
                </a:ext>
              </a:extLst>
            </p:cNvPr>
            <p:cNvSpPr/>
            <p:nvPr/>
          </p:nvSpPr>
          <p:spPr>
            <a:xfrm>
              <a:off x="5426029" y="4046054"/>
              <a:ext cx="412292" cy="369332"/>
            </a:xfrm>
            <a:prstGeom prst="rect">
              <a:avLst/>
            </a:prstGeom>
          </p:spPr>
          <p:txBody>
            <a:bodyPr wrap="none">
              <a:spAutoFit/>
            </a:bodyPr>
            <a:lstStyle/>
            <a:p>
              <a:r>
                <a:rPr lang="en-US" altLang="zh-CN" dirty="0">
                  <a:solidFill>
                    <a:srgbClr val="FF0000"/>
                  </a:solidFill>
                </a:rPr>
                <a:t>a1</a:t>
              </a:r>
              <a:endParaRPr lang="zh-CN" altLang="en-US" dirty="0">
                <a:solidFill>
                  <a:srgbClr val="FF0000"/>
                </a:solidFill>
              </a:endParaRPr>
            </a:p>
          </p:txBody>
        </p:sp>
        <p:sp>
          <p:nvSpPr>
            <p:cNvPr id="23" name="矩形 22">
              <a:extLst>
                <a:ext uri="{FF2B5EF4-FFF2-40B4-BE49-F238E27FC236}">
                  <a16:creationId xmlns:a16="http://schemas.microsoft.com/office/drawing/2014/main" id="{BB31710C-8B16-48C5-9F50-B5A104009C85}"/>
                </a:ext>
              </a:extLst>
            </p:cNvPr>
            <p:cNvSpPr/>
            <p:nvPr/>
          </p:nvSpPr>
          <p:spPr>
            <a:xfrm>
              <a:off x="7908320" y="4045527"/>
              <a:ext cx="412292" cy="369332"/>
            </a:xfrm>
            <a:prstGeom prst="rect">
              <a:avLst/>
            </a:prstGeom>
          </p:spPr>
          <p:txBody>
            <a:bodyPr wrap="none">
              <a:spAutoFit/>
            </a:bodyPr>
            <a:lstStyle/>
            <a:p>
              <a:r>
                <a:rPr lang="en-US" altLang="zh-CN" dirty="0">
                  <a:solidFill>
                    <a:srgbClr val="FF0000"/>
                  </a:solidFill>
                </a:rPr>
                <a:t>a2</a:t>
              </a:r>
              <a:endParaRPr lang="zh-CN" altLang="en-US" dirty="0">
                <a:solidFill>
                  <a:srgbClr val="FF0000"/>
                </a:solidFill>
              </a:endParaRPr>
            </a:p>
          </p:txBody>
        </p:sp>
        <p:sp>
          <p:nvSpPr>
            <p:cNvPr id="24" name="矩形 23">
              <a:extLst>
                <a:ext uri="{FF2B5EF4-FFF2-40B4-BE49-F238E27FC236}">
                  <a16:creationId xmlns:a16="http://schemas.microsoft.com/office/drawing/2014/main" id="{E1C7B80F-9DC4-49BA-9507-49A6DF8B6D23}"/>
                </a:ext>
              </a:extLst>
            </p:cNvPr>
            <p:cNvSpPr/>
            <p:nvPr/>
          </p:nvSpPr>
          <p:spPr>
            <a:xfrm>
              <a:off x="6407057" y="4771124"/>
              <a:ext cx="434734" cy="369332"/>
            </a:xfrm>
            <a:prstGeom prst="rect">
              <a:avLst/>
            </a:prstGeom>
          </p:spPr>
          <p:txBody>
            <a:bodyPr wrap="none">
              <a:spAutoFit/>
            </a:bodyPr>
            <a:lstStyle/>
            <a:p>
              <a:r>
                <a:rPr lang="en-US" altLang="zh-CN" dirty="0">
                  <a:solidFill>
                    <a:srgbClr val="FF0000"/>
                  </a:solidFill>
                </a:rPr>
                <a:t>A1</a:t>
              </a:r>
              <a:endParaRPr lang="zh-CN" altLang="en-US" dirty="0">
                <a:solidFill>
                  <a:srgbClr val="FF0000"/>
                </a:solidFill>
              </a:endParaRPr>
            </a:p>
          </p:txBody>
        </p:sp>
        <p:sp>
          <p:nvSpPr>
            <p:cNvPr id="25" name="矩形 24">
              <a:extLst>
                <a:ext uri="{FF2B5EF4-FFF2-40B4-BE49-F238E27FC236}">
                  <a16:creationId xmlns:a16="http://schemas.microsoft.com/office/drawing/2014/main" id="{9E6EAB1B-19C3-4086-AAB3-5F6DAC8F1C84}"/>
                </a:ext>
              </a:extLst>
            </p:cNvPr>
            <p:cNvSpPr/>
            <p:nvPr/>
          </p:nvSpPr>
          <p:spPr>
            <a:xfrm>
              <a:off x="6841791" y="4767234"/>
              <a:ext cx="434734" cy="369332"/>
            </a:xfrm>
            <a:prstGeom prst="rect">
              <a:avLst/>
            </a:prstGeom>
          </p:spPr>
          <p:txBody>
            <a:bodyPr wrap="none">
              <a:spAutoFit/>
            </a:bodyPr>
            <a:lstStyle/>
            <a:p>
              <a:r>
                <a:rPr lang="en-US" altLang="zh-CN" dirty="0">
                  <a:solidFill>
                    <a:srgbClr val="FF0000"/>
                  </a:solidFill>
                </a:rPr>
                <a:t>A2</a:t>
              </a:r>
              <a:endParaRPr lang="zh-CN" altLang="en-US" dirty="0">
                <a:solidFill>
                  <a:srgbClr val="FF0000"/>
                </a:solidFill>
              </a:endParaRPr>
            </a:p>
          </p:txBody>
        </p:sp>
        <p:sp>
          <p:nvSpPr>
            <p:cNvPr id="26" name="矩形 25">
              <a:extLst>
                <a:ext uri="{FF2B5EF4-FFF2-40B4-BE49-F238E27FC236}">
                  <a16:creationId xmlns:a16="http://schemas.microsoft.com/office/drawing/2014/main" id="{98422C5C-6572-47B4-8635-82D167FF7220}"/>
                </a:ext>
              </a:extLst>
            </p:cNvPr>
            <p:cNvSpPr/>
            <p:nvPr/>
          </p:nvSpPr>
          <p:spPr>
            <a:xfrm>
              <a:off x="8662901" y="4230720"/>
              <a:ext cx="656386" cy="461665"/>
            </a:xfrm>
            <a:prstGeom prst="rect">
              <a:avLst/>
            </a:prstGeom>
          </p:spPr>
          <p:txBody>
            <a:bodyPr wrap="square">
              <a:spAutoFit/>
            </a:bodyPr>
            <a:lstStyle/>
            <a:p>
              <a:r>
                <a:rPr lang="en-US" altLang="zh-CN" sz="2400" dirty="0">
                  <a:solidFill>
                    <a:srgbClr val="FF0000"/>
                  </a:solidFill>
                </a:rPr>
                <a:t>B</a:t>
              </a:r>
              <a:r>
                <a:rPr lang="en-US" altLang="zh-CN" dirty="0">
                  <a:solidFill>
                    <a:srgbClr val="FF0000"/>
                  </a:solidFill>
                </a:rPr>
                <a:t>3</a:t>
              </a:r>
              <a:endParaRPr lang="zh-CN" altLang="en-US" dirty="0">
                <a:solidFill>
                  <a:srgbClr val="FF0000"/>
                </a:solidFill>
              </a:endParaRPr>
            </a:p>
          </p:txBody>
        </p:sp>
        <p:sp>
          <p:nvSpPr>
            <p:cNvPr id="27" name="矩形 26">
              <a:extLst>
                <a:ext uri="{FF2B5EF4-FFF2-40B4-BE49-F238E27FC236}">
                  <a16:creationId xmlns:a16="http://schemas.microsoft.com/office/drawing/2014/main" id="{7F4C42BF-B0AA-4C8F-AEB4-5090348F7154}"/>
                </a:ext>
              </a:extLst>
            </p:cNvPr>
            <p:cNvSpPr/>
            <p:nvPr/>
          </p:nvSpPr>
          <p:spPr>
            <a:xfrm>
              <a:off x="8692075" y="5321693"/>
              <a:ext cx="479618" cy="461665"/>
            </a:xfrm>
            <a:prstGeom prst="rect">
              <a:avLst/>
            </a:prstGeom>
          </p:spPr>
          <p:txBody>
            <a:bodyPr wrap="none">
              <a:spAutoFit/>
            </a:bodyPr>
            <a:lstStyle/>
            <a:p>
              <a:r>
                <a:rPr lang="en-US" altLang="zh-CN" sz="2400" dirty="0">
                  <a:solidFill>
                    <a:srgbClr val="FF0000"/>
                  </a:solidFill>
                </a:rPr>
                <a:t>A</a:t>
              </a:r>
              <a:r>
                <a:rPr lang="en-US" altLang="zh-CN" dirty="0">
                  <a:solidFill>
                    <a:srgbClr val="FF0000"/>
                  </a:solidFill>
                </a:rPr>
                <a:t>3</a:t>
              </a:r>
              <a:endParaRPr lang="zh-CN" altLang="en-US" dirty="0">
                <a:solidFill>
                  <a:srgbClr val="FF0000"/>
                </a:solidFill>
              </a:endParaRPr>
            </a:p>
          </p:txBody>
        </p:sp>
      </p:grpSp>
      <p:sp>
        <p:nvSpPr>
          <p:cNvPr id="28" name="矩形 27">
            <a:extLst>
              <a:ext uri="{FF2B5EF4-FFF2-40B4-BE49-F238E27FC236}">
                <a16:creationId xmlns:a16="http://schemas.microsoft.com/office/drawing/2014/main" id="{458E7F89-C55D-4752-9E68-2A2718A71521}"/>
              </a:ext>
            </a:extLst>
          </p:cNvPr>
          <p:cNvSpPr/>
          <p:nvPr/>
        </p:nvSpPr>
        <p:spPr>
          <a:xfrm>
            <a:off x="302527" y="691582"/>
            <a:ext cx="1569660" cy="369332"/>
          </a:xfrm>
          <a:prstGeom prst="rect">
            <a:avLst/>
          </a:prstGeom>
        </p:spPr>
        <p:txBody>
          <a:bodyPr wrap="none">
            <a:spAutoFit/>
          </a:bodyPr>
          <a:lstStyle/>
          <a:p>
            <a:r>
              <a:rPr lang="zh-CN" altLang="en-US" dirty="0"/>
              <a:t>详细油口说明</a:t>
            </a:r>
          </a:p>
        </p:txBody>
      </p:sp>
    </p:spTree>
    <p:extLst>
      <p:ext uri="{BB962C8B-B14F-4D97-AF65-F5344CB8AC3E}">
        <p14:creationId xmlns:p14="http://schemas.microsoft.com/office/powerpoint/2010/main" val="3464386378"/>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98D7B2D-4B93-4518-B7BE-89C9D148CA5D}"/>
              </a:ext>
            </a:extLst>
          </p:cNvPr>
          <p:cNvPicPr>
            <a:picLocks noChangeAspect="1"/>
          </p:cNvPicPr>
          <p:nvPr/>
        </p:nvPicPr>
        <p:blipFill>
          <a:blip r:embed="rId2"/>
          <a:stretch>
            <a:fillRect/>
          </a:stretch>
        </p:blipFill>
        <p:spPr>
          <a:xfrm>
            <a:off x="5819779" y="1536891"/>
            <a:ext cx="3254577" cy="2880000"/>
          </a:xfrm>
          <a:prstGeom prst="rect">
            <a:avLst/>
          </a:prstGeom>
        </p:spPr>
      </p:pic>
      <p:sp>
        <p:nvSpPr>
          <p:cNvPr id="4" name="椭圆 3">
            <a:extLst>
              <a:ext uri="{FF2B5EF4-FFF2-40B4-BE49-F238E27FC236}">
                <a16:creationId xmlns:a16="http://schemas.microsoft.com/office/drawing/2014/main" id="{877072BA-98BE-446F-90BF-AECA0F83FD5B}"/>
              </a:ext>
            </a:extLst>
          </p:cNvPr>
          <p:cNvSpPr/>
          <p:nvPr/>
        </p:nvSpPr>
        <p:spPr>
          <a:xfrm>
            <a:off x="7536044" y="2688283"/>
            <a:ext cx="859766" cy="577216"/>
          </a:xfrm>
          <a:prstGeom prst="ellipse">
            <a:avLst/>
          </a:prstGeom>
          <a:noFill/>
          <a:ln>
            <a:solidFill>
              <a:schemeClr val="tx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曲线连接符 6">
            <a:extLst>
              <a:ext uri="{FF2B5EF4-FFF2-40B4-BE49-F238E27FC236}">
                <a16:creationId xmlns:a16="http://schemas.microsoft.com/office/drawing/2014/main" id="{FD7350F1-B2D5-44FB-AFD8-EE92E447263E}"/>
              </a:ext>
            </a:extLst>
          </p:cNvPr>
          <p:cNvCxnSpPr>
            <a:stCxn id="4" idx="6"/>
            <a:endCxn id="19" idx="1"/>
          </p:cNvCxnSpPr>
          <p:nvPr/>
        </p:nvCxnSpPr>
        <p:spPr>
          <a:xfrm flipV="1">
            <a:off x="8395810" y="1947361"/>
            <a:ext cx="1559262" cy="102953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椭圆 5">
            <a:extLst>
              <a:ext uri="{FF2B5EF4-FFF2-40B4-BE49-F238E27FC236}">
                <a16:creationId xmlns:a16="http://schemas.microsoft.com/office/drawing/2014/main" id="{F78C8D03-951A-4707-9D5B-54BE5B44C954}"/>
              </a:ext>
            </a:extLst>
          </p:cNvPr>
          <p:cNvSpPr/>
          <p:nvPr/>
        </p:nvSpPr>
        <p:spPr>
          <a:xfrm>
            <a:off x="5870160" y="2829053"/>
            <a:ext cx="1108483" cy="6592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Picture 3" descr="QD2803_轴侧图 拷贝">
            <a:extLst>
              <a:ext uri="{FF2B5EF4-FFF2-40B4-BE49-F238E27FC236}">
                <a16:creationId xmlns:a16="http://schemas.microsoft.com/office/drawing/2014/main" id="{6B33EF68-3094-4F0E-878B-977EFA049380}"/>
              </a:ext>
            </a:extLst>
          </p:cNvPr>
          <p:cNvPicPr>
            <a:picLocks noChangeAspect="1" noChangeArrowheads="1"/>
          </p:cNvPicPr>
          <p:nvPr/>
        </p:nvPicPr>
        <p:blipFill>
          <a:blip r:embed="rId3" cstate="print">
            <a:lum contrast="18000"/>
            <a:extLst>
              <a:ext uri="{28A0092B-C50C-407E-A947-70E740481C1C}">
                <a14:useLocalDpi xmlns:a14="http://schemas.microsoft.com/office/drawing/2010/main" val="0"/>
              </a:ext>
            </a:extLst>
          </a:blip>
          <a:srcRect/>
          <a:stretch>
            <a:fillRect/>
          </a:stretch>
        </p:blipFill>
        <p:spPr>
          <a:xfrm>
            <a:off x="1714849" y="1258039"/>
            <a:ext cx="2437072" cy="1260000"/>
          </a:xfrm>
          <a:prstGeom prst="rect">
            <a:avLst/>
          </a:prstGeom>
          <a:noFill/>
          <a:ln w="22225">
            <a:solidFill>
              <a:srgbClr val="008000"/>
            </a:solidFill>
            <a:miter lim="800000"/>
            <a:headEnd/>
            <a:tailEnd/>
          </a:ln>
        </p:spPr>
      </p:pic>
      <p:cxnSp>
        <p:nvCxnSpPr>
          <p:cNvPr id="8" name="曲线连接符 13">
            <a:extLst>
              <a:ext uri="{FF2B5EF4-FFF2-40B4-BE49-F238E27FC236}">
                <a16:creationId xmlns:a16="http://schemas.microsoft.com/office/drawing/2014/main" id="{9BCD8EDA-9062-4382-BF5D-93C398D4D955}"/>
              </a:ext>
            </a:extLst>
          </p:cNvPr>
          <p:cNvCxnSpPr>
            <a:stCxn id="6" idx="0"/>
          </p:cNvCxnSpPr>
          <p:nvPr/>
        </p:nvCxnSpPr>
        <p:spPr>
          <a:xfrm rot="16200000" flipV="1">
            <a:off x="4740478" y="1145128"/>
            <a:ext cx="1103363" cy="2264487"/>
          </a:xfrm>
          <a:prstGeom prst="curvedConnector2">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9" name="TextBox 17">
            <a:extLst>
              <a:ext uri="{FF2B5EF4-FFF2-40B4-BE49-F238E27FC236}">
                <a16:creationId xmlns:a16="http://schemas.microsoft.com/office/drawing/2014/main" id="{3B853758-37E0-43E1-AC59-B7356DD78434}"/>
              </a:ext>
            </a:extLst>
          </p:cNvPr>
          <p:cNvSpPr txBox="1">
            <a:spLocks noChangeArrowheads="1"/>
          </p:cNvSpPr>
          <p:nvPr/>
        </p:nvSpPr>
        <p:spPr bwMode="auto">
          <a:xfrm>
            <a:off x="2621821" y="4574232"/>
            <a:ext cx="6496678" cy="1888305"/>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a:lstStyle/>
          <a:p>
            <a:pPr>
              <a:lnSpc>
                <a:spcPct val="150000"/>
              </a:lnSpc>
              <a:defRPr/>
            </a:pPr>
            <a:r>
              <a:rPr lang="zh-CN" altLang="en-US" sz="1200" dirty="0">
                <a:latin typeface="黑体" panose="02010609060101010101" pitchFamily="49" charset="-122"/>
                <a:ea typeface="黑体" panose="02010609060101010101" pitchFamily="49" charset="-122"/>
              </a:rPr>
              <a:t>启动马达功用：</a:t>
            </a:r>
            <a:r>
              <a:rPr lang="zh-CN" altLang="en-US" sz="1000" dirty="0">
                <a:latin typeface="黑体" panose="02010609060101010101" pitchFamily="49" charset="-122"/>
                <a:ea typeface="黑体" panose="02010609060101010101" pitchFamily="49" charset="-122"/>
              </a:rPr>
              <a:t>使发动机由静止状态过渡到工作状态。发动机在启动时，必须先用外力转动发动机的曲轴，使活塞作往复运动，迫使气缸内的可燃混合气燃烧膨胀作功，推动活塞向下运动使曲轴旋转，从而使发动机达到一定转速才能自行运转，工作循环才能持续进行。因此，曲轴在外力作用下开始转动到发动机开始自动地怠速运转的全过程，称为发动机的起动。</a:t>
            </a:r>
            <a:endParaRPr lang="en-US" altLang="zh-CN" sz="1000" dirty="0">
              <a:latin typeface="黑体" panose="02010609060101010101" pitchFamily="49" charset="-122"/>
              <a:ea typeface="黑体" panose="02010609060101010101" pitchFamily="49" charset="-122"/>
            </a:endParaRPr>
          </a:p>
          <a:p>
            <a:pPr>
              <a:lnSpc>
                <a:spcPct val="150000"/>
              </a:lnSpc>
              <a:defRPr/>
            </a:pPr>
            <a:r>
              <a:rPr lang="zh-CN" altLang="en-US" sz="1200" dirty="0">
                <a:latin typeface="黑体" panose="02010609060101010101" pitchFamily="49" charset="-122"/>
                <a:ea typeface="黑体" panose="02010609060101010101" pitchFamily="49" charset="-122"/>
              </a:rPr>
              <a:t>启动条件：</a:t>
            </a:r>
            <a:endParaRPr lang="en-US" altLang="zh-CN" sz="1200" dirty="0">
              <a:latin typeface="黑体" panose="02010609060101010101" pitchFamily="49" charset="-122"/>
              <a:ea typeface="黑体" panose="02010609060101010101" pitchFamily="49" charset="-122"/>
            </a:endParaRPr>
          </a:p>
          <a:p>
            <a:pPr>
              <a:lnSpc>
                <a:spcPct val="150000"/>
              </a:lnSpc>
              <a:defRPr/>
            </a:pPr>
            <a:r>
              <a:rPr lang="en-US" altLang="zh-CN" sz="1000" dirty="0">
                <a:latin typeface="黑体" panose="02010609060101010101" pitchFamily="49" charset="-122"/>
                <a:ea typeface="黑体" panose="02010609060101010101" pitchFamily="49" charset="-122"/>
              </a:rPr>
              <a:t>1.</a:t>
            </a:r>
            <a:r>
              <a:rPr lang="zh-CN" altLang="en-US" sz="1000" dirty="0">
                <a:latin typeface="黑体" panose="02010609060101010101" pitchFamily="49" charset="-122"/>
                <a:ea typeface="黑体" panose="02010609060101010101" pitchFamily="49" charset="-122"/>
              </a:rPr>
              <a:t>起动转矩满足需求。能够使曲转旋转的最低转矩称为起动转矩，起动转矩必须克服压缩阻力和内磨擦阻力矩。</a:t>
            </a:r>
            <a:endParaRPr lang="en-US" altLang="zh-CN" sz="1000" dirty="0">
              <a:latin typeface="黑体" panose="02010609060101010101" pitchFamily="49" charset="-122"/>
              <a:ea typeface="黑体" panose="02010609060101010101" pitchFamily="49" charset="-122"/>
            </a:endParaRPr>
          </a:p>
          <a:p>
            <a:pPr>
              <a:lnSpc>
                <a:spcPct val="150000"/>
              </a:lnSpc>
              <a:defRPr/>
            </a:pPr>
            <a:r>
              <a:rPr lang="en-US" altLang="zh-CN" sz="1000" dirty="0">
                <a:latin typeface="黑体" panose="02010609060101010101" pitchFamily="49" charset="-122"/>
                <a:ea typeface="黑体" panose="02010609060101010101" pitchFamily="49" charset="-122"/>
              </a:rPr>
              <a:t>2.</a:t>
            </a:r>
            <a:r>
              <a:rPr lang="zh-CN" altLang="en-US" sz="1000" dirty="0">
                <a:latin typeface="黑体" panose="02010609060101010101" pitchFamily="49" charset="-122"/>
                <a:ea typeface="黑体" panose="02010609060101010101" pitchFamily="49" charset="-122"/>
              </a:rPr>
              <a:t>起动转速满足要求。能使发动机起动的曲轴最低转速称为起动转速，柴油机的起动转速为</a:t>
            </a:r>
            <a:r>
              <a:rPr lang="en-US" altLang="zh-CN" sz="1000" dirty="0">
                <a:latin typeface="黑体" panose="02010609060101010101" pitchFamily="49" charset="-122"/>
                <a:ea typeface="黑体" panose="02010609060101010101" pitchFamily="49" charset="-122"/>
              </a:rPr>
              <a:t>150</a:t>
            </a:r>
            <a:r>
              <a:rPr lang="zh-CN" altLang="en-US" sz="1000" dirty="0">
                <a:latin typeface="黑体" panose="02010609060101010101" pitchFamily="49" charset="-122"/>
                <a:ea typeface="黑体" panose="02010609060101010101" pitchFamily="49" charset="-122"/>
              </a:rPr>
              <a:t>～</a:t>
            </a:r>
            <a:r>
              <a:rPr lang="en-US" altLang="zh-CN" sz="1000" dirty="0">
                <a:latin typeface="黑体" panose="02010609060101010101" pitchFamily="49" charset="-122"/>
                <a:ea typeface="黑体" panose="02010609060101010101" pitchFamily="49" charset="-122"/>
              </a:rPr>
              <a:t>300r/min</a:t>
            </a:r>
            <a:r>
              <a:rPr lang="zh-CN" altLang="en-US" sz="1000" dirty="0">
                <a:latin typeface="黑体" panose="02010609060101010101" pitchFamily="49" charset="-122"/>
                <a:ea typeface="黑体" panose="02010609060101010101" pitchFamily="49" charset="-122"/>
              </a:rPr>
              <a:t>。</a:t>
            </a:r>
          </a:p>
        </p:txBody>
      </p:sp>
      <p:grpSp>
        <p:nvGrpSpPr>
          <p:cNvPr id="10" name="组合 9">
            <a:extLst>
              <a:ext uri="{FF2B5EF4-FFF2-40B4-BE49-F238E27FC236}">
                <a16:creationId xmlns:a16="http://schemas.microsoft.com/office/drawing/2014/main" id="{BC407168-E678-444B-900C-A2CFCFBEAB38}"/>
              </a:ext>
            </a:extLst>
          </p:cNvPr>
          <p:cNvGrpSpPr/>
          <p:nvPr/>
        </p:nvGrpSpPr>
        <p:grpSpPr>
          <a:xfrm>
            <a:off x="81167" y="2659174"/>
            <a:ext cx="5237955" cy="1516266"/>
            <a:chOff x="81167" y="2659174"/>
            <a:chExt cx="5237955" cy="1516266"/>
          </a:xfrm>
        </p:grpSpPr>
        <p:pic>
          <p:nvPicPr>
            <p:cNvPr id="11" name="图片 10">
              <a:extLst>
                <a:ext uri="{FF2B5EF4-FFF2-40B4-BE49-F238E27FC236}">
                  <a16:creationId xmlns:a16="http://schemas.microsoft.com/office/drawing/2014/main" id="{4055D99F-5447-4749-8BDA-91ED725D23D5}"/>
                </a:ext>
              </a:extLst>
            </p:cNvPr>
            <p:cNvPicPr>
              <a:picLocks noChangeAspect="1"/>
            </p:cNvPicPr>
            <p:nvPr/>
          </p:nvPicPr>
          <p:blipFill>
            <a:blip r:embed="rId4"/>
            <a:stretch>
              <a:fillRect/>
            </a:stretch>
          </p:blipFill>
          <p:spPr>
            <a:xfrm>
              <a:off x="81167" y="2659174"/>
              <a:ext cx="5237955" cy="1260000"/>
            </a:xfrm>
            <a:prstGeom prst="rect">
              <a:avLst/>
            </a:prstGeom>
          </p:spPr>
        </p:pic>
        <p:sp>
          <p:nvSpPr>
            <p:cNvPr id="13" name="文本框 12">
              <a:extLst>
                <a:ext uri="{FF2B5EF4-FFF2-40B4-BE49-F238E27FC236}">
                  <a16:creationId xmlns:a16="http://schemas.microsoft.com/office/drawing/2014/main" id="{3161A019-25AE-496D-BF48-1255582C4AAD}"/>
                </a:ext>
              </a:extLst>
            </p:cNvPr>
            <p:cNvSpPr txBox="1"/>
            <p:nvPr/>
          </p:nvSpPr>
          <p:spPr>
            <a:xfrm>
              <a:off x="1748620" y="3898441"/>
              <a:ext cx="1723549" cy="27699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rPr>
                <a:t>启动马达工作过程介绍</a:t>
              </a:r>
            </a:p>
          </p:txBody>
        </p:sp>
      </p:grpSp>
      <p:grpSp>
        <p:nvGrpSpPr>
          <p:cNvPr id="14" name="组合 13">
            <a:extLst>
              <a:ext uri="{FF2B5EF4-FFF2-40B4-BE49-F238E27FC236}">
                <a16:creationId xmlns:a16="http://schemas.microsoft.com/office/drawing/2014/main" id="{936AECEF-F2AF-4DC7-A721-6F111C937B64}"/>
              </a:ext>
            </a:extLst>
          </p:cNvPr>
          <p:cNvGrpSpPr/>
          <p:nvPr/>
        </p:nvGrpSpPr>
        <p:grpSpPr>
          <a:xfrm>
            <a:off x="81167" y="4711563"/>
            <a:ext cx="2434111" cy="1750974"/>
            <a:chOff x="81167" y="4711563"/>
            <a:chExt cx="2434111" cy="1750974"/>
          </a:xfrm>
        </p:grpSpPr>
        <p:pic>
          <p:nvPicPr>
            <p:cNvPr id="15" name="Picture 2" descr="起动系统 拷贝">
              <a:extLst>
                <a:ext uri="{FF2B5EF4-FFF2-40B4-BE49-F238E27FC236}">
                  <a16:creationId xmlns:a16="http://schemas.microsoft.com/office/drawing/2014/main" id="{6E6115B0-4754-4A6C-BA47-2C7F094992D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b="-108"/>
            <a:stretch>
              <a:fillRect/>
            </a:stretch>
          </p:blipFill>
          <p:spPr bwMode="auto">
            <a:xfrm>
              <a:off x="81167" y="5022537"/>
              <a:ext cx="2434111" cy="144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文本框 15">
              <a:extLst>
                <a:ext uri="{FF2B5EF4-FFF2-40B4-BE49-F238E27FC236}">
                  <a16:creationId xmlns:a16="http://schemas.microsoft.com/office/drawing/2014/main" id="{CDFA55B7-CDEA-4C63-91DB-E91764CFCE35}"/>
                </a:ext>
              </a:extLst>
            </p:cNvPr>
            <p:cNvSpPr txBox="1"/>
            <p:nvPr/>
          </p:nvSpPr>
          <p:spPr>
            <a:xfrm>
              <a:off x="436447" y="4711563"/>
              <a:ext cx="1569660" cy="27699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rPr>
                <a:t>启动马达电路连接图</a:t>
              </a:r>
            </a:p>
          </p:txBody>
        </p:sp>
      </p:grpSp>
      <p:sp>
        <p:nvSpPr>
          <p:cNvPr id="17" name="TextBox 17">
            <a:extLst>
              <a:ext uri="{FF2B5EF4-FFF2-40B4-BE49-F238E27FC236}">
                <a16:creationId xmlns:a16="http://schemas.microsoft.com/office/drawing/2014/main" id="{2F070F2E-99F4-4A60-A8A2-B9CC572DEC12}"/>
              </a:ext>
            </a:extLst>
          </p:cNvPr>
          <p:cNvSpPr txBox="1">
            <a:spLocks noChangeArrowheads="1"/>
          </p:cNvSpPr>
          <p:nvPr/>
        </p:nvSpPr>
        <p:spPr bwMode="auto">
          <a:xfrm>
            <a:off x="9480671" y="4015556"/>
            <a:ext cx="2623485" cy="1117352"/>
          </a:xfrm>
          <a:prstGeom prst="roundRect">
            <a:avLst/>
          </a:prstGeom>
          <a:ln>
            <a:headEnd/>
            <a:tailEnd/>
          </a:ln>
        </p:spPr>
        <p:style>
          <a:lnRef idx="2">
            <a:schemeClr val="accent1"/>
          </a:lnRef>
          <a:fillRef idx="1">
            <a:schemeClr val="lt1"/>
          </a:fillRef>
          <a:effectRef idx="0">
            <a:schemeClr val="accent1"/>
          </a:effectRef>
          <a:fontRef idx="minor">
            <a:schemeClr val="dk1"/>
          </a:fontRef>
        </p:style>
        <p:txBody>
          <a:bodyPr/>
          <a:lstStyle/>
          <a:p>
            <a:pPr>
              <a:lnSpc>
                <a:spcPct val="150000"/>
              </a:lnSpc>
              <a:defRPr/>
            </a:pPr>
            <a:r>
              <a:rPr lang="zh-CN" altLang="en-US" sz="1200" dirty="0">
                <a:latin typeface="黑体" panose="02010609060101010101" pitchFamily="49" charset="-122"/>
                <a:ea typeface="黑体" panose="02010609060101010101" pitchFamily="49" charset="-122"/>
              </a:rPr>
              <a:t>发电机功用：</a:t>
            </a:r>
            <a:endParaRPr lang="en-US" altLang="zh-CN" sz="1200" dirty="0">
              <a:latin typeface="黑体" panose="02010609060101010101" pitchFamily="49" charset="-122"/>
              <a:ea typeface="黑体" panose="02010609060101010101" pitchFamily="49" charset="-122"/>
            </a:endParaRPr>
          </a:p>
          <a:p>
            <a:pPr>
              <a:lnSpc>
                <a:spcPct val="150000"/>
              </a:lnSpc>
              <a:defRPr/>
            </a:pPr>
            <a:r>
              <a:rPr lang="en-US" altLang="zh-CN" sz="1000" dirty="0">
                <a:latin typeface="黑体" panose="02010609060101010101" pitchFamily="49" charset="-122"/>
                <a:ea typeface="黑体" panose="02010609060101010101" pitchFamily="49" charset="-122"/>
              </a:rPr>
              <a:t>1.</a:t>
            </a:r>
            <a:r>
              <a:rPr lang="zh-CN" altLang="en-US" sz="1000" dirty="0">
                <a:latin typeface="黑体" panose="02010609060101010101" pitchFamily="49" charset="-122"/>
                <a:ea typeface="黑体" panose="02010609060101010101" pitchFamily="49" charset="-122"/>
              </a:rPr>
              <a:t>为发动机用电件及整车用电件提供电能</a:t>
            </a:r>
            <a:endParaRPr lang="en-US" altLang="zh-CN" sz="1000" dirty="0">
              <a:latin typeface="黑体" panose="02010609060101010101" pitchFamily="49" charset="-122"/>
              <a:ea typeface="黑体" panose="02010609060101010101" pitchFamily="49" charset="-122"/>
            </a:endParaRPr>
          </a:p>
          <a:p>
            <a:pPr>
              <a:lnSpc>
                <a:spcPct val="150000"/>
              </a:lnSpc>
              <a:defRPr/>
            </a:pPr>
            <a:r>
              <a:rPr lang="en-US" altLang="zh-CN" sz="1000" dirty="0">
                <a:latin typeface="黑体" panose="02010609060101010101" pitchFamily="49" charset="-122"/>
                <a:ea typeface="黑体" panose="02010609060101010101" pitchFamily="49" charset="-122"/>
              </a:rPr>
              <a:t>2.</a:t>
            </a:r>
            <a:r>
              <a:rPr lang="zh-CN" altLang="en-US" sz="1000" dirty="0">
                <a:latin typeface="黑体" panose="02010609060101010101" pitchFamily="49" charset="-122"/>
                <a:ea typeface="黑体" panose="02010609060101010101" pitchFamily="49" charset="-122"/>
              </a:rPr>
              <a:t>补充起动蓄电池消耗的电能</a:t>
            </a:r>
            <a:endParaRPr lang="en-US" altLang="zh-CN" sz="1000" dirty="0">
              <a:latin typeface="黑体" panose="02010609060101010101" pitchFamily="49" charset="-122"/>
              <a:ea typeface="黑体" panose="02010609060101010101" pitchFamily="49" charset="-122"/>
            </a:endParaRPr>
          </a:p>
          <a:p>
            <a:pPr>
              <a:lnSpc>
                <a:spcPct val="150000"/>
              </a:lnSpc>
              <a:defRPr/>
            </a:pPr>
            <a:r>
              <a:rPr lang="en-US" altLang="zh-CN" sz="1000" dirty="0">
                <a:latin typeface="黑体" panose="02010609060101010101" pitchFamily="49" charset="-122"/>
                <a:ea typeface="黑体" panose="02010609060101010101" pitchFamily="49" charset="-122"/>
              </a:rPr>
              <a:t>3.</a:t>
            </a:r>
            <a:r>
              <a:rPr lang="zh-CN" altLang="en-US" sz="1000" dirty="0">
                <a:latin typeface="黑体" panose="02010609060101010101" pitchFamily="49" charset="-122"/>
                <a:ea typeface="黑体" panose="02010609060101010101" pitchFamily="49" charset="-122"/>
              </a:rPr>
              <a:t>为蓄电池充电</a:t>
            </a:r>
          </a:p>
        </p:txBody>
      </p:sp>
      <p:grpSp>
        <p:nvGrpSpPr>
          <p:cNvPr id="18" name="组合 17">
            <a:extLst>
              <a:ext uri="{FF2B5EF4-FFF2-40B4-BE49-F238E27FC236}">
                <a16:creationId xmlns:a16="http://schemas.microsoft.com/office/drawing/2014/main" id="{1AB52D84-F985-40CC-BECF-39EF08F403AF}"/>
              </a:ext>
            </a:extLst>
          </p:cNvPr>
          <p:cNvGrpSpPr/>
          <p:nvPr/>
        </p:nvGrpSpPr>
        <p:grpSpPr>
          <a:xfrm>
            <a:off x="9955072" y="1317361"/>
            <a:ext cx="1674684" cy="2520000"/>
            <a:chOff x="9955072" y="1317361"/>
            <a:chExt cx="1674684" cy="2520000"/>
          </a:xfrm>
        </p:grpSpPr>
        <p:pic>
          <p:nvPicPr>
            <p:cNvPr id="19" name="图片 18">
              <a:extLst>
                <a:ext uri="{FF2B5EF4-FFF2-40B4-BE49-F238E27FC236}">
                  <a16:creationId xmlns:a16="http://schemas.microsoft.com/office/drawing/2014/main" id="{19B4603E-53CC-45B1-B46A-32AF7EE8E418}"/>
                </a:ext>
              </a:extLst>
            </p:cNvPr>
            <p:cNvPicPr>
              <a:picLocks noChangeAspect="1"/>
            </p:cNvPicPr>
            <p:nvPr/>
          </p:nvPicPr>
          <p:blipFill>
            <a:blip r:embed="rId6"/>
            <a:stretch>
              <a:fillRect/>
            </a:stretch>
          </p:blipFill>
          <p:spPr>
            <a:xfrm>
              <a:off x="9955072" y="1317361"/>
              <a:ext cx="1674684" cy="1260000"/>
            </a:xfrm>
            <a:prstGeom prst="rect">
              <a:avLst/>
            </a:prstGeom>
          </p:spPr>
        </p:pic>
        <p:pic>
          <p:nvPicPr>
            <p:cNvPr id="20" name="图片 19">
              <a:extLst>
                <a:ext uri="{FF2B5EF4-FFF2-40B4-BE49-F238E27FC236}">
                  <a16:creationId xmlns:a16="http://schemas.microsoft.com/office/drawing/2014/main" id="{465010A8-9B66-49E9-893A-6F643AD083CD}"/>
                </a:ext>
              </a:extLst>
            </p:cNvPr>
            <p:cNvPicPr>
              <a:picLocks noChangeAspect="1"/>
            </p:cNvPicPr>
            <p:nvPr/>
          </p:nvPicPr>
          <p:blipFill>
            <a:blip r:embed="rId7"/>
            <a:stretch>
              <a:fillRect/>
            </a:stretch>
          </p:blipFill>
          <p:spPr>
            <a:xfrm>
              <a:off x="9955072" y="2577361"/>
              <a:ext cx="1674684" cy="1260000"/>
            </a:xfrm>
            <a:prstGeom prst="rect">
              <a:avLst/>
            </a:prstGeom>
          </p:spPr>
        </p:pic>
      </p:grpSp>
      <p:sp>
        <p:nvSpPr>
          <p:cNvPr id="21" name="文本框 20">
            <a:extLst>
              <a:ext uri="{FF2B5EF4-FFF2-40B4-BE49-F238E27FC236}">
                <a16:creationId xmlns:a16="http://schemas.microsoft.com/office/drawing/2014/main" id="{AEC8893D-DE57-4257-828A-B5797CB488DF}"/>
              </a:ext>
            </a:extLst>
          </p:cNvPr>
          <p:cNvSpPr txBox="1"/>
          <p:nvPr/>
        </p:nvSpPr>
        <p:spPr>
          <a:xfrm>
            <a:off x="81166" y="972417"/>
            <a:ext cx="1625687"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启动马达及发电机</a:t>
            </a:r>
          </a:p>
        </p:txBody>
      </p:sp>
    </p:spTree>
    <p:extLst>
      <p:ext uri="{BB962C8B-B14F-4D97-AF65-F5344CB8AC3E}">
        <p14:creationId xmlns:p14="http://schemas.microsoft.com/office/powerpoint/2010/main" val="30627470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528" fill="hold"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0" fill="hold"/>
                                        <p:tgtEl>
                                          <p:spTgt spid="7"/>
                                        </p:tgtEl>
                                        <p:attrNameLst>
                                          <p:attrName>ppt_w</p:attrName>
                                        </p:attrNameLst>
                                      </p:cBhvr>
                                      <p:tavLst>
                                        <p:tav tm="0">
                                          <p:val>
                                            <p:fltVal val="0"/>
                                          </p:val>
                                        </p:tav>
                                        <p:tav tm="100000">
                                          <p:val>
                                            <p:strVal val="#ppt_w"/>
                                          </p:val>
                                        </p:tav>
                                      </p:tavLst>
                                    </p:anim>
                                    <p:anim calcmode="lin" valueType="num">
                                      <p:cBhvr>
                                        <p:cTn id="8" dur="5000" fill="hold"/>
                                        <p:tgtEl>
                                          <p:spTgt spid="7"/>
                                        </p:tgtEl>
                                        <p:attrNameLst>
                                          <p:attrName>ppt_h</p:attrName>
                                        </p:attrNameLst>
                                      </p:cBhvr>
                                      <p:tavLst>
                                        <p:tav tm="0">
                                          <p:val>
                                            <p:fltVal val="0"/>
                                          </p:val>
                                        </p:tav>
                                        <p:tav tm="100000">
                                          <p:val>
                                            <p:strVal val="#ppt_h"/>
                                          </p:val>
                                        </p:tav>
                                      </p:tavLst>
                                    </p:anim>
                                    <p:anim calcmode="lin" valueType="num">
                                      <p:cBhvr>
                                        <p:cTn id="9" dur="5000" fill="hold"/>
                                        <p:tgtEl>
                                          <p:spTgt spid="7"/>
                                        </p:tgtEl>
                                        <p:attrNameLst>
                                          <p:attrName>ppt_x</p:attrName>
                                        </p:attrNameLst>
                                      </p:cBhvr>
                                      <p:tavLst>
                                        <p:tav tm="0">
                                          <p:val>
                                            <p:fltVal val="0.5"/>
                                          </p:val>
                                        </p:tav>
                                        <p:tav tm="100000">
                                          <p:val>
                                            <p:strVal val="#ppt_x"/>
                                          </p:val>
                                        </p:tav>
                                      </p:tavLst>
                                    </p:anim>
                                    <p:anim calcmode="lin" valueType="num">
                                      <p:cBhvr>
                                        <p:cTn id="10" dur="5000" fill="hold"/>
                                        <p:tgtEl>
                                          <p:spTgt spid="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74D254E-53DB-4D3F-BE11-0873B20EE2F4}"/>
              </a:ext>
            </a:extLst>
          </p:cNvPr>
          <p:cNvPicPr>
            <a:picLocks noChangeAspect="1"/>
          </p:cNvPicPr>
          <p:nvPr/>
        </p:nvPicPr>
        <p:blipFill>
          <a:blip r:embed="rId2"/>
          <a:stretch>
            <a:fillRect/>
          </a:stretch>
        </p:blipFill>
        <p:spPr>
          <a:xfrm>
            <a:off x="0" y="1229121"/>
            <a:ext cx="3960426" cy="2520000"/>
          </a:xfrm>
          <a:prstGeom prst="rect">
            <a:avLst/>
          </a:prstGeom>
        </p:spPr>
      </p:pic>
      <p:pic>
        <p:nvPicPr>
          <p:cNvPr id="4" name="Picture 2" descr="C:\Documents and Settings\liyun\Local Settings\Temp\20192\10185\16673\11221247734\16461.files\image183yy1.jpg">
            <a:extLst>
              <a:ext uri="{FF2B5EF4-FFF2-40B4-BE49-F238E27FC236}">
                <a16:creationId xmlns:a16="http://schemas.microsoft.com/office/drawing/2014/main" id="{352A68D2-45B6-4E31-868D-3713C3B7C9D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5222" y="3835830"/>
            <a:ext cx="2161588"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曲线连接符 4">
            <a:extLst>
              <a:ext uri="{FF2B5EF4-FFF2-40B4-BE49-F238E27FC236}">
                <a16:creationId xmlns:a16="http://schemas.microsoft.com/office/drawing/2014/main" id="{F08FAC63-1F19-485A-B03C-3DD6D6453842}"/>
              </a:ext>
            </a:extLst>
          </p:cNvPr>
          <p:cNvCxnSpPr/>
          <p:nvPr/>
        </p:nvCxnSpPr>
        <p:spPr>
          <a:xfrm rot="16200000" flipH="1">
            <a:off x="1705489" y="3824334"/>
            <a:ext cx="2413311" cy="1738883"/>
          </a:xfrm>
          <a:prstGeom prst="curvedConnector3">
            <a:avLst>
              <a:gd name="adj1" fmla="val 61560"/>
            </a:avLst>
          </a:prstGeom>
          <a:ln>
            <a:tailEnd type="triangle"/>
          </a:ln>
        </p:spPr>
        <p:style>
          <a:lnRef idx="2">
            <a:schemeClr val="accent1"/>
          </a:lnRef>
          <a:fillRef idx="0">
            <a:schemeClr val="accent1"/>
          </a:fillRef>
          <a:effectRef idx="1">
            <a:schemeClr val="accent1"/>
          </a:effectRef>
          <a:fontRef idx="minor">
            <a:schemeClr val="tx1"/>
          </a:fontRef>
        </p:style>
      </p:cxnSp>
      <p:sp>
        <p:nvSpPr>
          <p:cNvPr id="6" name="TextBox 10">
            <a:extLst>
              <a:ext uri="{FF2B5EF4-FFF2-40B4-BE49-F238E27FC236}">
                <a16:creationId xmlns:a16="http://schemas.microsoft.com/office/drawing/2014/main" id="{CB03472C-A61D-47C4-A606-D7772CF4C511}"/>
              </a:ext>
            </a:extLst>
          </p:cNvPr>
          <p:cNvSpPr txBox="1"/>
          <p:nvPr/>
        </p:nvSpPr>
        <p:spPr>
          <a:xfrm>
            <a:off x="112927" y="5061858"/>
            <a:ext cx="2559804" cy="1293971"/>
          </a:xfrm>
          <a:prstGeom prst="flowChartAlternateProcess">
            <a:avLst/>
          </a:prstGeom>
        </p:spPr>
        <p:style>
          <a:lnRef idx="2">
            <a:schemeClr val="accent2"/>
          </a:lnRef>
          <a:fillRef idx="1">
            <a:schemeClr val="lt1"/>
          </a:fillRef>
          <a:effectRef idx="0">
            <a:schemeClr val="accent2"/>
          </a:effectRef>
          <a:fontRef idx="minor">
            <a:schemeClr val="dk1"/>
          </a:fontRef>
        </p:style>
        <p:txBody>
          <a:bodyPr wrap="square">
            <a:spAutoFit/>
          </a:bodyPr>
          <a:lstStyle/>
          <a:p>
            <a:pPr eaLnBrk="0" hangingPunct="0">
              <a:defRPr/>
            </a:pPr>
            <a:r>
              <a:rPr lang="zh-CN" altLang="en-US" sz="1400" dirty="0">
                <a:latin typeface="黑体" panose="02010609060101010101" pitchFamily="49" charset="-122"/>
                <a:ea typeface="黑体" panose="02010609060101010101" pitchFamily="49" charset="-122"/>
              </a:rPr>
              <a:t>油底壳功用：</a:t>
            </a:r>
            <a:endParaRPr lang="en-US" altLang="zh-CN" sz="1400" dirty="0">
              <a:latin typeface="黑体" panose="02010609060101010101" pitchFamily="49" charset="-122"/>
              <a:ea typeface="黑体" panose="02010609060101010101" pitchFamily="49" charset="-122"/>
            </a:endParaRPr>
          </a:p>
          <a:p>
            <a:pPr eaLnBrk="0" hangingPunct="0">
              <a:buFont typeface="Wingdings" panose="05000000000000000000" pitchFamily="2" charset="2"/>
              <a:buChar char="Ø"/>
              <a:defRPr/>
            </a:pPr>
            <a:r>
              <a:rPr lang="en-US" altLang="zh-CN" sz="1400" dirty="0">
                <a:latin typeface="黑体" panose="02010609060101010101" pitchFamily="49" charset="-122"/>
                <a:ea typeface="黑体" panose="02010609060101010101" pitchFamily="49" charset="-122"/>
              </a:rPr>
              <a:t>1.</a:t>
            </a:r>
            <a:r>
              <a:rPr lang="zh-CN" altLang="en-US" sz="1400" dirty="0">
                <a:latin typeface="黑体" panose="02010609060101010101" pitchFamily="49" charset="-122"/>
                <a:ea typeface="黑体" panose="02010609060101010101" pitchFamily="49" charset="-122"/>
              </a:rPr>
              <a:t>存储润滑油（机油），机油加注量</a:t>
            </a:r>
            <a:r>
              <a:rPr lang="en-US" altLang="zh-CN" sz="1400" dirty="0">
                <a:latin typeface="黑体" panose="02010609060101010101" pitchFamily="49" charset="-122"/>
                <a:ea typeface="黑体" panose="02010609060101010101" pitchFamily="49" charset="-122"/>
              </a:rPr>
              <a:t>15.1-23.7L</a:t>
            </a:r>
          </a:p>
          <a:p>
            <a:pPr eaLnBrk="0" hangingPunct="0">
              <a:buFont typeface="Wingdings" panose="05000000000000000000" pitchFamily="2" charset="2"/>
              <a:buChar char="Ø"/>
              <a:defRPr/>
            </a:pPr>
            <a:r>
              <a:rPr lang="en-US" altLang="zh-CN" sz="1400" dirty="0">
                <a:latin typeface="黑体" panose="02010609060101010101" pitchFamily="49" charset="-122"/>
                <a:ea typeface="黑体" panose="02010609060101010101" pitchFamily="49" charset="-122"/>
              </a:rPr>
              <a:t>2.</a:t>
            </a:r>
            <a:r>
              <a:rPr lang="zh-CN" altLang="en-US" sz="1400" dirty="0">
                <a:latin typeface="黑体" panose="02010609060101010101" pitchFamily="49" charset="-122"/>
                <a:ea typeface="黑体" panose="02010609060101010101" pitchFamily="49" charset="-122"/>
              </a:rPr>
              <a:t>沉淀机油中的金属磨屑和其他杂质</a:t>
            </a:r>
            <a:endParaRPr lang="en-US" altLang="zh-CN" sz="1400" dirty="0">
              <a:latin typeface="黑体" panose="02010609060101010101" pitchFamily="49" charset="-122"/>
              <a:ea typeface="黑体" panose="02010609060101010101" pitchFamily="49" charset="-122"/>
            </a:endParaRPr>
          </a:p>
        </p:txBody>
      </p:sp>
      <p:pic>
        <p:nvPicPr>
          <p:cNvPr id="7" name="Picture 2" descr="C:\Documents and Settings\liyun\Local Settings\Temp\21098\11151\15887\11431829328\165114.files\image186yy2.jpg">
            <a:extLst>
              <a:ext uri="{FF2B5EF4-FFF2-40B4-BE49-F238E27FC236}">
                <a16:creationId xmlns:a16="http://schemas.microsoft.com/office/drawing/2014/main" id="{3B40F1CD-469F-4744-BAE1-0FD6788C7A8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55800" y="3835830"/>
            <a:ext cx="3830670" cy="252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 name="组合 7">
            <a:extLst>
              <a:ext uri="{FF2B5EF4-FFF2-40B4-BE49-F238E27FC236}">
                <a16:creationId xmlns:a16="http://schemas.microsoft.com/office/drawing/2014/main" id="{2F519443-3009-4A4A-8F63-1D0C2FAD8297}"/>
              </a:ext>
            </a:extLst>
          </p:cNvPr>
          <p:cNvGrpSpPr/>
          <p:nvPr/>
        </p:nvGrpSpPr>
        <p:grpSpPr>
          <a:xfrm>
            <a:off x="4465248" y="1298617"/>
            <a:ext cx="4305653" cy="2160000"/>
            <a:chOff x="4465248" y="1298617"/>
            <a:chExt cx="4305653" cy="2160000"/>
          </a:xfrm>
        </p:grpSpPr>
        <p:pic>
          <p:nvPicPr>
            <p:cNvPr id="9" name="图片 8">
              <a:extLst>
                <a:ext uri="{FF2B5EF4-FFF2-40B4-BE49-F238E27FC236}">
                  <a16:creationId xmlns:a16="http://schemas.microsoft.com/office/drawing/2014/main" id="{31072A48-B90A-4663-BD99-210A72362A13}"/>
                </a:ext>
              </a:extLst>
            </p:cNvPr>
            <p:cNvPicPr>
              <a:picLocks noChangeAspect="1"/>
            </p:cNvPicPr>
            <p:nvPr/>
          </p:nvPicPr>
          <p:blipFill>
            <a:blip r:embed="rId5"/>
            <a:stretch>
              <a:fillRect/>
            </a:stretch>
          </p:blipFill>
          <p:spPr>
            <a:xfrm>
              <a:off x="4465253" y="1298617"/>
              <a:ext cx="4305648" cy="2160000"/>
            </a:xfrm>
            <a:prstGeom prst="rect">
              <a:avLst/>
            </a:prstGeom>
          </p:spPr>
        </p:pic>
        <p:sp>
          <p:nvSpPr>
            <p:cNvPr id="10" name="矩形 9">
              <a:extLst>
                <a:ext uri="{FF2B5EF4-FFF2-40B4-BE49-F238E27FC236}">
                  <a16:creationId xmlns:a16="http://schemas.microsoft.com/office/drawing/2014/main" id="{9D14930F-B71B-4FD8-8ABE-6B5E5E1D999B}"/>
                </a:ext>
              </a:extLst>
            </p:cNvPr>
            <p:cNvSpPr/>
            <p:nvPr/>
          </p:nvSpPr>
          <p:spPr>
            <a:xfrm>
              <a:off x="4465248" y="2596843"/>
              <a:ext cx="1463981" cy="861774"/>
            </a:xfrm>
            <a:prstGeom prst="rect">
              <a:avLst/>
            </a:prstGeom>
          </p:spPr>
          <p:txBody>
            <a:bodyPr wrap="square">
              <a:spAutoFit/>
            </a:bodyPr>
            <a:lstStyle/>
            <a:p>
              <a:r>
                <a:rPr lang="en-US" altLang="zh-CN" sz="1000" dirty="0">
                  <a:latin typeface="黑体" panose="02010609060101010101" pitchFamily="49" charset="-122"/>
                  <a:ea typeface="黑体" panose="02010609060101010101" pitchFamily="49" charset="-122"/>
                </a:rPr>
                <a:t>1. </a:t>
              </a:r>
              <a:r>
                <a:rPr lang="zh-CN" altLang="en-US" sz="1000" dirty="0">
                  <a:latin typeface="黑体" panose="02010609060101010101" pitchFamily="49" charset="-122"/>
                  <a:ea typeface="黑体" panose="02010609060101010101" pitchFamily="49" charset="-122"/>
                </a:rPr>
                <a:t>内齿轮式机油泵</a:t>
              </a:r>
            </a:p>
            <a:p>
              <a:r>
                <a:rPr lang="en-US" altLang="zh-CN" sz="1000" dirty="0">
                  <a:latin typeface="黑体" panose="02010609060101010101" pitchFamily="49" charset="-122"/>
                  <a:ea typeface="黑体" panose="02010609060101010101" pitchFamily="49" charset="-122"/>
                </a:rPr>
                <a:t>2. </a:t>
              </a:r>
              <a:r>
                <a:rPr lang="zh-CN" altLang="en-US" sz="1000" dirty="0">
                  <a:latin typeface="黑体" panose="02010609060101010101" pitchFamily="49" charset="-122"/>
                  <a:ea typeface="黑体" panose="02010609060101010101" pitchFamily="49" charset="-122"/>
                </a:rPr>
                <a:t>自机油泵</a:t>
              </a:r>
            </a:p>
            <a:p>
              <a:r>
                <a:rPr lang="en-US" altLang="zh-CN" sz="1000" dirty="0">
                  <a:latin typeface="黑体" panose="02010609060101010101" pitchFamily="49" charset="-122"/>
                  <a:ea typeface="黑体" panose="02010609060101010101" pitchFamily="49" charset="-122"/>
                </a:rPr>
                <a:t>3. </a:t>
              </a:r>
              <a:r>
                <a:rPr lang="zh-CN" altLang="en-US" sz="1000" dirty="0">
                  <a:latin typeface="黑体" panose="02010609060101010101" pitchFamily="49" charset="-122"/>
                  <a:ea typeface="黑体" panose="02010609060101010101" pitchFamily="49" charset="-122"/>
                </a:rPr>
                <a:t>至机油滤清器</a:t>
              </a:r>
            </a:p>
            <a:p>
              <a:r>
                <a:rPr lang="en-US" altLang="zh-CN" sz="1000" dirty="0">
                  <a:latin typeface="黑体" panose="02010609060101010101" pitchFamily="49" charset="-122"/>
                  <a:ea typeface="黑体" panose="02010609060101010101" pitchFamily="49" charset="-122"/>
                </a:rPr>
                <a:t>4. </a:t>
              </a:r>
              <a:r>
                <a:rPr lang="zh-CN" altLang="en-US" sz="1000" dirty="0">
                  <a:latin typeface="黑体" panose="02010609060101010101" pitchFamily="49" charset="-122"/>
                  <a:ea typeface="黑体" panose="02010609060101010101" pitchFamily="49" charset="-122"/>
                </a:rPr>
                <a:t>全流式机油滤清器</a:t>
              </a:r>
            </a:p>
            <a:p>
              <a:r>
                <a:rPr lang="en-US" altLang="zh-CN" sz="1000" dirty="0">
                  <a:latin typeface="黑体" panose="02010609060101010101" pitchFamily="49" charset="-122"/>
                  <a:ea typeface="黑体" panose="02010609060101010101" pitchFamily="49" charset="-122"/>
                </a:rPr>
                <a:t>5. </a:t>
              </a:r>
              <a:r>
                <a:rPr lang="zh-CN" altLang="en-US" sz="1000" dirty="0">
                  <a:latin typeface="黑体" panose="02010609060101010101" pitchFamily="49" charset="-122"/>
                  <a:ea typeface="黑体" panose="02010609060101010101" pitchFamily="49" charset="-122"/>
                </a:rPr>
                <a:t>来自机油滤清器</a:t>
              </a:r>
            </a:p>
          </p:txBody>
        </p:sp>
      </p:grpSp>
      <p:pic>
        <p:nvPicPr>
          <p:cNvPr id="11" name="图片 10">
            <a:extLst>
              <a:ext uri="{FF2B5EF4-FFF2-40B4-BE49-F238E27FC236}">
                <a16:creationId xmlns:a16="http://schemas.microsoft.com/office/drawing/2014/main" id="{F31FD100-322D-49B6-BD9D-83D62AE6E996}"/>
              </a:ext>
            </a:extLst>
          </p:cNvPr>
          <p:cNvPicPr>
            <a:picLocks noChangeAspect="1"/>
          </p:cNvPicPr>
          <p:nvPr/>
        </p:nvPicPr>
        <p:blipFill>
          <a:blip r:embed="rId6"/>
          <a:stretch>
            <a:fillRect/>
          </a:stretch>
        </p:blipFill>
        <p:spPr>
          <a:xfrm>
            <a:off x="9067830" y="1298617"/>
            <a:ext cx="2492000" cy="2160000"/>
          </a:xfrm>
          <a:prstGeom prst="rect">
            <a:avLst/>
          </a:prstGeom>
        </p:spPr>
      </p:pic>
      <p:sp>
        <p:nvSpPr>
          <p:cNvPr id="13" name="文本框 12">
            <a:extLst>
              <a:ext uri="{FF2B5EF4-FFF2-40B4-BE49-F238E27FC236}">
                <a16:creationId xmlns:a16="http://schemas.microsoft.com/office/drawing/2014/main" id="{CB11F2A0-9E58-4CAC-A5BE-A74ED7FB7361}"/>
              </a:ext>
            </a:extLst>
          </p:cNvPr>
          <p:cNvSpPr txBox="1"/>
          <p:nvPr/>
        </p:nvSpPr>
        <p:spPr>
          <a:xfrm>
            <a:off x="343374" y="990840"/>
            <a:ext cx="1432719" cy="307777"/>
          </a:xfrm>
          <a:prstGeom prst="rect">
            <a:avLst/>
          </a:prstGeom>
          <a:noFill/>
        </p:spPr>
        <p:txBody>
          <a:bodyPr wrap="square" rtlCol="0">
            <a:spAutoFit/>
          </a:bodyPr>
          <a:lstStyle/>
          <a:p>
            <a:r>
              <a:rPr lang="zh-CN" altLang="en-US" sz="1400" dirty="0">
                <a:latin typeface="黑体" panose="02010609060101010101" pitchFamily="49" charset="-122"/>
                <a:ea typeface="黑体" panose="02010609060101010101" pitchFamily="49" charset="-122"/>
              </a:rPr>
              <a:t>发动机润滑系统</a:t>
            </a:r>
          </a:p>
        </p:txBody>
      </p:sp>
      <p:sp>
        <p:nvSpPr>
          <p:cNvPr id="14" name="TextBox 10">
            <a:extLst>
              <a:ext uri="{FF2B5EF4-FFF2-40B4-BE49-F238E27FC236}">
                <a16:creationId xmlns:a16="http://schemas.microsoft.com/office/drawing/2014/main" id="{C23597A7-9164-405B-920A-2FBB0D9B12F9}"/>
              </a:ext>
            </a:extLst>
          </p:cNvPr>
          <p:cNvSpPr txBox="1"/>
          <p:nvPr/>
        </p:nvSpPr>
        <p:spPr>
          <a:xfrm>
            <a:off x="9209718" y="5061859"/>
            <a:ext cx="2667000" cy="1293971"/>
          </a:xfrm>
          <a:prstGeom prst="flowChartAlternateProcess">
            <a:avLst/>
          </a:prstGeom>
        </p:spPr>
        <p:style>
          <a:lnRef idx="2">
            <a:schemeClr val="accent5"/>
          </a:lnRef>
          <a:fillRef idx="1">
            <a:schemeClr val="lt1"/>
          </a:fillRef>
          <a:effectRef idx="0">
            <a:schemeClr val="accent5"/>
          </a:effectRef>
          <a:fontRef idx="minor">
            <a:schemeClr val="dk1"/>
          </a:fontRef>
        </p:style>
        <p:txBody>
          <a:bodyPr wrap="square">
            <a:spAutoFit/>
          </a:bodyPr>
          <a:lstStyle/>
          <a:p>
            <a:r>
              <a:rPr lang="zh-CN" altLang="en-US" sz="1400" dirty="0">
                <a:latin typeface="黑体" panose="02010609060101010101" pitchFamily="49" charset="-122"/>
                <a:ea typeface="黑体" panose="02010609060101010101" pitchFamily="49" charset="-122"/>
              </a:rPr>
              <a:t>发动机润滑系统包括：机油泵</a:t>
            </a:r>
            <a:r>
              <a:rPr lang="en-US" altLang="zh-CN" sz="1400" dirty="0">
                <a:latin typeface="黑体" panose="02010609060101010101" pitchFamily="49" charset="-122"/>
                <a:ea typeface="黑体" panose="02010609060101010101" pitchFamily="49" charset="-122"/>
              </a:rPr>
              <a:t>(oil pump)、</a:t>
            </a:r>
            <a:r>
              <a:rPr lang="zh-CN" altLang="en-US" sz="1400" dirty="0">
                <a:latin typeface="黑体" panose="02010609060101010101" pitchFamily="49" charset="-122"/>
                <a:ea typeface="黑体" panose="02010609060101010101" pitchFamily="49" charset="-122"/>
              </a:rPr>
              <a:t>机油盘</a:t>
            </a:r>
            <a:r>
              <a:rPr lang="en-US" altLang="zh-CN" sz="1400" dirty="0">
                <a:latin typeface="黑体" panose="02010609060101010101" pitchFamily="49" charset="-122"/>
                <a:ea typeface="黑体" panose="02010609060101010101" pitchFamily="49" charset="-122"/>
              </a:rPr>
              <a:t>(oil pan)、</a:t>
            </a:r>
            <a:r>
              <a:rPr lang="zh-CN" altLang="en-US" sz="1400" dirty="0">
                <a:latin typeface="黑体" panose="02010609060101010101" pitchFamily="49" charset="-122"/>
                <a:ea typeface="黑体" panose="02010609060101010101" pitchFamily="49" charset="-122"/>
              </a:rPr>
              <a:t>润滑油管</a:t>
            </a:r>
            <a:r>
              <a:rPr lang="en-US" altLang="zh-CN" sz="1400" dirty="0">
                <a:latin typeface="黑体" panose="02010609060101010101" pitchFamily="49" charset="-122"/>
                <a:ea typeface="黑体" panose="02010609060101010101" pitchFamily="49" charset="-122"/>
              </a:rPr>
              <a:t>(oil pipe)</a:t>
            </a:r>
            <a:r>
              <a:rPr lang="zh-CN" altLang="en-US" sz="1400" dirty="0">
                <a:latin typeface="黑体" panose="02010609060101010101" pitchFamily="49" charset="-122"/>
                <a:ea typeface="黑体" panose="02010609060101010101" pitchFamily="49" charset="-122"/>
              </a:rPr>
              <a:t>润滑油道（</a:t>
            </a:r>
            <a:r>
              <a:rPr lang="en-US" altLang="zh-CN" sz="1400" dirty="0">
                <a:latin typeface="黑体" panose="02010609060101010101" pitchFamily="49" charset="-122"/>
                <a:ea typeface="黑体" panose="02010609060101010101" pitchFamily="49" charset="-122"/>
              </a:rPr>
              <a:t>oil gallery)、</a:t>
            </a:r>
            <a:r>
              <a:rPr lang="zh-CN" altLang="en-US" sz="1400" dirty="0">
                <a:latin typeface="黑体" panose="02010609060101010101" pitchFamily="49" charset="-122"/>
                <a:ea typeface="黑体" panose="02010609060101010101" pitchFamily="49" charset="-122"/>
              </a:rPr>
              <a:t>机油滤清器</a:t>
            </a:r>
            <a:r>
              <a:rPr lang="en-US" altLang="zh-CN" sz="1400" dirty="0">
                <a:latin typeface="黑体" panose="02010609060101010101" pitchFamily="49" charset="-122"/>
                <a:ea typeface="黑体" panose="02010609060101010101" pitchFamily="49" charset="-122"/>
              </a:rPr>
              <a:t>(oil filter)</a:t>
            </a:r>
            <a:r>
              <a:rPr lang="zh-CN" altLang="en-US" sz="1400" dirty="0">
                <a:latin typeface="黑体" panose="02010609060101010101" pitchFamily="49" charset="-122"/>
                <a:ea typeface="黑体" panose="02010609060101010101" pitchFamily="49" charset="-122"/>
              </a:rPr>
              <a:t>等</a:t>
            </a:r>
          </a:p>
        </p:txBody>
      </p:sp>
      <p:sp>
        <p:nvSpPr>
          <p:cNvPr id="15" name="TextBox 17">
            <a:extLst>
              <a:ext uri="{FF2B5EF4-FFF2-40B4-BE49-F238E27FC236}">
                <a16:creationId xmlns:a16="http://schemas.microsoft.com/office/drawing/2014/main" id="{EE5BA958-D2F1-4C32-B9CB-ACF24FF556BD}"/>
              </a:ext>
            </a:extLst>
          </p:cNvPr>
          <p:cNvSpPr txBox="1">
            <a:spLocks noChangeArrowheads="1"/>
          </p:cNvSpPr>
          <p:nvPr/>
        </p:nvSpPr>
        <p:spPr bwMode="auto">
          <a:xfrm>
            <a:off x="9209718" y="3723662"/>
            <a:ext cx="2667000" cy="1143000"/>
          </a:xfrm>
          <a:prstGeom prst="roundRect">
            <a:avLst/>
          </a:prstGeom>
        </p:spPr>
        <p:style>
          <a:lnRef idx="2">
            <a:schemeClr val="accent6"/>
          </a:lnRef>
          <a:fillRef idx="1">
            <a:schemeClr val="lt1"/>
          </a:fillRef>
          <a:effectRef idx="0">
            <a:schemeClr val="accent6"/>
          </a:effectRef>
          <a:fontRef idx="minor">
            <a:schemeClr val="dk1"/>
          </a:fontRef>
        </p:style>
        <p:txBody>
          <a:bodyPr/>
          <a:lstStyle/>
          <a:p>
            <a:pPr eaLnBrk="0" hangingPunct="0">
              <a:lnSpc>
                <a:spcPct val="150000"/>
              </a:lnSpc>
              <a:defRPr/>
            </a:pPr>
            <a:r>
              <a:rPr lang="zh-CN" altLang="en-US" sz="1400" dirty="0">
                <a:latin typeface="黑体" panose="02010609060101010101" pitchFamily="49" charset="-122"/>
                <a:ea typeface="黑体" panose="02010609060101010101" pitchFamily="49" charset="-122"/>
              </a:rPr>
              <a:t>发动机的润滑部位主要有：曲柄连杆机构、配气机构以及正时齿轮室。</a:t>
            </a:r>
            <a:endParaRPr lang="zh-CN" altLang="en-US" sz="1600" dirty="0"/>
          </a:p>
        </p:txBody>
      </p:sp>
      <p:cxnSp>
        <p:nvCxnSpPr>
          <p:cNvPr id="16" name="曲线连接符 34">
            <a:extLst>
              <a:ext uri="{FF2B5EF4-FFF2-40B4-BE49-F238E27FC236}">
                <a16:creationId xmlns:a16="http://schemas.microsoft.com/office/drawing/2014/main" id="{8446AF69-B6D7-45AA-A288-F50C46939FC7}"/>
              </a:ext>
            </a:extLst>
          </p:cNvPr>
          <p:cNvCxnSpPr>
            <a:endCxn id="18" idx="0"/>
          </p:cNvCxnSpPr>
          <p:nvPr/>
        </p:nvCxnSpPr>
        <p:spPr>
          <a:xfrm rot="10800000" flipV="1">
            <a:off x="865079" y="3031720"/>
            <a:ext cx="2105869" cy="455399"/>
          </a:xfrm>
          <a:prstGeom prst="curvedConnector2">
            <a:avLst/>
          </a:prstGeom>
          <a:ln>
            <a:tailEnd type="triangle"/>
          </a:ln>
        </p:spPr>
        <p:style>
          <a:lnRef idx="2">
            <a:schemeClr val="accent1"/>
          </a:lnRef>
          <a:fillRef idx="0">
            <a:schemeClr val="accent1"/>
          </a:fillRef>
          <a:effectRef idx="1">
            <a:schemeClr val="accent1"/>
          </a:effectRef>
          <a:fontRef idx="minor">
            <a:schemeClr val="tx1"/>
          </a:fontRef>
        </p:style>
      </p:cxnSp>
      <p:grpSp>
        <p:nvGrpSpPr>
          <p:cNvPr id="17" name="组合 16">
            <a:extLst>
              <a:ext uri="{FF2B5EF4-FFF2-40B4-BE49-F238E27FC236}">
                <a16:creationId xmlns:a16="http://schemas.microsoft.com/office/drawing/2014/main" id="{7A107F42-F34F-417D-83A3-5DB7B4A98416}"/>
              </a:ext>
            </a:extLst>
          </p:cNvPr>
          <p:cNvGrpSpPr/>
          <p:nvPr/>
        </p:nvGrpSpPr>
        <p:grpSpPr>
          <a:xfrm>
            <a:off x="55078" y="3487120"/>
            <a:ext cx="1620000" cy="1312737"/>
            <a:chOff x="55078" y="3487120"/>
            <a:chExt cx="1620000" cy="1312737"/>
          </a:xfrm>
        </p:grpSpPr>
        <p:pic>
          <p:nvPicPr>
            <p:cNvPr id="18" name="Picture 4">
              <a:extLst>
                <a:ext uri="{FF2B5EF4-FFF2-40B4-BE49-F238E27FC236}">
                  <a16:creationId xmlns:a16="http://schemas.microsoft.com/office/drawing/2014/main" id="{E71B0C8B-C67D-4F86-9228-B190B40453C6}"/>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5078" y="3487120"/>
              <a:ext cx="1620000" cy="10800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文本框 18">
              <a:extLst>
                <a:ext uri="{FF2B5EF4-FFF2-40B4-BE49-F238E27FC236}">
                  <a16:creationId xmlns:a16="http://schemas.microsoft.com/office/drawing/2014/main" id="{3D95CC2E-5B0C-40EB-84F1-3354AF2EB76A}"/>
                </a:ext>
              </a:extLst>
            </p:cNvPr>
            <p:cNvSpPr txBox="1"/>
            <p:nvPr/>
          </p:nvSpPr>
          <p:spPr>
            <a:xfrm>
              <a:off x="541912" y="4522858"/>
              <a:ext cx="646331" cy="27699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rPr>
                <a:t>机油泵</a:t>
              </a:r>
            </a:p>
          </p:txBody>
        </p:sp>
      </p:grpSp>
      <p:pic>
        <p:nvPicPr>
          <p:cNvPr id="20" name="Picture 4" descr="滤清器3">
            <a:extLst>
              <a:ext uri="{FF2B5EF4-FFF2-40B4-BE49-F238E27FC236}">
                <a16:creationId xmlns:a16="http://schemas.microsoft.com/office/drawing/2014/main" id="{39AFEB56-9BC6-42D4-B463-280A82A0564E}"/>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040218" y="1335064"/>
            <a:ext cx="760547" cy="90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0863827"/>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894B21F-9FAA-4060-A0B4-970F990C36CD}"/>
              </a:ext>
            </a:extLst>
          </p:cNvPr>
          <p:cNvSpPr/>
          <p:nvPr/>
        </p:nvSpPr>
        <p:spPr>
          <a:xfrm>
            <a:off x="357688" y="794588"/>
            <a:ext cx="800219"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喷油器</a:t>
            </a:r>
          </a:p>
        </p:txBody>
      </p:sp>
      <p:pic>
        <p:nvPicPr>
          <p:cNvPr id="4" name="图片 3">
            <a:extLst>
              <a:ext uri="{FF2B5EF4-FFF2-40B4-BE49-F238E27FC236}">
                <a16:creationId xmlns:a16="http://schemas.microsoft.com/office/drawing/2014/main" id="{6F068774-91B4-4903-AAB0-263D497F7A59}"/>
              </a:ext>
            </a:extLst>
          </p:cNvPr>
          <p:cNvPicPr>
            <a:picLocks noChangeAspect="1"/>
          </p:cNvPicPr>
          <p:nvPr/>
        </p:nvPicPr>
        <p:blipFill>
          <a:blip r:embed="rId2"/>
          <a:stretch>
            <a:fillRect/>
          </a:stretch>
        </p:blipFill>
        <p:spPr>
          <a:xfrm>
            <a:off x="7755523" y="1238109"/>
            <a:ext cx="1501604" cy="1080000"/>
          </a:xfrm>
          <a:prstGeom prst="rect">
            <a:avLst/>
          </a:prstGeom>
        </p:spPr>
      </p:pic>
      <p:pic>
        <p:nvPicPr>
          <p:cNvPr id="5" name="图片 4">
            <a:extLst>
              <a:ext uri="{FF2B5EF4-FFF2-40B4-BE49-F238E27FC236}">
                <a16:creationId xmlns:a16="http://schemas.microsoft.com/office/drawing/2014/main" id="{88D08217-EFB7-4C76-A00C-4F5499CAE558}"/>
              </a:ext>
            </a:extLst>
          </p:cNvPr>
          <p:cNvPicPr>
            <a:picLocks noChangeAspect="1"/>
          </p:cNvPicPr>
          <p:nvPr/>
        </p:nvPicPr>
        <p:blipFill>
          <a:blip r:embed="rId3"/>
          <a:stretch>
            <a:fillRect/>
          </a:stretch>
        </p:blipFill>
        <p:spPr>
          <a:xfrm>
            <a:off x="6145519" y="1238109"/>
            <a:ext cx="1515580" cy="1080000"/>
          </a:xfrm>
          <a:prstGeom prst="rect">
            <a:avLst/>
          </a:prstGeom>
        </p:spPr>
      </p:pic>
      <p:pic>
        <p:nvPicPr>
          <p:cNvPr id="6" name="Picture 2">
            <a:extLst>
              <a:ext uri="{FF2B5EF4-FFF2-40B4-BE49-F238E27FC236}">
                <a16:creationId xmlns:a16="http://schemas.microsoft.com/office/drawing/2014/main" id="{8CFD6C41-62AF-446A-8D01-24E42855C6A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l="27322" r="11824" b="781"/>
          <a:stretch>
            <a:fillRect/>
          </a:stretch>
        </p:blipFill>
        <p:spPr bwMode="auto">
          <a:xfrm>
            <a:off x="9685496" y="1510319"/>
            <a:ext cx="2352000"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图片 6">
            <a:extLst>
              <a:ext uri="{FF2B5EF4-FFF2-40B4-BE49-F238E27FC236}">
                <a16:creationId xmlns:a16="http://schemas.microsoft.com/office/drawing/2014/main" id="{CFF1992A-7CA7-4912-854F-131F3828145F}"/>
              </a:ext>
            </a:extLst>
          </p:cNvPr>
          <p:cNvPicPr>
            <a:picLocks noChangeAspect="1"/>
          </p:cNvPicPr>
          <p:nvPr/>
        </p:nvPicPr>
        <p:blipFill>
          <a:blip r:embed="rId5"/>
          <a:stretch>
            <a:fillRect/>
          </a:stretch>
        </p:blipFill>
        <p:spPr>
          <a:xfrm>
            <a:off x="169926" y="4266956"/>
            <a:ext cx="3551267" cy="2160000"/>
          </a:xfrm>
          <a:prstGeom prst="rect">
            <a:avLst/>
          </a:prstGeom>
        </p:spPr>
      </p:pic>
      <p:pic>
        <p:nvPicPr>
          <p:cNvPr id="8" name="Picture 2" descr="C:\Users\zhanglei\AppData\Roaming\feiq\RichOle\429863316.bmp">
            <a:extLst>
              <a:ext uri="{FF2B5EF4-FFF2-40B4-BE49-F238E27FC236}">
                <a16:creationId xmlns:a16="http://schemas.microsoft.com/office/drawing/2014/main" id="{4A97A751-BDD4-44F7-B921-B480FF20942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9918" y="1127518"/>
            <a:ext cx="1647373" cy="1080000"/>
          </a:xfrm>
          <a:prstGeom prst="rect">
            <a:avLst/>
          </a:prstGeom>
          <a:noFill/>
          <a:extLst>
            <a:ext uri="{909E8E84-426E-40DD-AFC4-6F175D3DCCD1}">
              <a14:hiddenFill xmlns:a14="http://schemas.microsoft.com/office/drawing/2010/main">
                <a:solidFill>
                  <a:srgbClr val="FFFFFF"/>
                </a:solidFill>
              </a14:hiddenFill>
            </a:ext>
          </a:extLst>
        </p:spPr>
      </p:pic>
      <p:pic>
        <p:nvPicPr>
          <p:cNvPr id="9" name="图片 8">
            <a:extLst>
              <a:ext uri="{FF2B5EF4-FFF2-40B4-BE49-F238E27FC236}">
                <a16:creationId xmlns:a16="http://schemas.microsoft.com/office/drawing/2014/main" id="{7BDB3BAC-E027-4A3C-A7A2-F9E8391064FF}"/>
              </a:ext>
            </a:extLst>
          </p:cNvPr>
          <p:cNvPicPr>
            <a:picLocks noChangeAspect="1"/>
          </p:cNvPicPr>
          <p:nvPr/>
        </p:nvPicPr>
        <p:blipFill>
          <a:blip r:embed="rId7"/>
          <a:stretch>
            <a:fillRect/>
          </a:stretch>
        </p:blipFill>
        <p:spPr>
          <a:xfrm>
            <a:off x="169926" y="1238109"/>
            <a:ext cx="2987842" cy="2880000"/>
          </a:xfrm>
          <a:prstGeom prst="rect">
            <a:avLst/>
          </a:prstGeom>
        </p:spPr>
      </p:pic>
      <p:cxnSp>
        <p:nvCxnSpPr>
          <p:cNvPr id="10" name="肘形连接符 9">
            <a:extLst>
              <a:ext uri="{FF2B5EF4-FFF2-40B4-BE49-F238E27FC236}">
                <a16:creationId xmlns:a16="http://schemas.microsoft.com/office/drawing/2014/main" id="{E59F05F9-ABDC-4F91-AEBB-930DD8B27906}"/>
              </a:ext>
            </a:extLst>
          </p:cNvPr>
          <p:cNvCxnSpPr/>
          <p:nvPr/>
        </p:nvCxnSpPr>
        <p:spPr>
          <a:xfrm rot="16200000" flipH="1">
            <a:off x="905642" y="3061922"/>
            <a:ext cx="2388758" cy="1146879"/>
          </a:xfrm>
          <a:prstGeom prst="bentConnector3">
            <a:avLst/>
          </a:prstGeom>
          <a:ln>
            <a:solidFill>
              <a:srgbClr val="0070C0"/>
            </a:solidFill>
            <a:tailEnd type="triangle"/>
          </a:ln>
        </p:spPr>
        <p:style>
          <a:lnRef idx="3">
            <a:schemeClr val="accent2"/>
          </a:lnRef>
          <a:fillRef idx="0">
            <a:schemeClr val="accent2"/>
          </a:fillRef>
          <a:effectRef idx="2">
            <a:schemeClr val="accent2"/>
          </a:effectRef>
          <a:fontRef idx="minor">
            <a:schemeClr val="tx1"/>
          </a:fontRef>
        </p:style>
      </p:cxnSp>
      <p:cxnSp>
        <p:nvCxnSpPr>
          <p:cNvPr id="11" name="肘形连接符 12">
            <a:extLst>
              <a:ext uri="{FF2B5EF4-FFF2-40B4-BE49-F238E27FC236}">
                <a16:creationId xmlns:a16="http://schemas.microsoft.com/office/drawing/2014/main" id="{AEA0FFFE-5461-48FF-8071-09219408D4FD}"/>
              </a:ext>
            </a:extLst>
          </p:cNvPr>
          <p:cNvCxnSpPr>
            <a:endCxn id="8" idx="1"/>
          </p:cNvCxnSpPr>
          <p:nvPr/>
        </p:nvCxnSpPr>
        <p:spPr>
          <a:xfrm flipV="1">
            <a:off x="1758558" y="1667518"/>
            <a:ext cx="1751360" cy="858082"/>
          </a:xfrm>
          <a:prstGeom prst="bentConnector3">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3" name="直接箭头连接符 12">
            <a:extLst>
              <a:ext uri="{FF2B5EF4-FFF2-40B4-BE49-F238E27FC236}">
                <a16:creationId xmlns:a16="http://schemas.microsoft.com/office/drawing/2014/main" id="{B5E69369-4547-431B-B76F-F828C985CF87}"/>
              </a:ext>
            </a:extLst>
          </p:cNvPr>
          <p:cNvCxnSpPr/>
          <p:nvPr/>
        </p:nvCxnSpPr>
        <p:spPr>
          <a:xfrm>
            <a:off x="4990454" y="1671071"/>
            <a:ext cx="836909" cy="0"/>
          </a:xfrm>
          <a:prstGeom prst="straightConnector1">
            <a:avLst/>
          </a:prstGeom>
          <a:ln>
            <a:solidFill>
              <a:srgbClr val="FFC000"/>
            </a:solidFill>
            <a:tailEnd type="triangle"/>
          </a:ln>
        </p:spPr>
        <p:style>
          <a:lnRef idx="2">
            <a:schemeClr val="accent2"/>
          </a:lnRef>
          <a:fillRef idx="0">
            <a:schemeClr val="accent2"/>
          </a:fillRef>
          <a:effectRef idx="1">
            <a:schemeClr val="accent2"/>
          </a:effectRef>
          <a:fontRef idx="minor">
            <a:schemeClr val="tx1"/>
          </a:fontRef>
        </p:style>
      </p:cxnSp>
      <p:sp>
        <p:nvSpPr>
          <p:cNvPr id="14" name="矩形 13">
            <a:extLst>
              <a:ext uri="{FF2B5EF4-FFF2-40B4-BE49-F238E27FC236}">
                <a16:creationId xmlns:a16="http://schemas.microsoft.com/office/drawing/2014/main" id="{3A8958B2-EE14-4DC7-A810-D2E50F7ADBB9}"/>
              </a:ext>
            </a:extLst>
          </p:cNvPr>
          <p:cNvSpPr/>
          <p:nvPr/>
        </p:nvSpPr>
        <p:spPr>
          <a:xfrm>
            <a:off x="4990454" y="4933872"/>
            <a:ext cx="6096000" cy="1061829"/>
          </a:xfrm>
          <a:prstGeom prst="rect">
            <a:avLst/>
          </a:prstGeom>
        </p:spPr>
        <p:txBody>
          <a:bodyPr>
            <a:spAutoFit/>
          </a:bodyPr>
          <a:lstStyle/>
          <a:p>
            <a:pPr>
              <a:lnSpc>
                <a:spcPct val="150000"/>
              </a:lnSpc>
            </a:pPr>
            <a:r>
              <a:rPr lang="zh-CN" altLang="en-US" sz="1400" dirty="0">
                <a:latin typeface="黑体" panose="02010609060101010101" pitchFamily="49" charset="-122"/>
                <a:ea typeface="黑体" panose="02010609060101010101" pitchFamily="49" charset="-122"/>
              </a:rPr>
              <a:t>喷油器主要部件是一对精密偶件，由针阀和阀体组成，用优质轴承钢制成，其相互配合的滑动圆柱面间隙仅为</a:t>
            </a:r>
            <a:r>
              <a:rPr lang="en-US" altLang="zh-CN" sz="1400" dirty="0">
                <a:latin typeface="黑体" panose="02010609060101010101" pitchFamily="49" charset="-122"/>
                <a:ea typeface="黑体" panose="02010609060101010101" pitchFamily="49" charset="-122"/>
              </a:rPr>
              <a:t>0.001mm-0.0025mm</a:t>
            </a:r>
            <a:r>
              <a:rPr lang="zh-CN" altLang="en-US" sz="1400" dirty="0">
                <a:latin typeface="黑体" panose="02010609060101010101" pitchFamily="49" charset="-122"/>
                <a:ea typeface="黑体" panose="02010609060101010101" pitchFamily="49" charset="-122"/>
              </a:rPr>
              <a:t>。孔式喷油器喷油孔直径为</a:t>
            </a:r>
            <a:r>
              <a:rPr lang="en-US" altLang="zh-CN" sz="1400" dirty="0">
                <a:latin typeface="黑体" panose="02010609060101010101" pitchFamily="49" charset="-122"/>
                <a:ea typeface="黑体" panose="02010609060101010101" pitchFamily="49" charset="-122"/>
              </a:rPr>
              <a:t>0.2mm-0.5mm</a:t>
            </a:r>
            <a:r>
              <a:rPr lang="zh-CN" altLang="en-US" sz="1400" dirty="0">
                <a:latin typeface="黑体" panose="02010609060101010101" pitchFamily="49" charset="-122"/>
                <a:ea typeface="黑体" panose="02010609060101010101" pitchFamily="49" charset="-122"/>
              </a:rPr>
              <a:t>，轴针式喷油嘴喷孔直径一般可达</a:t>
            </a:r>
            <a:r>
              <a:rPr lang="en-US" altLang="zh-CN" sz="1400" dirty="0">
                <a:latin typeface="黑体" panose="02010609060101010101" pitchFamily="49" charset="-122"/>
                <a:ea typeface="黑体" panose="02010609060101010101" pitchFamily="49" charset="-122"/>
              </a:rPr>
              <a:t>1mm-3mm</a:t>
            </a:r>
            <a:r>
              <a:rPr lang="zh-CN" altLang="en-US" sz="1400" dirty="0">
                <a:latin typeface="黑体" panose="02010609060101010101" pitchFamily="49" charset="-122"/>
                <a:ea typeface="黑体" panose="02010609060101010101" pitchFamily="49" charset="-122"/>
              </a:rPr>
              <a:t>。</a:t>
            </a:r>
          </a:p>
        </p:txBody>
      </p:sp>
    </p:spTree>
    <p:extLst>
      <p:ext uri="{BB962C8B-B14F-4D97-AF65-F5344CB8AC3E}">
        <p14:creationId xmlns:p14="http://schemas.microsoft.com/office/powerpoint/2010/main" val="34167614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15">
            <a:extLst>
              <a:ext uri="{FF2B5EF4-FFF2-40B4-BE49-F238E27FC236}">
                <a16:creationId xmlns:a16="http://schemas.microsoft.com/office/drawing/2014/main" id="{086964D0-E5CA-479E-A0B7-FFA6C1130F55}"/>
              </a:ext>
            </a:extLst>
          </p:cNvPr>
          <p:cNvSpPr/>
          <p:nvPr/>
        </p:nvSpPr>
        <p:spPr>
          <a:xfrm>
            <a:off x="439708" y="881268"/>
            <a:ext cx="2627583" cy="338554"/>
          </a:xfrm>
          <a:prstGeom prst="rect">
            <a:avLst/>
          </a:prstGeom>
          <a:solidFill>
            <a:schemeClr val="accent5">
              <a:lumMod val="20000"/>
              <a:lumOff val="80000"/>
            </a:schemeClr>
          </a:solidFill>
        </p:spPr>
        <p:txBody>
          <a:bodyPr wrap="square">
            <a:spAutoFit/>
          </a:bodyPr>
          <a:lstStyle/>
          <a:p>
            <a:pPr marL="177750"/>
            <a:r>
              <a:rPr lang="de-DE" altLang="zh-CN" sz="1600" b="1" dirty="0">
                <a:solidFill>
                  <a:srgbClr val="00479D"/>
                </a:solidFill>
                <a:latin typeface="Microsoft YaHei" panose="020B0503020204020204" pitchFamily="34" charset="-122"/>
                <a:ea typeface="Microsoft YaHei" panose="020B0503020204020204" pitchFamily="34" charset="-122"/>
              </a:rPr>
              <a:t>Common rail system</a:t>
            </a:r>
          </a:p>
        </p:txBody>
      </p:sp>
      <p:sp>
        <p:nvSpPr>
          <p:cNvPr id="4" name="矩形 15">
            <a:extLst>
              <a:ext uri="{FF2B5EF4-FFF2-40B4-BE49-F238E27FC236}">
                <a16:creationId xmlns:a16="http://schemas.microsoft.com/office/drawing/2014/main" id="{3A8AAB64-AC49-4005-986C-2E11B9B48D46}"/>
              </a:ext>
            </a:extLst>
          </p:cNvPr>
          <p:cNvSpPr/>
          <p:nvPr/>
        </p:nvSpPr>
        <p:spPr>
          <a:xfrm>
            <a:off x="7535863" y="827774"/>
            <a:ext cx="4356100" cy="5693866"/>
          </a:xfrm>
          <a:prstGeom prst="rect">
            <a:avLst/>
          </a:prstGeom>
          <a:solidFill>
            <a:schemeClr val="accent5">
              <a:lumMod val="20000"/>
              <a:lumOff val="80000"/>
            </a:schemeClr>
          </a:solidFill>
        </p:spPr>
        <p:txBody>
          <a:bodyPr wrap="square">
            <a:spAutoFit/>
          </a:bodyPr>
          <a:lstStyle/>
          <a:p>
            <a:r>
              <a:rPr lang="de-DE" altLang="zh-CN" sz="1400" b="1" dirty="0">
                <a:solidFill>
                  <a:srgbClr val="00479D"/>
                </a:solidFill>
                <a:latin typeface="Microsoft YaHei" panose="020B0503020204020204" pitchFamily="34" charset="-122"/>
                <a:ea typeface="Microsoft YaHei" panose="020B0503020204020204" pitchFamily="34" charset="-122"/>
              </a:rPr>
              <a:t>CRS | Common</a:t>
            </a:r>
            <a:r>
              <a:rPr lang="en-US" altLang="zh-CN" sz="1400" b="1" dirty="0">
                <a:solidFill>
                  <a:srgbClr val="00479D"/>
                </a:solidFill>
                <a:latin typeface="Microsoft YaHei" panose="020B0503020204020204" pitchFamily="34" charset="-122"/>
                <a:ea typeface="Microsoft YaHei" panose="020B0503020204020204" pitchFamily="34" charset="-122"/>
              </a:rPr>
              <a:t> </a:t>
            </a:r>
            <a:r>
              <a:rPr lang="de-DE" altLang="zh-CN" sz="1400" b="1" dirty="0">
                <a:solidFill>
                  <a:srgbClr val="00479D"/>
                </a:solidFill>
                <a:latin typeface="Microsoft YaHei" panose="020B0503020204020204" pitchFamily="34" charset="-122"/>
                <a:ea typeface="Microsoft YaHei" panose="020B0503020204020204" pitchFamily="34" charset="-122"/>
              </a:rPr>
              <a:t>R</a:t>
            </a:r>
            <a:r>
              <a:rPr lang="en-US" altLang="zh-CN" sz="1400" b="1" dirty="0">
                <a:solidFill>
                  <a:srgbClr val="00479D"/>
                </a:solidFill>
                <a:latin typeface="Microsoft YaHei" panose="020B0503020204020204" pitchFamily="34" charset="-122"/>
                <a:ea typeface="Microsoft YaHei" panose="020B0503020204020204" pitchFamily="34" charset="-122"/>
              </a:rPr>
              <a:t>ail System </a:t>
            </a:r>
          </a:p>
          <a:p>
            <a:endParaRPr lang="en-US" altLang="zh-CN" sz="1400" b="1" dirty="0">
              <a:solidFill>
                <a:srgbClr val="00479D"/>
              </a:solidFill>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The common rail system is an electronically controlled, direct fuel injection system used to satisfy emission regulations. By promoting complete combustion, it reduces amounts of carbon monoxide (CO), hydrocarbons (HC), and particulate matter that would otherwise be generated due to incomplete fuel combustion.</a:t>
            </a:r>
          </a:p>
          <a:p>
            <a:endParaRPr lang="en-US" altLang="zh-CN" sz="1400" dirty="0">
              <a:latin typeface="Microsoft YaHei" panose="020B0503020204020204" pitchFamily="34" charset="-122"/>
              <a:ea typeface="Microsoft YaHei" panose="020B0503020204020204" pitchFamily="34" charset="-122"/>
            </a:endParaRPr>
          </a:p>
          <a:p>
            <a:r>
              <a:rPr lang="en-US" altLang="zh-CN" sz="1400" dirty="0">
                <a:latin typeface="Microsoft YaHei" panose="020B0503020204020204" pitchFamily="34" charset="-122"/>
                <a:ea typeface="Microsoft YaHei" panose="020B0503020204020204" pitchFamily="34" charset="-122"/>
              </a:rPr>
              <a:t>Common rail systems have the four following characteristics:</a:t>
            </a:r>
          </a:p>
          <a:p>
            <a:pPr marL="285750" indent="-285750">
              <a:buFont typeface="Arial" panose="020B0604020202020204" pitchFamily="34" charset="0"/>
              <a:buChar char="•"/>
            </a:pPr>
            <a:r>
              <a:rPr lang="en-US" altLang="zh-CN" sz="1400" dirty="0">
                <a:latin typeface="Microsoft YaHei" panose="020B0503020204020204" pitchFamily="34" charset="-122"/>
                <a:ea typeface="Microsoft YaHei" panose="020B0503020204020204" pitchFamily="34" charset="-122"/>
              </a:rPr>
              <a:t>Common rail systems inject fuel at a higher pressure than mechanical fuel systems.</a:t>
            </a:r>
          </a:p>
          <a:p>
            <a:pPr marL="285750" indent="-285750">
              <a:buFont typeface="Arial" panose="020B0604020202020204" pitchFamily="34" charset="0"/>
              <a:buChar char="•"/>
            </a:pPr>
            <a:r>
              <a:rPr lang="en-US" altLang="zh-CN" sz="1400" dirty="0">
                <a:latin typeface="Microsoft YaHei" panose="020B0503020204020204" pitchFamily="34" charset="-122"/>
                <a:ea typeface="Microsoft YaHei" panose="020B0503020204020204" pitchFamily="34" charset="-122"/>
              </a:rPr>
              <a:t>The length of time at which fuel is injected is controlled by the engine control unit (ECU).</a:t>
            </a:r>
          </a:p>
          <a:p>
            <a:pPr marL="285750" indent="-285750">
              <a:buFont typeface="Arial" panose="020B0604020202020204" pitchFamily="34" charset="0"/>
              <a:buChar char="•"/>
            </a:pPr>
            <a:r>
              <a:rPr lang="en-US" altLang="zh-CN" sz="1400" dirty="0">
                <a:latin typeface="Microsoft YaHei" panose="020B0503020204020204" pitchFamily="34" charset="-122"/>
                <a:ea typeface="Microsoft YaHei" panose="020B0503020204020204" pitchFamily="34" charset="-122"/>
              </a:rPr>
              <a:t>Common rail systems can perform fuel injection multiple times during each combustion cycle.</a:t>
            </a:r>
          </a:p>
          <a:p>
            <a:pPr marL="285750" indent="-285750">
              <a:buFont typeface="Arial" panose="020B0604020202020204" pitchFamily="34" charset="0"/>
              <a:buChar char="•"/>
            </a:pPr>
            <a:r>
              <a:rPr lang="en-US" altLang="zh-CN" sz="1400" dirty="0">
                <a:latin typeface="Microsoft YaHei" panose="020B0503020204020204" pitchFamily="34" charset="-122"/>
                <a:ea typeface="Microsoft YaHei" panose="020B0503020204020204" pitchFamily="34" charset="-122"/>
              </a:rPr>
              <a:t>Fuel injection quantity are controlled by the ECU.</a:t>
            </a:r>
          </a:p>
          <a:p>
            <a:r>
              <a:rPr lang="en-US" altLang="zh-CN" sz="1400" dirty="0">
                <a:latin typeface="Microsoft YaHei" panose="020B0503020204020204" pitchFamily="34" charset="-122"/>
                <a:ea typeface="Microsoft YaHei" panose="020B0503020204020204" pitchFamily="34" charset="-122"/>
              </a:rPr>
              <a:t>These four characteristics enable common rail systems to aid in reducing exhaust gas emissions. Common rail systems are comprised of three main components: a supply pump, rail, and injectors.</a:t>
            </a:r>
            <a:endParaRPr lang="de-DE" altLang="zh-CN" sz="1400" dirty="0">
              <a:latin typeface="Microsoft YaHei" panose="020B0503020204020204" pitchFamily="34" charset="-122"/>
              <a:ea typeface="Microsoft YaHei" panose="020B0503020204020204" pitchFamily="34" charset="-122"/>
            </a:endParaRPr>
          </a:p>
        </p:txBody>
      </p:sp>
      <p:grpSp>
        <p:nvGrpSpPr>
          <p:cNvPr id="5" name="Group 4">
            <a:extLst>
              <a:ext uri="{FF2B5EF4-FFF2-40B4-BE49-F238E27FC236}">
                <a16:creationId xmlns:a16="http://schemas.microsoft.com/office/drawing/2014/main" id="{0738DEA7-19FE-44E4-8330-C3023642C75B}"/>
              </a:ext>
            </a:extLst>
          </p:cNvPr>
          <p:cNvGrpSpPr/>
          <p:nvPr/>
        </p:nvGrpSpPr>
        <p:grpSpPr>
          <a:xfrm>
            <a:off x="295547" y="1293716"/>
            <a:ext cx="7106370" cy="5188108"/>
            <a:chOff x="295547" y="1293716"/>
            <a:chExt cx="7106370" cy="5188108"/>
          </a:xfrm>
        </p:grpSpPr>
        <p:pic>
          <p:nvPicPr>
            <p:cNvPr id="6" name="Picture 3">
              <a:extLst>
                <a:ext uri="{FF2B5EF4-FFF2-40B4-BE49-F238E27FC236}">
                  <a16:creationId xmlns:a16="http://schemas.microsoft.com/office/drawing/2014/main" id="{B44B0CE2-E764-47D9-A0E1-E433867BE324}"/>
                </a:ext>
              </a:extLst>
            </p:cNvPr>
            <p:cNvPicPr>
              <a:picLocks noChangeAspect="1"/>
            </p:cNvPicPr>
            <p:nvPr/>
          </p:nvPicPr>
          <p:blipFill rotWithShape="1">
            <a:blip r:embed="rId2"/>
            <a:srcRect b="2608"/>
            <a:stretch/>
          </p:blipFill>
          <p:spPr>
            <a:xfrm>
              <a:off x="334962" y="1293716"/>
              <a:ext cx="6039429" cy="5188108"/>
            </a:xfrm>
            <a:prstGeom prst="rect">
              <a:avLst/>
            </a:prstGeom>
          </p:spPr>
        </p:pic>
        <p:sp>
          <p:nvSpPr>
            <p:cNvPr id="7" name="矩形 15">
              <a:extLst>
                <a:ext uri="{FF2B5EF4-FFF2-40B4-BE49-F238E27FC236}">
                  <a16:creationId xmlns:a16="http://schemas.microsoft.com/office/drawing/2014/main" id="{D715E38D-614D-405C-BD49-4792B9D30615}"/>
                </a:ext>
              </a:extLst>
            </p:cNvPr>
            <p:cNvSpPr/>
            <p:nvPr/>
          </p:nvSpPr>
          <p:spPr>
            <a:xfrm>
              <a:off x="5123721" y="4318751"/>
              <a:ext cx="2278196" cy="2123658"/>
            </a:xfrm>
            <a:prstGeom prst="rect">
              <a:avLst/>
            </a:prstGeom>
            <a:noFill/>
          </p:spPr>
          <p:txBody>
            <a:bodyPr wrap="square">
              <a:spAutoFit/>
            </a:bodyPr>
            <a:lstStyle/>
            <a:p>
              <a:pPr marL="342900" indent="-342900">
                <a:buAutoNum type="arabicPeriod"/>
              </a:pPr>
              <a:r>
                <a:rPr lang="en-US" altLang="zh-CN" sz="1200" dirty="0">
                  <a:latin typeface="Microsoft YaHei" panose="020B0503020204020204" pitchFamily="34" charset="-122"/>
                  <a:ea typeface="Microsoft YaHei" panose="020B0503020204020204" pitchFamily="34" charset="-122"/>
                </a:rPr>
                <a:t>Injector</a:t>
              </a:r>
            </a:p>
            <a:p>
              <a:pPr marL="342900" indent="-342900">
                <a:buAutoNum type="arabicPeriod"/>
              </a:pPr>
              <a:r>
                <a:rPr lang="en-US" altLang="zh-CN" sz="1200" dirty="0">
                  <a:latin typeface="Microsoft YaHei" panose="020B0503020204020204" pitchFamily="34" charset="-122"/>
                  <a:ea typeface="Microsoft YaHei" panose="020B0503020204020204" pitchFamily="34" charset="-122"/>
                </a:rPr>
                <a:t>Rail</a:t>
              </a:r>
            </a:p>
            <a:p>
              <a:pPr marL="342900" indent="-342900">
                <a:buAutoNum type="arabicPeriod"/>
              </a:pPr>
              <a:r>
                <a:rPr lang="en-US" altLang="zh-CN" sz="1200" dirty="0">
                  <a:latin typeface="Microsoft YaHei" panose="020B0503020204020204" pitchFamily="34" charset="-122"/>
                  <a:ea typeface="Microsoft YaHei" panose="020B0503020204020204" pitchFamily="34" charset="-122"/>
                </a:rPr>
                <a:t>Supply pump</a:t>
              </a:r>
            </a:p>
            <a:p>
              <a:pPr marL="342900" indent="-342900">
                <a:buAutoNum type="arabicPeriod"/>
              </a:pPr>
              <a:r>
                <a:rPr lang="en-US" altLang="zh-CN" sz="1200" dirty="0">
                  <a:latin typeface="Microsoft YaHei" panose="020B0503020204020204" pitchFamily="34" charset="-122"/>
                  <a:ea typeface="Microsoft YaHei" panose="020B0503020204020204" pitchFamily="34" charset="-122"/>
                </a:rPr>
                <a:t>Pressure limiter</a:t>
              </a:r>
            </a:p>
            <a:p>
              <a:pPr marL="342900" indent="-342900">
                <a:buAutoNum type="arabicPeriod"/>
              </a:pPr>
              <a:r>
                <a:rPr lang="en-US" altLang="zh-CN" sz="1200" dirty="0">
                  <a:latin typeface="Microsoft YaHei" panose="020B0503020204020204" pitchFamily="34" charset="-122"/>
                  <a:ea typeface="Microsoft YaHei" panose="020B0503020204020204" pitchFamily="34" charset="-122"/>
                </a:rPr>
                <a:t>Suction control valve</a:t>
              </a:r>
            </a:p>
            <a:p>
              <a:pPr marL="342900" indent="-342900">
                <a:buAutoNum type="arabicPeriod"/>
              </a:pPr>
              <a:r>
                <a:rPr lang="en-US" altLang="zh-CN" sz="1200" dirty="0">
                  <a:latin typeface="Microsoft YaHei" panose="020B0503020204020204" pitchFamily="34" charset="-122"/>
                  <a:ea typeface="Microsoft YaHei" panose="020B0503020204020204" pitchFamily="34" charset="-122"/>
                </a:rPr>
                <a:t>Fuel cooler</a:t>
              </a:r>
            </a:p>
            <a:p>
              <a:pPr marL="342900" indent="-342900">
                <a:buAutoNum type="arabicPeriod"/>
              </a:pPr>
              <a:r>
                <a:rPr lang="en-US" altLang="zh-CN" sz="1200" dirty="0">
                  <a:latin typeface="Microsoft YaHei" panose="020B0503020204020204" pitchFamily="34" charset="-122"/>
                  <a:ea typeface="Microsoft YaHei" panose="020B0503020204020204" pitchFamily="34" charset="-122"/>
                </a:rPr>
                <a:t>Check valve</a:t>
              </a:r>
            </a:p>
            <a:p>
              <a:pPr marL="342900" indent="-342900">
                <a:buAutoNum type="arabicPeriod"/>
              </a:pPr>
              <a:r>
                <a:rPr lang="en-US" altLang="zh-CN" sz="1200" dirty="0">
                  <a:latin typeface="Microsoft YaHei" panose="020B0503020204020204" pitchFamily="34" charset="-122"/>
                  <a:ea typeface="Microsoft YaHei" panose="020B0503020204020204" pitchFamily="34" charset="-122"/>
                </a:rPr>
                <a:t>Fuel filter</a:t>
              </a:r>
            </a:p>
            <a:p>
              <a:pPr marL="342900" indent="-342900">
                <a:buAutoNum type="arabicPeriod"/>
              </a:pPr>
              <a:r>
                <a:rPr lang="en-US" altLang="zh-CN" sz="1200" dirty="0">
                  <a:latin typeface="Microsoft YaHei" panose="020B0503020204020204" pitchFamily="34" charset="-122"/>
                  <a:ea typeface="Microsoft YaHei" panose="020B0503020204020204" pitchFamily="34" charset="-122"/>
                </a:rPr>
                <a:t>Fuel feed pump</a:t>
              </a:r>
            </a:p>
            <a:p>
              <a:pPr marL="342900" indent="-342900">
                <a:buAutoNum type="arabicPeriod"/>
              </a:pPr>
              <a:r>
                <a:rPr lang="en-US" altLang="zh-CN" sz="1200" dirty="0">
                  <a:latin typeface="Microsoft YaHei" panose="020B0503020204020204" pitchFamily="34" charset="-122"/>
                  <a:ea typeface="Microsoft YaHei" panose="020B0503020204020204" pitchFamily="34" charset="-122"/>
                </a:rPr>
                <a:t>Water separator</a:t>
              </a:r>
            </a:p>
            <a:p>
              <a:pPr marL="342900" indent="-342900">
                <a:buAutoNum type="arabicPeriod"/>
              </a:pPr>
              <a:r>
                <a:rPr lang="en-US" altLang="zh-CN" sz="1200" dirty="0">
                  <a:latin typeface="Microsoft YaHei" panose="020B0503020204020204" pitchFamily="34" charset="-122"/>
                  <a:ea typeface="Microsoft YaHei" panose="020B0503020204020204" pitchFamily="34" charset="-122"/>
                </a:rPr>
                <a:t>Fuel tank</a:t>
              </a:r>
              <a:endParaRPr lang="de-DE" altLang="zh-CN" sz="1200" dirty="0">
                <a:latin typeface="Microsoft YaHei" panose="020B0503020204020204" pitchFamily="34" charset="-122"/>
                <a:ea typeface="Microsoft YaHei" panose="020B0503020204020204" pitchFamily="34" charset="-122"/>
              </a:endParaRPr>
            </a:p>
          </p:txBody>
        </p:sp>
        <p:sp>
          <p:nvSpPr>
            <p:cNvPr id="8" name="矩形 15">
              <a:extLst>
                <a:ext uri="{FF2B5EF4-FFF2-40B4-BE49-F238E27FC236}">
                  <a16:creationId xmlns:a16="http://schemas.microsoft.com/office/drawing/2014/main" id="{B23B68F8-B239-4395-86FB-3E8DFFEB3ECE}"/>
                </a:ext>
              </a:extLst>
            </p:cNvPr>
            <p:cNvSpPr/>
            <p:nvPr/>
          </p:nvSpPr>
          <p:spPr>
            <a:xfrm>
              <a:off x="295547" y="1319932"/>
              <a:ext cx="1712179" cy="646331"/>
            </a:xfrm>
            <a:prstGeom prst="rect">
              <a:avLst/>
            </a:prstGeom>
            <a:noFill/>
          </p:spPr>
          <p:txBody>
            <a:bodyPr wrap="square">
              <a:spAutoFit/>
            </a:bodyPr>
            <a:lstStyle/>
            <a:p>
              <a:r>
                <a:rPr lang="en-US" altLang="zh-CN" sz="1200" dirty="0">
                  <a:latin typeface="Microsoft YaHei" panose="020B0503020204020204" pitchFamily="34" charset="-122"/>
                  <a:ea typeface="Microsoft YaHei" panose="020B0503020204020204" pitchFamily="34" charset="-122"/>
                </a:rPr>
                <a:t>A</a:t>
              </a:r>
              <a:r>
                <a:rPr lang="de-DE" altLang="zh-CN" sz="1200" dirty="0">
                  <a:latin typeface="Microsoft YaHei" panose="020B0503020204020204" pitchFamily="34" charset="-122"/>
                  <a:ea typeface="Microsoft YaHei" panose="020B0503020204020204" pitchFamily="34" charset="-122"/>
                </a:rPr>
                <a:t>: </a:t>
              </a:r>
              <a:r>
                <a:rPr lang="en-US" altLang="zh-CN" sz="1200" dirty="0">
                  <a:latin typeface="Microsoft YaHei" panose="020B0503020204020204" pitchFamily="34" charset="-122"/>
                  <a:ea typeface="Microsoft YaHei" panose="020B0503020204020204" pitchFamily="34" charset="-122"/>
                </a:rPr>
                <a:t>ECU for engine</a:t>
              </a:r>
            </a:p>
            <a:p>
              <a:r>
                <a:rPr lang="en-US" altLang="zh-CN" sz="1200" dirty="0">
                  <a:latin typeface="Microsoft YaHei" panose="020B0503020204020204" pitchFamily="34" charset="-122"/>
                  <a:ea typeface="Microsoft YaHei" panose="020B0503020204020204" pitchFamily="34" charset="-122"/>
                </a:rPr>
                <a:t>B: ECU for machine</a:t>
              </a:r>
            </a:p>
            <a:p>
              <a:r>
                <a:rPr lang="en-US" altLang="zh-CN" sz="1200" dirty="0">
                  <a:latin typeface="Microsoft YaHei" panose="020B0503020204020204" pitchFamily="34" charset="-122"/>
                  <a:ea typeface="Microsoft YaHei" panose="020B0503020204020204" pitchFamily="34" charset="-122"/>
                </a:rPr>
                <a:t>C: Sensors</a:t>
              </a:r>
            </a:p>
          </p:txBody>
        </p:sp>
      </p:grpSp>
    </p:spTree>
    <p:extLst>
      <p:ext uri="{BB962C8B-B14F-4D97-AF65-F5344CB8AC3E}">
        <p14:creationId xmlns:p14="http://schemas.microsoft.com/office/powerpoint/2010/main" val="259215435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0A1E850-9E67-4F6F-9C5E-7DF28A69F8B3}"/>
              </a:ext>
            </a:extLst>
          </p:cNvPr>
          <p:cNvPicPr>
            <a:picLocks noChangeAspect="1"/>
          </p:cNvPicPr>
          <p:nvPr/>
        </p:nvPicPr>
        <p:blipFill>
          <a:blip r:embed="rId2"/>
          <a:stretch>
            <a:fillRect/>
          </a:stretch>
        </p:blipFill>
        <p:spPr>
          <a:xfrm>
            <a:off x="232340" y="906246"/>
            <a:ext cx="11275932" cy="4320000"/>
          </a:xfrm>
          <a:prstGeom prst="rect">
            <a:avLst/>
          </a:prstGeom>
        </p:spPr>
      </p:pic>
      <p:sp>
        <p:nvSpPr>
          <p:cNvPr id="4" name="矩形 3">
            <a:extLst>
              <a:ext uri="{FF2B5EF4-FFF2-40B4-BE49-F238E27FC236}">
                <a16:creationId xmlns:a16="http://schemas.microsoft.com/office/drawing/2014/main" id="{02DF6DDA-FF42-4CED-B556-9521941FB4D3}"/>
              </a:ext>
            </a:extLst>
          </p:cNvPr>
          <p:cNvSpPr/>
          <p:nvPr/>
        </p:nvSpPr>
        <p:spPr>
          <a:xfrm>
            <a:off x="6022284" y="5269322"/>
            <a:ext cx="2033830" cy="1200329"/>
          </a:xfrm>
          <a:prstGeom prst="rect">
            <a:avLst/>
          </a:prstGeom>
        </p:spPr>
        <p:txBody>
          <a:bodyPr wrap="square">
            <a:spAutoFit/>
          </a:bodyPr>
          <a:lstStyle/>
          <a:p>
            <a:r>
              <a:rPr lang="en-US" altLang="zh-CN" sz="1200" dirty="0">
                <a:latin typeface="黑体" panose="02010609060101010101" pitchFamily="49" charset="-122"/>
                <a:ea typeface="黑体" panose="02010609060101010101" pitchFamily="49" charset="-122"/>
              </a:rPr>
              <a:t>11.</a:t>
            </a:r>
            <a:r>
              <a:rPr lang="zh-CN" altLang="en-US" sz="1200" dirty="0">
                <a:latin typeface="黑体" panose="02010609060101010101" pitchFamily="49" charset="-122"/>
                <a:ea typeface="黑体" panose="02010609060101010101" pitchFamily="49" charset="-122"/>
              </a:rPr>
              <a:t>至油轨</a:t>
            </a:r>
          </a:p>
          <a:p>
            <a:r>
              <a:rPr lang="en-US" altLang="zh-CN" sz="1200" dirty="0">
                <a:latin typeface="黑体" panose="02010609060101010101" pitchFamily="49" charset="-122"/>
                <a:ea typeface="黑体" panose="02010609060101010101" pitchFamily="49" charset="-122"/>
              </a:rPr>
              <a:t>12.</a:t>
            </a:r>
            <a:r>
              <a:rPr lang="zh-CN" altLang="en-US" sz="1200" dirty="0">
                <a:latin typeface="黑体" panose="02010609060101010101" pitchFamily="49" charset="-122"/>
                <a:ea typeface="黑体" panose="02010609060101010101" pitchFamily="49" charset="-122"/>
              </a:rPr>
              <a:t>燃油油轨</a:t>
            </a:r>
          </a:p>
          <a:p>
            <a:r>
              <a:rPr lang="en-US" altLang="zh-CN" sz="1200" dirty="0">
                <a:latin typeface="黑体" panose="02010609060101010101" pitchFamily="49" charset="-122"/>
                <a:ea typeface="黑体" panose="02010609060101010101" pitchFamily="49" charset="-122"/>
              </a:rPr>
              <a:t>13.</a:t>
            </a:r>
            <a:r>
              <a:rPr lang="zh-CN" altLang="en-US" sz="1200" dirty="0">
                <a:latin typeface="黑体" panose="02010609060101010101" pitchFamily="49" charset="-122"/>
                <a:ea typeface="黑体" panose="02010609060101010101" pitchFamily="49" charset="-122"/>
              </a:rPr>
              <a:t>燃油油轨减压阀</a:t>
            </a:r>
          </a:p>
          <a:p>
            <a:r>
              <a:rPr lang="en-US" altLang="zh-CN" sz="1200" dirty="0">
                <a:latin typeface="黑体" panose="02010609060101010101" pitchFamily="49" charset="-122"/>
                <a:ea typeface="黑体" panose="02010609060101010101" pitchFamily="49" charset="-122"/>
              </a:rPr>
              <a:t>14.</a:t>
            </a:r>
            <a:r>
              <a:rPr lang="zh-CN" altLang="en-US" sz="1200" dirty="0">
                <a:latin typeface="黑体" panose="02010609060101010101" pitchFamily="49" charset="-122"/>
                <a:ea typeface="黑体" panose="02010609060101010101" pitchFamily="49" charset="-122"/>
              </a:rPr>
              <a:t>共轨燃油回路</a:t>
            </a:r>
          </a:p>
          <a:p>
            <a:r>
              <a:rPr lang="en-US" altLang="zh-CN" sz="1200" dirty="0">
                <a:latin typeface="黑体" panose="02010609060101010101" pitchFamily="49" charset="-122"/>
                <a:ea typeface="黑体" panose="02010609060101010101" pitchFamily="49" charset="-122"/>
              </a:rPr>
              <a:t>15.</a:t>
            </a:r>
            <a:r>
              <a:rPr lang="zh-CN" altLang="en-US" sz="1200" dirty="0">
                <a:latin typeface="黑体" panose="02010609060101010101" pitchFamily="49" charset="-122"/>
                <a:ea typeface="黑体" panose="02010609060101010101" pitchFamily="49" charset="-122"/>
              </a:rPr>
              <a:t>至喷油器的高压燃油管</a:t>
            </a:r>
          </a:p>
          <a:p>
            <a:r>
              <a:rPr lang="en-US" altLang="zh-CN" sz="1200" dirty="0">
                <a:latin typeface="黑体" panose="02010609060101010101" pitchFamily="49" charset="-122"/>
                <a:ea typeface="黑体" panose="02010609060101010101" pitchFamily="49" charset="-122"/>
              </a:rPr>
              <a:t>16.</a:t>
            </a:r>
            <a:r>
              <a:rPr lang="zh-CN" altLang="en-US" sz="1200" dirty="0">
                <a:latin typeface="黑体" panose="02010609060101010101" pitchFamily="49" charset="-122"/>
                <a:ea typeface="黑体" panose="02010609060101010101" pitchFamily="49" charset="-122"/>
              </a:rPr>
              <a:t>高压接头</a:t>
            </a:r>
          </a:p>
        </p:txBody>
      </p:sp>
      <p:sp>
        <p:nvSpPr>
          <p:cNvPr id="5" name="矩形 4">
            <a:extLst>
              <a:ext uri="{FF2B5EF4-FFF2-40B4-BE49-F238E27FC236}">
                <a16:creationId xmlns:a16="http://schemas.microsoft.com/office/drawing/2014/main" id="{17DB057A-E3D7-40D8-A535-0BBD94A57613}"/>
              </a:ext>
            </a:extLst>
          </p:cNvPr>
          <p:cNvSpPr/>
          <p:nvPr/>
        </p:nvSpPr>
        <p:spPr>
          <a:xfrm>
            <a:off x="302218" y="5453989"/>
            <a:ext cx="3679542" cy="1015663"/>
          </a:xfrm>
          <a:prstGeom prst="rect">
            <a:avLst/>
          </a:prstGeom>
        </p:spPr>
        <p:txBody>
          <a:bodyPr wrap="square">
            <a:spAutoFit/>
          </a:bodyPr>
          <a:lstStyle/>
          <a:p>
            <a:r>
              <a:rPr lang="en-US" altLang="zh-CN" sz="1200" dirty="0">
                <a:latin typeface="黑体" panose="02010609060101010101" pitchFamily="49" charset="-122"/>
                <a:ea typeface="黑体" panose="02010609060101010101" pitchFamily="49" charset="-122"/>
              </a:rPr>
              <a:t>1.</a:t>
            </a:r>
            <a:r>
              <a:rPr lang="zh-CN" altLang="en-US" sz="1200" dirty="0">
                <a:latin typeface="黑体" panose="02010609060101010101" pitchFamily="49" charset="-122"/>
                <a:ea typeface="黑体" panose="02010609060101010101" pitchFamily="49" charset="-122"/>
              </a:rPr>
              <a:t>加注燃油</a:t>
            </a:r>
            <a:endParaRPr lang="en-US" altLang="zh-CN" sz="1200" dirty="0">
              <a:latin typeface="黑体" panose="02010609060101010101" pitchFamily="49" charset="-122"/>
              <a:ea typeface="黑体" panose="02010609060101010101" pitchFamily="49" charset="-122"/>
            </a:endParaRPr>
          </a:p>
          <a:p>
            <a:r>
              <a:rPr lang="en-US" altLang="zh-CN" sz="1200" dirty="0">
                <a:latin typeface="黑体" panose="02010609060101010101" pitchFamily="49" charset="-122"/>
                <a:ea typeface="黑体" panose="02010609060101010101" pitchFamily="49" charset="-122"/>
              </a:rPr>
              <a:t>2.</a:t>
            </a:r>
            <a:r>
              <a:rPr lang="zh-CN" altLang="en-US" sz="1200" dirty="0">
                <a:latin typeface="黑体" panose="02010609060101010101" pitchFamily="49" charset="-122"/>
                <a:ea typeface="黑体" panose="02010609060101010101" pitchFamily="49" charset="-122"/>
              </a:rPr>
              <a:t>来自油箱的供油</a:t>
            </a:r>
          </a:p>
          <a:p>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水</a:t>
            </a:r>
            <a:r>
              <a:rPr lang="en-US" altLang="zh-CN" sz="1200" dirty="0">
                <a:latin typeface="黑体" panose="02010609060101010101" pitchFamily="49" charset="-122"/>
                <a:ea typeface="黑体" panose="02010609060101010101" pitchFamily="49" charset="-122"/>
              </a:rPr>
              <a:t>/</a:t>
            </a:r>
            <a:r>
              <a:rPr lang="zh-CN" altLang="en-US" sz="1200" dirty="0">
                <a:latin typeface="黑体" panose="02010609060101010101" pitchFamily="49" charset="-122"/>
                <a:ea typeface="黑体" panose="02010609060101010101" pitchFamily="49" charset="-122"/>
              </a:rPr>
              <a:t>燃油分离器滤清器（远程安装或发动机安装式）</a:t>
            </a:r>
          </a:p>
          <a:p>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注油泵（远程安装或发动机安装式）</a:t>
            </a:r>
          </a:p>
          <a:p>
            <a:r>
              <a:rPr lang="en-US" altLang="zh-CN" sz="1200" dirty="0">
                <a:latin typeface="黑体" panose="02010609060101010101" pitchFamily="49" charset="-122"/>
                <a:ea typeface="黑体" panose="02010609060101010101" pitchFamily="49" charset="-122"/>
              </a:rPr>
              <a:t>5.</a:t>
            </a:r>
            <a:r>
              <a:rPr lang="zh-CN" altLang="en-US" sz="1200" dirty="0">
                <a:latin typeface="黑体" panose="02010609060101010101" pitchFamily="49" charset="-122"/>
                <a:ea typeface="黑体" panose="02010609060101010101" pitchFamily="49" charset="-122"/>
              </a:rPr>
              <a:t>至燃油齿轮泵的燃油供应</a:t>
            </a:r>
          </a:p>
        </p:txBody>
      </p:sp>
      <p:sp>
        <p:nvSpPr>
          <p:cNvPr id="6" name="矩形 5">
            <a:extLst>
              <a:ext uri="{FF2B5EF4-FFF2-40B4-BE49-F238E27FC236}">
                <a16:creationId xmlns:a16="http://schemas.microsoft.com/office/drawing/2014/main" id="{5371517F-3286-4347-B85A-8D00CA0E2F34}"/>
              </a:ext>
            </a:extLst>
          </p:cNvPr>
          <p:cNvSpPr/>
          <p:nvPr/>
        </p:nvSpPr>
        <p:spPr>
          <a:xfrm>
            <a:off x="4032998" y="5453988"/>
            <a:ext cx="1837308" cy="1015663"/>
          </a:xfrm>
          <a:prstGeom prst="rect">
            <a:avLst/>
          </a:prstGeom>
        </p:spPr>
        <p:txBody>
          <a:bodyPr wrap="square">
            <a:spAutoFit/>
          </a:bodyPr>
          <a:lstStyle/>
          <a:p>
            <a:r>
              <a:rPr lang="en-US" altLang="zh-CN" sz="1200" dirty="0">
                <a:latin typeface="黑体" panose="02010609060101010101" pitchFamily="49" charset="-122"/>
                <a:ea typeface="黑体" panose="02010609060101010101" pitchFamily="49" charset="-122"/>
              </a:rPr>
              <a:t>6.</a:t>
            </a:r>
            <a:r>
              <a:rPr lang="zh-CN" altLang="en-US" sz="1200" dirty="0">
                <a:latin typeface="黑体" panose="02010609060101010101" pitchFamily="49" charset="-122"/>
                <a:ea typeface="黑体" panose="02010609060101010101" pitchFamily="49" charset="-122"/>
              </a:rPr>
              <a:t>燃油齿轮泵</a:t>
            </a:r>
          </a:p>
          <a:p>
            <a:r>
              <a:rPr lang="en-US" altLang="zh-CN" sz="1200" dirty="0">
                <a:latin typeface="黑体" panose="02010609060101010101" pitchFamily="49" charset="-122"/>
                <a:ea typeface="黑体" panose="02010609060101010101" pitchFamily="49" charset="-122"/>
              </a:rPr>
              <a:t>7.</a:t>
            </a:r>
            <a:r>
              <a:rPr lang="zh-CN" altLang="en-US" sz="1200" dirty="0">
                <a:latin typeface="黑体" panose="02010609060101010101" pitchFamily="49" charset="-122"/>
                <a:ea typeface="黑体" panose="02010609060101010101" pitchFamily="49" charset="-122"/>
              </a:rPr>
              <a:t>至压力侧燃油滤清器</a:t>
            </a:r>
          </a:p>
          <a:p>
            <a:r>
              <a:rPr lang="en-US" altLang="zh-CN" sz="1200" dirty="0">
                <a:latin typeface="黑体" panose="02010609060101010101" pitchFamily="49" charset="-122"/>
                <a:ea typeface="黑体" panose="02010609060101010101" pitchFamily="49" charset="-122"/>
              </a:rPr>
              <a:t>8.</a:t>
            </a:r>
            <a:r>
              <a:rPr lang="zh-CN" altLang="en-US" sz="1200" dirty="0">
                <a:latin typeface="黑体" panose="02010609060101010101" pitchFamily="49" charset="-122"/>
                <a:ea typeface="黑体" panose="02010609060101010101" pitchFamily="49" charset="-122"/>
              </a:rPr>
              <a:t>压力侧燃油滤清器</a:t>
            </a:r>
          </a:p>
          <a:p>
            <a:r>
              <a:rPr lang="en-US" altLang="zh-CN" sz="1200" dirty="0">
                <a:latin typeface="黑体" panose="02010609060101010101" pitchFamily="49" charset="-122"/>
                <a:ea typeface="黑体" panose="02010609060101010101" pitchFamily="49" charset="-122"/>
              </a:rPr>
              <a:t>9.</a:t>
            </a:r>
            <a:r>
              <a:rPr lang="zh-CN" altLang="en-US" sz="1200" dirty="0">
                <a:latin typeface="黑体" panose="02010609060101010101" pitchFamily="49" charset="-122"/>
                <a:ea typeface="黑体" panose="02010609060101010101" pitchFamily="49" charset="-122"/>
              </a:rPr>
              <a:t>至高压燃油泵</a:t>
            </a:r>
          </a:p>
          <a:p>
            <a:r>
              <a:rPr lang="en-US" altLang="zh-CN" sz="1200" dirty="0">
                <a:latin typeface="黑体" panose="02010609060101010101" pitchFamily="49" charset="-122"/>
                <a:ea typeface="黑体" panose="02010609060101010101" pitchFamily="49" charset="-122"/>
              </a:rPr>
              <a:t>10.</a:t>
            </a:r>
            <a:r>
              <a:rPr lang="zh-CN" altLang="en-US" sz="1200" dirty="0">
                <a:latin typeface="黑体" panose="02010609060101010101" pitchFamily="49" charset="-122"/>
                <a:ea typeface="黑体" panose="02010609060101010101" pitchFamily="49" charset="-122"/>
              </a:rPr>
              <a:t>高压燃油泵</a:t>
            </a:r>
          </a:p>
        </p:txBody>
      </p:sp>
      <p:sp>
        <p:nvSpPr>
          <p:cNvPr id="7" name="矩形 6">
            <a:extLst>
              <a:ext uri="{FF2B5EF4-FFF2-40B4-BE49-F238E27FC236}">
                <a16:creationId xmlns:a16="http://schemas.microsoft.com/office/drawing/2014/main" id="{421B701D-3CA8-43C3-BD0F-48F7ABA6D95D}"/>
              </a:ext>
            </a:extLst>
          </p:cNvPr>
          <p:cNvSpPr/>
          <p:nvPr/>
        </p:nvSpPr>
        <p:spPr>
          <a:xfrm>
            <a:off x="8214102" y="5269322"/>
            <a:ext cx="1797295" cy="1200329"/>
          </a:xfrm>
          <a:prstGeom prst="rect">
            <a:avLst/>
          </a:prstGeom>
        </p:spPr>
        <p:txBody>
          <a:bodyPr wrap="square">
            <a:spAutoFit/>
          </a:bodyPr>
          <a:lstStyle/>
          <a:p>
            <a:r>
              <a:rPr lang="en-US" altLang="zh-CN" sz="1200" dirty="0">
                <a:latin typeface="黑体" panose="02010609060101010101" pitchFamily="49" charset="-122"/>
                <a:ea typeface="黑体" panose="02010609060101010101" pitchFamily="49" charset="-122"/>
              </a:rPr>
              <a:t>17.</a:t>
            </a:r>
            <a:r>
              <a:rPr lang="zh-CN" altLang="en-US" sz="1200" dirty="0">
                <a:latin typeface="黑体" panose="02010609060101010101" pitchFamily="49" charset="-122"/>
                <a:ea typeface="黑体" panose="02010609060101010101" pitchFamily="49" charset="-122"/>
              </a:rPr>
              <a:t>喷油器</a:t>
            </a:r>
          </a:p>
          <a:p>
            <a:r>
              <a:rPr lang="en-US" altLang="zh-CN" sz="1200" dirty="0">
                <a:latin typeface="黑体" panose="02010609060101010101" pitchFamily="49" charset="-122"/>
                <a:ea typeface="黑体" panose="02010609060101010101" pitchFamily="49" charset="-122"/>
              </a:rPr>
              <a:t>18.</a:t>
            </a:r>
            <a:r>
              <a:rPr lang="zh-CN" altLang="en-US" sz="1200" dirty="0">
                <a:latin typeface="黑体" panose="02010609060101010101" pitchFamily="49" charset="-122"/>
                <a:ea typeface="黑体" panose="02010609060101010101" pitchFamily="49" charset="-122"/>
              </a:rPr>
              <a:t>喷油器回油</a:t>
            </a:r>
          </a:p>
          <a:p>
            <a:r>
              <a:rPr lang="en-US" altLang="zh-CN" sz="1200" dirty="0">
                <a:latin typeface="黑体" panose="02010609060101010101" pitchFamily="49" charset="-122"/>
                <a:ea typeface="黑体" panose="02010609060101010101" pitchFamily="49" charset="-122"/>
              </a:rPr>
              <a:t>19.</a:t>
            </a:r>
            <a:r>
              <a:rPr lang="zh-CN" altLang="en-US" sz="1200" dirty="0">
                <a:latin typeface="黑体" panose="02010609060101010101" pitchFamily="49" charset="-122"/>
                <a:ea typeface="黑体" panose="02010609060101010101" pitchFamily="49" charset="-122"/>
              </a:rPr>
              <a:t>组合燃油回路</a:t>
            </a:r>
          </a:p>
          <a:p>
            <a:r>
              <a:rPr lang="en-US" altLang="zh-CN" sz="1200" dirty="0">
                <a:latin typeface="黑体" panose="02010609060101010101" pitchFamily="49" charset="-122"/>
                <a:ea typeface="黑体" panose="02010609060101010101" pitchFamily="49" charset="-122"/>
              </a:rPr>
              <a:t>20.</a:t>
            </a:r>
            <a:r>
              <a:rPr lang="zh-CN" altLang="en-US" sz="1200" dirty="0">
                <a:latin typeface="黑体" panose="02010609060101010101" pitchFamily="49" charset="-122"/>
                <a:ea typeface="黑体" panose="02010609060101010101" pitchFamily="49" charset="-122"/>
              </a:rPr>
              <a:t>至燃油散热器</a:t>
            </a:r>
            <a:endParaRPr lang="en-US" altLang="zh-CN" sz="1200" dirty="0">
              <a:latin typeface="黑体" panose="02010609060101010101" pitchFamily="49" charset="-122"/>
              <a:ea typeface="黑体" panose="02010609060101010101" pitchFamily="49" charset="-122"/>
            </a:endParaRPr>
          </a:p>
          <a:p>
            <a:r>
              <a:rPr lang="en-US" altLang="zh-CN" sz="1200" dirty="0">
                <a:latin typeface="黑体" panose="02010609060101010101" pitchFamily="49" charset="-122"/>
                <a:ea typeface="黑体" panose="02010609060101010101" pitchFamily="49" charset="-122"/>
              </a:rPr>
              <a:t>21.</a:t>
            </a:r>
            <a:r>
              <a:rPr lang="zh-CN" altLang="en-US" sz="1200" dirty="0">
                <a:latin typeface="黑体" panose="02010609060101010101" pitchFamily="49" charset="-122"/>
                <a:ea typeface="黑体" panose="02010609060101010101" pitchFamily="49" charset="-122"/>
              </a:rPr>
              <a:t>燃油散热器。</a:t>
            </a:r>
          </a:p>
          <a:p>
            <a:r>
              <a:rPr lang="en-US" altLang="zh-CN" sz="1200" dirty="0">
                <a:latin typeface="黑体" panose="02010609060101010101" pitchFamily="49" charset="-122"/>
                <a:ea typeface="黑体" panose="02010609060101010101" pitchFamily="49" charset="-122"/>
              </a:rPr>
              <a:t>22.</a:t>
            </a:r>
            <a:r>
              <a:rPr lang="zh-CN" altLang="en-US" sz="1200" dirty="0">
                <a:latin typeface="黑体" panose="02010609060101010101" pitchFamily="49" charset="-122"/>
                <a:ea typeface="黑体" panose="02010609060101010101" pitchFamily="49" charset="-122"/>
              </a:rPr>
              <a:t>至燃油油箱的回油</a:t>
            </a:r>
          </a:p>
        </p:txBody>
      </p:sp>
      <p:sp>
        <p:nvSpPr>
          <p:cNvPr id="8" name="矩形 7">
            <a:extLst>
              <a:ext uri="{FF2B5EF4-FFF2-40B4-BE49-F238E27FC236}">
                <a16:creationId xmlns:a16="http://schemas.microsoft.com/office/drawing/2014/main" id="{63EAF0B5-9EB6-4B9D-B2B8-FBE31A1A6092}"/>
              </a:ext>
            </a:extLst>
          </p:cNvPr>
          <p:cNvSpPr/>
          <p:nvPr/>
        </p:nvSpPr>
        <p:spPr>
          <a:xfrm>
            <a:off x="10169385" y="5269322"/>
            <a:ext cx="1797295" cy="646331"/>
          </a:xfrm>
          <a:prstGeom prst="rect">
            <a:avLst/>
          </a:prstGeom>
        </p:spPr>
        <p:txBody>
          <a:bodyPr wrap="square">
            <a:spAutoFit/>
          </a:bodyPr>
          <a:lstStyle/>
          <a:p>
            <a:r>
              <a:rPr lang="en-US" altLang="zh-CN" sz="1200" dirty="0">
                <a:latin typeface="黑体" panose="02010609060101010101" pitchFamily="49" charset="-122"/>
                <a:ea typeface="黑体" panose="02010609060101010101" pitchFamily="49" charset="-122"/>
              </a:rPr>
              <a:t>23.</a:t>
            </a:r>
            <a:r>
              <a:rPr lang="zh-CN" altLang="en-US" sz="1200" dirty="0">
                <a:latin typeface="黑体" panose="02010609060101010101" pitchFamily="49" charset="-122"/>
                <a:ea typeface="黑体" panose="02010609060101010101" pitchFamily="49" charset="-122"/>
              </a:rPr>
              <a:t>燃油放油管路</a:t>
            </a:r>
            <a:endParaRPr lang="en-US" altLang="zh-CN" sz="1200" dirty="0">
              <a:latin typeface="黑体" panose="02010609060101010101" pitchFamily="49" charset="-122"/>
              <a:ea typeface="黑体" panose="02010609060101010101" pitchFamily="49" charset="-122"/>
            </a:endParaRPr>
          </a:p>
          <a:p>
            <a:r>
              <a:rPr lang="en-US" altLang="zh-CN" sz="1200" dirty="0">
                <a:latin typeface="黑体" panose="02010609060101010101" pitchFamily="49" charset="-122"/>
                <a:ea typeface="黑体" panose="02010609060101010101" pitchFamily="49" charset="-122"/>
              </a:rPr>
              <a:t>24.</a:t>
            </a:r>
            <a:r>
              <a:rPr lang="zh-CN" altLang="en-US" sz="1200" dirty="0">
                <a:latin typeface="黑体" panose="02010609060101010101" pitchFamily="49" charset="-122"/>
                <a:ea typeface="黑体" panose="02010609060101010101" pitchFamily="49" charset="-122"/>
              </a:rPr>
              <a:t>球阀</a:t>
            </a:r>
            <a:endParaRPr lang="en-US" altLang="zh-CN" sz="1200" dirty="0">
              <a:latin typeface="黑体" panose="02010609060101010101" pitchFamily="49" charset="-122"/>
              <a:ea typeface="黑体" panose="02010609060101010101" pitchFamily="49" charset="-122"/>
            </a:endParaRPr>
          </a:p>
          <a:p>
            <a:r>
              <a:rPr lang="en-US" altLang="zh-CN" sz="1200" dirty="0">
                <a:latin typeface="黑体" panose="02010609060101010101" pitchFamily="49" charset="-122"/>
                <a:ea typeface="黑体" panose="02010609060101010101" pitchFamily="49" charset="-122"/>
              </a:rPr>
              <a:t>25.</a:t>
            </a:r>
            <a:r>
              <a:rPr lang="zh-CN" altLang="en-US" sz="1200" dirty="0">
                <a:latin typeface="黑体" panose="02010609060101010101" pitchFamily="49" charset="-122"/>
                <a:ea typeface="黑体" panose="02010609060101010101" pitchFamily="49" charset="-122"/>
              </a:rPr>
              <a:t>燃油回收容器</a:t>
            </a:r>
          </a:p>
        </p:txBody>
      </p:sp>
    </p:spTree>
    <p:extLst>
      <p:ext uri="{BB962C8B-B14F-4D97-AF65-F5344CB8AC3E}">
        <p14:creationId xmlns:p14="http://schemas.microsoft.com/office/powerpoint/2010/main" val="201911416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1AF5D83-F0F4-4B7B-B1A8-08B0455BFA19}"/>
              </a:ext>
            </a:extLst>
          </p:cNvPr>
          <p:cNvPicPr>
            <a:picLocks noChangeAspect="1"/>
          </p:cNvPicPr>
          <p:nvPr/>
        </p:nvPicPr>
        <p:blipFill>
          <a:blip r:embed="rId2"/>
          <a:stretch>
            <a:fillRect/>
          </a:stretch>
        </p:blipFill>
        <p:spPr>
          <a:xfrm>
            <a:off x="101771" y="820892"/>
            <a:ext cx="3529017" cy="2371058"/>
          </a:xfrm>
          <a:prstGeom prst="rect">
            <a:avLst/>
          </a:prstGeom>
        </p:spPr>
      </p:pic>
      <p:sp>
        <p:nvSpPr>
          <p:cNvPr id="4" name="矩形 3">
            <a:extLst>
              <a:ext uri="{FF2B5EF4-FFF2-40B4-BE49-F238E27FC236}">
                <a16:creationId xmlns:a16="http://schemas.microsoft.com/office/drawing/2014/main" id="{80DC0BBC-53EE-4A62-8FF4-CD5C9FA2279F}"/>
              </a:ext>
            </a:extLst>
          </p:cNvPr>
          <p:cNvSpPr/>
          <p:nvPr/>
        </p:nvSpPr>
        <p:spPr>
          <a:xfrm>
            <a:off x="202075" y="923145"/>
            <a:ext cx="800219"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燃油泵</a:t>
            </a:r>
          </a:p>
        </p:txBody>
      </p:sp>
      <p:pic>
        <p:nvPicPr>
          <p:cNvPr id="5" name="图片 4">
            <a:extLst>
              <a:ext uri="{FF2B5EF4-FFF2-40B4-BE49-F238E27FC236}">
                <a16:creationId xmlns:a16="http://schemas.microsoft.com/office/drawing/2014/main" id="{F8A2DA64-8E2C-4134-9272-BD26BA9BEC44}"/>
              </a:ext>
            </a:extLst>
          </p:cNvPr>
          <p:cNvPicPr>
            <a:picLocks noChangeAspect="1"/>
          </p:cNvPicPr>
          <p:nvPr/>
        </p:nvPicPr>
        <p:blipFill>
          <a:blip r:embed="rId3"/>
          <a:stretch>
            <a:fillRect/>
          </a:stretch>
        </p:blipFill>
        <p:spPr>
          <a:xfrm>
            <a:off x="3590936" y="1944395"/>
            <a:ext cx="2699172" cy="2699172"/>
          </a:xfrm>
          <a:prstGeom prst="rect">
            <a:avLst/>
          </a:prstGeom>
        </p:spPr>
      </p:pic>
      <p:pic>
        <p:nvPicPr>
          <p:cNvPr id="6" name="Picture 7">
            <a:extLst>
              <a:ext uri="{FF2B5EF4-FFF2-40B4-BE49-F238E27FC236}">
                <a16:creationId xmlns:a16="http://schemas.microsoft.com/office/drawing/2014/main" id="{C22F4790-31CC-4B75-8807-57AE51C8C4E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2716" y="3274901"/>
            <a:ext cx="3725477" cy="2880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9">
            <a:extLst>
              <a:ext uri="{FF2B5EF4-FFF2-40B4-BE49-F238E27FC236}">
                <a16:creationId xmlns:a16="http://schemas.microsoft.com/office/drawing/2014/main" id="{AB47977B-146C-4544-B65F-363CE391C59A}"/>
              </a:ext>
            </a:extLst>
          </p:cNvPr>
          <p:cNvSpPr txBox="1">
            <a:spLocks noChangeArrowheads="1"/>
          </p:cNvSpPr>
          <p:nvPr/>
        </p:nvSpPr>
        <p:spPr bwMode="auto">
          <a:xfrm>
            <a:off x="56666" y="4570298"/>
            <a:ext cx="772348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nSpc>
                <a:spcPct val="150000"/>
              </a:lnSpc>
            </a:pPr>
            <a:r>
              <a:rPr lang="zh-CN" altLang="en-US" sz="1600" dirty="0">
                <a:latin typeface="黑体" panose="02010609060101010101" pitchFamily="49" charset="-122"/>
                <a:ea typeface="黑体" panose="02010609060101010101" pitchFamily="49" charset="-122"/>
              </a:rPr>
              <a:t>燃油泵工作路线</a:t>
            </a:r>
            <a:endParaRPr lang="en-US" altLang="zh-CN" sz="1600" dirty="0">
              <a:latin typeface="黑体" panose="02010609060101010101" pitchFamily="49" charset="-122"/>
              <a:ea typeface="黑体" panose="02010609060101010101" pitchFamily="49" charset="-122"/>
            </a:endParaRPr>
          </a:p>
          <a:p>
            <a:pPr>
              <a:lnSpc>
                <a:spcPct val="150000"/>
              </a:lnSpc>
            </a:pPr>
            <a:r>
              <a:rPr lang="zh-CN" altLang="en-US" sz="1600" b="1" dirty="0">
                <a:solidFill>
                  <a:srgbClr val="00B050"/>
                </a:solidFill>
                <a:latin typeface="黑体" panose="02010609060101010101" pitchFamily="49" charset="-122"/>
                <a:ea typeface="黑体" panose="02010609060101010101" pitchFamily="49" charset="-122"/>
              </a:rPr>
              <a:t>（</a:t>
            </a:r>
            <a:r>
              <a:rPr lang="en-US" altLang="zh-CN" sz="1600" b="1" dirty="0">
                <a:solidFill>
                  <a:srgbClr val="00B050"/>
                </a:solidFill>
                <a:latin typeface="黑体" panose="02010609060101010101" pitchFamily="49" charset="-122"/>
                <a:ea typeface="黑体" panose="02010609060101010101" pitchFamily="49" charset="-122"/>
              </a:rPr>
              <a:t>1</a:t>
            </a:r>
            <a:r>
              <a:rPr lang="zh-CN" altLang="en-US" sz="1600" b="1" dirty="0">
                <a:solidFill>
                  <a:srgbClr val="00B050"/>
                </a:solidFill>
                <a:latin typeface="黑体" panose="02010609060101010101" pitchFamily="49" charset="-122"/>
                <a:ea typeface="黑体" panose="02010609060101010101" pitchFamily="49" charset="-122"/>
              </a:rPr>
              <a:t>）低压油路（输油泵）</a:t>
            </a:r>
            <a:r>
              <a:rPr lang="zh-CN" altLang="en-US" sz="1600" dirty="0">
                <a:latin typeface="黑体" panose="02010609060101010101" pitchFamily="49" charset="-122"/>
                <a:ea typeface="黑体" panose="02010609060101010101" pitchFamily="49" charset="-122"/>
              </a:rPr>
              <a:t>：柴油箱、油管、输油泵、柴油滤清器等组成。从油箱到喷油泵入口油压一般有</a:t>
            </a:r>
            <a:r>
              <a:rPr lang="en-US" altLang="zh-CN" sz="1600" dirty="0">
                <a:latin typeface="黑体" panose="02010609060101010101" pitchFamily="49" charset="-122"/>
                <a:ea typeface="黑体" panose="02010609060101010101" pitchFamily="49" charset="-122"/>
              </a:rPr>
              <a:t>0.15-0.3Mpa</a:t>
            </a:r>
            <a:r>
              <a:rPr lang="zh-CN" altLang="en-US" sz="1600" dirty="0">
                <a:latin typeface="黑体" panose="02010609060101010101" pitchFamily="49" charset="-122"/>
                <a:ea typeface="黑体" panose="02010609060101010101" pitchFamily="49" charset="-122"/>
              </a:rPr>
              <a:t>。</a:t>
            </a:r>
            <a:endParaRPr lang="en-US" altLang="zh-CN" sz="1600" dirty="0">
              <a:latin typeface="黑体" panose="02010609060101010101" pitchFamily="49" charset="-122"/>
              <a:ea typeface="黑体" panose="02010609060101010101" pitchFamily="49" charset="-122"/>
            </a:endParaRPr>
          </a:p>
          <a:p>
            <a:pPr>
              <a:lnSpc>
                <a:spcPct val="150000"/>
              </a:lnSpc>
            </a:pPr>
            <a:r>
              <a:rPr lang="zh-CN" altLang="en-US" sz="1600" b="1" dirty="0">
                <a:solidFill>
                  <a:srgbClr val="00B050"/>
                </a:solidFill>
                <a:latin typeface="黑体" panose="02010609060101010101" pitchFamily="49" charset="-122"/>
                <a:ea typeface="黑体" panose="02010609060101010101" pitchFamily="49" charset="-122"/>
              </a:rPr>
              <a:t>（</a:t>
            </a:r>
            <a:r>
              <a:rPr lang="en-US" altLang="zh-CN" sz="1600" b="1" dirty="0">
                <a:solidFill>
                  <a:srgbClr val="00B050"/>
                </a:solidFill>
                <a:latin typeface="黑体" panose="02010609060101010101" pitchFamily="49" charset="-122"/>
                <a:ea typeface="黑体" panose="02010609060101010101" pitchFamily="49" charset="-122"/>
              </a:rPr>
              <a:t>2</a:t>
            </a:r>
            <a:r>
              <a:rPr lang="zh-CN" altLang="en-US" sz="1600" b="1" dirty="0">
                <a:solidFill>
                  <a:srgbClr val="00B050"/>
                </a:solidFill>
                <a:latin typeface="黑体" panose="02010609060101010101" pitchFamily="49" charset="-122"/>
                <a:ea typeface="黑体" panose="02010609060101010101" pitchFamily="49" charset="-122"/>
              </a:rPr>
              <a:t>）高压油路（高压油泵）</a:t>
            </a:r>
            <a:r>
              <a:rPr lang="zh-CN" altLang="en-US" sz="1600" dirty="0">
                <a:latin typeface="黑体" panose="02010609060101010101" pitchFamily="49" charset="-122"/>
                <a:ea typeface="黑体" panose="02010609060101010101" pitchFamily="49" charset="-122"/>
              </a:rPr>
              <a:t>：喷油泵、高压油管、喷油器等组成。从喷油泵到喷油器，油压在</a:t>
            </a:r>
            <a:r>
              <a:rPr lang="en-US" altLang="zh-CN" sz="1600" dirty="0">
                <a:latin typeface="黑体" panose="02010609060101010101" pitchFamily="49" charset="-122"/>
                <a:ea typeface="黑体" panose="02010609060101010101" pitchFamily="49" charset="-122"/>
              </a:rPr>
              <a:t>10MPa</a:t>
            </a:r>
            <a:r>
              <a:rPr lang="zh-CN" altLang="en-US" sz="1600" dirty="0">
                <a:latin typeface="黑体" panose="02010609060101010101" pitchFamily="49" charset="-122"/>
                <a:ea typeface="黑体" panose="02010609060101010101" pitchFamily="49" charset="-122"/>
              </a:rPr>
              <a:t>以上。</a:t>
            </a:r>
            <a:endParaRPr lang="en-US" altLang="zh-CN" sz="1600" dirty="0">
              <a:latin typeface="黑体" panose="02010609060101010101" pitchFamily="49" charset="-122"/>
              <a:ea typeface="黑体" panose="02010609060101010101" pitchFamily="49" charset="-122"/>
            </a:endParaRPr>
          </a:p>
        </p:txBody>
      </p:sp>
      <p:sp>
        <p:nvSpPr>
          <p:cNvPr id="8" name="TextBox 10">
            <a:extLst>
              <a:ext uri="{FF2B5EF4-FFF2-40B4-BE49-F238E27FC236}">
                <a16:creationId xmlns:a16="http://schemas.microsoft.com/office/drawing/2014/main" id="{A78100A8-97FF-43D6-8E82-0CD5DDE26B4B}"/>
              </a:ext>
            </a:extLst>
          </p:cNvPr>
          <p:cNvSpPr txBox="1">
            <a:spLocks noChangeArrowheads="1"/>
          </p:cNvSpPr>
          <p:nvPr/>
        </p:nvSpPr>
        <p:spPr bwMode="auto">
          <a:xfrm>
            <a:off x="9095972" y="6154901"/>
            <a:ext cx="202406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zh-CN" altLang="en-US" dirty="0"/>
              <a:t>燃油泵工作示意图</a:t>
            </a:r>
          </a:p>
        </p:txBody>
      </p:sp>
      <p:sp>
        <p:nvSpPr>
          <p:cNvPr id="9" name="文本框 8">
            <a:extLst>
              <a:ext uri="{FF2B5EF4-FFF2-40B4-BE49-F238E27FC236}">
                <a16:creationId xmlns:a16="http://schemas.microsoft.com/office/drawing/2014/main" id="{3198EC93-3F87-44C2-8F4F-F6FF2B871E26}"/>
              </a:ext>
            </a:extLst>
          </p:cNvPr>
          <p:cNvSpPr txBox="1"/>
          <p:nvPr/>
        </p:nvSpPr>
        <p:spPr>
          <a:xfrm>
            <a:off x="101771" y="3092970"/>
            <a:ext cx="2991173" cy="1477328"/>
          </a:xfrm>
          <a:prstGeom prst="rect">
            <a:avLst/>
          </a:prstGeom>
          <a:noFill/>
        </p:spPr>
        <p:txBody>
          <a:bodyPr wrap="square" rtlCol="0">
            <a:spAutoFit/>
          </a:bodyPr>
          <a:lstStyle/>
          <a:p>
            <a:pPr algn="ctr">
              <a:lnSpc>
                <a:spcPct val="150000"/>
              </a:lnSpc>
            </a:pPr>
            <a:r>
              <a:rPr lang="zh-CN" altLang="en-US" sz="1200" dirty="0">
                <a:latin typeface="黑体" panose="02010609060101010101" pitchFamily="49" charset="-122"/>
                <a:ea typeface="黑体" panose="02010609060101010101" pitchFamily="49" charset="-122"/>
              </a:rPr>
              <a:t>输油泵</a:t>
            </a:r>
            <a:endParaRPr lang="en-US" altLang="zh-CN" sz="1200" dirty="0">
              <a:latin typeface="黑体" panose="02010609060101010101" pitchFamily="49" charset="-122"/>
              <a:ea typeface="黑体" panose="02010609060101010101" pitchFamily="49" charset="-122"/>
            </a:endParaRPr>
          </a:p>
          <a:p>
            <a:pPr>
              <a:lnSpc>
                <a:spcPct val="150000"/>
              </a:lnSpc>
            </a:pPr>
            <a:r>
              <a:rPr lang="zh-CN" altLang="en-US" sz="1200" dirty="0">
                <a:latin typeface="黑体" panose="02010609060101010101" pitchFamily="49" charset="-122"/>
                <a:ea typeface="黑体" panose="02010609060101010101" pitchFamily="49" charset="-122"/>
              </a:rPr>
              <a:t>输油泵的功用是克服低压油路柴油的流动阻力。保证提供有足够的流量和一定的压力的柴油给喷油泵。其输油量一般为全负荷最大喷油量的</a:t>
            </a:r>
            <a:r>
              <a:rPr lang="en-US" altLang="zh-CN" sz="1200" dirty="0">
                <a:latin typeface="黑体" panose="02010609060101010101" pitchFamily="49" charset="-122"/>
                <a:ea typeface="黑体" panose="02010609060101010101" pitchFamily="49" charset="-122"/>
              </a:rPr>
              <a:t>3</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4</a:t>
            </a:r>
            <a:r>
              <a:rPr lang="zh-CN" altLang="en-US" sz="1200" dirty="0">
                <a:latin typeface="黑体" panose="02010609060101010101" pitchFamily="49" charset="-122"/>
                <a:ea typeface="黑体" panose="02010609060101010101" pitchFamily="49" charset="-122"/>
              </a:rPr>
              <a:t>倍。</a:t>
            </a:r>
          </a:p>
        </p:txBody>
      </p:sp>
      <p:sp>
        <p:nvSpPr>
          <p:cNvPr id="10" name="文本框 9">
            <a:extLst>
              <a:ext uri="{FF2B5EF4-FFF2-40B4-BE49-F238E27FC236}">
                <a16:creationId xmlns:a16="http://schemas.microsoft.com/office/drawing/2014/main" id="{9F5A9CAC-D5FE-4918-8DBC-BE903627F62A}"/>
              </a:ext>
            </a:extLst>
          </p:cNvPr>
          <p:cNvSpPr txBox="1"/>
          <p:nvPr/>
        </p:nvSpPr>
        <p:spPr>
          <a:xfrm>
            <a:off x="8243887" y="1682852"/>
            <a:ext cx="2991173" cy="1477328"/>
          </a:xfrm>
          <a:prstGeom prst="rect">
            <a:avLst/>
          </a:prstGeom>
          <a:noFill/>
        </p:spPr>
        <p:txBody>
          <a:bodyPr wrap="square" rtlCol="0">
            <a:spAutoFit/>
          </a:bodyPr>
          <a:lstStyle/>
          <a:p>
            <a:pPr algn="ctr">
              <a:lnSpc>
                <a:spcPct val="150000"/>
              </a:lnSpc>
            </a:pPr>
            <a:r>
              <a:rPr lang="zh-CN" altLang="en-US" sz="1200" dirty="0">
                <a:latin typeface="黑体" panose="02010609060101010101" pitchFamily="49" charset="-122"/>
                <a:ea typeface="黑体" panose="02010609060101010101" pitchFamily="49" charset="-122"/>
              </a:rPr>
              <a:t>喷油泵</a:t>
            </a:r>
            <a:endParaRPr lang="en-US" altLang="zh-CN" sz="1200" dirty="0">
              <a:latin typeface="黑体" panose="02010609060101010101" pitchFamily="49" charset="-122"/>
              <a:ea typeface="黑体" panose="02010609060101010101" pitchFamily="49" charset="-122"/>
            </a:endParaRPr>
          </a:p>
          <a:p>
            <a:pPr>
              <a:lnSpc>
                <a:spcPct val="150000"/>
              </a:lnSpc>
            </a:pPr>
            <a:r>
              <a:rPr lang="zh-CN" altLang="en-US" sz="1200" dirty="0">
                <a:latin typeface="黑体" panose="02010609060101010101" pitchFamily="49" charset="-122"/>
                <a:ea typeface="黑体" panose="02010609060101010101" pitchFamily="49" charset="-122"/>
              </a:rPr>
              <a:t>喷油泵的功用是为高压共轨管路提供一定压力的燃油。保证提供有一定的油量和足够的压力的柴油给喷油泵。其喷油压力一般为</a:t>
            </a:r>
            <a:r>
              <a:rPr lang="en-US" altLang="zh-CN" sz="1200" dirty="0">
                <a:latin typeface="黑体" panose="02010609060101010101" pitchFamily="49" charset="-122"/>
                <a:ea typeface="黑体" panose="02010609060101010101" pitchFamily="49" charset="-122"/>
              </a:rPr>
              <a:t>10</a:t>
            </a:r>
            <a:r>
              <a:rPr lang="zh-CN" altLang="en-US" sz="1200" dirty="0">
                <a:latin typeface="黑体" panose="02010609060101010101" pitchFamily="49" charset="-122"/>
                <a:ea typeface="黑体" panose="02010609060101010101" pitchFamily="49" charset="-122"/>
              </a:rPr>
              <a:t>～</a:t>
            </a:r>
            <a:r>
              <a:rPr lang="en-US" altLang="zh-CN" sz="1200" dirty="0">
                <a:latin typeface="黑体" panose="02010609060101010101" pitchFamily="49" charset="-122"/>
                <a:ea typeface="黑体" panose="02010609060101010101" pitchFamily="49" charset="-122"/>
              </a:rPr>
              <a:t>20MPa</a:t>
            </a:r>
            <a:r>
              <a:rPr lang="zh-CN" altLang="en-US" sz="1200" dirty="0">
                <a:latin typeface="黑体" panose="02010609060101010101" pitchFamily="49" charset="-122"/>
                <a:ea typeface="黑体" panose="02010609060101010101" pitchFamily="49" charset="-122"/>
              </a:rPr>
              <a:t>。</a:t>
            </a:r>
          </a:p>
        </p:txBody>
      </p:sp>
      <p:cxnSp>
        <p:nvCxnSpPr>
          <p:cNvPr id="11" name="肘形连接符 9">
            <a:extLst>
              <a:ext uri="{FF2B5EF4-FFF2-40B4-BE49-F238E27FC236}">
                <a16:creationId xmlns:a16="http://schemas.microsoft.com/office/drawing/2014/main" id="{B43FE398-DB3D-457F-BD09-4C4780B1E372}"/>
              </a:ext>
            </a:extLst>
          </p:cNvPr>
          <p:cNvCxnSpPr>
            <a:cxnSpLocks/>
            <a:stCxn id="9" idx="3"/>
          </p:cNvCxnSpPr>
          <p:nvPr/>
        </p:nvCxnSpPr>
        <p:spPr>
          <a:xfrm flipV="1">
            <a:off x="3092944" y="3290929"/>
            <a:ext cx="898101" cy="540705"/>
          </a:xfrm>
          <a:prstGeom prst="bentConnector3">
            <a:avLst>
              <a:gd name="adj1" fmla="val 50000"/>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13" name="肘形连接符 12">
            <a:extLst>
              <a:ext uri="{FF2B5EF4-FFF2-40B4-BE49-F238E27FC236}">
                <a16:creationId xmlns:a16="http://schemas.microsoft.com/office/drawing/2014/main" id="{336C36B8-C2C1-4DCF-9E2F-7E44A953ACF4}"/>
              </a:ext>
            </a:extLst>
          </p:cNvPr>
          <p:cNvCxnSpPr>
            <a:cxnSpLocks/>
          </p:cNvCxnSpPr>
          <p:nvPr/>
        </p:nvCxnSpPr>
        <p:spPr>
          <a:xfrm rot="10800000" flipV="1">
            <a:off x="5672831" y="2200975"/>
            <a:ext cx="2525774" cy="1287669"/>
          </a:xfrm>
          <a:prstGeom prst="bentConnector3">
            <a:avLst/>
          </a:prstGeom>
          <a:ln>
            <a:solidFill>
              <a:srgbClr val="FF0000"/>
            </a:solidFill>
            <a:tailEnd type="triangle"/>
          </a:ln>
        </p:spPr>
        <p:style>
          <a:lnRef idx="2">
            <a:schemeClr val="accent5"/>
          </a:lnRef>
          <a:fillRef idx="0">
            <a:schemeClr val="accent5"/>
          </a:fillRef>
          <a:effectRef idx="1">
            <a:schemeClr val="accent5"/>
          </a:effectRef>
          <a:fontRef idx="minor">
            <a:schemeClr val="tx1"/>
          </a:fontRef>
        </p:style>
      </p:cxnSp>
      <p:cxnSp>
        <p:nvCxnSpPr>
          <p:cNvPr id="14" name="连接符: 曲线 13">
            <a:extLst>
              <a:ext uri="{FF2B5EF4-FFF2-40B4-BE49-F238E27FC236}">
                <a16:creationId xmlns:a16="http://schemas.microsoft.com/office/drawing/2014/main" id="{B8119334-5A2A-42F8-BE52-92D2364D5063}"/>
              </a:ext>
            </a:extLst>
          </p:cNvPr>
          <p:cNvCxnSpPr>
            <a:cxnSpLocks/>
            <a:stCxn id="15" idx="5"/>
          </p:cNvCxnSpPr>
          <p:nvPr/>
        </p:nvCxnSpPr>
        <p:spPr>
          <a:xfrm rot="16200000" flipH="1">
            <a:off x="3299328" y="2084322"/>
            <a:ext cx="402620" cy="1319896"/>
          </a:xfrm>
          <a:prstGeom prst="curvedConnector2">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椭圆 14">
            <a:extLst>
              <a:ext uri="{FF2B5EF4-FFF2-40B4-BE49-F238E27FC236}">
                <a16:creationId xmlns:a16="http://schemas.microsoft.com/office/drawing/2014/main" id="{7432481E-660C-4133-A17E-3927A8094F91}"/>
              </a:ext>
            </a:extLst>
          </p:cNvPr>
          <p:cNvSpPr/>
          <p:nvPr/>
        </p:nvSpPr>
        <p:spPr>
          <a:xfrm>
            <a:off x="2138874" y="2156347"/>
            <a:ext cx="822229" cy="45294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FF0000"/>
              </a:solidFill>
            </a:endParaRPr>
          </a:p>
        </p:txBody>
      </p:sp>
    </p:spTree>
    <p:extLst>
      <p:ext uri="{BB962C8B-B14F-4D97-AF65-F5344CB8AC3E}">
        <p14:creationId xmlns:p14="http://schemas.microsoft.com/office/powerpoint/2010/main" val="2369717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7B90418-78EB-4B07-A01E-316AF6E70BF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01294" y="1768510"/>
            <a:ext cx="4898215" cy="3960000"/>
          </a:xfrm>
          <a:prstGeom prst="rect">
            <a:avLst/>
          </a:prstGeom>
          <a:ln>
            <a:noFill/>
          </a:ln>
          <a:effectLst>
            <a:softEdge rad="112500"/>
          </a:effectLst>
        </p:spPr>
      </p:pic>
      <p:sp>
        <p:nvSpPr>
          <p:cNvPr id="4" name="文本框 3">
            <a:extLst>
              <a:ext uri="{FF2B5EF4-FFF2-40B4-BE49-F238E27FC236}">
                <a16:creationId xmlns:a16="http://schemas.microsoft.com/office/drawing/2014/main" id="{4347E851-637C-432B-9C7D-66BDA848A817}"/>
              </a:ext>
            </a:extLst>
          </p:cNvPr>
          <p:cNvSpPr txBox="1"/>
          <p:nvPr/>
        </p:nvSpPr>
        <p:spPr>
          <a:xfrm>
            <a:off x="477452" y="4830505"/>
            <a:ext cx="1415772" cy="338554"/>
          </a:xfrm>
          <a:prstGeom prst="rect">
            <a:avLst/>
          </a:prstGeom>
        </p:spPr>
        <p:style>
          <a:lnRef idx="2">
            <a:schemeClr val="accent4"/>
          </a:lnRef>
          <a:fillRef idx="1">
            <a:schemeClr val="lt1"/>
          </a:fillRef>
          <a:effectRef idx="0">
            <a:schemeClr val="accent4"/>
          </a:effectRef>
          <a:fontRef idx="minor">
            <a:schemeClr val="dk1"/>
          </a:fontRef>
        </p:style>
        <p:txBody>
          <a:bodyPr wrap="square" rtlCol="0">
            <a:spAutoFit/>
          </a:bodyPr>
          <a:lstStyle>
            <a:defPPr>
              <a:defRPr lang="zh-CN"/>
            </a:defPPr>
            <a:lvl1pPr>
              <a:defRPr sz="1400"/>
            </a:lvl1pPr>
          </a:lstStyle>
          <a:p>
            <a:r>
              <a:rPr lang="zh-CN" altLang="en-US" sz="1600" dirty="0">
                <a:latin typeface="黑体" panose="02010609060101010101" pitchFamily="49" charset="-122"/>
                <a:ea typeface="黑体" panose="02010609060101010101" pitchFamily="49" charset="-122"/>
              </a:rPr>
              <a:t>输油泵进油口</a:t>
            </a:r>
            <a:endParaRPr lang="en-US" altLang="zh-CN" sz="1600" dirty="0">
              <a:latin typeface="黑体" panose="02010609060101010101" pitchFamily="49" charset="-122"/>
              <a:ea typeface="黑体" panose="02010609060101010101" pitchFamily="49" charset="-122"/>
            </a:endParaRPr>
          </a:p>
        </p:txBody>
      </p:sp>
      <p:sp>
        <p:nvSpPr>
          <p:cNvPr id="5" name="文本框 4">
            <a:extLst>
              <a:ext uri="{FF2B5EF4-FFF2-40B4-BE49-F238E27FC236}">
                <a16:creationId xmlns:a16="http://schemas.microsoft.com/office/drawing/2014/main" id="{BA2DFEF6-FD99-4D15-8ECD-93BA9F57F49C}"/>
              </a:ext>
            </a:extLst>
          </p:cNvPr>
          <p:cNvSpPr txBox="1"/>
          <p:nvPr/>
        </p:nvSpPr>
        <p:spPr>
          <a:xfrm>
            <a:off x="8680600" y="4207009"/>
            <a:ext cx="1424296" cy="338554"/>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400"/>
            </a:lvl1pPr>
          </a:lstStyle>
          <a:p>
            <a:r>
              <a:rPr lang="zh-CN" altLang="en-US" sz="1600" dirty="0">
                <a:latin typeface="黑体" panose="02010609060101010101" pitchFamily="49" charset="-122"/>
                <a:ea typeface="黑体" panose="02010609060101010101" pitchFamily="49" charset="-122"/>
              </a:rPr>
              <a:t>发动机回油口</a:t>
            </a:r>
          </a:p>
        </p:txBody>
      </p:sp>
      <p:sp>
        <p:nvSpPr>
          <p:cNvPr id="6" name="文本框 5">
            <a:extLst>
              <a:ext uri="{FF2B5EF4-FFF2-40B4-BE49-F238E27FC236}">
                <a16:creationId xmlns:a16="http://schemas.microsoft.com/office/drawing/2014/main" id="{A955D527-694C-42F6-8592-D14568D7F896}"/>
              </a:ext>
            </a:extLst>
          </p:cNvPr>
          <p:cNvSpPr txBox="1"/>
          <p:nvPr/>
        </p:nvSpPr>
        <p:spPr>
          <a:xfrm>
            <a:off x="1122318" y="2069914"/>
            <a:ext cx="1203608"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defRPr sz="1400"/>
            </a:lvl1pPr>
          </a:lstStyle>
          <a:p>
            <a:r>
              <a:rPr lang="zh-CN" altLang="en-US" sz="1600" dirty="0">
                <a:latin typeface="黑体" panose="02010609060101010101" pitchFamily="49" charset="-122"/>
                <a:ea typeface="黑体" panose="02010609060101010101" pitchFamily="49" charset="-122"/>
              </a:rPr>
              <a:t>燃油齿轮泵</a:t>
            </a:r>
            <a:endParaRPr lang="en-US" altLang="zh-CN" sz="1600" dirty="0">
              <a:latin typeface="黑体" panose="02010609060101010101" pitchFamily="49" charset="-122"/>
              <a:ea typeface="黑体" panose="02010609060101010101" pitchFamily="49" charset="-122"/>
            </a:endParaRPr>
          </a:p>
        </p:txBody>
      </p:sp>
      <p:sp>
        <p:nvSpPr>
          <p:cNvPr id="7" name="文本框 6">
            <a:extLst>
              <a:ext uri="{FF2B5EF4-FFF2-40B4-BE49-F238E27FC236}">
                <a16:creationId xmlns:a16="http://schemas.microsoft.com/office/drawing/2014/main" id="{60868D91-EC03-4F27-ADB0-00664EA27B40}"/>
              </a:ext>
            </a:extLst>
          </p:cNvPr>
          <p:cNvSpPr txBox="1"/>
          <p:nvPr/>
        </p:nvSpPr>
        <p:spPr>
          <a:xfrm>
            <a:off x="8664277" y="1900637"/>
            <a:ext cx="1231385" cy="33855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defPPr>
              <a:defRPr lang="zh-CN"/>
            </a:defPPr>
            <a:lvl1pPr>
              <a:defRPr sz="1400"/>
            </a:lvl1pPr>
          </a:lstStyle>
          <a:p>
            <a:r>
              <a:rPr lang="zh-CN" altLang="en-US" sz="1600" dirty="0">
                <a:latin typeface="黑体" panose="02010609060101010101" pitchFamily="49" charset="-122"/>
                <a:ea typeface="黑体" panose="02010609060101010101" pitchFamily="49" charset="-122"/>
              </a:rPr>
              <a:t>高压燃油泵</a:t>
            </a:r>
          </a:p>
        </p:txBody>
      </p:sp>
      <p:sp>
        <p:nvSpPr>
          <p:cNvPr id="8" name="文本框 7">
            <a:extLst>
              <a:ext uri="{FF2B5EF4-FFF2-40B4-BE49-F238E27FC236}">
                <a16:creationId xmlns:a16="http://schemas.microsoft.com/office/drawing/2014/main" id="{2344B06F-4C96-42A8-9089-692E49AED2E2}"/>
              </a:ext>
            </a:extLst>
          </p:cNvPr>
          <p:cNvSpPr txBox="1"/>
          <p:nvPr/>
        </p:nvSpPr>
        <p:spPr>
          <a:xfrm>
            <a:off x="1255450" y="6011574"/>
            <a:ext cx="1456753" cy="338554"/>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defPPr>
              <a:defRPr lang="zh-CN"/>
            </a:defPPr>
            <a:lvl1pPr>
              <a:defRPr sz="1400"/>
            </a:lvl1pPr>
          </a:lstStyle>
          <a:p>
            <a:r>
              <a:rPr lang="zh-CN" altLang="en-US" sz="1600" dirty="0">
                <a:latin typeface="黑体" panose="02010609060101010101" pitchFamily="49" charset="-122"/>
                <a:ea typeface="黑体" panose="02010609060101010101" pitchFamily="49" charset="-122"/>
              </a:rPr>
              <a:t>输油泵出油口</a:t>
            </a:r>
            <a:endParaRPr lang="en-US" altLang="zh-CN" sz="1600" dirty="0">
              <a:latin typeface="黑体" panose="02010609060101010101" pitchFamily="49" charset="-122"/>
              <a:ea typeface="黑体" panose="02010609060101010101" pitchFamily="49" charset="-122"/>
            </a:endParaRPr>
          </a:p>
        </p:txBody>
      </p:sp>
      <p:sp>
        <p:nvSpPr>
          <p:cNvPr id="9" name="文本框 8">
            <a:extLst>
              <a:ext uri="{FF2B5EF4-FFF2-40B4-BE49-F238E27FC236}">
                <a16:creationId xmlns:a16="http://schemas.microsoft.com/office/drawing/2014/main" id="{268F3B1F-3571-4C80-B28E-90F0202B3BF6}"/>
              </a:ext>
            </a:extLst>
          </p:cNvPr>
          <p:cNvSpPr txBox="1"/>
          <p:nvPr/>
        </p:nvSpPr>
        <p:spPr>
          <a:xfrm>
            <a:off x="8664277" y="3158412"/>
            <a:ext cx="2068299" cy="338554"/>
          </a:xfrm>
          <a:prstGeom prst="rect">
            <a:avLst/>
          </a:prstGeom>
        </p:spPr>
        <p:style>
          <a:lnRef idx="2">
            <a:schemeClr val="accent3"/>
          </a:lnRef>
          <a:fillRef idx="1">
            <a:schemeClr val="lt1"/>
          </a:fillRef>
          <a:effectRef idx="0">
            <a:schemeClr val="accent3"/>
          </a:effectRef>
          <a:fontRef idx="minor">
            <a:schemeClr val="dk1"/>
          </a:fontRef>
        </p:style>
        <p:txBody>
          <a:bodyPr wrap="square" rtlCol="0">
            <a:spAutoFit/>
          </a:bodyPr>
          <a:lstStyle>
            <a:defPPr>
              <a:defRPr lang="zh-CN"/>
            </a:defPPr>
            <a:lvl1pPr>
              <a:defRPr sz="1400"/>
            </a:lvl1pPr>
          </a:lstStyle>
          <a:p>
            <a:r>
              <a:rPr lang="zh-CN" altLang="en-US" sz="1600" dirty="0">
                <a:latin typeface="黑体" panose="02010609060101010101" pitchFamily="49" charset="-122"/>
                <a:ea typeface="黑体" panose="02010609060101010101" pitchFamily="49" charset="-122"/>
              </a:rPr>
              <a:t>高压燃油泵的进油口</a:t>
            </a:r>
          </a:p>
        </p:txBody>
      </p:sp>
      <p:sp>
        <p:nvSpPr>
          <p:cNvPr id="10" name="文本框 9">
            <a:extLst>
              <a:ext uri="{FF2B5EF4-FFF2-40B4-BE49-F238E27FC236}">
                <a16:creationId xmlns:a16="http://schemas.microsoft.com/office/drawing/2014/main" id="{0F447E3A-07B2-4C55-8F2D-E88382A5D09D}"/>
              </a:ext>
            </a:extLst>
          </p:cNvPr>
          <p:cNvSpPr txBox="1"/>
          <p:nvPr/>
        </p:nvSpPr>
        <p:spPr>
          <a:xfrm>
            <a:off x="427106" y="841157"/>
            <a:ext cx="1297016" cy="338554"/>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燃油泵简介</a:t>
            </a:r>
          </a:p>
        </p:txBody>
      </p:sp>
      <p:cxnSp>
        <p:nvCxnSpPr>
          <p:cNvPr id="11" name="肘形连接符 5">
            <a:extLst>
              <a:ext uri="{FF2B5EF4-FFF2-40B4-BE49-F238E27FC236}">
                <a16:creationId xmlns:a16="http://schemas.microsoft.com/office/drawing/2014/main" id="{36E46F89-CD9F-4E06-8DB2-BB3A6D2D2E7A}"/>
              </a:ext>
            </a:extLst>
          </p:cNvPr>
          <p:cNvCxnSpPr>
            <a:stCxn id="6" idx="3"/>
          </p:cNvCxnSpPr>
          <p:nvPr/>
        </p:nvCxnSpPr>
        <p:spPr>
          <a:xfrm>
            <a:off x="2173045" y="2362302"/>
            <a:ext cx="2359824" cy="799190"/>
          </a:xfrm>
          <a:prstGeom prst="bentConnector3">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13" name="肘形连接符 7">
            <a:extLst>
              <a:ext uri="{FF2B5EF4-FFF2-40B4-BE49-F238E27FC236}">
                <a16:creationId xmlns:a16="http://schemas.microsoft.com/office/drawing/2014/main" id="{1A79F398-68D5-4AAD-B936-B23B8486B4A3}"/>
              </a:ext>
            </a:extLst>
          </p:cNvPr>
          <p:cNvCxnSpPr>
            <a:endCxn id="7" idx="1"/>
          </p:cNvCxnSpPr>
          <p:nvPr/>
        </p:nvCxnSpPr>
        <p:spPr>
          <a:xfrm flipV="1">
            <a:off x="6245817" y="2193025"/>
            <a:ext cx="2418461" cy="442563"/>
          </a:xfrm>
          <a:prstGeom prst="bent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4" name="曲线连接符 10">
            <a:extLst>
              <a:ext uri="{FF2B5EF4-FFF2-40B4-BE49-F238E27FC236}">
                <a16:creationId xmlns:a16="http://schemas.microsoft.com/office/drawing/2014/main" id="{17671E39-D2D7-4A8E-95DA-77E0918A8404}"/>
              </a:ext>
            </a:extLst>
          </p:cNvPr>
          <p:cNvCxnSpPr>
            <a:cxnSpLocks/>
          </p:cNvCxnSpPr>
          <p:nvPr/>
        </p:nvCxnSpPr>
        <p:spPr>
          <a:xfrm flipV="1">
            <a:off x="5695627" y="3450800"/>
            <a:ext cx="2882685" cy="586933"/>
          </a:xfrm>
          <a:prstGeom prst="curvedConnector3">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5" name="曲线连接符 18">
            <a:extLst>
              <a:ext uri="{FF2B5EF4-FFF2-40B4-BE49-F238E27FC236}">
                <a16:creationId xmlns:a16="http://schemas.microsoft.com/office/drawing/2014/main" id="{369D16F1-1497-4859-BC28-65B32B14E3D4}"/>
              </a:ext>
            </a:extLst>
          </p:cNvPr>
          <p:cNvCxnSpPr>
            <a:cxnSpLocks/>
          </p:cNvCxnSpPr>
          <p:nvPr/>
        </p:nvCxnSpPr>
        <p:spPr>
          <a:xfrm rot="10800000" flipV="1">
            <a:off x="1898226" y="4037733"/>
            <a:ext cx="2903501" cy="937647"/>
          </a:xfrm>
          <a:prstGeom prst="curvedConnector3">
            <a:avLst/>
          </a:prstGeom>
          <a:ln>
            <a:tailEnd type="triangle"/>
          </a:ln>
        </p:spPr>
        <p:style>
          <a:lnRef idx="2">
            <a:schemeClr val="accent4"/>
          </a:lnRef>
          <a:fillRef idx="0">
            <a:schemeClr val="accent4"/>
          </a:fillRef>
          <a:effectRef idx="1">
            <a:schemeClr val="accent4"/>
          </a:effectRef>
          <a:fontRef idx="minor">
            <a:schemeClr val="tx1"/>
          </a:fontRef>
        </p:style>
      </p:cxnSp>
      <p:cxnSp>
        <p:nvCxnSpPr>
          <p:cNvPr id="16" name="曲线连接符 27">
            <a:extLst>
              <a:ext uri="{FF2B5EF4-FFF2-40B4-BE49-F238E27FC236}">
                <a16:creationId xmlns:a16="http://schemas.microsoft.com/office/drawing/2014/main" id="{A23B884F-A408-4329-AE16-0A49D55EC517}"/>
              </a:ext>
            </a:extLst>
          </p:cNvPr>
          <p:cNvCxnSpPr>
            <a:cxnSpLocks/>
            <a:endCxn id="8" idx="3"/>
          </p:cNvCxnSpPr>
          <p:nvPr/>
        </p:nvCxnSpPr>
        <p:spPr>
          <a:xfrm rot="10800000" flipV="1">
            <a:off x="2712203" y="4197685"/>
            <a:ext cx="2559604" cy="1983165"/>
          </a:xfrm>
          <a:prstGeom prst="curvedConnector3">
            <a:avLst>
              <a:gd name="adj1" fmla="val 50000"/>
            </a:avLst>
          </a:prstGeom>
          <a:ln>
            <a:tailEnd type="triangle"/>
          </a:ln>
        </p:spPr>
        <p:style>
          <a:lnRef idx="2">
            <a:schemeClr val="dk1"/>
          </a:lnRef>
          <a:fillRef idx="0">
            <a:schemeClr val="dk1"/>
          </a:fillRef>
          <a:effectRef idx="1">
            <a:schemeClr val="dk1"/>
          </a:effectRef>
          <a:fontRef idx="minor">
            <a:schemeClr val="tx1"/>
          </a:fontRef>
        </p:style>
      </p:cxnSp>
      <p:cxnSp>
        <p:nvCxnSpPr>
          <p:cNvPr id="17" name="曲线连接符 34">
            <a:extLst>
              <a:ext uri="{FF2B5EF4-FFF2-40B4-BE49-F238E27FC236}">
                <a16:creationId xmlns:a16="http://schemas.microsoft.com/office/drawing/2014/main" id="{DA022AD0-882C-44CD-AF19-946B5F0B186F}"/>
              </a:ext>
            </a:extLst>
          </p:cNvPr>
          <p:cNvCxnSpPr>
            <a:cxnSpLocks/>
            <a:endCxn id="5" idx="2"/>
          </p:cNvCxnSpPr>
          <p:nvPr/>
        </p:nvCxnSpPr>
        <p:spPr>
          <a:xfrm flipV="1">
            <a:off x="5729976" y="4545563"/>
            <a:ext cx="3662772" cy="505831"/>
          </a:xfrm>
          <a:prstGeom prst="curvedConnector2">
            <a:avLst/>
          </a:prstGeom>
          <a:ln>
            <a:solidFill>
              <a:srgbClr val="FFFF00"/>
            </a:solidFill>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259000161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2A1B8EF-F289-4014-92B2-696DA8C72FA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39870" y="1267999"/>
            <a:ext cx="4318313" cy="3240000"/>
          </a:xfrm>
          <a:prstGeom prst="rect">
            <a:avLst/>
          </a:prstGeom>
        </p:spPr>
      </p:pic>
      <p:sp>
        <p:nvSpPr>
          <p:cNvPr id="4" name="矩形 3">
            <a:extLst>
              <a:ext uri="{FF2B5EF4-FFF2-40B4-BE49-F238E27FC236}">
                <a16:creationId xmlns:a16="http://schemas.microsoft.com/office/drawing/2014/main" id="{ECBCACE8-FFD2-404C-9C86-C92260826A06}"/>
              </a:ext>
            </a:extLst>
          </p:cNvPr>
          <p:cNvSpPr/>
          <p:nvPr/>
        </p:nvSpPr>
        <p:spPr>
          <a:xfrm>
            <a:off x="341528" y="878395"/>
            <a:ext cx="1210588"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燃油过滤器</a:t>
            </a:r>
          </a:p>
        </p:txBody>
      </p:sp>
      <p:pic>
        <p:nvPicPr>
          <p:cNvPr id="5" name="图片 4">
            <a:extLst>
              <a:ext uri="{FF2B5EF4-FFF2-40B4-BE49-F238E27FC236}">
                <a16:creationId xmlns:a16="http://schemas.microsoft.com/office/drawing/2014/main" id="{31A3373F-5D12-4A35-86E7-7E8427DE842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38940" y="1508223"/>
            <a:ext cx="2878875" cy="2160000"/>
          </a:xfrm>
          <a:prstGeom prst="rect">
            <a:avLst/>
          </a:prstGeom>
        </p:spPr>
      </p:pic>
      <p:pic>
        <p:nvPicPr>
          <p:cNvPr id="6" name="图片 5">
            <a:extLst>
              <a:ext uri="{FF2B5EF4-FFF2-40B4-BE49-F238E27FC236}">
                <a16:creationId xmlns:a16="http://schemas.microsoft.com/office/drawing/2014/main" id="{5B31D7A8-C44A-4CC1-8A7B-5BD0D730BA5C}"/>
              </a:ext>
            </a:extLst>
          </p:cNvPr>
          <p:cNvPicPr>
            <a:picLocks noChangeAspect="1"/>
          </p:cNvPicPr>
          <p:nvPr/>
        </p:nvPicPr>
        <p:blipFill>
          <a:blip r:embed="rId4"/>
          <a:stretch>
            <a:fillRect/>
          </a:stretch>
        </p:blipFill>
        <p:spPr>
          <a:xfrm>
            <a:off x="5671461" y="3846905"/>
            <a:ext cx="1178964" cy="2160000"/>
          </a:xfrm>
          <a:prstGeom prst="rect">
            <a:avLst/>
          </a:prstGeom>
        </p:spPr>
      </p:pic>
      <p:pic>
        <p:nvPicPr>
          <p:cNvPr id="7" name="图片 6">
            <a:extLst>
              <a:ext uri="{FF2B5EF4-FFF2-40B4-BE49-F238E27FC236}">
                <a16:creationId xmlns:a16="http://schemas.microsoft.com/office/drawing/2014/main" id="{B6E3469C-FD1A-44AD-BD74-00FCE4D8D0F6}"/>
              </a:ext>
            </a:extLst>
          </p:cNvPr>
          <p:cNvPicPr>
            <a:picLocks noChangeAspect="1"/>
          </p:cNvPicPr>
          <p:nvPr/>
        </p:nvPicPr>
        <p:blipFill>
          <a:blip r:embed="rId5"/>
          <a:stretch>
            <a:fillRect/>
          </a:stretch>
        </p:blipFill>
        <p:spPr>
          <a:xfrm>
            <a:off x="3311547" y="4026905"/>
            <a:ext cx="1018868" cy="1800000"/>
          </a:xfrm>
          <a:prstGeom prst="rect">
            <a:avLst/>
          </a:prstGeom>
        </p:spPr>
      </p:pic>
      <p:sp>
        <p:nvSpPr>
          <p:cNvPr id="8" name="文本框 7">
            <a:extLst>
              <a:ext uri="{FF2B5EF4-FFF2-40B4-BE49-F238E27FC236}">
                <a16:creationId xmlns:a16="http://schemas.microsoft.com/office/drawing/2014/main" id="{A11EB47E-278A-4CB7-942A-A7B42F9BE3A0}"/>
              </a:ext>
            </a:extLst>
          </p:cNvPr>
          <p:cNvSpPr txBox="1"/>
          <p:nvPr/>
        </p:nvSpPr>
        <p:spPr>
          <a:xfrm>
            <a:off x="5639837" y="6006905"/>
            <a:ext cx="1210588"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油水分离器</a:t>
            </a:r>
          </a:p>
        </p:txBody>
      </p:sp>
      <p:sp>
        <p:nvSpPr>
          <p:cNvPr id="9" name="文本框 8">
            <a:extLst>
              <a:ext uri="{FF2B5EF4-FFF2-40B4-BE49-F238E27FC236}">
                <a16:creationId xmlns:a16="http://schemas.microsoft.com/office/drawing/2014/main" id="{F02951D3-BD1D-4CD3-88A6-C6F924626B3F}"/>
              </a:ext>
            </a:extLst>
          </p:cNvPr>
          <p:cNvSpPr txBox="1"/>
          <p:nvPr/>
        </p:nvSpPr>
        <p:spPr>
          <a:xfrm>
            <a:off x="3215687" y="6006905"/>
            <a:ext cx="1210588" cy="338554"/>
          </a:xfrm>
          <a:prstGeom prst="rect">
            <a:avLst/>
          </a:prstGeom>
          <a:noFill/>
        </p:spPr>
        <p:txBody>
          <a:bodyPr wrap="none" rtlCol="0">
            <a:spAutoFit/>
          </a:bodyPr>
          <a:lstStyle/>
          <a:p>
            <a:r>
              <a:rPr lang="zh-CN" altLang="en-US" sz="1600" dirty="0">
                <a:latin typeface="黑体" panose="02010609060101010101" pitchFamily="49" charset="-122"/>
                <a:ea typeface="黑体" panose="02010609060101010101" pitchFamily="49" charset="-122"/>
              </a:rPr>
              <a:t>燃油精滤器</a:t>
            </a:r>
          </a:p>
        </p:txBody>
      </p:sp>
      <p:sp>
        <p:nvSpPr>
          <p:cNvPr id="10" name="左弧形箭头 18">
            <a:extLst>
              <a:ext uri="{FF2B5EF4-FFF2-40B4-BE49-F238E27FC236}">
                <a16:creationId xmlns:a16="http://schemas.microsoft.com/office/drawing/2014/main" id="{8D9E86AA-8A8E-46F5-AEBA-4403D328946D}"/>
              </a:ext>
            </a:extLst>
          </p:cNvPr>
          <p:cNvSpPr/>
          <p:nvPr/>
        </p:nvSpPr>
        <p:spPr>
          <a:xfrm rot="5400000">
            <a:off x="6897305" y="1097744"/>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文本框 10">
            <a:extLst>
              <a:ext uri="{FF2B5EF4-FFF2-40B4-BE49-F238E27FC236}">
                <a16:creationId xmlns:a16="http://schemas.microsoft.com/office/drawing/2014/main" id="{CDF9D9E2-2437-4823-A272-854D8085EE4F}"/>
              </a:ext>
            </a:extLst>
          </p:cNvPr>
          <p:cNvSpPr txBox="1"/>
          <p:nvPr/>
        </p:nvSpPr>
        <p:spPr>
          <a:xfrm>
            <a:off x="7634601" y="5146246"/>
            <a:ext cx="4323582" cy="584775"/>
          </a:xfrm>
          <a:prstGeom prst="rect">
            <a:avLst/>
          </a:prstGeom>
          <a:noFill/>
        </p:spPr>
        <p:txBody>
          <a:bodyPr wrap="square" rtlCol="0">
            <a:spAutoFit/>
          </a:bodyPr>
          <a:lstStyle/>
          <a:p>
            <a:r>
              <a:rPr lang="zh-CN" altLang="en-US" sz="1600" dirty="0">
                <a:latin typeface="黑体" panose="02010609060101010101" pitchFamily="49" charset="-122"/>
                <a:ea typeface="黑体" panose="02010609060101010101" pitchFamily="49" charset="-122"/>
              </a:rPr>
              <a:t>燃油过滤器位于泵室上方，主要功用是消除燃油中的杂质和水分。</a:t>
            </a:r>
            <a:endParaRPr lang="en-US" altLang="zh-CN" sz="1600" dirty="0">
              <a:latin typeface="黑体" panose="02010609060101010101" pitchFamily="49" charset="-122"/>
              <a:ea typeface="黑体" panose="02010609060101010101" pitchFamily="49" charset="-122"/>
            </a:endParaRPr>
          </a:p>
        </p:txBody>
      </p:sp>
      <p:pic>
        <p:nvPicPr>
          <p:cNvPr id="13" name="图片 12">
            <a:extLst>
              <a:ext uri="{FF2B5EF4-FFF2-40B4-BE49-F238E27FC236}">
                <a16:creationId xmlns:a16="http://schemas.microsoft.com/office/drawing/2014/main" id="{737E85E1-6D00-407D-9C28-66598A6C444A}"/>
              </a:ext>
            </a:extLst>
          </p:cNvPr>
          <p:cNvPicPr>
            <a:picLocks noChangeAspect="1"/>
          </p:cNvPicPr>
          <p:nvPr/>
        </p:nvPicPr>
        <p:blipFill>
          <a:blip r:embed="rId6"/>
          <a:stretch>
            <a:fillRect/>
          </a:stretch>
        </p:blipFill>
        <p:spPr>
          <a:xfrm>
            <a:off x="146053" y="1722256"/>
            <a:ext cx="3019741" cy="2880000"/>
          </a:xfrm>
          <a:prstGeom prst="rect">
            <a:avLst/>
          </a:prstGeom>
        </p:spPr>
      </p:pic>
      <p:cxnSp>
        <p:nvCxnSpPr>
          <p:cNvPr id="14" name="曲线连接符 57">
            <a:extLst>
              <a:ext uri="{FF2B5EF4-FFF2-40B4-BE49-F238E27FC236}">
                <a16:creationId xmlns:a16="http://schemas.microsoft.com/office/drawing/2014/main" id="{8A925052-9744-4629-940F-212B5C9132F3}"/>
              </a:ext>
            </a:extLst>
          </p:cNvPr>
          <p:cNvCxnSpPr/>
          <p:nvPr/>
        </p:nvCxnSpPr>
        <p:spPr>
          <a:xfrm rot="5400000">
            <a:off x="3845189" y="3374015"/>
            <a:ext cx="1720313" cy="1216617"/>
          </a:xfrm>
          <a:prstGeom prst="curvedConnector3">
            <a:avLst/>
          </a:prstGeom>
          <a:ln>
            <a:prstDash val="lgDashDotDot"/>
            <a:tailEnd type="triangle"/>
          </a:ln>
        </p:spPr>
        <p:style>
          <a:lnRef idx="2">
            <a:schemeClr val="accent2"/>
          </a:lnRef>
          <a:fillRef idx="0">
            <a:schemeClr val="accent2"/>
          </a:fillRef>
          <a:effectRef idx="1">
            <a:schemeClr val="accent2"/>
          </a:effectRef>
          <a:fontRef idx="minor">
            <a:schemeClr val="tx1"/>
          </a:fontRef>
        </p:style>
      </p:cxnSp>
      <p:cxnSp>
        <p:nvCxnSpPr>
          <p:cNvPr id="15" name="曲线连接符 60">
            <a:extLst>
              <a:ext uri="{FF2B5EF4-FFF2-40B4-BE49-F238E27FC236}">
                <a16:creationId xmlns:a16="http://schemas.microsoft.com/office/drawing/2014/main" id="{F0FF01C0-F30B-4B62-87CD-6BF96C51E3A0}"/>
              </a:ext>
            </a:extLst>
          </p:cNvPr>
          <p:cNvCxnSpPr/>
          <p:nvPr/>
        </p:nvCxnSpPr>
        <p:spPr>
          <a:xfrm rot="16200000" flipH="1">
            <a:off x="5358641" y="3050919"/>
            <a:ext cx="1661332" cy="588936"/>
          </a:xfrm>
          <a:prstGeom prst="curvedConnector3">
            <a:avLst/>
          </a:prstGeom>
          <a:ln>
            <a:prstDash val="sysDot"/>
            <a:tailEnd type="triangle"/>
          </a:ln>
        </p:spPr>
        <p:style>
          <a:lnRef idx="3">
            <a:schemeClr val="accent5"/>
          </a:lnRef>
          <a:fillRef idx="0">
            <a:schemeClr val="accent5"/>
          </a:fillRef>
          <a:effectRef idx="2">
            <a:schemeClr val="accent5"/>
          </a:effectRef>
          <a:fontRef idx="minor">
            <a:schemeClr val="tx1"/>
          </a:fontRef>
        </p:style>
      </p:cxnSp>
      <p:sp>
        <p:nvSpPr>
          <p:cNvPr id="16" name="文本框 15">
            <a:extLst>
              <a:ext uri="{FF2B5EF4-FFF2-40B4-BE49-F238E27FC236}">
                <a16:creationId xmlns:a16="http://schemas.microsoft.com/office/drawing/2014/main" id="{A182FAD8-FAF3-4C63-96EA-0A4231FC2B27}"/>
              </a:ext>
            </a:extLst>
          </p:cNvPr>
          <p:cNvSpPr txBox="1"/>
          <p:nvPr/>
        </p:nvSpPr>
        <p:spPr>
          <a:xfrm>
            <a:off x="582609" y="4759047"/>
            <a:ext cx="1723549" cy="276999"/>
          </a:xfrm>
          <a:prstGeom prst="rect">
            <a:avLst/>
          </a:prstGeom>
          <a:noFill/>
        </p:spPr>
        <p:txBody>
          <a:bodyPr wrap="none" rtlCol="0">
            <a:spAutoFit/>
          </a:bodyPr>
          <a:lstStyle/>
          <a:p>
            <a:r>
              <a:rPr lang="zh-CN" altLang="en-US" sz="1200" dirty="0">
                <a:latin typeface="黑体" panose="02010609060101010101" pitchFamily="49" charset="-122"/>
                <a:ea typeface="黑体" panose="02010609060101010101" pitchFamily="49" charset="-122"/>
              </a:rPr>
              <a:t>燃油过滤器工作示意图</a:t>
            </a:r>
          </a:p>
        </p:txBody>
      </p:sp>
    </p:spTree>
    <p:extLst>
      <p:ext uri="{BB962C8B-B14F-4D97-AF65-F5344CB8AC3E}">
        <p14:creationId xmlns:p14="http://schemas.microsoft.com/office/powerpoint/2010/main" val="277895853"/>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22" name="图片 21">
            <a:extLst>
              <a:ext uri="{FF2B5EF4-FFF2-40B4-BE49-F238E27FC236}">
                <a16:creationId xmlns:a16="http://schemas.microsoft.com/office/drawing/2014/main" id="{009D0C73-B53E-46B7-8D22-0638646DA0A2}"/>
              </a:ext>
            </a:extLst>
          </p:cNvPr>
          <p:cNvPicPr>
            <a:picLocks noChangeAspect="1"/>
          </p:cNvPicPr>
          <p:nvPr/>
        </p:nvPicPr>
        <p:blipFill>
          <a:blip r:embed="rId2"/>
          <a:stretch>
            <a:fillRect/>
          </a:stretch>
        </p:blipFill>
        <p:spPr>
          <a:xfrm>
            <a:off x="240788" y="1749128"/>
            <a:ext cx="1768446" cy="3240000"/>
          </a:xfrm>
          <a:prstGeom prst="rect">
            <a:avLst/>
          </a:prstGeom>
        </p:spPr>
      </p:pic>
      <p:sp>
        <p:nvSpPr>
          <p:cNvPr id="23" name="TextBox 18">
            <a:extLst>
              <a:ext uri="{FF2B5EF4-FFF2-40B4-BE49-F238E27FC236}">
                <a16:creationId xmlns:a16="http://schemas.microsoft.com/office/drawing/2014/main" id="{5A587A08-63F7-48EC-B4B1-80147B8FE57B}"/>
              </a:ext>
            </a:extLst>
          </p:cNvPr>
          <p:cNvSpPr txBox="1"/>
          <p:nvPr/>
        </p:nvSpPr>
        <p:spPr>
          <a:xfrm>
            <a:off x="132848" y="1349549"/>
            <a:ext cx="742806" cy="307777"/>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r>
              <a:rPr lang="zh-CN" altLang="en-US" sz="1400" dirty="0">
                <a:latin typeface="黑体" panose="02010609060101010101" pitchFamily="49" charset="-122"/>
                <a:ea typeface="黑体" panose="02010609060101010101" pitchFamily="49" charset="-122"/>
              </a:rPr>
              <a:t>手油泵</a:t>
            </a:r>
          </a:p>
        </p:txBody>
      </p:sp>
      <p:pic>
        <p:nvPicPr>
          <p:cNvPr id="24" name="Picture 2">
            <a:extLst>
              <a:ext uri="{FF2B5EF4-FFF2-40B4-BE49-F238E27FC236}">
                <a16:creationId xmlns:a16="http://schemas.microsoft.com/office/drawing/2014/main" id="{81ECAED7-0452-4348-A003-469EE7A5D9A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8512" r="17788"/>
          <a:stretch/>
        </p:blipFill>
        <p:spPr bwMode="auto">
          <a:xfrm>
            <a:off x="2763197" y="2789310"/>
            <a:ext cx="1305600" cy="18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TextBox 7">
            <a:extLst>
              <a:ext uri="{FF2B5EF4-FFF2-40B4-BE49-F238E27FC236}">
                <a16:creationId xmlns:a16="http://schemas.microsoft.com/office/drawing/2014/main" id="{FBAD5191-7E83-4CE3-BF89-CECE7280F60F}"/>
              </a:ext>
            </a:extLst>
          </p:cNvPr>
          <p:cNvSpPr txBox="1"/>
          <p:nvPr/>
        </p:nvSpPr>
        <p:spPr>
          <a:xfrm>
            <a:off x="4012359" y="2336074"/>
            <a:ext cx="803475" cy="27699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dirty="0">
                <a:latin typeface="黑体" panose="02010609060101010101" pitchFamily="49" charset="-122"/>
                <a:ea typeface="黑体" panose="02010609060101010101" pitchFamily="49" charset="-122"/>
              </a:rPr>
              <a:t>水位报警</a:t>
            </a:r>
          </a:p>
        </p:txBody>
      </p:sp>
      <p:sp>
        <p:nvSpPr>
          <p:cNvPr id="26" name="TextBox 19">
            <a:extLst>
              <a:ext uri="{FF2B5EF4-FFF2-40B4-BE49-F238E27FC236}">
                <a16:creationId xmlns:a16="http://schemas.microsoft.com/office/drawing/2014/main" id="{FB51795C-5C37-4356-8D0E-478E52A970B1}"/>
              </a:ext>
            </a:extLst>
          </p:cNvPr>
          <p:cNvSpPr txBox="1"/>
          <p:nvPr/>
        </p:nvSpPr>
        <p:spPr>
          <a:xfrm>
            <a:off x="4308959" y="4450811"/>
            <a:ext cx="506875" cy="276999"/>
          </a:xfrm>
          <a:prstGeom prst="rect">
            <a:avLst/>
          </a:prstGeom>
        </p:spPr>
        <p:style>
          <a:lnRef idx="1">
            <a:schemeClr val="accent5"/>
          </a:lnRef>
          <a:fillRef idx="2">
            <a:schemeClr val="accent5"/>
          </a:fillRef>
          <a:effectRef idx="1">
            <a:schemeClr val="accent5"/>
          </a:effectRef>
          <a:fontRef idx="minor">
            <a:schemeClr val="dk1"/>
          </a:fontRef>
        </p:style>
        <p:txBody>
          <a:bodyPr wrap="square" rtlCol="0">
            <a:spAutoFit/>
          </a:bodyPr>
          <a:lstStyle/>
          <a:p>
            <a:r>
              <a:rPr lang="zh-CN" altLang="en-US" sz="1200" dirty="0">
                <a:latin typeface="黑体" panose="02010609060101010101" pitchFamily="49" charset="-122"/>
                <a:ea typeface="黑体" panose="02010609060101010101" pitchFamily="49" charset="-122"/>
              </a:rPr>
              <a:t>壳体</a:t>
            </a:r>
          </a:p>
        </p:txBody>
      </p:sp>
      <p:cxnSp>
        <p:nvCxnSpPr>
          <p:cNvPr id="27" name="直接箭头连接符 26">
            <a:extLst>
              <a:ext uri="{FF2B5EF4-FFF2-40B4-BE49-F238E27FC236}">
                <a16:creationId xmlns:a16="http://schemas.microsoft.com/office/drawing/2014/main" id="{BD7B08C9-28A0-4D7B-98A5-B5FB9DCF65CC}"/>
              </a:ext>
            </a:extLst>
          </p:cNvPr>
          <p:cNvCxnSpPr/>
          <p:nvPr/>
        </p:nvCxnSpPr>
        <p:spPr>
          <a:xfrm flipH="1" flipV="1">
            <a:off x="3800895" y="4224040"/>
            <a:ext cx="456373" cy="30353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28" name="直接箭头连接符 27">
            <a:extLst>
              <a:ext uri="{FF2B5EF4-FFF2-40B4-BE49-F238E27FC236}">
                <a16:creationId xmlns:a16="http://schemas.microsoft.com/office/drawing/2014/main" id="{1108A003-0E20-4A6E-B0D8-18636F805D17}"/>
              </a:ext>
            </a:extLst>
          </p:cNvPr>
          <p:cNvCxnSpPr/>
          <p:nvPr/>
        </p:nvCxnSpPr>
        <p:spPr>
          <a:xfrm flipH="1">
            <a:off x="3295323" y="2631777"/>
            <a:ext cx="891150" cy="93078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9" name="矩形 28">
            <a:extLst>
              <a:ext uri="{FF2B5EF4-FFF2-40B4-BE49-F238E27FC236}">
                <a16:creationId xmlns:a16="http://schemas.microsoft.com/office/drawing/2014/main" id="{6C8DB613-88DB-42B4-BE9D-6F8012A99136}"/>
              </a:ext>
            </a:extLst>
          </p:cNvPr>
          <p:cNvSpPr/>
          <p:nvPr/>
        </p:nvSpPr>
        <p:spPr>
          <a:xfrm>
            <a:off x="5055003" y="1288899"/>
            <a:ext cx="3674719" cy="3000821"/>
          </a:xfrm>
          <a:prstGeom prst="rect">
            <a:avLst/>
          </a:prstGeom>
        </p:spPr>
        <p:txBody>
          <a:bodyPr wrap="square">
            <a:spAutoFit/>
          </a:bodyPr>
          <a:lstStyle/>
          <a:p>
            <a:pPr>
              <a:lnSpc>
                <a:spcPct val="150000"/>
              </a:lnSpc>
            </a:pPr>
            <a:r>
              <a:rPr lang="zh-CN" altLang="en-US" sz="1400" dirty="0">
                <a:latin typeface="黑体" panose="02010609060101010101" pitchFamily="49" charset="-122"/>
                <a:ea typeface="黑体" panose="02010609060101010101" pitchFamily="49" charset="-122"/>
              </a:rPr>
              <a:t>油水分离器主要作用有： </a:t>
            </a:r>
            <a:endParaRPr lang="en-US" altLang="zh-CN" sz="1400" dirty="0">
              <a:latin typeface="黑体" panose="02010609060101010101" pitchFamily="49" charset="-122"/>
              <a:ea typeface="黑体" panose="02010609060101010101" pitchFamily="49" charset="-122"/>
            </a:endParaRPr>
          </a:p>
          <a:p>
            <a:pPr>
              <a:lnSpc>
                <a:spcPct val="150000"/>
              </a:lnSpc>
            </a:pPr>
            <a:r>
              <a:rPr lang="en-US" altLang="zh-CN" sz="1400" b="1" dirty="0">
                <a:latin typeface="黑体" pitchFamily="49" charset="-122"/>
                <a:ea typeface="黑体" pitchFamily="49" charset="-122"/>
              </a:rPr>
              <a:t>1.</a:t>
            </a:r>
            <a:r>
              <a:rPr lang="zh-CN" altLang="en-US" sz="1400" b="1" dirty="0">
                <a:latin typeface="黑体" pitchFamily="49" charset="-122"/>
                <a:ea typeface="黑体" pitchFamily="49" charset="-122"/>
              </a:rPr>
              <a:t>颗粒过滤效率 ：</a:t>
            </a:r>
            <a:r>
              <a:rPr lang="zh-CN" altLang="en-US" sz="1400" dirty="0">
                <a:latin typeface="黑体" panose="02010609060101010101" pitchFamily="49" charset="-122"/>
                <a:ea typeface="黑体" panose="02010609060101010101" pitchFamily="49" charset="-122"/>
              </a:rPr>
              <a:t>颗粒物过滤，避免精密部件的异常磨损</a:t>
            </a:r>
            <a:endParaRPr lang="en-US" altLang="zh-CN" sz="1400" b="1" dirty="0">
              <a:latin typeface="黑体" pitchFamily="49" charset="-122"/>
              <a:ea typeface="黑体" pitchFamily="49" charset="-122"/>
            </a:endParaRPr>
          </a:p>
          <a:p>
            <a:pPr>
              <a:lnSpc>
                <a:spcPct val="150000"/>
              </a:lnSpc>
            </a:pPr>
            <a:r>
              <a:rPr lang="en-US" altLang="zh-CN" sz="1400" b="1" dirty="0">
                <a:latin typeface="黑体" pitchFamily="49" charset="-122"/>
                <a:ea typeface="黑体" pitchFamily="49" charset="-122"/>
              </a:rPr>
              <a:t>2.</a:t>
            </a:r>
            <a:r>
              <a:rPr lang="zh-CN" altLang="en-US" sz="1400" b="1" dirty="0">
                <a:latin typeface="黑体" pitchFamily="49" charset="-122"/>
                <a:ea typeface="黑体" pitchFamily="49" charset="-122"/>
              </a:rPr>
              <a:t>水分离：</a:t>
            </a:r>
            <a:r>
              <a:rPr lang="zh-CN" altLang="en-US" sz="1400" dirty="0">
                <a:latin typeface="黑体" panose="02010609060101010101" pitchFamily="49" charset="-122"/>
                <a:ea typeface="黑体" panose="02010609060101010101" pitchFamily="49" charset="-122"/>
              </a:rPr>
              <a:t>避免水对精密部件的锈蚀</a:t>
            </a:r>
            <a:endParaRPr lang="en-US" altLang="zh-CN" sz="1400" dirty="0">
              <a:latin typeface="黑体" panose="02010609060101010101" pitchFamily="49" charset="-122"/>
              <a:ea typeface="黑体" panose="02010609060101010101" pitchFamily="49" charset="-122"/>
            </a:endParaRPr>
          </a:p>
          <a:p>
            <a:pPr>
              <a:lnSpc>
                <a:spcPct val="150000"/>
              </a:lnSpc>
            </a:pPr>
            <a:r>
              <a:rPr lang="en-US" altLang="zh-CN" sz="1400" b="1" dirty="0">
                <a:latin typeface="黑体" panose="02010609060101010101" pitchFamily="49" charset="-122"/>
                <a:ea typeface="黑体" panose="02010609060101010101" pitchFamily="49" charset="-122"/>
              </a:rPr>
              <a:t>3.</a:t>
            </a:r>
            <a:r>
              <a:rPr lang="zh-CN" altLang="en-US" sz="1400" b="1" dirty="0">
                <a:latin typeface="黑体" panose="02010609060101010101" pitchFamily="49" charset="-122"/>
                <a:ea typeface="黑体" panose="02010609060101010101" pitchFamily="49" charset="-122"/>
              </a:rPr>
              <a:t>油水分离器过滤精度</a:t>
            </a:r>
            <a:r>
              <a:rPr lang="en-US" altLang="zh-CN" sz="1400" b="1" dirty="0">
                <a:latin typeface="黑体" panose="02010609060101010101" pitchFamily="49" charset="-122"/>
                <a:ea typeface="黑体" panose="02010609060101010101" pitchFamily="49" charset="-122"/>
              </a:rPr>
              <a:t>8μm</a:t>
            </a:r>
          </a:p>
          <a:p>
            <a:pPr>
              <a:lnSpc>
                <a:spcPct val="150000"/>
              </a:lnSpc>
            </a:pPr>
            <a:r>
              <a:rPr lang="zh-CN" altLang="en-US" sz="1400" dirty="0">
                <a:latin typeface="黑体" panose="02010609060101010101" pitchFamily="49" charset="-122"/>
                <a:ea typeface="黑体" panose="02010609060101010101" pitchFamily="49" charset="-122"/>
              </a:rPr>
              <a:t>油水分离器构成：滤清器座、壳体、滤芯、集水杯、放水堵头。</a:t>
            </a:r>
            <a:endParaRPr lang="en-US" altLang="zh-CN" sz="1400" dirty="0">
              <a:latin typeface="黑体" panose="02010609060101010101" pitchFamily="49" charset="-122"/>
              <a:ea typeface="黑体" panose="02010609060101010101" pitchFamily="49" charset="-122"/>
            </a:endParaRPr>
          </a:p>
          <a:p>
            <a:pPr>
              <a:lnSpc>
                <a:spcPct val="150000"/>
              </a:lnSpc>
            </a:pPr>
            <a:r>
              <a:rPr lang="zh-CN" altLang="en-US" sz="1400" dirty="0">
                <a:latin typeface="黑体" panose="02010609060101010101" pitchFamily="49" charset="-122"/>
                <a:ea typeface="黑体" panose="02010609060101010101" pitchFamily="49" charset="-122"/>
              </a:rPr>
              <a:t>附件：手油泵</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电动油泵</a:t>
            </a:r>
            <a:r>
              <a:rPr lang="en-US" altLang="zh-CN" sz="1400" dirty="0">
                <a:latin typeface="黑体" panose="02010609060101010101" pitchFamily="49" charset="-122"/>
                <a:ea typeface="黑体" panose="02010609060101010101" pitchFamily="49" charset="-122"/>
              </a:rPr>
              <a:t>)</a:t>
            </a:r>
            <a:r>
              <a:rPr lang="zh-CN" altLang="en-US" sz="1400" dirty="0">
                <a:latin typeface="黑体" panose="02010609060101010101" pitchFamily="49" charset="-122"/>
                <a:ea typeface="黑体" panose="02010609060101010101" pitchFamily="49" charset="-122"/>
              </a:rPr>
              <a:t>、电加热、水位报警器、阻力报警器、自动放水阀等。</a:t>
            </a:r>
          </a:p>
        </p:txBody>
      </p:sp>
      <p:pic>
        <p:nvPicPr>
          <p:cNvPr id="30" name="图片 29">
            <a:extLst>
              <a:ext uri="{FF2B5EF4-FFF2-40B4-BE49-F238E27FC236}">
                <a16:creationId xmlns:a16="http://schemas.microsoft.com/office/drawing/2014/main" id="{BCCA6CED-556D-4EC9-82EC-E53F4C18DD38}"/>
              </a:ext>
            </a:extLst>
          </p:cNvPr>
          <p:cNvPicPr>
            <a:picLocks noChangeAspect="1"/>
          </p:cNvPicPr>
          <p:nvPr/>
        </p:nvPicPr>
        <p:blipFill>
          <a:blip r:embed="rId4"/>
          <a:stretch>
            <a:fillRect/>
          </a:stretch>
        </p:blipFill>
        <p:spPr>
          <a:xfrm>
            <a:off x="1125011" y="5191183"/>
            <a:ext cx="3984846" cy="1260000"/>
          </a:xfrm>
          <a:prstGeom prst="rect">
            <a:avLst/>
          </a:prstGeom>
        </p:spPr>
      </p:pic>
      <p:cxnSp>
        <p:nvCxnSpPr>
          <p:cNvPr id="31" name="曲线连接符 8">
            <a:extLst>
              <a:ext uri="{FF2B5EF4-FFF2-40B4-BE49-F238E27FC236}">
                <a16:creationId xmlns:a16="http://schemas.microsoft.com/office/drawing/2014/main" id="{9BA27962-E800-4CBD-808D-F7812E801A83}"/>
              </a:ext>
            </a:extLst>
          </p:cNvPr>
          <p:cNvCxnSpPr/>
          <p:nvPr/>
        </p:nvCxnSpPr>
        <p:spPr>
          <a:xfrm rot="16200000" flipH="1">
            <a:off x="11128" y="2087900"/>
            <a:ext cx="1093625" cy="232478"/>
          </a:xfrm>
          <a:prstGeom prst="curvedConnector3">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pic>
        <p:nvPicPr>
          <p:cNvPr id="32" name="图片 31">
            <a:extLst>
              <a:ext uri="{FF2B5EF4-FFF2-40B4-BE49-F238E27FC236}">
                <a16:creationId xmlns:a16="http://schemas.microsoft.com/office/drawing/2014/main" id="{B969ECD6-507A-4E8C-802E-FF3F59814582}"/>
              </a:ext>
            </a:extLst>
          </p:cNvPr>
          <p:cNvPicPr>
            <a:picLocks noChangeAspect="1"/>
          </p:cNvPicPr>
          <p:nvPr/>
        </p:nvPicPr>
        <p:blipFill>
          <a:blip r:embed="rId5"/>
          <a:stretch>
            <a:fillRect/>
          </a:stretch>
        </p:blipFill>
        <p:spPr>
          <a:xfrm>
            <a:off x="7349656" y="4781227"/>
            <a:ext cx="2085975" cy="1628775"/>
          </a:xfrm>
          <a:prstGeom prst="rect">
            <a:avLst/>
          </a:prstGeom>
        </p:spPr>
      </p:pic>
      <p:pic>
        <p:nvPicPr>
          <p:cNvPr id="33" name="图片 32">
            <a:extLst>
              <a:ext uri="{FF2B5EF4-FFF2-40B4-BE49-F238E27FC236}">
                <a16:creationId xmlns:a16="http://schemas.microsoft.com/office/drawing/2014/main" id="{88C377FD-C5D5-4C74-9A41-AF56DB1DB9A3}"/>
              </a:ext>
            </a:extLst>
          </p:cNvPr>
          <p:cNvPicPr>
            <a:picLocks noChangeAspect="1"/>
          </p:cNvPicPr>
          <p:nvPr/>
        </p:nvPicPr>
        <p:blipFill>
          <a:blip r:embed="rId6"/>
          <a:stretch>
            <a:fillRect/>
          </a:stretch>
        </p:blipFill>
        <p:spPr>
          <a:xfrm>
            <a:off x="5055003" y="4358257"/>
            <a:ext cx="2175176" cy="2160000"/>
          </a:xfrm>
          <a:prstGeom prst="ellipse">
            <a:avLst/>
          </a:prstGeom>
          <a:ln>
            <a:noFill/>
          </a:ln>
          <a:effectLst>
            <a:softEdge rad="112500"/>
          </a:effectLst>
        </p:spPr>
      </p:pic>
      <p:cxnSp>
        <p:nvCxnSpPr>
          <p:cNvPr id="34" name="曲线连接符 28">
            <a:extLst>
              <a:ext uri="{FF2B5EF4-FFF2-40B4-BE49-F238E27FC236}">
                <a16:creationId xmlns:a16="http://schemas.microsoft.com/office/drawing/2014/main" id="{6C1861E8-E4B1-45AF-BF33-719C05539FC0}"/>
              </a:ext>
            </a:extLst>
          </p:cNvPr>
          <p:cNvCxnSpPr/>
          <p:nvPr/>
        </p:nvCxnSpPr>
        <p:spPr>
          <a:xfrm flipV="1">
            <a:off x="1286359" y="3998563"/>
            <a:ext cx="1594135" cy="78266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35" name="曲线连接符 31">
            <a:extLst>
              <a:ext uri="{FF2B5EF4-FFF2-40B4-BE49-F238E27FC236}">
                <a16:creationId xmlns:a16="http://schemas.microsoft.com/office/drawing/2014/main" id="{4D095066-1E47-4C65-B8AF-10D3E1A3340F}"/>
              </a:ext>
            </a:extLst>
          </p:cNvPr>
          <p:cNvCxnSpPr>
            <a:endCxn id="30" idx="1"/>
          </p:cNvCxnSpPr>
          <p:nvPr/>
        </p:nvCxnSpPr>
        <p:spPr>
          <a:xfrm rot="16200000" flipH="1">
            <a:off x="507476" y="5203648"/>
            <a:ext cx="985712" cy="249357"/>
          </a:xfrm>
          <a:prstGeom prst="curvedConnector2">
            <a:avLst/>
          </a:prstGeom>
          <a:ln>
            <a:tailEnd type="triangle"/>
          </a:ln>
        </p:spPr>
        <p:style>
          <a:lnRef idx="2">
            <a:schemeClr val="dk1"/>
          </a:lnRef>
          <a:fillRef idx="0">
            <a:schemeClr val="dk1"/>
          </a:fillRef>
          <a:effectRef idx="1">
            <a:schemeClr val="dk1"/>
          </a:effectRef>
          <a:fontRef idx="minor">
            <a:schemeClr val="tx1"/>
          </a:fontRef>
        </p:style>
      </p:cxnSp>
      <p:sp>
        <p:nvSpPr>
          <p:cNvPr id="36" name="矩形 35">
            <a:extLst>
              <a:ext uri="{FF2B5EF4-FFF2-40B4-BE49-F238E27FC236}">
                <a16:creationId xmlns:a16="http://schemas.microsoft.com/office/drawing/2014/main" id="{4AF2763E-7956-4338-9654-4F1F023FF669}"/>
              </a:ext>
            </a:extLst>
          </p:cNvPr>
          <p:cNvSpPr/>
          <p:nvPr/>
        </p:nvSpPr>
        <p:spPr>
          <a:xfrm>
            <a:off x="557940" y="863801"/>
            <a:ext cx="1210588"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燃油过滤器</a:t>
            </a:r>
          </a:p>
        </p:txBody>
      </p:sp>
      <p:pic>
        <p:nvPicPr>
          <p:cNvPr id="37" name="图片 36">
            <a:extLst>
              <a:ext uri="{FF2B5EF4-FFF2-40B4-BE49-F238E27FC236}">
                <a16:creationId xmlns:a16="http://schemas.microsoft.com/office/drawing/2014/main" id="{26BEE8D6-B861-4139-8AE9-ED804A9F2A93}"/>
              </a:ext>
            </a:extLst>
          </p:cNvPr>
          <p:cNvPicPr>
            <a:picLocks noChangeAspect="1"/>
          </p:cNvPicPr>
          <p:nvPr/>
        </p:nvPicPr>
        <p:blipFill>
          <a:blip r:embed="rId7"/>
          <a:stretch>
            <a:fillRect/>
          </a:stretch>
        </p:blipFill>
        <p:spPr>
          <a:xfrm>
            <a:off x="10345077" y="3534762"/>
            <a:ext cx="1630188" cy="2880000"/>
          </a:xfrm>
          <a:prstGeom prst="rect">
            <a:avLst/>
          </a:prstGeom>
        </p:spPr>
      </p:pic>
      <p:sp>
        <p:nvSpPr>
          <p:cNvPr id="38" name="矩形 37">
            <a:extLst>
              <a:ext uri="{FF2B5EF4-FFF2-40B4-BE49-F238E27FC236}">
                <a16:creationId xmlns:a16="http://schemas.microsoft.com/office/drawing/2014/main" id="{A7866101-A5B8-4AE4-A158-5E929E385156}"/>
              </a:ext>
            </a:extLst>
          </p:cNvPr>
          <p:cNvSpPr/>
          <p:nvPr/>
        </p:nvSpPr>
        <p:spPr>
          <a:xfrm>
            <a:off x="9074259" y="1503437"/>
            <a:ext cx="3022386" cy="2031325"/>
          </a:xfrm>
          <a:prstGeom prst="rect">
            <a:avLst/>
          </a:prstGeom>
        </p:spPr>
        <p:txBody>
          <a:bodyPr wrap="square">
            <a:spAutoFit/>
          </a:bodyPr>
          <a:lstStyle/>
          <a:p>
            <a:pPr>
              <a:lnSpc>
                <a:spcPct val="150000"/>
              </a:lnSpc>
            </a:pPr>
            <a:r>
              <a:rPr lang="zh-CN" altLang="en-US" sz="1400" dirty="0">
                <a:latin typeface="黑体" panose="02010609060101010101" pitchFamily="49" charset="-122"/>
                <a:ea typeface="黑体" panose="02010609060101010101" pitchFamily="49" charset="-122"/>
              </a:rPr>
              <a:t>燃油精滤器主要作用有： </a:t>
            </a:r>
            <a:endParaRPr lang="en-US" altLang="zh-CN" sz="1400" dirty="0">
              <a:latin typeface="黑体" panose="02010609060101010101" pitchFamily="49" charset="-122"/>
              <a:ea typeface="黑体" panose="02010609060101010101" pitchFamily="49" charset="-122"/>
            </a:endParaRPr>
          </a:p>
          <a:p>
            <a:pPr>
              <a:lnSpc>
                <a:spcPct val="150000"/>
              </a:lnSpc>
            </a:pPr>
            <a:r>
              <a:rPr lang="en-US" altLang="zh-CN" sz="1400" b="1" dirty="0">
                <a:latin typeface="黑体" pitchFamily="49" charset="-122"/>
                <a:ea typeface="黑体" pitchFamily="49" charset="-122"/>
              </a:rPr>
              <a:t>1.</a:t>
            </a:r>
            <a:r>
              <a:rPr lang="zh-CN" altLang="en-US" sz="1400" b="1" dirty="0">
                <a:latin typeface="黑体" pitchFamily="49" charset="-122"/>
                <a:ea typeface="黑体" pitchFamily="49" charset="-122"/>
              </a:rPr>
              <a:t>颗粒过滤效率 ：</a:t>
            </a:r>
            <a:r>
              <a:rPr lang="zh-CN" altLang="en-US" sz="1400" dirty="0">
                <a:latin typeface="黑体" panose="02010609060101010101" pitchFamily="49" charset="-122"/>
                <a:ea typeface="黑体" panose="02010609060101010101" pitchFamily="49" charset="-122"/>
              </a:rPr>
              <a:t>颗粒物过滤，避免精密部件的异常磨损</a:t>
            </a:r>
            <a:endParaRPr lang="en-US" altLang="zh-CN" sz="1400" b="1" dirty="0">
              <a:latin typeface="黑体" pitchFamily="49" charset="-122"/>
              <a:ea typeface="黑体" pitchFamily="49" charset="-122"/>
            </a:endParaRPr>
          </a:p>
          <a:p>
            <a:pPr>
              <a:lnSpc>
                <a:spcPct val="150000"/>
              </a:lnSpc>
            </a:pPr>
            <a:r>
              <a:rPr lang="en-US" altLang="zh-CN" sz="1400" b="1" dirty="0">
                <a:latin typeface="黑体" pitchFamily="49" charset="-122"/>
                <a:ea typeface="黑体" pitchFamily="49" charset="-122"/>
              </a:rPr>
              <a:t>2.</a:t>
            </a:r>
            <a:r>
              <a:rPr lang="zh-CN" altLang="en-US" sz="1400" b="1" dirty="0">
                <a:latin typeface="黑体" panose="02010609060101010101" pitchFamily="49" charset="-122"/>
                <a:ea typeface="黑体" panose="02010609060101010101" pitchFamily="49" charset="-122"/>
              </a:rPr>
              <a:t>燃油精滤器过滤精度</a:t>
            </a:r>
            <a:r>
              <a:rPr lang="en-US" altLang="zh-CN" sz="1400" b="1" dirty="0">
                <a:latin typeface="黑体" panose="02010609060101010101" pitchFamily="49" charset="-122"/>
                <a:ea typeface="黑体" panose="02010609060101010101" pitchFamily="49" charset="-122"/>
              </a:rPr>
              <a:t>5μm</a:t>
            </a:r>
          </a:p>
          <a:p>
            <a:pPr>
              <a:lnSpc>
                <a:spcPct val="150000"/>
              </a:lnSpc>
            </a:pPr>
            <a:r>
              <a:rPr lang="zh-CN" altLang="en-US" sz="1400" dirty="0">
                <a:latin typeface="黑体" panose="02010609060101010101" pitchFamily="49" charset="-122"/>
                <a:ea typeface="黑体" panose="02010609060101010101" pitchFamily="49" charset="-122"/>
              </a:rPr>
              <a:t>燃油精滤器构成：滤清器座、壳体、滤芯。</a:t>
            </a:r>
            <a:endParaRPr lang="en-US" altLang="zh-CN" sz="1400" dirty="0">
              <a:latin typeface="黑体" panose="02010609060101010101" pitchFamily="49" charset="-122"/>
              <a:ea typeface="黑体" panose="02010609060101010101" pitchFamily="49" charset="-122"/>
            </a:endParaRPr>
          </a:p>
        </p:txBody>
      </p:sp>
      <p:sp>
        <p:nvSpPr>
          <p:cNvPr id="39" name="左弧形箭头 35">
            <a:extLst>
              <a:ext uri="{FF2B5EF4-FFF2-40B4-BE49-F238E27FC236}">
                <a16:creationId xmlns:a16="http://schemas.microsoft.com/office/drawing/2014/main" id="{FB0E103D-C6F3-47D9-B508-7B71788377D9}"/>
              </a:ext>
            </a:extLst>
          </p:cNvPr>
          <p:cNvSpPr/>
          <p:nvPr/>
        </p:nvSpPr>
        <p:spPr>
          <a:xfrm rot="19254895">
            <a:off x="9498180" y="3390487"/>
            <a:ext cx="731520" cy="1216152"/>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extLst>
      <p:ext uri="{BB962C8B-B14F-4D97-AF65-F5344CB8AC3E}">
        <p14:creationId xmlns:p14="http://schemas.microsoft.com/office/powerpoint/2010/main" val="263748979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2064199-C2EF-4251-9A5C-C65DB65881AB}"/>
              </a:ext>
            </a:extLst>
          </p:cNvPr>
          <p:cNvPicPr>
            <a:picLocks noChangeAspect="1"/>
          </p:cNvPicPr>
          <p:nvPr/>
        </p:nvPicPr>
        <p:blipFill>
          <a:blip r:embed="rId3"/>
          <a:stretch>
            <a:fillRect/>
          </a:stretch>
        </p:blipFill>
        <p:spPr>
          <a:xfrm>
            <a:off x="38989" y="1115339"/>
            <a:ext cx="4598438" cy="5400000"/>
          </a:xfrm>
          <a:prstGeom prst="rect">
            <a:avLst/>
          </a:prstGeom>
        </p:spPr>
      </p:pic>
      <p:graphicFrame>
        <p:nvGraphicFramePr>
          <p:cNvPr id="4" name="表格 3">
            <a:extLst>
              <a:ext uri="{FF2B5EF4-FFF2-40B4-BE49-F238E27FC236}">
                <a16:creationId xmlns:a16="http://schemas.microsoft.com/office/drawing/2014/main" id="{6F86E5ED-A2A6-458A-BFA6-E4599AF4BC80}"/>
              </a:ext>
            </a:extLst>
          </p:cNvPr>
          <p:cNvGraphicFramePr/>
          <p:nvPr>
            <p:custDataLst>
              <p:tags r:id="rId1"/>
            </p:custDataLst>
          </p:nvPr>
        </p:nvGraphicFramePr>
        <p:xfrm>
          <a:off x="6389364" y="1714885"/>
          <a:ext cx="5180330" cy="4394194"/>
        </p:xfrm>
        <a:graphic>
          <a:graphicData uri="http://schemas.openxmlformats.org/drawingml/2006/table">
            <a:tbl>
              <a:tblPr firstRow="1" bandRow="1">
                <a:tableStyleId>{5C22544A-7EE6-4342-B048-85BDC9FD1C3A}</a:tableStyleId>
              </a:tblPr>
              <a:tblGrid>
                <a:gridCol w="632460">
                  <a:extLst>
                    <a:ext uri="{9D8B030D-6E8A-4147-A177-3AD203B41FA5}">
                      <a16:colId xmlns:a16="http://schemas.microsoft.com/office/drawing/2014/main" val="20000"/>
                    </a:ext>
                  </a:extLst>
                </a:gridCol>
                <a:gridCol w="2331403">
                  <a:extLst>
                    <a:ext uri="{9D8B030D-6E8A-4147-A177-3AD203B41FA5}">
                      <a16:colId xmlns:a16="http://schemas.microsoft.com/office/drawing/2014/main" val="20001"/>
                    </a:ext>
                  </a:extLst>
                </a:gridCol>
                <a:gridCol w="2216467">
                  <a:extLst>
                    <a:ext uri="{9D8B030D-6E8A-4147-A177-3AD203B41FA5}">
                      <a16:colId xmlns:a16="http://schemas.microsoft.com/office/drawing/2014/main" val="20002"/>
                    </a:ext>
                  </a:extLst>
                </a:gridCol>
              </a:tblGrid>
              <a:tr h="619284">
                <a:tc>
                  <a:txBody>
                    <a:bodyPr/>
                    <a:lstStyle/>
                    <a:p>
                      <a:pPr algn="ctr">
                        <a:buNone/>
                      </a:pPr>
                      <a:r>
                        <a:rPr lang="zh-CN" altLang="en-US" sz="1200" b="1" dirty="0">
                          <a:solidFill>
                            <a:schemeClr val="tx1"/>
                          </a:solidFill>
                          <a:latin typeface="微软雅黑" panose="020B0503020204020204" charset="-122"/>
                          <a:ea typeface="微软雅黑" panose="020B0503020204020204" charset="-122"/>
                          <a:cs typeface="Arial Unicode MS" panose="020B0604020202020204" pitchFamily="34" charset="-122"/>
                        </a:rPr>
                        <a:t>标号</a:t>
                      </a:r>
                      <a:endParaRPr lang="en-US" altLang="zh-CN" sz="1200" b="1" dirty="0">
                        <a:solidFill>
                          <a:schemeClr val="tx1"/>
                        </a:solidFill>
                        <a:latin typeface="微软雅黑" panose="020B0503020204020204" charset="-122"/>
                        <a:ea typeface="微软雅黑" panose="020B0503020204020204" charset="-122"/>
                        <a:cs typeface="Arial Unicode MS" panose="020B0604020202020204" pitchFamily="34" charset="-122"/>
                      </a:endParaRPr>
                    </a:p>
                    <a:p>
                      <a:pPr algn="ctr">
                        <a:buNone/>
                      </a:pPr>
                      <a:r>
                        <a:rPr lang="en-US" altLang="zh-CN" sz="1200" b="1"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NO.</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sz="1200" b="1" dirty="0">
                          <a:solidFill>
                            <a:schemeClr val="tx1"/>
                          </a:solidFill>
                          <a:latin typeface="微软雅黑" panose="020B0503020204020204" charset="-122"/>
                          <a:ea typeface="微软雅黑" panose="020B0503020204020204" charset="-122"/>
                          <a:cs typeface="Arial Unicode MS" panose="020B0604020202020204" pitchFamily="34" charset="-122"/>
                        </a:rPr>
                        <a:t>中文</a:t>
                      </a:r>
                      <a:endParaRPr lang="en-US" altLang="zh-CN" sz="1200" b="1" dirty="0">
                        <a:solidFill>
                          <a:schemeClr val="tx1"/>
                        </a:solidFill>
                        <a:latin typeface="微软雅黑" panose="020B0503020204020204" charset="-122"/>
                        <a:ea typeface="微软雅黑" panose="020B0503020204020204" charset="-122"/>
                        <a:cs typeface="Arial Unicode MS" panose="020B0604020202020204" pitchFamily="34" charset="-122"/>
                      </a:endParaRPr>
                    </a:p>
                    <a:p>
                      <a:pPr marL="0" algn="ctr" defTabSz="685800" rtl="0" eaLnBrk="1" latinLnBrk="0" hangingPunct="1">
                        <a:buNone/>
                      </a:pPr>
                      <a:r>
                        <a:rPr lang="en-US" altLang="zh-CN" sz="1200" b="1" kern="12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Chinese</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sz="1200" b="1" dirty="0">
                          <a:solidFill>
                            <a:schemeClr val="tx1"/>
                          </a:solidFill>
                          <a:latin typeface="微软雅黑" panose="020B0503020204020204" charset="-122"/>
                          <a:ea typeface="微软雅黑" panose="020B0503020204020204" charset="-122"/>
                          <a:cs typeface="Arial Unicode MS" panose="020B0604020202020204" pitchFamily="34" charset="-122"/>
                        </a:rPr>
                        <a:t>英文</a:t>
                      </a:r>
                      <a:endParaRPr lang="en-US" altLang="zh-CN" sz="1200" b="1" dirty="0">
                        <a:solidFill>
                          <a:schemeClr val="tx1"/>
                        </a:solidFill>
                        <a:latin typeface="微软雅黑" panose="020B0503020204020204" charset="-122"/>
                        <a:ea typeface="微软雅黑" panose="020B0503020204020204" charset="-122"/>
                        <a:cs typeface="Arial Unicode MS" panose="020B0604020202020204" pitchFamily="34" charset="-122"/>
                      </a:endParaRPr>
                    </a:p>
                    <a:p>
                      <a:pPr marL="0" algn="ctr" defTabSz="685800" rtl="0" eaLnBrk="1" latinLnBrk="0" hangingPunct="1">
                        <a:buNone/>
                      </a:pPr>
                      <a:r>
                        <a:rPr lang="en-US" altLang="zh-CN" sz="1200" b="1" kern="1200" dirty="0">
                          <a:solidFill>
                            <a:schemeClr val="tx1"/>
                          </a:solidFill>
                          <a:latin typeface="Arial Unicode MS" panose="020B0604020202020204" pitchFamily="34" charset="-122"/>
                          <a:ea typeface="Arial Unicode MS" panose="020B0604020202020204" pitchFamily="34" charset="-122"/>
                          <a:cs typeface="Arial Unicode MS" panose="020B0604020202020204" pitchFamily="34" charset="-122"/>
                        </a:rPr>
                        <a:t>English</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0"/>
                  </a:ext>
                </a:extLst>
              </a:tr>
              <a:tr h="437197">
                <a:tc>
                  <a:txBody>
                    <a:bodyPr/>
                    <a:lstStyle/>
                    <a:p>
                      <a:pPr algn="ctr">
                        <a:buNone/>
                      </a:pPr>
                      <a:r>
                        <a:rPr lang="en-US" altLang="zh-CN" sz="1200" b="0" dirty="0">
                          <a:solidFill>
                            <a:schemeClr val="tx1"/>
                          </a:solidFill>
                          <a:latin typeface="微软雅黑" panose="020B0503020204020204" charset="-122"/>
                          <a:ea typeface="微软雅黑" panose="020B0503020204020204" charset="-122"/>
                        </a:rPr>
                        <a:t>1</a:t>
                      </a:r>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noFill/>
                  </a:tcPr>
                </a:tc>
                <a:tc>
                  <a:txBody>
                    <a:bodyPr/>
                    <a:lstStyle/>
                    <a:p>
                      <a:pPr algn="ctr">
                        <a:buNone/>
                      </a:pPr>
                      <a:r>
                        <a:rPr lang="zh-CN" altLang="en-US" sz="1200" b="0" dirty="0">
                          <a:solidFill>
                            <a:schemeClr val="tx1"/>
                          </a:solidFill>
                          <a:latin typeface="微软雅黑" panose="020B0503020204020204" charset="-122"/>
                          <a:ea typeface="微软雅黑" panose="020B0503020204020204" charset="-122"/>
                          <a:sym typeface="+mn-ea"/>
                        </a:rPr>
                        <a:t>加注口盖</a:t>
                      </a:r>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noFill/>
                  </a:tcPr>
                </a:tc>
                <a:tc>
                  <a:txBody>
                    <a:bodyPr/>
                    <a:lstStyle/>
                    <a:p>
                      <a:pPr marL="0" algn="ctr" defTabSz="685800" rtl="0" eaLnBrk="1" latinLnBrk="0" hangingPunct="1">
                        <a:buNone/>
                      </a:pPr>
                      <a:endParaRPr lang="zh-CN" altLang="en-US" sz="1200" b="0" i="0" kern="1200" dirty="0">
                        <a:solidFill>
                          <a:schemeClr val="dk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mn-ea"/>
                      </a:endParaRPr>
                    </a:p>
                  </a:txBody>
                  <a:tcPr anchor="ctr">
                    <a:lnL w="12700" cmpd="sng">
                      <a:solidFill>
                        <a:schemeClr val="tx1"/>
                      </a:solidFill>
                      <a:prstDash val="solid"/>
                    </a:lnL>
                    <a:lnR w="12700" cmpd="sng">
                      <a:solidFill>
                        <a:schemeClr val="tx1"/>
                      </a:solidFill>
                      <a:prstDash val="solid"/>
                    </a:lnR>
                    <a:lnT w="12700" cap="flat" cmpd="sng" algn="ctr">
                      <a:solidFill>
                        <a:schemeClr val="tx1"/>
                      </a:solidFill>
                      <a:prstDash val="solid"/>
                      <a:round/>
                      <a:headEnd type="none" w="med" len="med"/>
                      <a:tailEnd type="none" w="med" len="med"/>
                    </a:lnT>
                    <a:lnB w="12700" cmpd="sng">
                      <a:solidFill>
                        <a:schemeClr val="tx1"/>
                      </a:solidFill>
                      <a:prstDash val="solid"/>
                    </a:lnB>
                    <a:noFill/>
                  </a:tcPr>
                </a:tc>
                <a:extLst>
                  <a:ext uri="{0D108BD9-81ED-4DB2-BD59-A6C34878D82A}">
                    <a16:rowId xmlns:a16="http://schemas.microsoft.com/office/drawing/2014/main" val="10001"/>
                  </a:ext>
                </a:extLst>
              </a:tr>
              <a:tr h="447761">
                <a:tc>
                  <a:txBody>
                    <a:bodyPr/>
                    <a:lstStyle/>
                    <a:p>
                      <a:pPr algn="ctr">
                        <a:buNone/>
                      </a:pPr>
                      <a:r>
                        <a:rPr lang="en-US" altLang="zh-CN" sz="1200" b="0" dirty="0">
                          <a:solidFill>
                            <a:schemeClr val="tx1"/>
                          </a:solidFill>
                          <a:latin typeface="微软雅黑" panose="020B0503020204020204" charset="-122"/>
                          <a:ea typeface="微软雅黑" panose="020B0503020204020204" charset="-122"/>
                        </a:rPr>
                        <a:t>2</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sz="1200" b="0" dirty="0">
                          <a:solidFill>
                            <a:schemeClr val="tx1"/>
                          </a:solidFill>
                          <a:latin typeface="微软雅黑" panose="020B0503020204020204" charset="-122"/>
                          <a:ea typeface="微软雅黑" panose="020B0503020204020204" charset="-122"/>
                          <a:cs typeface="宋体" panose="02010600030101010101" pitchFamily="2" charset="-122"/>
                          <a:sym typeface="+mn-ea"/>
                        </a:rPr>
                        <a:t>加注滤网</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marL="0" algn="ctr" defTabSz="685800" rtl="0" eaLnBrk="1" latinLnBrk="0" hangingPunct="1">
                        <a:buNone/>
                      </a:pPr>
                      <a:endParaRPr lang="zh-CN" altLang="en-US" sz="1200" b="0" i="0" kern="1200" dirty="0">
                        <a:solidFill>
                          <a:schemeClr val="dk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mn-ea"/>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2"/>
                  </a:ext>
                </a:extLst>
              </a:tr>
              <a:tr h="417653">
                <a:tc>
                  <a:txBody>
                    <a:bodyPr/>
                    <a:lstStyle/>
                    <a:p>
                      <a:pPr algn="ctr">
                        <a:buNone/>
                      </a:pPr>
                      <a:r>
                        <a:rPr lang="en-US" altLang="zh-CN" sz="1200" b="0" dirty="0">
                          <a:solidFill>
                            <a:schemeClr val="tx1"/>
                          </a:solidFill>
                          <a:latin typeface="微软雅黑" panose="020B0503020204020204" charset="-122"/>
                          <a:ea typeface="微软雅黑" panose="020B0503020204020204" charset="-122"/>
                        </a:rPr>
                        <a:t>3</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None/>
                      </a:pPr>
                      <a:r>
                        <a:rPr lang="zh-CN" altLang="en-US" sz="1200" b="0" dirty="0">
                          <a:solidFill>
                            <a:schemeClr val="tx1"/>
                          </a:solidFill>
                          <a:latin typeface="微软雅黑" panose="020B0503020204020204" charset="-122"/>
                          <a:ea typeface="微软雅黑" panose="020B0503020204020204" charset="-122"/>
                          <a:sym typeface="+mn-ea"/>
                        </a:rPr>
                        <a:t>油箱体</a:t>
                      </a: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buNone/>
                      </a:pPr>
                      <a:endParaRPr lang="zh-CN" altLang="en-US" sz="1200" b="0" i="0" kern="1200" dirty="0">
                        <a:solidFill>
                          <a:schemeClr val="dk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mn-ea"/>
                      </a:endParaRPr>
                    </a:p>
                  </a:txBody>
                  <a:tcPr anchor="ct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419904">
                <a:tc>
                  <a:txBody>
                    <a:bodyPr/>
                    <a:lstStyle/>
                    <a:p>
                      <a:pPr algn="ctr">
                        <a:buNone/>
                      </a:pPr>
                      <a:r>
                        <a:rPr lang="en-US" altLang="zh-CN" sz="1200" b="0" dirty="0">
                          <a:solidFill>
                            <a:schemeClr val="tx1"/>
                          </a:solidFill>
                          <a:latin typeface="微软雅黑" panose="020B0503020204020204" charset="-122"/>
                          <a:ea typeface="微软雅黑" panose="020B0503020204020204" charset="-122"/>
                        </a:rPr>
                        <a:t>4</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None/>
                      </a:pPr>
                      <a:r>
                        <a:rPr lang="zh-CN" altLang="en-US" sz="1200" b="0" dirty="0">
                          <a:solidFill>
                            <a:schemeClr val="tx1"/>
                          </a:solidFill>
                          <a:latin typeface="微软雅黑" panose="020B0503020204020204" charset="-122"/>
                          <a:ea typeface="微软雅黑" panose="020B0503020204020204" charset="-122"/>
                          <a:sym typeface="+mn-ea"/>
                        </a:rPr>
                        <a:t>放油管</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buNone/>
                      </a:pPr>
                      <a:endParaRPr lang="zh-CN" altLang="en-US" sz="1200" b="0" i="0" kern="1200" dirty="0">
                        <a:solidFill>
                          <a:schemeClr val="dk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mn-ea"/>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410479">
                <a:tc>
                  <a:txBody>
                    <a:bodyPr/>
                    <a:lstStyle/>
                    <a:p>
                      <a:pPr algn="ctr">
                        <a:buNone/>
                      </a:pPr>
                      <a:r>
                        <a:rPr lang="en-US" altLang="zh-CN" sz="1200" b="0" dirty="0">
                          <a:solidFill>
                            <a:schemeClr val="tx1"/>
                          </a:solidFill>
                          <a:latin typeface="微软雅黑" panose="020B0503020204020204" charset="-122"/>
                          <a:ea typeface="微软雅黑" panose="020B0503020204020204" charset="-122"/>
                        </a:rPr>
                        <a:t>5</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None/>
                      </a:pPr>
                      <a:r>
                        <a:rPr lang="zh-CN" altLang="en-US" sz="1200" b="0" dirty="0">
                          <a:solidFill>
                            <a:schemeClr val="tx1"/>
                          </a:solidFill>
                          <a:latin typeface="微软雅黑" panose="020B0503020204020204" charset="-122"/>
                          <a:ea typeface="微软雅黑" panose="020B0503020204020204" charset="-122"/>
                          <a:sym typeface="+mn-ea"/>
                        </a:rPr>
                        <a:t>球阀</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buNone/>
                      </a:pPr>
                      <a:endParaRPr lang="zh-CN" altLang="en-US" sz="1200" b="0" i="0" kern="1200" dirty="0">
                        <a:solidFill>
                          <a:schemeClr val="dk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mn-ea"/>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410479">
                <a:tc>
                  <a:txBody>
                    <a:bodyPr/>
                    <a:lstStyle/>
                    <a:p>
                      <a:pPr algn="ctr">
                        <a:buNone/>
                      </a:pPr>
                      <a:r>
                        <a:rPr lang="en-US" altLang="zh-CN" sz="1200" b="0" dirty="0">
                          <a:solidFill>
                            <a:schemeClr val="tx1"/>
                          </a:solidFill>
                          <a:latin typeface="微软雅黑" panose="020B0503020204020204" charset="-122"/>
                          <a:ea typeface="微软雅黑" panose="020B0503020204020204" charset="-122"/>
                        </a:rPr>
                        <a:t>6</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None/>
                      </a:pPr>
                      <a:r>
                        <a:rPr lang="zh-CN" altLang="en-US" sz="1200" b="0" dirty="0">
                          <a:solidFill>
                            <a:schemeClr val="tx1"/>
                          </a:solidFill>
                          <a:latin typeface="微软雅黑" panose="020B0503020204020204" charset="-122"/>
                          <a:ea typeface="微软雅黑" panose="020B0503020204020204" charset="-122"/>
                          <a:sym typeface="+mn-ea"/>
                        </a:rPr>
                        <a:t>阀门开关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buNone/>
                      </a:pPr>
                      <a:endParaRPr lang="zh-CN" altLang="en-US" sz="1200" b="0" i="0" kern="1200" dirty="0">
                        <a:solidFill>
                          <a:schemeClr val="dk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mn-ea"/>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410479">
                <a:tc>
                  <a:txBody>
                    <a:bodyPr/>
                    <a:lstStyle/>
                    <a:p>
                      <a:pPr algn="ctr">
                        <a:buNone/>
                      </a:pPr>
                      <a:r>
                        <a:rPr lang="en-US" altLang="zh-CN" sz="1200" b="0" dirty="0">
                          <a:solidFill>
                            <a:schemeClr val="tx1"/>
                          </a:solidFill>
                          <a:latin typeface="微软雅黑" panose="020B0503020204020204" charset="-122"/>
                          <a:ea typeface="微软雅黑" panose="020B0503020204020204" charset="-122"/>
                        </a:rPr>
                        <a:t>7</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None/>
                      </a:pPr>
                      <a:r>
                        <a:rPr lang="zh-CN" altLang="en-US" sz="1200" b="0" dirty="0">
                          <a:solidFill>
                            <a:schemeClr val="tx1"/>
                          </a:solidFill>
                          <a:latin typeface="微软雅黑" panose="020B0503020204020204" charset="-122"/>
                          <a:ea typeface="微软雅黑" panose="020B0503020204020204" charset="-122"/>
                          <a:sym typeface="+mn-ea"/>
                        </a:rPr>
                        <a:t>油位传感器接口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buNone/>
                      </a:pPr>
                      <a:endParaRPr lang="zh-CN" altLang="en-US" sz="1200" b="0" i="0" kern="1200" dirty="0">
                        <a:solidFill>
                          <a:schemeClr val="dk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mn-ea"/>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410479">
                <a:tc>
                  <a:txBody>
                    <a:bodyPr/>
                    <a:lstStyle/>
                    <a:p>
                      <a:pPr algn="ctr">
                        <a:buNone/>
                      </a:pPr>
                      <a:r>
                        <a:rPr lang="en-US" altLang="zh-CN" sz="1200" b="0" dirty="0">
                          <a:solidFill>
                            <a:schemeClr val="tx1"/>
                          </a:solidFill>
                          <a:latin typeface="微软雅黑" panose="020B0503020204020204" charset="-122"/>
                          <a:ea typeface="微软雅黑" panose="020B0503020204020204" charset="-122"/>
                        </a:rPr>
                        <a:t>8</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None/>
                      </a:pPr>
                      <a:r>
                        <a:rPr lang="zh-CN" altLang="en-US" sz="1200" b="0" dirty="0">
                          <a:solidFill>
                            <a:schemeClr val="tx1"/>
                          </a:solidFill>
                          <a:latin typeface="微软雅黑" panose="020B0503020204020204" charset="-122"/>
                          <a:ea typeface="微软雅黑" panose="020B0503020204020204" charset="-122"/>
                          <a:sym typeface="+mn-ea"/>
                        </a:rPr>
                        <a:t>回油管接口</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marL="0" algn="ctr" defTabSz="685800" rtl="0" eaLnBrk="1" latinLnBrk="0" hangingPunct="1">
                        <a:buNone/>
                      </a:pPr>
                      <a:endParaRPr lang="zh-CN" altLang="en-US" sz="1200" b="0" i="0" kern="1200" dirty="0">
                        <a:solidFill>
                          <a:schemeClr val="dk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mn-ea"/>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410479">
                <a:tc>
                  <a:txBody>
                    <a:bodyPr/>
                    <a:lstStyle/>
                    <a:p>
                      <a:pPr algn="ctr">
                        <a:buNone/>
                      </a:pPr>
                      <a:r>
                        <a:rPr lang="en-US" altLang="zh-CN" sz="1200" b="0" dirty="0">
                          <a:solidFill>
                            <a:schemeClr val="tx1"/>
                          </a:solidFill>
                          <a:latin typeface="微软雅黑" panose="020B0503020204020204" charset="-122"/>
                          <a:ea typeface="微软雅黑" panose="020B0503020204020204" charset="-122"/>
                        </a:rPr>
                        <a:t>9</a:t>
                      </a:r>
                    </a:p>
                  </a:txBody>
                  <a:tcPr anchor="ctr">
                    <a:lnL w="12700" cmpd="sng">
                      <a:solidFill>
                        <a:schemeClr val="tx1"/>
                      </a:solidFill>
                      <a:prstDash val="soli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algn="ctr">
                        <a:buNone/>
                      </a:pPr>
                      <a:r>
                        <a:rPr lang="zh-CN" altLang="en-US" sz="1200" b="0" dirty="0">
                          <a:solidFill>
                            <a:schemeClr val="tx1"/>
                          </a:solidFill>
                          <a:latin typeface="微软雅黑" panose="020B0503020204020204" charset="-122"/>
                          <a:ea typeface="微软雅黑" panose="020B0503020204020204" charset="-122"/>
                          <a:sym typeface="+mn-ea"/>
                        </a:rPr>
                        <a:t>扶手安装座</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solidFill>
                        <a:schemeClr val="tx1"/>
                      </a:solidFill>
                      <a:prstDash val="solid"/>
                    </a:lnT>
                    <a:lnB w="12700" cmpd="sng">
                      <a:solidFill>
                        <a:schemeClr val="tx1"/>
                      </a:solidFill>
                      <a:prstDash val="solid"/>
                    </a:lnB>
                    <a:noFill/>
                  </a:tcPr>
                </a:tc>
                <a:tc>
                  <a:txBody>
                    <a:bodyPr/>
                    <a:lstStyle/>
                    <a:p>
                      <a:pPr marL="0" algn="ctr" defTabSz="685800" rtl="0" eaLnBrk="1" latinLnBrk="0" hangingPunct="1">
                        <a:buNone/>
                      </a:pPr>
                      <a:endParaRPr lang="zh-CN" altLang="en-US" sz="1200" b="0" i="0" kern="1200" dirty="0">
                        <a:solidFill>
                          <a:schemeClr val="dk1"/>
                        </a:solidFill>
                        <a:effectLst/>
                        <a:latin typeface="Arial Unicode MS" panose="020B0604020202020204" pitchFamily="34" charset="-122"/>
                        <a:ea typeface="Arial Unicode MS" panose="020B0604020202020204" pitchFamily="34" charset="-122"/>
                        <a:cs typeface="Arial Unicode MS" panose="020B0604020202020204" pitchFamily="34" charset="-122"/>
                        <a:sym typeface="+mn-ea"/>
                      </a:endParaRPr>
                    </a:p>
                  </a:txBody>
                  <a:tcPr anchor="ctr">
                    <a:lnL w="12700" cap="flat" cmpd="sng" algn="ctr">
                      <a:solidFill>
                        <a:schemeClr val="tx1"/>
                      </a:solidFill>
                      <a:prstDash val="solid"/>
                      <a:round/>
                      <a:headEnd type="none" w="med" len="med"/>
                      <a:tailEnd type="none" w="med" len="me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9"/>
                  </a:ext>
                </a:extLst>
              </a:tr>
            </a:tbl>
          </a:graphicData>
        </a:graphic>
      </p:graphicFrame>
      <p:sp>
        <p:nvSpPr>
          <p:cNvPr id="5" name="文本框 4">
            <a:extLst>
              <a:ext uri="{FF2B5EF4-FFF2-40B4-BE49-F238E27FC236}">
                <a16:creationId xmlns:a16="http://schemas.microsoft.com/office/drawing/2014/main" id="{63EA942C-34EA-406A-8493-DAA2A5446218}"/>
              </a:ext>
            </a:extLst>
          </p:cNvPr>
          <p:cNvSpPr txBox="1"/>
          <p:nvPr/>
        </p:nvSpPr>
        <p:spPr>
          <a:xfrm>
            <a:off x="949034" y="1345553"/>
            <a:ext cx="415498" cy="369332"/>
          </a:xfrm>
          <a:prstGeom prst="rect">
            <a:avLst/>
          </a:prstGeom>
          <a:noFill/>
        </p:spPr>
        <p:txBody>
          <a:bodyPr wrap="none" rtlCol="0">
            <a:spAutoFit/>
          </a:bodyPr>
          <a:lstStyle/>
          <a:p>
            <a:r>
              <a:rPr lang="zh-CN" altLang="en-US" b="1" dirty="0">
                <a:solidFill>
                  <a:srgbClr val="FF0000"/>
                </a:solidFill>
              </a:rPr>
              <a:t>①</a:t>
            </a:r>
          </a:p>
        </p:txBody>
      </p:sp>
      <p:sp>
        <p:nvSpPr>
          <p:cNvPr id="6" name="矩形 5">
            <a:extLst>
              <a:ext uri="{FF2B5EF4-FFF2-40B4-BE49-F238E27FC236}">
                <a16:creationId xmlns:a16="http://schemas.microsoft.com/office/drawing/2014/main" id="{0024E9ED-14CC-4FBB-B305-D596E27BAFDA}"/>
              </a:ext>
            </a:extLst>
          </p:cNvPr>
          <p:cNvSpPr/>
          <p:nvPr/>
        </p:nvSpPr>
        <p:spPr>
          <a:xfrm>
            <a:off x="2574745" y="1527947"/>
            <a:ext cx="415498" cy="369332"/>
          </a:xfrm>
          <a:prstGeom prst="rect">
            <a:avLst/>
          </a:prstGeom>
        </p:spPr>
        <p:txBody>
          <a:bodyPr wrap="none">
            <a:spAutoFit/>
          </a:bodyPr>
          <a:lstStyle/>
          <a:p>
            <a:r>
              <a:rPr lang="zh-CN" altLang="en-US" b="1" dirty="0">
                <a:solidFill>
                  <a:srgbClr val="FF0000"/>
                </a:solidFill>
              </a:rPr>
              <a:t>②</a:t>
            </a:r>
          </a:p>
        </p:txBody>
      </p:sp>
      <p:sp>
        <p:nvSpPr>
          <p:cNvPr id="7" name="矩形 6">
            <a:extLst>
              <a:ext uri="{FF2B5EF4-FFF2-40B4-BE49-F238E27FC236}">
                <a16:creationId xmlns:a16="http://schemas.microsoft.com/office/drawing/2014/main" id="{E0F24F88-5E68-45E0-93C7-A7E62BA72435}"/>
              </a:ext>
            </a:extLst>
          </p:cNvPr>
          <p:cNvSpPr/>
          <p:nvPr/>
        </p:nvSpPr>
        <p:spPr>
          <a:xfrm>
            <a:off x="3598682" y="2986442"/>
            <a:ext cx="415498" cy="369332"/>
          </a:xfrm>
          <a:prstGeom prst="rect">
            <a:avLst/>
          </a:prstGeom>
        </p:spPr>
        <p:txBody>
          <a:bodyPr wrap="none">
            <a:spAutoFit/>
          </a:bodyPr>
          <a:lstStyle/>
          <a:p>
            <a:r>
              <a:rPr lang="zh-CN" altLang="en-US" b="1" dirty="0">
                <a:solidFill>
                  <a:srgbClr val="FF0000"/>
                </a:solidFill>
              </a:rPr>
              <a:t>③</a:t>
            </a:r>
          </a:p>
        </p:txBody>
      </p:sp>
      <p:sp>
        <p:nvSpPr>
          <p:cNvPr id="8" name="矩形 7">
            <a:extLst>
              <a:ext uri="{FF2B5EF4-FFF2-40B4-BE49-F238E27FC236}">
                <a16:creationId xmlns:a16="http://schemas.microsoft.com/office/drawing/2014/main" id="{F6C92EEA-05BA-44DA-9CA2-3DAFDE1C0C8B}"/>
              </a:ext>
            </a:extLst>
          </p:cNvPr>
          <p:cNvSpPr/>
          <p:nvPr/>
        </p:nvSpPr>
        <p:spPr>
          <a:xfrm>
            <a:off x="3678577" y="4825794"/>
            <a:ext cx="415498" cy="369332"/>
          </a:xfrm>
          <a:prstGeom prst="rect">
            <a:avLst/>
          </a:prstGeom>
        </p:spPr>
        <p:txBody>
          <a:bodyPr wrap="none">
            <a:spAutoFit/>
          </a:bodyPr>
          <a:lstStyle/>
          <a:p>
            <a:r>
              <a:rPr lang="zh-CN" altLang="en-US" b="1" dirty="0">
                <a:solidFill>
                  <a:srgbClr val="FF0000"/>
                </a:solidFill>
              </a:rPr>
              <a:t>④</a:t>
            </a:r>
          </a:p>
        </p:txBody>
      </p:sp>
      <p:sp>
        <p:nvSpPr>
          <p:cNvPr id="9" name="矩形 8">
            <a:extLst>
              <a:ext uri="{FF2B5EF4-FFF2-40B4-BE49-F238E27FC236}">
                <a16:creationId xmlns:a16="http://schemas.microsoft.com/office/drawing/2014/main" id="{BDBA2B19-2363-4065-BA43-A1BEFA6AB329}"/>
              </a:ext>
            </a:extLst>
          </p:cNvPr>
          <p:cNvSpPr/>
          <p:nvPr/>
        </p:nvSpPr>
        <p:spPr>
          <a:xfrm>
            <a:off x="4466631" y="5371476"/>
            <a:ext cx="415498" cy="369332"/>
          </a:xfrm>
          <a:prstGeom prst="rect">
            <a:avLst/>
          </a:prstGeom>
        </p:spPr>
        <p:txBody>
          <a:bodyPr wrap="none">
            <a:spAutoFit/>
          </a:bodyPr>
          <a:lstStyle/>
          <a:p>
            <a:r>
              <a:rPr lang="zh-CN" altLang="en-US" b="1" dirty="0">
                <a:solidFill>
                  <a:srgbClr val="FF0000"/>
                </a:solidFill>
              </a:rPr>
              <a:t>⑤</a:t>
            </a:r>
          </a:p>
        </p:txBody>
      </p:sp>
      <p:sp>
        <p:nvSpPr>
          <p:cNvPr id="10" name="矩形 9">
            <a:extLst>
              <a:ext uri="{FF2B5EF4-FFF2-40B4-BE49-F238E27FC236}">
                <a16:creationId xmlns:a16="http://schemas.microsoft.com/office/drawing/2014/main" id="{17F47DAF-7034-4E34-AC3B-04693A2AF228}"/>
              </a:ext>
            </a:extLst>
          </p:cNvPr>
          <p:cNvSpPr/>
          <p:nvPr/>
        </p:nvSpPr>
        <p:spPr>
          <a:xfrm>
            <a:off x="741285" y="5018671"/>
            <a:ext cx="415498" cy="369332"/>
          </a:xfrm>
          <a:prstGeom prst="rect">
            <a:avLst/>
          </a:prstGeom>
        </p:spPr>
        <p:txBody>
          <a:bodyPr wrap="none">
            <a:spAutoFit/>
          </a:bodyPr>
          <a:lstStyle/>
          <a:p>
            <a:r>
              <a:rPr lang="zh-CN" altLang="en-US" b="1" dirty="0">
                <a:solidFill>
                  <a:srgbClr val="FF0000"/>
                </a:solidFill>
              </a:rPr>
              <a:t>⑥</a:t>
            </a:r>
          </a:p>
        </p:txBody>
      </p:sp>
      <p:sp>
        <p:nvSpPr>
          <p:cNvPr id="11" name="矩形 10">
            <a:extLst>
              <a:ext uri="{FF2B5EF4-FFF2-40B4-BE49-F238E27FC236}">
                <a16:creationId xmlns:a16="http://schemas.microsoft.com/office/drawing/2014/main" id="{6E0DA68E-9287-45E0-9E44-1503095C27D2}"/>
              </a:ext>
            </a:extLst>
          </p:cNvPr>
          <p:cNvSpPr/>
          <p:nvPr/>
        </p:nvSpPr>
        <p:spPr>
          <a:xfrm>
            <a:off x="224349" y="1897279"/>
            <a:ext cx="415498" cy="369332"/>
          </a:xfrm>
          <a:prstGeom prst="rect">
            <a:avLst/>
          </a:prstGeom>
        </p:spPr>
        <p:txBody>
          <a:bodyPr wrap="none">
            <a:spAutoFit/>
          </a:bodyPr>
          <a:lstStyle/>
          <a:p>
            <a:r>
              <a:rPr lang="zh-CN" altLang="en-US" b="1" dirty="0">
                <a:solidFill>
                  <a:srgbClr val="FF0000"/>
                </a:solidFill>
              </a:rPr>
              <a:t>⑦</a:t>
            </a:r>
          </a:p>
        </p:txBody>
      </p:sp>
      <p:sp>
        <p:nvSpPr>
          <p:cNvPr id="13" name="矩形 12">
            <a:extLst>
              <a:ext uri="{FF2B5EF4-FFF2-40B4-BE49-F238E27FC236}">
                <a16:creationId xmlns:a16="http://schemas.microsoft.com/office/drawing/2014/main" id="{720EEF9D-425F-4F35-A22C-6CDD3F474F3C}"/>
              </a:ext>
            </a:extLst>
          </p:cNvPr>
          <p:cNvSpPr/>
          <p:nvPr/>
        </p:nvSpPr>
        <p:spPr>
          <a:xfrm>
            <a:off x="0" y="3244334"/>
            <a:ext cx="415498" cy="369332"/>
          </a:xfrm>
          <a:prstGeom prst="rect">
            <a:avLst/>
          </a:prstGeom>
        </p:spPr>
        <p:txBody>
          <a:bodyPr wrap="none">
            <a:spAutoFit/>
          </a:bodyPr>
          <a:lstStyle/>
          <a:p>
            <a:r>
              <a:rPr lang="zh-CN" altLang="en-US" b="1" dirty="0">
                <a:solidFill>
                  <a:srgbClr val="FF0000"/>
                </a:solidFill>
              </a:rPr>
              <a:t>⑧</a:t>
            </a:r>
          </a:p>
        </p:txBody>
      </p:sp>
      <p:sp>
        <p:nvSpPr>
          <p:cNvPr id="14" name="矩形 13">
            <a:extLst>
              <a:ext uri="{FF2B5EF4-FFF2-40B4-BE49-F238E27FC236}">
                <a16:creationId xmlns:a16="http://schemas.microsoft.com/office/drawing/2014/main" id="{1268B1E1-A384-4C57-BCAB-ED120D424F77}"/>
              </a:ext>
            </a:extLst>
          </p:cNvPr>
          <p:cNvSpPr/>
          <p:nvPr/>
        </p:nvSpPr>
        <p:spPr>
          <a:xfrm>
            <a:off x="3249850" y="1984289"/>
            <a:ext cx="415498" cy="369332"/>
          </a:xfrm>
          <a:prstGeom prst="rect">
            <a:avLst/>
          </a:prstGeom>
        </p:spPr>
        <p:txBody>
          <a:bodyPr wrap="none">
            <a:spAutoFit/>
          </a:bodyPr>
          <a:lstStyle/>
          <a:p>
            <a:r>
              <a:rPr lang="zh-CN" altLang="en-US" b="1" dirty="0">
                <a:solidFill>
                  <a:srgbClr val="FF0000"/>
                </a:solidFill>
              </a:rPr>
              <a:t>⑨</a:t>
            </a:r>
          </a:p>
        </p:txBody>
      </p:sp>
      <p:cxnSp>
        <p:nvCxnSpPr>
          <p:cNvPr id="15" name="直接箭头连接符 14">
            <a:extLst>
              <a:ext uri="{FF2B5EF4-FFF2-40B4-BE49-F238E27FC236}">
                <a16:creationId xmlns:a16="http://schemas.microsoft.com/office/drawing/2014/main" id="{7828721A-D071-43CC-A1A2-5606D01D0C54}"/>
              </a:ext>
            </a:extLst>
          </p:cNvPr>
          <p:cNvCxnSpPr/>
          <p:nvPr/>
        </p:nvCxnSpPr>
        <p:spPr>
          <a:xfrm flipV="1">
            <a:off x="1356132" y="1371600"/>
            <a:ext cx="472668" cy="11982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a:extLst>
              <a:ext uri="{FF2B5EF4-FFF2-40B4-BE49-F238E27FC236}">
                <a16:creationId xmlns:a16="http://schemas.microsoft.com/office/drawing/2014/main" id="{B886B587-1464-4DDC-9E3B-8E751823C249}"/>
              </a:ext>
            </a:extLst>
          </p:cNvPr>
          <p:cNvCxnSpPr/>
          <p:nvPr/>
        </p:nvCxnSpPr>
        <p:spPr>
          <a:xfrm flipH="1" flipV="1">
            <a:off x="2100020" y="1619598"/>
            <a:ext cx="531247" cy="5649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7" name="直接箭头连接符 16">
            <a:extLst>
              <a:ext uri="{FF2B5EF4-FFF2-40B4-BE49-F238E27FC236}">
                <a16:creationId xmlns:a16="http://schemas.microsoft.com/office/drawing/2014/main" id="{957968FE-2046-47FF-97C1-F8DFA45B490A}"/>
              </a:ext>
            </a:extLst>
          </p:cNvPr>
          <p:cNvCxnSpPr/>
          <p:nvPr/>
        </p:nvCxnSpPr>
        <p:spPr>
          <a:xfrm flipH="1">
            <a:off x="2910713" y="3244334"/>
            <a:ext cx="728313" cy="2052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8" name="直接箭头连接符 17">
            <a:extLst>
              <a:ext uri="{FF2B5EF4-FFF2-40B4-BE49-F238E27FC236}">
                <a16:creationId xmlns:a16="http://schemas.microsoft.com/office/drawing/2014/main" id="{67E01286-0BDD-4502-A0AC-6620A3D9F6C4}"/>
              </a:ext>
            </a:extLst>
          </p:cNvPr>
          <p:cNvCxnSpPr/>
          <p:nvPr/>
        </p:nvCxnSpPr>
        <p:spPr>
          <a:xfrm flipH="1">
            <a:off x="3471620" y="5132128"/>
            <a:ext cx="334811" cy="42401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19" name="直接箭头连接符 18">
            <a:extLst>
              <a:ext uri="{FF2B5EF4-FFF2-40B4-BE49-F238E27FC236}">
                <a16:creationId xmlns:a16="http://schemas.microsoft.com/office/drawing/2014/main" id="{9C901EE6-E9CF-4F8A-82E0-B290F112D333}"/>
              </a:ext>
            </a:extLst>
          </p:cNvPr>
          <p:cNvCxnSpPr/>
          <p:nvPr/>
        </p:nvCxnSpPr>
        <p:spPr>
          <a:xfrm flipH="1">
            <a:off x="4094076" y="5583654"/>
            <a:ext cx="439178" cy="352466"/>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0" name="直接箭头连接符 19">
            <a:extLst>
              <a:ext uri="{FF2B5EF4-FFF2-40B4-BE49-F238E27FC236}">
                <a16:creationId xmlns:a16="http://schemas.microsoft.com/office/drawing/2014/main" id="{0558AF47-6EB7-4C47-B899-308769383C7F}"/>
              </a:ext>
            </a:extLst>
          </p:cNvPr>
          <p:cNvCxnSpPr/>
          <p:nvPr/>
        </p:nvCxnSpPr>
        <p:spPr>
          <a:xfrm flipV="1">
            <a:off x="1135311" y="4905214"/>
            <a:ext cx="475232" cy="226914"/>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1" name="直接箭头连接符 20">
            <a:extLst>
              <a:ext uri="{FF2B5EF4-FFF2-40B4-BE49-F238E27FC236}">
                <a16:creationId xmlns:a16="http://schemas.microsoft.com/office/drawing/2014/main" id="{4BD5CB16-4A18-419D-8042-F1619665F69E}"/>
              </a:ext>
            </a:extLst>
          </p:cNvPr>
          <p:cNvCxnSpPr/>
          <p:nvPr/>
        </p:nvCxnSpPr>
        <p:spPr>
          <a:xfrm>
            <a:off x="577356" y="2150912"/>
            <a:ext cx="473316" cy="315451"/>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2" name="直接箭头连接符 21">
            <a:extLst>
              <a:ext uri="{FF2B5EF4-FFF2-40B4-BE49-F238E27FC236}">
                <a16:creationId xmlns:a16="http://schemas.microsoft.com/office/drawing/2014/main" id="{107C0FA4-4727-414F-AF6B-E2F418DE6415}"/>
              </a:ext>
            </a:extLst>
          </p:cNvPr>
          <p:cNvCxnSpPr/>
          <p:nvPr/>
        </p:nvCxnSpPr>
        <p:spPr>
          <a:xfrm flipV="1">
            <a:off x="345088" y="3134768"/>
            <a:ext cx="894776" cy="287240"/>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cxnSp>
        <p:nvCxnSpPr>
          <p:cNvPr id="23" name="直接箭头连接符 22">
            <a:extLst>
              <a:ext uri="{FF2B5EF4-FFF2-40B4-BE49-F238E27FC236}">
                <a16:creationId xmlns:a16="http://schemas.microsoft.com/office/drawing/2014/main" id="{1DCB5409-B161-4F8B-80EA-971C9FC3517B}"/>
              </a:ext>
            </a:extLst>
          </p:cNvPr>
          <p:cNvCxnSpPr/>
          <p:nvPr/>
        </p:nvCxnSpPr>
        <p:spPr>
          <a:xfrm flipH="1">
            <a:off x="2712204" y="2266611"/>
            <a:ext cx="562665" cy="253633"/>
          </a:xfrm>
          <a:prstGeom prst="straightConnector1">
            <a:avLst/>
          </a:prstGeom>
          <a:ln>
            <a:solidFill>
              <a:srgbClr val="FF0000"/>
            </a:solidFill>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9390395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5AA52F3-625B-4172-A6F0-783B7E4011C3}"/>
              </a:ext>
            </a:extLst>
          </p:cNvPr>
          <p:cNvSpPr/>
          <p:nvPr/>
        </p:nvSpPr>
        <p:spPr>
          <a:xfrm>
            <a:off x="302527" y="691582"/>
            <a:ext cx="2031325" cy="369332"/>
          </a:xfrm>
          <a:prstGeom prst="rect">
            <a:avLst/>
          </a:prstGeom>
        </p:spPr>
        <p:txBody>
          <a:bodyPr wrap="none">
            <a:spAutoFit/>
          </a:bodyPr>
          <a:lstStyle/>
          <a:p>
            <a:r>
              <a:rPr lang="zh-CN" altLang="en-US" dirty="0"/>
              <a:t>主泵内部结构组成</a:t>
            </a:r>
          </a:p>
        </p:txBody>
      </p:sp>
      <p:pic>
        <p:nvPicPr>
          <p:cNvPr id="4" name="图片 3">
            <a:extLst>
              <a:ext uri="{FF2B5EF4-FFF2-40B4-BE49-F238E27FC236}">
                <a16:creationId xmlns:a16="http://schemas.microsoft.com/office/drawing/2014/main" id="{490F6B0B-C96D-4482-9082-B197A12339A1}"/>
              </a:ext>
            </a:extLst>
          </p:cNvPr>
          <p:cNvPicPr>
            <a:picLocks noChangeAspect="1"/>
          </p:cNvPicPr>
          <p:nvPr/>
        </p:nvPicPr>
        <p:blipFill>
          <a:blip r:embed="rId2"/>
          <a:stretch>
            <a:fillRect/>
          </a:stretch>
        </p:blipFill>
        <p:spPr>
          <a:xfrm>
            <a:off x="6096000" y="2169651"/>
            <a:ext cx="5521096" cy="2884897"/>
          </a:xfrm>
          <a:prstGeom prst="rect">
            <a:avLst/>
          </a:prstGeom>
        </p:spPr>
      </p:pic>
      <p:sp>
        <p:nvSpPr>
          <p:cNvPr id="5" name="矩形 4">
            <a:extLst>
              <a:ext uri="{FF2B5EF4-FFF2-40B4-BE49-F238E27FC236}">
                <a16:creationId xmlns:a16="http://schemas.microsoft.com/office/drawing/2014/main" id="{F12E63EB-9594-45AC-9C16-0F4735353CCD}"/>
              </a:ext>
            </a:extLst>
          </p:cNvPr>
          <p:cNvSpPr/>
          <p:nvPr/>
        </p:nvSpPr>
        <p:spPr>
          <a:xfrm>
            <a:off x="314657" y="1528266"/>
            <a:ext cx="4367472" cy="4466607"/>
          </a:xfrm>
          <a:prstGeom prst="rect">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wrap="square">
            <a:spAutoFit/>
          </a:bodyPr>
          <a:lstStyle/>
          <a:p>
            <a:pPr marL="285750" lvl="0" indent="-285750">
              <a:lnSpc>
                <a:spcPct val="150000"/>
              </a:lnSpc>
              <a:buFont typeface="Wingdings" panose="05000000000000000000" pitchFamily="2" charset="2"/>
              <a:buChar char="Ø"/>
            </a:pPr>
            <a:r>
              <a:rPr lang="zh-CN" altLang="en-US" sz="1600" b="1" dirty="0">
                <a:solidFill>
                  <a:schemeClr val="tx1"/>
                </a:solidFill>
                <a:latin typeface="+mn-ea"/>
              </a:rPr>
              <a:t>内部结构组成：</a:t>
            </a:r>
            <a:r>
              <a:rPr lang="zh-CN" altLang="en-US" sz="1600" dirty="0">
                <a:solidFill>
                  <a:schemeClr val="tx1"/>
                </a:solidFill>
                <a:latin typeface="+mn-ea"/>
              </a:rPr>
              <a:t>旋转配流组件</a:t>
            </a:r>
            <a:r>
              <a:rPr lang="en-US" altLang="zh-CN" sz="1600" dirty="0">
                <a:solidFill>
                  <a:schemeClr val="tx1"/>
                </a:solidFill>
                <a:latin typeface="+mn-ea"/>
              </a:rPr>
              <a:t>+</a:t>
            </a:r>
            <a:r>
              <a:rPr lang="zh-CN" altLang="en-US" sz="1600" dirty="0">
                <a:solidFill>
                  <a:schemeClr val="tx1"/>
                </a:solidFill>
                <a:latin typeface="+mn-ea"/>
              </a:rPr>
              <a:t>变量机构组件</a:t>
            </a:r>
            <a:endParaRPr lang="en-US" altLang="zh-CN" sz="1600" dirty="0">
              <a:solidFill>
                <a:schemeClr val="tx1"/>
              </a:solidFill>
              <a:latin typeface="+mn-ea"/>
            </a:endParaRPr>
          </a:p>
          <a:p>
            <a:pPr marL="285750" indent="-285750">
              <a:lnSpc>
                <a:spcPct val="150000"/>
              </a:lnSpc>
              <a:buFont typeface="Wingdings" panose="05000000000000000000" pitchFamily="2" charset="2"/>
              <a:buChar char="Ø"/>
            </a:pPr>
            <a:r>
              <a:rPr lang="zh-CN" altLang="en-US" sz="1600" b="1" dirty="0">
                <a:solidFill>
                  <a:schemeClr val="tx1"/>
                </a:solidFill>
                <a:latin typeface="+mn-ea"/>
              </a:rPr>
              <a:t>各部分组成及作用：</a:t>
            </a:r>
            <a:endParaRPr lang="en-US" altLang="zh-CN" sz="1600" b="1" dirty="0">
              <a:solidFill>
                <a:schemeClr val="tx1"/>
              </a:solidFill>
              <a:latin typeface="+mn-ea"/>
            </a:endParaRPr>
          </a:p>
          <a:p>
            <a:pPr marL="342900" indent="-342900">
              <a:lnSpc>
                <a:spcPct val="150000"/>
              </a:lnSpc>
              <a:buFont typeface="+mj-lt"/>
              <a:buAutoNum type="alphaLcParenR"/>
            </a:pPr>
            <a:r>
              <a:rPr lang="zh-CN" altLang="en-US" sz="1600" dirty="0">
                <a:solidFill>
                  <a:schemeClr val="tx1"/>
                </a:solidFill>
                <a:latin typeface="+mn-ea"/>
              </a:rPr>
              <a:t>旋转配流组件：</a:t>
            </a:r>
            <a:endParaRPr lang="en-US" altLang="zh-CN" sz="1600" dirty="0">
              <a:solidFill>
                <a:schemeClr val="tx1"/>
              </a:solidFill>
              <a:latin typeface="+mn-ea"/>
            </a:endParaRPr>
          </a:p>
          <a:p>
            <a:pPr marL="285750" indent="-285750">
              <a:lnSpc>
                <a:spcPct val="150000"/>
              </a:lnSpc>
              <a:buFont typeface="Wingdings" panose="05000000000000000000" pitchFamily="2" charset="2"/>
              <a:buChar char="l"/>
            </a:pPr>
            <a:r>
              <a:rPr lang="zh-CN" altLang="en-US" sz="1600" dirty="0">
                <a:solidFill>
                  <a:schemeClr val="tx1"/>
                </a:solidFill>
                <a:latin typeface="+mn-ea"/>
              </a:rPr>
              <a:t>驱动轴：带动缸体旋转</a:t>
            </a:r>
            <a:endParaRPr lang="en-US" altLang="zh-CN" sz="1600" dirty="0">
              <a:solidFill>
                <a:schemeClr val="tx1"/>
              </a:solidFill>
              <a:latin typeface="+mn-ea"/>
            </a:endParaRPr>
          </a:p>
          <a:p>
            <a:pPr marL="285750" indent="-285750">
              <a:lnSpc>
                <a:spcPct val="150000"/>
              </a:lnSpc>
              <a:buFont typeface="Wingdings" panose="05000000000000000000" pitchFamily="2" charset="2"/>
              <a:buChar char="l"/>
            </a:pPr>
            <a:r>
              <a:rPr lang="zh-CN" altLang="en-US" sz="1600" dirty="0">
                <a:solidFill>
                  <a:schemeClr val="tx1"/>
                </a:solidFill>
                <a:latin typeface="+mn-ea"/>
              </a:rPr>
              <a:t>缸体</a:t>
            </a:r>
            <a:r>
              <a:rPr lang="en-US" altLang="zh-CN" sz="1600" dirty="0">
                <a:solidFill>
                  <a:schemeClr val="tx1"/>
                </a:solidFill>
                <a:latin typeface="+mn-ea"/>
              </a:rPr>
              <a:t>/</a:t>
            </a:r>
            <a:r>
              <a:rPr lang="zh-CN" altLang="en-US" sz="1600" dirty="0">
                <a:solidFill>
                  <a:schemeClr val="tx1"/>
                </a:solidFill>
                <a:latin typeface="+mn-ea"/>
              </a:rPr>
              <a:t>柱塞滑靴：柱塞随缸体旋转并在缸体孔内往复运动，实现吸油和排油</a:t>
            </a:r>
            <a:endParaRPr lang="en-US" altLang="zh-CN" sz="1600" dirty="0">
              <a:solidFill>
                <a:schemeClr val="tx1"/>
              </a:solidFill>
              <a:latin typeface="+mn-ea"/>
            </a:endParaRPr>
          </a:p>
          <a:p>
            <a:pPr marL="285750" indent="-285750">
              <a:lnSpc>
                <a:spcPct val="150000"/>
              </a:lnSpc>
              <a:buFont typeface="Wingdings" panose="05000000000000000000" pitchFamily="2" charset="2"/>
              <a:buChar char="l"/>
            </a:pPr>
            <a:r>
              <a:rPr lang="zh-CN" altLang="en-US" sz="1600" dirty="0">
                <a:solidFill>
                  <a:schemeClr val="tx1"/>
                </a:solidFill>
                <a:latin typeface="+mn-ea"/>
              </a:rPr>
              <a:t>缸体弹簧：提供 缸体和配油盘压紧力，滑靴和滑道压紧力</a:t>
            </a:r>
            <a:endParaRPr lang="en-US" altLang="zh-CN" sz="1600" dirty="0">
              <a:solidFill>
                <a:schemeClr val="tx1"/>
              </a:solidFill>
              <a:latin typeface="+mn-ea"/>
            </a:endParaRPr>
          </a:p>
          <a:p>
            <a:pPr marL="285750" indent="-285750">
              <a:lnSpc>
                <a:spcPct val="150000"/>
              </a:lnSpc>
              <a:buFont typeface="Wingdings" panose="05000000000000000000" pitchFamily="2" charset="2"/>
              <a:buChar char="l"/>
            </a:pPr>
            <a:r>
              <a:rPr lang="zh-CN" altLang="en-US" sz="1600" dirty="0">
                <a:solidFill>
                  <a:schemeClr val="tx1"/>
                </a:solidFill>
                <a:latin typeface="+mn-ea"/>
              </a:rPr>
              <a:t>球铰：将缸体弹簧力传递给压盘</a:t>
            </a:r>
            <a:endParaRPr lang="en-US" altLang="zh-CN" sz="1600" dirty="0">
              <a:solidFill>
                <a:schemeClr val="tx1"/>
              </a:solidFill>
              <a:latin typeface="+mn-ea"/>
            </a:endParaRPr>
          </a:p>
          <a:p>
            <a:pPr marL="285750" indent="-285750">
              <a:lnSpc>
                <a:spcPct val="150000"/>
              </a:lnSpc>
              <a:buFont typeface="Wingdings" panose="05000000000000000000" pitchFamily="2" charset="2"/>
              <a:buChar char="l"/>
            </a:pPr>
            <a:r>
              <a:rPr lang="zh-CN" altLang="en-US" sz="1600" dirty="0">
                <a:solidFill>
                  <a:schemeClr val="tx1"/>
                </a:solidFill>
                <a:latin typeface="+mn-ea"/>
              </a:rPr>
              <a:t>压盘：将滑靴压紧在滑道上</a:t>
            </a:r>
            <a:endParaRPr lang="en-US" altLang="zh-CN" sz="1600" dirty="0">
              <a:solidFill>
                <a:schemeClr val="tx1"/>
              </a:solidFill>
              <a:latin typeface="+mn-ea"/>
            </a:endParaRPr>
          </a:p>
          <a:p>
            <a:pPr marL="285750" indent="-285750">
              <a:lnSpc>
                <a:spcPct val="150000"/>
              </a:lnSpc>
              <a:buFont typeface="Wingdings" panose="05000000000000000000" pitchFamily="2" charset="2"/>
              <a:buChar char="l"/>
            </a:pPr>
            <a:r>
              <a:rPr lang="zh-CN" altLang="en-US" sz="1600" dirty="0">
                <a:solidFill>
                  <a:schemeClr val="tx1"/>
                </a:solidFill>
                <a:latin typeface="+mn-ea"/>
              </a:rPr>
              <a:t>配油盘：与缸体配合进行吸油和排油</a:t>
            </a:r>
            <a:endParaRPr lang="en-US" altLang="zh-CN" sz="1600" dirty="0">
              <a:solidFill>
                <a:schemeClr val="tx1"/>
              </a:solidFill>
              <a:latin typeface="+mn-ea"/>
            </a:endParaRPr>
          </a:p>
        </p:txBody>
      </p:sp>
      <p:cxnSp>
        <p:nvCxnSpPr>
          <p:cNvPr id="6" name="直接箭头连接符 5">
            <a:extLst>
              <a:ext uri="{FF2B5EF4-FFF2-40B4-BE49-F238E27FC236}">
                <a16:creationId xmlns:a16="http://schemas.microsoft.com/office/drawing/2014/main" id="{CCD2205B-A604-4BE5-B921-437516B81103}"/>
              </a:ext>
            </a:extLst>
          </p:cNvPr>
          <p:cNvCxnSpPr/>
          <p:nvPr/>
        </p:nvCxnSpPr>
        <p:spPr>
          <a:xfrm>
            <a:off x="5606620" y="2872294"/>
            <a:ext cx="2013776" cy="696686"/>
          </a:xfrm>
          <a:prstGeom prst="straightConnector1">
            <a:avLst/>
          </a:prstGeom>
          <a:ln w="19050">
            <a:solidFill>
              <a:schemeClr val="tx1"/>
            </a:solidFill>
            <a:headEnd type="oval"/>
            <a:tailEnd type="arrow"/>
          </a:ln>
        </p:spPr>
        <p:style>
          <a:lnRef idx="3">
            <a:schemeClr val="accent2"/>
          </a:lnRef>
          <a:fillRef idx="0">
            <a:schemeClr val="accent2"/>
          </a:fillRef>
          <a:effectRef idx="2">
            <a:schemeClr val="accent2"/>
          </a:effectRef>
          <a:fontRef idx="minor">
            <a:schemeClr val="tx1"/>
          </a:fontRef>
        </p:style>
      </p:cxnSp>
      <p:sp>
        <p:nvSpPr>
          <p:cNvPr id="7" name="矩形 6">
            <a:extLst>
              <a:ext uri="{FF2B5EF4-FFF2-40B4-BE49-F238E27FC236}">
                <a16:creationId xmlns:a16="http://schemas.microsoft.com/office/drawing/2014/main" id="{57CAF7B0-DC07-4C14-9C25-58CAD554E302}"/>
              </a:ext>
            </a:extLst>
          </p:cNvPr>
          <p:cNvSpPr/>
          <p:nvPr/>
        </p:nvSpPr>
        <p:spPr>
          <a:xfrm>
            <a:off x="4926819" y="2597288"/>
            <a:ext cx="67980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rPr>
              <a:t>滑道</a:t>
            </a:r>
          </a:p>
        </p:txBody>
      </p:sp>
      <p:cxnSp>
        <p:nvCxnSpPr>
          <p:cNvPr id="8" name="直接箭头连接符 7">
            <a:extLst>
              <a:ext uri="{FF2B5EF4-FFF2-40B4-BE49-F238E27FC236}">
                <a16:creationId xmlns:a16="http://schemas.microsoft.com/office/drawing/2014/main" id="{7D94AAE0-6DFE-4DDE-AC21-32F133040095}"/>
              </a:ext>
            </a:extLst>
          </p:cNvPr>
          <p:cNvCxnSpPr/>
          <p:nvPr/>
        </p:nvCxnSpPr>
        <p:spPr>
          <a:xfrm>
            <a:off x="5699981" y="3452878"/>
            <a:ext cx="1454589" cy="617385"/>
          </a:xfrm>
          <a:prstGeom prst="straightConnector1">
            <a:avLst/>
          </a:prstGeom>
          <a:ln w="19050">
            <a:solidFill>
              <a:schemeClr val="tx1"/>
            </a:solidFill>
            <a:headEnd type="oval"/>
            <a:tailEnd type="arrow"/>
          </a:ln>
        </p:spPr>
        <p:style>
          <a:lnRef idx="3">
            <a:schemeClr val="accent2"/>
          </a:lnRef>
          <a:fillRef idx="0">
            <a:schemeClr val="accent2"/>
          </a:fillRef>
          <a:effectRef idx="2">
            <a:schemeClr val="accent2"/>
          </a:effectRef>
          <a:fontRef idx="minor">
            <a:schemeClr val="tx1"/>
          </a:fontRef>
        </p:style>
      </p:cxnSp>
      <p:sp>
        <p:nvSpPr>
          <p:cNvPr id="9" name="矩形 8">
            <a:extLst>
              <a:ext uri="{FF2B5EF4-FFF2-40B4-BE49-F238E27FC236}">
                <a16:creationId xmlns:a16="http://schemas.microsoft.com/office/drawing/2014/main" id="{B4E0156C-8005-4BA3-8739-D2082F7FABF6}"/>
              </a:ext>
            </a:extLst>
          </p:cNvPr>
          <p:cNvSpPr/>
          <p:nvPr/>
        </p:nvSpPr>
        <p:spPr>
          <a:xfrm>
            <a:off x="4845378" y="3177872"/>
            <a:ext cx="854604"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rPr>
              <a:t>驱动轴</a:t>
            </a:r>
          </a:p>
        </p:txBody>
      </p:sp>
      <p:sp>
        <p:nvSpPr>
          <p:cNvPr id="10" name="矩形 9">
            <a:extLst>
              <a:ext uri="{FF2B5EF4-FFF2-40B4-BE49-F238E27FC236}">
                <a16:creationId xmlns:a16="http://schemas.microsoft.com/office/drawing/2014/main" id="{9C6FF35B-A8C4-4956-A974-B7A3E425B4BA}"/>
              </a:ext>
            </a:extLst>
          </p:cNvPr>
          <p:cNvSpPr/>
          <p:nvPr/>
        </p:nvSpPr>
        <p:spPr>
          <a:xfrm>
            <a:off x="4926819" y="2047276"/>
            <a:ext cx="67980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rPr>
              <a:t>压盘</a:t>
            </a:r>
          </a:p>
        </p:txBody>
      </p:sp>
      <p:cxnSp>
        <p:nvCxnSpPr>
          <p:cNvPr id="11" name="直接箭头连接符 10">
            <a:extLst>
              <a:ext uri="{FF2B5EF4-FFF2-40B4-BE49-F238E27FC236}">
                <a16:creationId xmlns:a16="http://schemas.microsoft.com/office/drawing/2014/main" id="{9539CE34-8BE9-4BAD-B929-50DB87332458}"/>
              </a:ext>
            </a:extLst>
          </p:cNvPr>
          <p:cNvCxnSpPr/>
          <p:nvPr/>
        </p:nvCxnSpPr>
        <p:spPr>
          <a:xfrm>
            <a:off x="5606620" y="2333641"/>
            <a:ext cx="2134546" cy="1235339"/>
          </a:xfrm>
          <a:prstGeom prst="straightConnector1">
            <a:avLst/>
          </a:prstGeom>
          <a:ln w="19050">
            <a:solidFill>
              <a:schemeClr val="tx1"/>
            </a:solidFill>
            <a:headEnd type="oval"/>
            <a:tailEnd type="arrow"/>
          </a:ln>
        </p:spPr>
        <p:style>
          <a:lnRef idx="3">
            <a:schemeClr val="accent2"/>
          </a:lnRef>
          <a:fillRef idx="0">
            <a:schemeClr val="accent2"/>
          </a:fillRef>
          <a:effectRef idx="2">
            <a:schemeClr val="accent2"/>
          </a:effectRef>
          <a:fontRef idx="minor">
            <a:schemeClr val="tx1"/>
          </a:fontRef>
        </p:style>
      </p:cxnSp>
      <p:sp>
        <p:nvSpPr>
          <p:cNvPr id="13" name="矩形 12">
            <a:extLst>
              <a:ext uri="{FF2B5EF4-FFF2-40B4-BE49-F238E27FC236}">
                <a16:creationId xmlns:a16="http://schemas.microsoft.com/office/drawing/2014/main" id="{6943613B-E5F5-4165-8ECE-AD5CFC1E0902}"/>
              </a:ext>
            </a:extLst>
          </p:cNvPr>
          <p:cNvSpPr/>
          <p:nvPr/>
        </p:nvSpPr>
        <p:spPr>
          <a:xfrm>
            <a:off x="6096000" y="1998739"/>
            <a:ext cx="67980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rPr>
              <a:t>缸体</a:t>
            </a:r>
          </a:p>
        </p:txBody>
      </p:sp>
      <p:cxnSp>
        <p:nvCxnSpPr>
          <p:cNvPr id="14" name="直接箭头连接符 13">
            <a:extLst>
              <a:ext uri="{FF2B5EF4-FFF2-40B4-BE49-F238E27FC236}">
                <a16:creationId xmlns:a16="http://schemas.microsoft.com/office/drawing/2014/main" id="{70BC1E94-E296-4CBA-B1AF-DA2B433A3DF6}"/>
              </a:ext>
            </a:extLst>
          </p:cNvPr>
          <p:cNvCxnSpPr/>
          <p:nvPr/>
        </p:nvCxnSpPr>
        <p:spPr>
          <a:xfrm>
            <a:off x="6775801" y="2273745"/>
            <a:ext cx="1454745" cy="1266443"/>
          </a:xfrm>
          <a:prstGeom prst="straightConnector1">
            <a:avLst/>
          </a:prstGeom>
          <a:ln w="19050">
            <a:solidFill>
              <a:schemeClr val="tx1"/>
            </a:solidFill>
            <a:headEnd type="oval"/>
            <a:tailEnd type="arrow"/>
          </a:ln>
        </p:spPr>
        <p:style>
          <a:lnRef idx="3">
            <a:schemeClr val="accent2"/>
          </a:lnRef>
          <a:fillRef idx="0">
            <a:schemeClr val="accent2"/>
          </a:fillRef>
          <a:effectRef idx="2">
            <a:schemeClr val="accent2"/>
          </a:effectRef>
          <a:fontRef idx="minor">
            <a:schemeClr val="tx1"/>
          </a:fontRef>
        </p:style>
      </p:cxnSp>
      <p:sp>
        <p:nvSpPr>
          <p:cNvPr id="15" name="矩形 14">
            <a:extLst>
              <a:ext uri="{FF2B5EF4-FFF2-40B4-BE49-F238E27FC236}">
                <a16:creationId xmlns:a16="http://schemas.microsoft.com/office/drawing/2014/main" id="{73D232E8-A84C-4979-9D6B-8E30CFED99DB}"/>
              </a:ext>
            </a:extLst>
          </p:cNvPr>
          <p:cNvSpPr/>
          <p:nvPr/>
        </p:nvSpPr>
        <p:spPr>
          <a:xfrm>
            <a:off x="5492565" y="5454186"/>
            <a:ext cx="67980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rPr>
              <a:t>滑靴</a:t>
            </a:r>
          </a:p>
        </p:txBody>
      </p:sp>
      <p:cxnSp>
        <p:nvCxnSpPr>
          <p:cNvPr id="16" name="直接箭头连接符 15">
            <a:extLst>
              <a:ext uri="{FF2B5EF4-FFF2-40B4-BE49-F238E27FC236}">
                <a16:creationId xmlns:a16="http://schemas.microsoft.com/office/drawing/2014/main" id="{7B95310F-AEDA-487D-B8BC-0EFE4F92826E}"/>
              </a:ext>
            </a:extLst>
          </p:cNvPr>
          <p:cNvCxnSpPr/>
          <p:nvPr/>
        </p:nvCxnSpPr>
        <p:spPr>
          <a:xfrm flipV="1">
            <a:off x="6172366" y="4379468"/>
            <a:ext cx="1332136" cy="1086078"/>
          </a:xfrm>
          <a:prstGeom prst="straightConnector1">
            <a:avLst/>
          </a:prstGeom>
          <a:ln w="19050">
            <a:solidFill>
              <a:schemeClr val="tx1"/>
            </a:solidFill>
            <a:headEnd type="oval"/>
            <a:tailEnd type="arrow"/>
          </a:ln>
        </p:spPr>
        <p:style>
          <a:lnRef idx="3">
            <a:schemeClr val="accent2"/>
          </a:lnRef>
          <a:fillRef idx="0">
            <a:schemeClr val="accent2"/>
          </a:fillRef>
          <a:effectRef idx="2">
            <a:schemeClr val="accent2"/>
          </a:effectRef>
          <a:fontRef idx="minor">
            <a:schemeClr val="tx1"/>
          </a:fontRef>
        </p:style>
      </p:cxnSp>
      <p:cxnSp>
        <p:nvCxnSpPr>
          <p:cNvPr id="17" name="直接箭头连接符 16">
            <a:extLst>
              <a:ext uri="{FF2B5EF4-FFF2-40B4-BE49-F238E27FC236}">
                <a16:creationId xmlns:a16="http://schemas.microsoft.com/office/drawing/2014/main" id="{4B1B772F-DA78-4C06-8C11-19EAC3CD53DD}"/>
              </a:ext>
            </a:extLst>
          </p:cNvPr>
          <p:cNvCxnSpPr/>
          <p:nvPr/>
        </p:nvCxnSpPr>
        <p:spPr>
          <a:xfrm flipV="1">
            <a:off x="7204560" y="4180685"/>
            <a:ext cx="415836" cy="1267823"/>
          </a:xfrm>
          <a:prstGeom prst="straightConnector1">
            <a:avLst/>
          </a:prstGeom>
          <a:ln w="19050">
            <a:solidFill>
              <a:schemeClr val="tx1"/>
            </a:solidFill>
            <a:headEnd type="oval"/>
            <a:tailEnd type="arrow"/>
          </a:ln>
        </p:spPr>
        <p:style>
          <a:lnRef idx="3">
            <a:schemeClr val="accent2"/>
          </a:lnRef>
          <a:fillRef idx="0">
            <a:schemeClr val="accent2"/>
          </a:fillRef>
          <a:effectRef idx="2">
            <a:schemeClr val="accent2"/>
          </a:effectRef>
          <a:fontRef idx="minor">
            <a:schemeClr val="tx1"/>
          </a:fontRef>
        </p:style>
      </p:cxnSp>
      <p:sp>
        <p:nvSpPr>
          <p:cNvPr id="18" name="矩形 17">
            <a:extLst>
              <a:ext uri="{FF2B5EF4-FFF2-40B4-BE49-F238E27FC236}">
                <a16:creationId xmlns:a16="http://schemas.microsoft.com/office/drawing/2014/main" id="{38E7CE8F-656E-4F8F-8CA8-6E28AED7DB7E}"/>
              </a:ext>
            </a:extLst>
          </p:cNvPr>
          <p:cNvSpPr/>
          <p:nvPr/>
        </p:nvSpPr>
        <p:spPr>
          <a:xfrm>
            <a:off x="6573129" y="5448507"/>
            <a:ext cx="67980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rPr>
              <a:t>球铰</a:t>
            </a:r>
          </a:p>
        </p:txBody>
      </p:sp>
      <p:sp>
        <p:nvSpPr>
          <p:cNvPr id="19" name="矩形 18">
            <a:extLst>
              <a:ext uri="{FF2B5EF4-FFF2-40B4-BE49-F238E27FC236}">
                <a16:creationId xmlns:a16="http://schemas.microsoft.com/office/drawing/2014/main" id="{0B4EBE3D-E98D-4FAA-AF37-0AF403645FF3}"/>
              </a:ext>
            </a:extLst>
          </p:cNvPr>
          <p:cNvSpPr/>
          <p:nvPr/>
        </p:nvSpPr>
        <p:spPr>
          <a:xfrm>
            <a:off x="7434830" y="5450237"/>
            <a:ext cx="67980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rPr>
              <a:t>柱塞</a:t>
            </a:r>
          </a:p>
        </p:txBody>
      </p:sp>
      <p:cxnSp>
        <p:nvCxnSpPr>
          <p:cNvPr id="20" name="直接箭头连接符 19">
            <a:extLst>
              <a:ext uri="{FF2B5EF4-FFF2-40B4-BE49-F238E27FC236}">
                <a16:creationId xmlns:a16="http://schemas.microsoft.com/office/drawing/2014/main" id="{382538FB-8879-42E2-9FFB-70DBD2386934}"/>
              </a:ext>
            </a:extLst>
          </p:cNvPr>
          <p:cNvCxnSpPr/>
          <p:nvPr/>
        </p:nvCxnSpPr>
        <p:spPr>
          <a:xfrm flipH="1" flipV="1">
            <a:off x="7872250" y="4379468"/>
            <a:ext cx="242382" cy="1086078"/>
          </a:xfrm>
          <a:prstGeom prst="straightConnector1">
            <a:avLst/>
          </a:prstGeom>
          <a:ln w="19050">
            <a:solidFill>
              <a:schemeClr val="tx1"/>
            </a:solidFill>
            <a:headEnd type="oval"/>
            <a:tailEnd type="arrow"/>
          </a:ln>
        </p:spPr>
        <p:style>
          <a:lnRef idx="3">
            <a:schemeClr val="accent2"/>
          </a:lnRef>
          <a:fillRef idx="0">
            <a:schemeClr val="accent2"/>
          </a:fillRef>
          <a:effectRef idx="2">
            <a:schemeClr val="accent2"/>
          </a:effectRef>
          <a:fontRef idx="minor">
            <a:schemeClr val="tx1"/>
          </a:fontRef>
        </p:style>
      </p:cxnSp>
      <p:cxnSp>
        <p:nvCxnSpPr>
          <p:cNvPr id="21" name="直接箭头连接符 20">
            <a:extLst>
              <a:ext uri="{FF2B5EF4-FFF2-40B4-BE49-F238E27FC236}">
                <a16:creationId xmlns:a16="http://schemas.microsoft.com/office/drawing/2014/main" id="{206584EB-79FE-4E82-8A67-768AF094AEEB}"/>
              </a:ext>
            </a:extLst>
          </p:cNvPr>
          <p:cNvCxnSpPr/>
          <p:nvPr/>
        </p:nvCxnSpPr>
        <p:spPr>
          <a:xfrm flipH="1" flipV="1">
            <a:off x="8458658" y="4264850"/>
            <a:ext cx="628228" cy="1183657"/>
          </a:xfrm>
          <a:prstGeom prst="straightConnector1">
            <a:avLst/>
          </a:prstGeom>
          <a:ln w="19050">
            <a:solidFill>
              <a:schemeClr val="tx1"/>
            </a:solidFill>
            <a:headEnd type="oval"/>
            <a:tailEnd type="arrow"/>
          </a:ln>
        </p:spPr>
        <p:style>
          <a:lnRef idx="3">
            <a:schemeClr val="accent2"/>
          </a:lnRef>
          <a:fillRef idx="0">
            <a:schemeClr val="accent2"/>
          </a:fillRef>
          <a:effectRef idx="2">
            <a:schemeClr val="accent2"/>
          </a:effectRef>
          <a:fontRef idx="minor">
            <a:schemeClr val="tx1"/>
          </a:fontRef>
        </p:style>
      </p:cxnSp>
      <p:sp>
        <p:nvSpPr>
          <p:cNvPr id="22" name="矩形 21">
            <a:extLst>
              <a:ext uri="{FF2B5EF4-FFF2-40B4-BE49-F238E27FC236}">
                <a16:creationId xmlns:a16="http://schemas.microsoft.com/office/drawing/2014/main" id="{3EB43E99-5537-4598-8C74-A4D6D69D7FBE}"/>
              </a:ext>
            </a:extLst>
          </p:cNvPr>
          <p:cNvSpPr/>
          <p:nvPr/>
        </p:nvSpPr>
        <p:spPr>
          <a:xfrm>
            <a:off x="8282799" y="5423509"/>
            <a:ext cx="804087"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rPr>
              <a:t>配油盘</a:t>
            </a:r>
          </a:p>
        </p:txBody>
      </p:sp>
    </p:spTree>
    <p:extLst>
      <p:ext uri="{BB962C8B-B14F-4D97-AF65-F5344CB8AC3E}">
        <p14:creationId xmlns:p14="http://schemas.microsoft.com/office/powerpoint/2010/main" val="115809319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088EE52-3438-4842-B70A-846F11150578}"/>
              </a:ext>
            </a:extLst>
          </p:cNvPr>
          <p:cNvSpPr/>
          <p:nvPr/>
        </p:nvSpPr>
        <p:spPr>
          <a:xfrm>
            <a:off x="561877" y="812578"/>
            <a:ext cx="9438466" cy="369332"/>
          </a:xfrm>
          <a:prstGeom prst="rect">
            <a:avLst/>
          </a:prstGeom>
        </p:spPr>
        <p:txBody>
          <a:bodyPr wrap="square">
            <a:spAutoFit/>
          </a:bodyPr>
          <a:lstStyle/>
          <a:p>
            <a:r>
              <a:rPr lang="en-US" altLang="zh-CN" b="1" dirty="0">
                <a:latin typeface="Arial" panose="020B0604020202020204" pitchFamily="34" charset="0"/>
                <a:ea typeface="Arial" panose="020B0604020202020204" pitchFamily="34" charset="0"/>
              </a:rPr>
              <a:t>J2 OEM 96-Pin Connector</a:t>
            </a:r>
          </a:p>
        </p:txBody>
      </p:sp>
      <p:graphicFrame>
        <p:nvGraphicFramePr>
          <p:cNvPr id="4" name="表格 3">
            <a:extLst>
              <a:ext uri="{FF2B5EF4-FFF2-40B4-BE49-F238E27FC236}">
                <a16:creationId xmlns:a16="http://schemas.microsoft.com/office/drawing/2014/main" id="{3E24E983-E20D-44F7-B9E2-7F0BFF0B67E0}"/>
              </a:ext>
            </a:extLst>
          </p:cNvPr>
          <p:cNvGraphicFramePr>
            <a:graphicFrameLocks noGrp="1"/>
          </p:cNvGraphicFramePr>
          <p:nvPr/>
        </p:nvGraphicFramePr>
        <p:xfrm>
          <a:off x="477838" y="1181911"/>
          <a:ext cx="11269662" cy="5036372"/>
        </p:xfrm>
        <a:graphic>
          <a:graphicData uri="http://schemas.openxmlformats.org/drawingml/2006/table">
            <a:tbl>
              <a:tblPr firstRow="1" firstCol="1" bandRow="1">
                <a:tableStyleId>{5C22544A-7EE6-4342-B048-85BDC9FD1C3A}</a:tableStyleId>
              </a:tblPr>
              <a:tblGrid>
                <a:gridCol w="1002766">
                  <a:extLst>
                    <a:ext uri="{9D8B030D-6E8A-4147-A177-3AD203B41FA5}">
                      <a16:colId xmlns:a16="http://schemas.microsoft.com/office/drawing/2014/main" val="2328673781"/>
                    </a:ext>
                  </a:extLst>
                </a:gridCol>
                <a:gridCol w="3347901">
                  <a:extLst>
                    <a:ext uri="{9D8B030D-6E8A-4147-A177-3AD203B41FA5}">
                      <a16:colId xmlns:a16="http://schemas.microsoft.com/office/drawing/2014/main" val="4253276432"/>
                    </a:ext>
                  </a:extLst>
                </a:gridCol>
                <a:gridCol w="2185756">
                  <a:extLst>
                    <a:ext uri="{9D8B030D-6E8A-4147-A177-3AD203B41FA5}">
                      <a16:colId xmlns:a16="http://schemas.microsoft.com/office/drawing/2014/main" val="3078503570"/>
                    </a:ext>
                  </a:extLst>
                </a:gridCol>
                <a:gridCol w="4733239">
                  <a:extLst>
                    <a:ext uri="{9D8B030D-6E8A-4147-A177-3AD203B41FA5}">
                      <a16:colId xmlns:a16="http://schemas.microsoft.com/office/drawing/2014/main" val="2149960736"/>
                    </a:ext>
                  </a:extLst>
                </a:gridCol>
              </a:tblGrid>
              <a:tr h="177748">
                <a:tc>
                  <a:txBody>
                    <a:bodyPr/>
                    <a:lstStyle/>
                    <a:p>
                      <a:pPr algn="ctr">
                        <a:spcAft>
                          <a:spcPts val="0"/>
                        </a:spcAft>
                      </a:pPr>
                      <a:r>
                        <a:rPr lang="en-US" sz="1200" kern="100">
                          <a:effectLst/>
                        </a:rPr>
                        <a:t>Pin #</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Signal Name</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ECM Pin Type</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Application/Availability</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873007361"/>
                  </a:ext>
                </a:extLst>
              </a:tr>
              <a:tr h="177748">
                <a:tc>
                  <a:txBody>
                    <a:bodyPr/>
                    <a:lstStyle/>
                    <a:p>
                      <a:pPr algn="ctr">
                        <a:spcAft>
                          <a:spcPts val="0"/>
                        </a:spcAft>
                      </a:pPr>
                      <a:r>
                        <a:rPr lang="en-US" sz="1200" kern="100" dirty="0">
                          <a:effectLst/>
                        </a:rPr>
                        <a:t>1</a:t>
                      </a:r>
                      <a:endParaRPr lang="zh-CN" sz="1400" kern="100" dirty="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dirty="0">
                          <a:effectLst/>
                        </a:rPr>
                        <a:t>BATTERY SUPPLY</a:t>
                      </a:r>
                      <a:endParaRPr lang="zh-CN" sz="1400" kern="100" dirty="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Battery Supply</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F3.8 (74hp), F3.8 (&gt;75hp), B4.5,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2776530495"/>
                  </a:ext>
                </a:extLst>
              </a:tr>
              <a:tr h="344693">
                <a:tc>
                  <a:txBody>
                    <a:bodyPr/>
                    <a:lstStyle/>
                    <a:p>
                      <a:pPr algn="ctr">
                        <a:spcAft>
                          <a:spcPts val="0"/>
                        </a:spcAft>
                      </a:pPr>
                      <a:r>
                        <a:rPr lang="en-US" sz="1200" kern="100">
                          <a:effectLst/>
                        </a:rPr>
                        <a:t>2</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dirty="0">
                          <a:effectLst/>
                        </a:rPr>
                        <a:t>AFTERTREATMENT DEF TANK LOW LEVEL INDICATOR LAMP</a:t>
                      </a:r>
                      <a:endParaRPr lang="zh-CN" sz="1400" kern="100" dirty="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Low Side Driver</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F3.8 (&gt;75hp), B4.5,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2370558633"/>
                  </a:ext>
                </a:extLst>
              </a:tr>
              <a:tr h="177748">
                <a:tc>
                  <a:txBody>
                    <a:bodyPr/>
                    <a:lstStyle/>
                    <a:p>
                      <a:pPr algn="ctr">
                        <a:spcAft>
                          <a:spcPts val="0"/>
                        </a:spcAft>
                      </a:pPr>
                      <a:r>
                        <a:rPr lang="en-US" sz="1200" kern="100">
                          <a:effectLst/>
                        </a:rPr>
                        <a:t>3</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AFTERTREATMENT DEF LINE HEATER RELAY</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dirty="0">
                          <a:effectLst/>
                        </a:rPr>
                        <a:t>Low Side Driver</a:t>
                      </a:r>
                      <a:endParaRPr lang="zh-CN" sz="1400" kern="100" dirty="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F3.8 (&gt;75hp), B4.5,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2565460999"/>
                  </a:ext>
                </a:extLst>
              </a:tr>
              <a:tr h="177748">
                <a:tc>
                  <a:txBody>
                    <a:bodyPr/>
                    <a:lstStyle/>
                    <a:p>
                      <a:pPr algn="ctr">
                        <a:spcAft>
                          <a:spcPts val="0"/>
                        </a:spcAft>
                      </a:pPr>
                      <a:r>
                        <a:rPr lang="en-US" sz="1200" kern="100">
                          <a:effectLst/>
                        </a:rPr>
                        <a:t>4</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dirty="0">
                          <a:effectLst/>
                        </a:rPr>
                        <a:t>NOT USED</a:t>
                      </a:r>
                      <a:endParaRPr lang="zh-CN" sz="1400" kern="100" dirty="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Current Monitor (I-Mon)</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F3.8 (74hp), F3.8 (&gt;75hp), B4.5,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2828675719"/>
                  </a:ext>
                </a:extLst>
              </a:tr>
              <a:tr h="177748">
                <a:tc>
                  <a:txBody>
                    <a:bodyPr/>
                    <a:lstStyle/>
                    <a:p>
                      <a:pPr algn="ctr">
                        <a:spcAft>
                          <a:spcPts val="0"/>
                        </a:spcAft>
                      </a:pPr>
                      <a:r>
                        <a:rPr lang="en-US" sz="1200" kern="100">
                          <a:effectLst/>
                        </a:rPr>
                        <a:t>5</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KEYSWITCH</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KEY SWITCH</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F3.8 (74hp), F3.8 (&gt;75hp), B4.5,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1283726717"/>
                  </a:ext>
                </a:extLst>
              </a:tr>
              <a:tr h="344693">
                <a:tc>
                  <a:txBody>
                    <a:bodyPr/>
                    <a:lstStyle/>
                    <a:p>
                      <a:pPr algn="ctr">
                        <a:spcAft>
                          <a:spcPts val="0"/>
                        </a:spcAft>
                      </a:pPr>
                      <a:r>
                        <a:rPr lang="en-US" sz="1200" kern="100">
                          <a:effectLst/>
                        </a:rPr>
                        <a:t>6</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AFTERTREATMENT DEF PUMP MOTOR SPEED CONTROL SIGNAL</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Low Side Driver</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F3.8 (74hp), F3.8 (&gt;75hp), B4.5,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1771936495"/>
                  </a:ext>
                </a:extLst>
              </a:tr>
              <a:tr h="177748">
                <a:tc rowSpan="2">
                  <a:txBody>
                    <a:bodyPr/>
                    <a:lstStyle/>
                    <a:p>
                      <a:pPr algn="ctr">
                        <a:spcAft>
                          <a:spcPts val="0"/>
                        </a:spcAft>
                      </a:pPr>
                      <a:r>
                        <a:rPr lang="en-US" sz="1200" kern="100">
                          <a:effectLst/>
                        </a:rPr>
                        <a:t>7</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dirty="0">
                          <a:effectLst/>
                        </a:rPr>
                        <a:t>NOT USED</a:t>
                      </a:r>
                      <a:endParaRPr lang="zh-CN" sz="1400" kern="100" dirty="0">
                        <a:effectLst/>
                        <a:latin typeface="Arial" panose="020B0604020202020204" pitchFamily="34" charset="0"/>
                        <a:ea typeface="Arial" panose="020B0604020202020204" pitchFamily="34" charset="0"/>
                      </a:endParaRPr>
                    </a:p>
                  </a:txBody>
                  <a:tcPr marL="50432" marR="50432" marT="0" marB="0" anchor="ctr"/>
                </a:tc>
                <a:tc rowSpan="2">
                  <a:txBody>
                    <a:bodyPr/>
                    <a:lstStyle/>
                    <a:p>
                      <a:pPr algn="just">
                        <a:spcAft>
                          <a:spcPts val="0"/>
                        </a:spcAft>
                      </a:pPr>
                      <a:r>
                        <a:rPr lang="en-US" sz="1200" kern="100">
                          <a:effectLst/>
                        </a:rPr>
                        <a:t>Low Side Driver</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994746499"/>
                  </a:ext>
                </a:extLst>
              </a:tr>
              <a:tr h="344693">
                <a:tc vMerge="1">
                  <a:txBody>
                    <a:bodyPr/>
                    <a:lstStyle/>
                    <a:p>
                      <a:endParaRPr lang="zh-CN" altLang="en-US"/>
                    </a:p>
                  </a:txBody>
                  <a:tcPr/>
                </a:tc>
                <a:tc>
                  <a:txBody>
                    <a:bodyPr/>
                    <a:lstStyle/>
                    <a:p>
                      <a:pPr algn="just">
                        <a:spcAft>
                          <a:spcPts val="0"/>
                        </a:spcAft>
                      </a:pPr>
                      <a:r>
                        <a:rPr lang="en-US" sz="1200" kern="100" dirty="0">
                          <a:effectLst/>
                        </a:rPr>
                        <a:t>AFTERTREATMENT DEF SUPPLY MODULE HEATERRELAY</a:t>
                      </a:r>
                      <a:endParaRPr lang="zh-CN" sz="1400" kern="100" dirty="0">
                        <a:effectLst/>
                        <a:latin typeface="Arial" panose="020B0604020202020204" pitchFamily="34" charset="0"/>
                        <a:ea typeface="Arial" panose="020B0604020202020204" pitchFamily="34" charset="0"/>
                      </a:endParaRPr>
                    </a:p>
                  </a:txBody>
                  <a:tcPr marL="50432" marR="50432" marT="0" marB="0" anchor="ctr"/>
                </a:tc>
                <a:tc vMerge="1">
                  <a:txBody>
                    <a:bodyPr/>
                    <a:lstStyle/>
                    <a:p>
                      <a:endParaRPr lang="zh-CN" altLang="en-US"/>
                    </a:p>
                  </a:txBody>
                  <a:tcPr/>
                </a:tc>
                <a:tc>
                  <a:txBody>
                    <a:bodyPr/>
                    <a:lstStyle/>
                    <a:p>
                      <a:pPr algn="just">
                        <a:spcAft>
                          <a:spcPts val="0"/>
                        </a:spcAft>
                      </a:pPr>
                      <a:r>
                        <a:rPr lang="en-US" sz="1200" kern="100">
                          <a:effectLst/>
                        </a:rPr>
                        <a:t>Available on F3.8 (&gt;75hp), B4.5</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1077866737"/>
                  </a:ext>
                </a:extLst>
              </a:tr>
              <a:tr h="177748">
                <a:tc>
                  <a:txBody>
                    <a:bodyPr/>
                    <a:lstStyle/>
                    <a:p>
                      <a:pPr algn="ctr">
                        <a:spcAft>
                          <a:spcPts val="0"/>
                        </a:spcAft>
                      </a:pPr>
                      <a:r>
                        <a:rPr lang="en-US" sz="1200" kern="100">
                          <a:effectLst/>
                        </a:rPr>
                        <a:t>8</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OEM SENSOR SUPPLY (5)</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Sensor Supply</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F3.8 (74hp), F3.8 (&gt;75hp), B4.5,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3188906054"/>
                  </a:ext>
                </a:extLst>
              </a:tr>
              <a:tr h="344693">
                <a:tc>
                  <a:txBody>
                    <a:bodyPr/>
                    <a:lstStyle/>
                    <a:p>
                      <a:pPr algn="ctr">
                        <a:spcAft>
                          <a:spcPts val="0"/>
                        </a:spcAft>
                      </a:pPr>
                      <a:r>
                        <a:rPr lang="en-US" sz="1200" kern="100">
                          <a:effectLst/>
                        </a:rPr>
                        <a:t>9</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ACCELERATOR PEDAL POSITION SENSOR SUPPLY (4)</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Sensor Supply</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F3.8 (74hp), F3.8 (&gt;75hp), B4.5,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3697429803"/>
                  </a:ext>
                </a:extLst>
              </a:tr>
              <a:tr h="344693">
                <a:tc>
                  <a:txBody>
                    <a:bodyPr/>
                    <a:lstStyle/>
                    <a:p>
                      <a:pPr algn="ctr">
                        <a:spcAft>
                          <a:spcPts val="0"/>
                        </a:spcAft>
                      </a:pPr>
                      <a:r>
                        <a:rPr lang="en-US" sz="1200" kern="100">
                          <a:effectLst/>
                        </a:rPr>
                        <a:t>10</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ACCELERATOR PEDAL POSITION SIGNAL 1 (ANALOG)</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Analog Input Pull- down (47.5 K Ohms)</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F3.8 (74hp), F3.8 (&gt;75hp), B4.5,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2786385666"/>
                  </a:ext>
                </a:extLst>
              </a:tr>
              <a:tr h="689386">
                <a:tc>
                  <a:txBody>
                    <a:bodyPr/>
                    <a:lstStyle/>
                    <a:p>
                      <a:pPr algn="ctr">
                        <a:spcAft>
                          <a:spcPts val="0"/>
                        </a:spcAft>
                      </a:pPr>
                      <a:r>
                        <a:rPr lang="en-US" sz="1200" kern="100">
                          <a:effectLst/>
                        </a:rPr>
                        <a:t>11</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MANUAL FAN /AIR CONDITIONER PRESSURE (SWITCH)</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Switch (Pull to ground)</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dirty="0">
                          <a:effectLst/>
                        </a:rPr>
                        <a:t>Available on F3.8 (74hp), F3.8 (&gt;75hp), B4.5, B6.7 &amp; L9Note: Only one input can be physically wired. If customer wants to use both inputs to drive the </a:t>
                      </a:r>
                      <a:r>
                        <a:rPr lang="en-US" sz="1200" kern="100" dirty="0" err="1">
                          <a:effectLst/>
                        </a:rPr>
                        <a:t>fan,then</a:t>
                      </a:r>
                      <a:r>
                        <a:rPr lang="en-US" sz="1200" kern="100" dirty="0">
                          <a:effectLst/>
                        </a:rPr>
                        <a:t> other input needs to be multiplexed through J1939.</a:t>
                      </a:r>
                      <a:endParaRPr lang="zh-CN" sz="1400" kern="100" dirty="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438765429"/>
                  </a:ext>
                </a:extLst>
              </a:tr>
              <a:tr h="344693">
                <a:tc>
                  <a:txBody>
                    <a:bodyPr/>
                    <a:lstStyle/>
                    <a:p>
                      <a:pPr algn="ctr">
                        <a:spcAft>
                          <a:spcPts val="0"/>
                        </a:spcAft>
                      </a:pPr>
                      <a:r>
                        <a:rPr lang="en-US" sz="1200" kern="100">
                          <a:effectLst/>
                        </a:rPr>
                        <a:t>12</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CRUISE CONTROL SET/DECREMENT (SWITCH)</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Switch (Pull to ground)</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F3.8 (74hp), F3.8 (&gt;75hp), B4.5,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3720611414"/>
                  </a:ext>
                </a:extLst>
              </a:tr>
              <a:tr h="344693">
                <a:tc>
                  <a:txBody>
                    <a:bodyPr/>
                    <a:lstStyle/>
                    <a:p>
                      <a:pPr algn="ctr">
                        <a:spcAft>
                          <a:spcPts val="0"/>
                        </a:spcAft>
                      </a:pPr>
                      <a:r>
                        <a:rPr lang="en-US" sz="1200" kern="100">
                          <a:effectLst/>
                        </a:rPr>
                        <a:t>13</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WATER IN FUEL SIGNAL</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Analog Input Pull-Up (49.9 K Ohms)</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Available on F3.8 (74hp), F3.8 (&gt;75hp), B4.5, B6.7 &amp; L9</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2282277045"/>
                  </a:ext>
                </a:extLst>
              </a:tr>
              <a:tr h="517039">
                <a:tc>
                  <a:txBody>
                    <a:bodyPr/>
                    <a:lstStyle/>
                    <a:p>
                      <a:pPr algn="ctr">
                        <a:spcAft>
                          <a:spcPts val="0"/>
                        </a:spcAft>
                      </a:pPr>
                      <a:r>
                        <a:rPr lang="en-US" sz="1200" kern="100">
                          <a:effectLst/>
                        </a:rPr>
                        <a:t>14</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dirty="0">
                          <a:effectLst/>
                        </a:rPr>
                        <a:t>AFTERTREATMENT DEF TANK LEVEL SIGNAL</a:t>
                      </a:r>
                      <a:endParaRPr lang="zh-CN" sz="1400" kern="100" dirty="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Analog Input Pull-Up (1 K Ohms) and Analog Input Pull- down (23.75 K Ohms)</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dirty="0">
                          <a:effectLst/>
                        </a:rPr>
                        <a:t>Available on F3.8 (&gt;75hp), B4.5, B6.7 &amp; L9. * (NOT USED in F3.8 (74hp))</a:t>
                      </a:r>
                      <a:endParaRPr lang="zh-CN" sz="1400" kern="100" dirty="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2362271476"/>
                  </a:ext>
                </a:extLst>
              </a:tr>
            </a:tbl>
          </a:graphicData>
        </a:graphic>
      </p:graphicFrame>
    </p:spTree>
    <p:extLst>
      <p:ext uri="{BB962C8B-B14F-4D97-AF65-F5344CB8AC3E}">
        <p14:creationId xmlns:p14="http://schemas.microsoft.com/office/powerpoint/2010/main" val="2046062007"/>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C90C3E3-44C5-4AB3-AE38-08B507930EB5}"/>
              </a:ext>
            </a:extLst>
          </p:cNvPr>
          <p:cNvSpPr/>
          <p:nvPr/>
        </p:nvSpPr>
        <p:spPr>
          <a:xfrm>
            <a:off x="561877" y="812578"/>
            <a:ext cx="9438466" cy="369332"/>
          </a:xfrm>
          <a:prstGeom prst="rect">
            <a:avLst/>
          </a:prstGeom>
        </p:spPr>
        <p:txBody>
          <a:bodyPr wrap="square">
            <a:spAutoFit/>
          </a:bodyPr>
          <a:lstStyle/>
          <a:p>
            <a:r>
              <a:rPr lang="en-US" altLang="zh-CN" b="1" dirty="0">
                <a:latin typeface="Arial" panose="020B0604020202020204" pitchFamily="34" charset="0"/>
                <a:ea typeface="Arial" panose="020B0604020202020204" pitchFamily="34" charset="0"/>
              </a:rPr>
              <a:t>J2 OEM 96-Pin Connector</a:t>
            </a:r>
            <a:endParaRPr lang="zh-CN" altLang="en-US" dirty="0"/>
          </a:p>
        </p:txBody>
      </p:sp>
      <p:graphicFrame>
        <p:nvGraphicFramePr>
          <p:cNvPr id="4" name="表格 3">
            <a:extLst>
              <a:ext uri="{FF2B5EF4-FFF2-40B4-BE49-F238E27FC236}">
                <a16:creationId xmlns:a16="http://schemas.microsoft.com/office/drawing/2014/main" id="{AAA3E0C7-4181-4A7A-B955-C06FDF6394B6}"/>
              </a:ext>
            </a:extLst>
          </p:cNvPr>
          <p:cNvGraphicFramePr>
            <a:graphicFrameLocks noGrp="1"/>
          </p:cNvGraphicFramePr>
          <p:nvPr/>
        </p:nvGraphicFramePr>
        <p:xfrm>
          <a:off x="477838" y="1181911"/>
          <a:ext cx="11269662" cy="4794260"/>
        </p:xfrm>
        <a:graphic>
          <a:graphicData uri="http://schemas.openxmlformats.org/drawingml/2006/table">
            <a:tbl>
              <a:tblPr firstRow="1" firstCol="1" bandRow="1">
                <a:tableStyleId>{5C22544A-7EE6-4342-B048-85BDC9FD1C3A}</a:tableStyleId>
              </a:tblPr>
              <a:tblGrid>
                <a:gridCol w="1002766">
                  <a:extLst>
                    <a:ext uri="{9D8B030D-6E8A-4147-A177-3AD203B41FA5}">
                      <a16:colId xmlns:a16="http://schemas.microsoft.com/office/drawing/2014/main" val="2328673781"/>
                    </a:ext>
                  </a:extLst>
                </a:gridCol>
                <a:gridCol w="3347901">
                  <a:extLst>
                    <a:ext uri="{9D8B030D-6E8A-4147-A177-3AD203B41FA5}">
                      <a16:colId xmlns:a16="http://schemas.microsoft.com/office/drawing/2014/main" val="4253276432"/>
                    </a:ext>
                  </a:extLst>
                </a:gridCol>
                <a:gridCol w="2185756">
                  <a:extLst>
                    <a:ext uri="{9D8B030D-6E8A-4147-A177-3AD203B41FA5}">
                      <a16:colId xmlns:a16="http://schemas.microsoft.com/office/drawing/2014/main" val="3078503570"/>
                    </a:ext>
                  </a:extLst>
                </a:gridCol>
                <a:gridCol w="4733239">
                  <a:extLst>
                    <a:ext uri="{9D8B030D-6E8A-4147-A177-3AD203B41FA5}">
                      <a16:colId xmlns:a16="http://schemas.microsoft.com/office/drawing/2014/main" val="2149960736"/>
                    </a:ext>
                  </a:extLst>
                </a:gridCol>
              </a:tblGrid>
              <a:tr h="177748">
                <a:tc>
                  <a:txBody>
                    <a:bodyPr/>
                    <a:lstStyle/>
                    <a:p>
                      <a:pPr algn="ctr">
                        <a:spcAft>
                          <a:spcPts val="0"/>
                        </a:spcAft>
                      </a:pPr>
                      <a:r>
                        <a:rPr lang="en-US" sz="1200" kern="100" dirty="0">
                          <a:effectLst/>
                        </a:rPr>
                        <a:t>Pin #</a:t>
                      </a:r>
                      <a:endParaRPr lang="zh-CN" sz="1400" kern="100" dirty="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Signal Name</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ECM Pin Type</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Application/Availability</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873007361"/>
                  </a:ext>
                </a:extLst>
              </a:tr>
              <a:tr h="177748">
                <a:tc>
                  <a:txBody>
                    <a:bodyPr/>
                    <a:lstStyle/>
                    <a:p>
                      <a:pPr algn="ctr">
                        <a:spcAft>
                          <a:spcPts val="0"/>
                        </a:spcAft>
                      </a:pPr>
                      <a:r>
                        <a:rPr lang="en-US" sz="1000" kern="100" dirty="0">
                          <a:effectLst/>
                        </a:rPr>
                        <a:t>15</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DEF TANK TEMPERATURE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Pull-Up (1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 * (NOT USED in F3.8(74hp))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776530495"/>
                  </a:ext>
                </a:extLst>
              </a:tr>
              <a:tr h="177748">
                <a:tc>
                  <a:txBody>
                    <a:bodyPr/>
                    <a:lstStyle/>
                    <a:p>
                      <a:pPr algn="ctr">
                        <a:spcAft>
                          <a:spcPts val="0"/>
                        </a:spcAft>
                      </a:pPr>
                      <a:r>
                        <a:rPr lang="en-US" sz="1000" kern="100">
                          <a:effectLst/>
                        </a:rPr>
                        <a:t>16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DEF DOSING PRESSURE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 down (47.5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 * (NOT USED in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834164995"/>
                  </a:ext>
                </a:extLst>
              </a:tr>
              <a:tr h="177748">
                <a:tc>
                  <a:txBody>
                    <a:bodyPr/>
                    <a:lstStyle/>
                    <a:p>
                      <a:pPr algn="ctr">
                        <a:spcAft>
                          <a:spcPts val="0"/>
                        </a:spcAft>
                      </a:pPr>
                      <a:r>
                        <a:rPr lang="en-US" sz="1000" kern="100">
                          <a:effectLst/>
                        </a:rPr>
                        <a:t>17</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NOT USED</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Pull-Up (100K/ 1.1 M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537406726"/>
                  </a:ext>
                </a:extLst>
              </a:tr>
              <a:tr h="177748">
                <a:tc>
                  <a:txBody>
                    <a:bodyPr/>
                    <a:lstStyle/>
                    <a:p>
                      <a:pPr algn="ctr">
                        <a:spcAft>
                          <a:spcPts val="0"/>
                        </a:spcAft>
                      </a:pPr>
                      <a:r>
                        <a:rPr lang="en-US" sz="1000" kern="100">
                          <a:effectLst/>
                        </a:rPr>
                        <a:t>18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OEM PRESSURE SENSOR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 down (47.5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734866596"/>
                  </a:ext>
                </a:extLst>
              </a:tr>
              <a:tr h="344693">
                <a:tc>
                  <a:txBody>
                    <a:bodyPr/>
                    <a:lstStyle/>
                    <a:p>
                      <a:pPr algn="ctr">
                        <a:spcAft>
                          <a:spcPts val="0"/>
                        </a:spcAft>
                      </a:pPr>
                      <a:r>
                        <a:rPr lang="en-US" sz="1000" kern="100">
                          <a:effectLst/>
                        </a:rPr>
                        <a:t>19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CRUISE CONTROL RESUME/INCREMENT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370558633"/>
                  </a:ext>
                </a:extLst>
              </a:tr>
              <a:tr h="177748">
                <a:tc>
                  <a:txBody>
                    <a:bodyPr/>
                    <a:lstStyle/>
                    <a:p>
                      <a:pPr algn="ctr">
                        <a:spcAft>
                          <a:spcPts val="0"/>
                        </a:spcAft>
                      </a:pPr>
                      <a:r>
                        <a:rPr lang="en-US" sz="1000" kern="100">
                          <a:effectLst/>
                        </a:rPr>
                        <a:t>20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INTERMEDIATE SPEED CONTROL SWITCH 3 (WITH VALIDATION)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565460999"/>
                  </a:ext>
                </a:extLst>
              </a:tr>
              <a:tr h="177748">
                <a:tc>
                  <a:txBody>
                    <a:bodyPr/>
                    <a:lstStyle/>
                    <a:p>
                      <a:pPr algn="ctr">
                        <a:spcAft>
                          <a:spcPts val="0"/>
                        </a:spcAft>
                      </a:pPr>
                      <a:r>
                        <a:rPr lang="en-US" sz="1000" kern="100">
                          <a:effectLst/>
                        </a:rPr>
                        <a:t>21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SAE J1939 DATA LINK 4 (+)</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CAN Data link</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828675719"/>
                  </a:ext>
                </a:extLst>
              </a:tr>
              <a:tr h="177748">
                <a:tc>
                  <a:txBody>
                    <a:bodyPr/>
                    <a:lstStyle/>
                    <a:p>
                      <a:pPr algn="ctr">
                        <a:spcAft>
                          <a:spcPts val="0"/>
                        </a:spcAft>
                      </a:pPr>
                      <a:r>
                        <a:rPr lang="en-US" sz="1000" kern="100">
                          <a:effectLst/>
                        </a:rPr>
                        <a:t>22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SAE J1939 DATA LINK 1 (+)</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CAN Data link</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283726717"/>
                  </a:ext>
                </a:extLst>
              </a:tr>
              <a:tr h="344693">
                <a:tc>
                  <a:txBody>
                    <a:bodyPr/>
                    <a:lstStyle/>
                    <a:p>
                      <a:pPr algn="ctr">
                        <a:spcAft>
                          <a:spcPts val="0"/>
                        </a:spcAft>
                      </a:pPr>
                      <a:r>
                        <a:rPr lang="en-US" sz="1000" kern="100">
                          <a:effectLst/>
                        </a:rPr>
                        <a:t>23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EXHAUST SYSTEM CLEANING LAMP</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Low Side PWM</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771936495"/>
                  </a:ext>
                </a:extLst>
              </a:tr>
              <a:tr h="177748">
                <a:tc>
                  <a:txBody>
                    <a:bodyPr/>
                    <a:lstStyle/>
                    <a:p>
                      <a:pPr algn="ctr">
                        <a:spcAft>
                          <a:spcPts val="0"/>
                        </a:spcAft>
                      </a:pPr>
                      <a:r>
                        <a:rPr lang="en-US" sz="1000" kern="100">
                          <a:effectLst/>
                        </a:rPr>
                        <a:t>24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CHARGE AIR COOLER OUTLET TEMPERATURE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Pull-Up (5.62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only</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994746499"/>
                  </a:ext>
                </a:extLst>
              </a:tr>
              <a:tr h="344693">
                <a:tc>
                  <a:txBody>
                    <a:bodyPr/>
                    <a:lstStyle/>
                    <a:p>
                      <a:pPr algn="ctr">
                        <a:spcAft>
                          <a:spcPts val="0"/>
                        </a:spcAft>
                      </a:pPr>
                      <a:r>
                        <a:rPr lang="en-US" sz="1000" kern="100">
                          <a:effectLst/>
                        </a:rPr>
                        <a:t>25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SUPPLY</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Supply</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077866737"/>
                  </a:ext>
                </a:extLst>
              </a:tr>
              <a:tr h="177748">
                <a:tc>
                  <a:txBody>
                    <a:bodyPr/>
                    <a:lstStyle/>
                    <a:p>
                      <a:pPr algn="ctr">
                        <a:spcAft>
                          <a:spcPts val="0"/>
                        </a:spcAft>
                      </a:pPr>
                      <a:r>
                        <a:rPr lang="en-US" sz="1000" kern="100">
                          <a:effectLst/>
                        </a:rPr>
                        <a:t>26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SUPPLY</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Supply</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188906054"/>
                  </a:ext>
                </a:extLst>
              </a:tr>
              <a:tr h="344693">
                <a:tc>
                  <a:txBody>
                    <a:bodyPr/>
                    <a:lstStyle/>
                    <a:p>
                      <a:pPr algn="ctr">
                        <a:spcAft>
                          <a:spcPts val="0"/>
                        </a:spcAft>
                      </a:pPr>
                      <a:r>
                        <a:rPr lang="en-US" sz="1000" kern="100">
                          <a:effectLst/>
                        </a:rPr>
                        <a:t>27</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SUPPLY</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Supply</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697429803"/>
                  </a:ext>
                </a:extLst>
              </a:tr>
              <a:tr h="344693">
                <a:tc>
                  <a:txBody>
                    <a:bodyPr/>
                    <a:lstStyle/>
                    <a:p>
                      <a:pPr algn="ctr">
                        <a:spcAft>
                          <a:spcPts val="0"/>
                        </a:spcAft>
                      </a:pPr>
                      <a:r>
                        <a:rPr lang="en-US" sz="1000" kern="100">
                          <a:effectLst/>
                        </a:rPr>
                        <a:t>28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SUPPLY</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Supply</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786385666"/>
                  </a:ext>
                </a:extLst>
              </a:tr>
              <a:tr h="689386">
                <a:tc>
                  <a:txBody>
                    <a:bodyPr/>
                    <a:lstStyle/>
                    <a:p>
                      <a:pPr algn="ctr">
                        <a:spcAft>
                          <a:spcPts val="0"/>
                        </a:spcAft>
                      </a:pPr>
                      <a:r>
                        <a:rPr lang="en-US" sz="1000" kern="100">
                          <a:effectLst/>
                        </a:rPr>
                        <a:t>29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AUXILIARY KEYSWITCH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Key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38765429"/>
                  </a:ext>
                </a:extLst>
              </a:tr>
              <a:tr h="344693">
                <a:tc>
                  <a:txBody>
                    <a:bodyPr/>
                    <a:lstStyle/>
                    <a:p>
                      <a:pPr algn="ctr">
                        <a:spcAft>
                          <a:spcPts val="0"/>
                        </a:spcAft>
                      </a:pPr>
                      <a:r>
                        <a:rPr lang="en-US" sz="1000" kern="100">
                          <a:effectLst/>
                        </a:rPr>
                        <a:t>30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TACHOMETER DRIVE OUTPUT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Tachometer Output</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Available on F3.8 (74hp), F3.8 (&gt;75hp), B4.5, B6.7 &amp; L9</a:t>
                      </a:r>
                      <a:endParaRPr lang="zh-CN" sz="1100" kern="1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720611414"/>
                  </a:ext>
                </a:extLst>
              </a:tr>
            </a:tbl>
          </a:graphicData>
        </a:graphic>
      </p:graphicFrame>
    </p:spTree>
    <p:extLst>
      <p:ext uri="{BB962C8B-B14F-4D97-AF65-F5344CB8AC3E}">
        <p14:creationId xmlns:p14="http://schemas.microsoft.com/office/powerpoint/2010/main" val="1828689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516570BA-5379-4DF2-8D3F-4F8FCF69F8DF}"/>
              </a:ext>
            </a:extLst>
          </p:cNvPr>
          <p:cNvSpPr/>
          <p:nvPr/>
        </p:nvSpPr>
        <p:spPr>
          <a:xfrm>
            <a:off x="561877" y="812578"/>
            <a:ext cx="9438466" cy="369332"/>
          </a:xfrm>
          <a:prstGeom prst="rect">
            <a:avLst/>
          </a:prstGeom>
        </p:spPr>
        <p:txBody>
          <a:bodyPr wrap="square">
            <a:spAutoFit/>
          </a:bodyPr>
          <a:lstStyle/>
          <a:p>
            <a:r>
              <a:rPr lang="en-US" altLang="zh-CN" b="1" dirty="0">
                <a:latin typeface="Arial" panose="020B0604020202020204" pitchFamily="34" charset="0"/>
                <a:ea typeface="Arial" panose="020B0604020202020204" pitchFamily="34" charset="0"/>
              </a:rPr>
              <a:t>J2 OEM 96-Pin Connector</a:t>
            </a:r>
            <a:endParaRPr lang="zh-CN" altLang="en-US" dirty="0"/>
          </a:p>
        </p:txBody>
      </p:sp>
      <p:graphicFrame>
        <p:nvGraphicFramePr>
          <p:cNvPr id="4" name="表格 3">
            <a:extLst>
              <a:ext uri="{FF2B5EF4-FFF2-40B4-BE49-F238E27FC236}">
                <a16:creationId xmlns:a16="http://schemas.microsoft.com/office/drawing/2014/main" id="{BACB15A5-037C-45AD-AC58-EB7B7830F77D}"/>
              </a:ext>
            </a:extLst>
          </p:cNvPr>
          <p:cNvGraphicFramePr>
            <a:graphicFrameLocks noGrp="1"/>
          </p:cNvGraphicFramePr>
          <p:nvPr/>
        </p:nvGraphicFramePr>
        <p:xfrm>
          <a:off x="477838" y="1181911"/>
          <a:ext cx="11269662" cy="4145280"/>
        </p:xfrm>
        <a:graphic>
          <a:graphicData uri="http://schemas.openxmlformats.org/drawingml/2006/table">
            <a:tbl>
              <a:tblPr firstRow="1" firstCol="1" bandRow="1">
                <a:tableStyleId>{5C22544A-7EE6-4342-B048-85BDC9FD1C3A}</a:tableStyleId>
              </a:tblPr>
              <a:tblGrid>
                <a:gridCol w="1002766">
                  <a:extLst>
                    <a:ext uri="{9D8B030D-6E8A-4147-A177-3AD203B41FA5}">
                      <a16:colId xmlns:a16="http://schemas.microsoft.com/office/drawing/2014/main" val="2328673781"/>
                    </a:ext>
                  </a:extLst>
                </a:gridCol>
                <a:gridCol w="3347901">
                  <a:extLst>
                    <a:ext uri="{9D8B030D-6E8A-4147-A177-3AD203B41FA5}">
                      <a16:colId xmlns:a16="http://schemas.microsoft.com/office/drawing/2014/main" val="4253276432"/>
                    </a:ext>
                  </a:extLst>
                </a:gridCol>
                <a:gridCol w="2185756">
                  <a:extLst>
                    <a:ext uri="{9D8B030D-6E8A-4147-A177-3AD203B41FA5}">
                      <a16:colId xmlns:a16="http://schemas.microsoft.com/office/drawing/2014/main" val="3078503570"/>
                    </a:ext>
                  </a:extLst>
                </a:gridCol>
                <a:gridCol w="4733239">
                  <a:extLst>
                    <a:ext uri="{9D8B030D-6E8A-4147-A177-3AD203B41FA5}">
                      <a16:colId xmlns:a16="http://schemas.microsoft.com/office/drawing/2014/main" val="2149960736"/>
                    </a:ext>
                  </a:extLst>
                </a:gridCol>
              </a:tblGrid>
              <a:tr h="177748">
                <a:tc>
                  <a:txBody>
                    <a:bodyPr/>
                    <a:lstStyle/>
                    <a:p>
                      <a:pPr algn="ctr">
                        <a:spcAft>
                          <a:spcPts val="0"/>
                        </a:spcAft>
                      </a:pPr>
                      <a:r>
                        <a:rPr lang="en-US" sz="1200" kern="100" dirty="0">
                          <a:effectLst/>
                        </a:rPr>
                        <a:t>Pin #</a:t>
                      </a:r>
                      <a:endParaRPr lang="zh-CN" sz="1400" kern="100" dirty="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Signal Name</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ECM Pin Type</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Application/Availability</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873007361"/>
                  </a:ext>
                </a:extLst>
              </a:tr>
              <a:tr h="84709">
                <a:tc>
                  <a:txBody>
                    <a:bodyPr/>
                    <a:lstStyle/>
                    <a:p>
                      <a:pPr algn="ctr">
                        <a:spcAft>
                          <a:spcPts val="0"/>
                        </a:spcAft>
                      </a:pPr>
                      <a:r>
                        <a:rPr lang="en-US" sz="1000" kern="100" dirty="0">
                          <a:effectLst/>
                        </a:rPr>
                        <a:t>31</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VEHICLE SPEED SIGNAL (DIGITAL)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Hall Effect Sensor (47.5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776530495"/>
                  </a:ext>
                </a:extLst>
              </a:tr>
              <a:tr h="84709">
                <a:tc>
                  <a:txBody>
                    <a:bodyPr/>
                    <a:lstStyle/>
                    <a:p>
                      <a:pPr algn="ctr">
                        <a:spcAft>
                          <a:spcPts val="0"/>
                        </a:spcAft>
                      </a:pPr>
                      <a:r>
                        <a:rPr lang="en-US" sz="1000" kern="100">
                          <a:effectLst/>
                        </a:rPr>
                        <a:t>32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OEM SENSOR RETURN (5)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Sensor Supply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873953467"/>
                  </a:ext>
                </a:extLst>
              </a:tr>
              <a:tr h="84709">
                <a:tc>
                  <a:txBody>
                    <a:bodyPr/>
                    <a:lstStyle/>
                    <a:p>
                      <a:pPr algn="ctr">
                        <a:spcAft>
                          <a:spcPts val="0"/>
                        </a:spcAft>
                      </a:pPr>
                      <a:r>
                        <a:rPr lang="en-US" sz="1000" kern="100">
                          <a:effectLst/>
                        </a:rPr>
                        <a:t>33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ACCELERATOR PEDAL POSITION SENSOR RETURN (4)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Sensor Supply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995934509"/>
                  </a:ext>
                </a:extLst>
              </a:tr>
              <a:tr h="84709">
                <a:tc>
                  <a:txBody>
                    <a:bodyPr/>
                    <a:lstStyle/>
                    <a:p>
                      <a:pPr algn="ctr">
                        <a:spcAft>
                          <a:spcPts val="0"/>
                        </a:spcAft>
                      </a:pPr>
                      <a:r>
                        <a:rPr lang="en-US" sz="1000" kern="100">
                          <a:effectLst/>
                        </a:rPr>
                        <a:t>34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NOT USED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Pull-Up (1K/ 101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931612153"/>
                  </a:ext>
                </a:extLst>
              </a:tr>
              <a:tr h="84709">
                <a:tc>
                  <a:txBody>
                    <a:bodyPr/>
                    <a:lstStyle/>
                    <a:p>
                      <a:pPr algn="ctr">
                        <a:spcAft>
                          <a:spcPts val="0"/>
                        </a:spcAft>
                      </a:pPr>
                      <a:r>
                        <a:rPr lang="en-US" sz="1000" kern="100">
                          <a:effectLst/>
                        </a:rPr>
                        <a:t>35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ENGINE COOLANT LEVEL (SIGNAL/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Pull-Up (330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084386105"/>
                  </a:ext>
                </a:extLst>
              </a:tr>
              <a:tr h="84709">
                <a:tc>
                  <a:txBody>
                    <a:bodyPr/>
                    <a:lstStyle/>
                    <a:p>
                      <a:pPr algn="ctr">
                        <a:spcAft>
                          <a:spcPts val="0"/>
                        </a:spcAft>
                      </a:pPr>
                      <a:r>
                        <a:rPr lang="en-US" sz="1000" kern="100">
                          <a:effectLst/>
                        </a:rPr>
                        <a:t>36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REVERSIBLE FAN PITCH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 down (47.5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0540547"/>
                  </a:ext>
                </a:extLst>
              </a:tr>
              <a:tr h="84709">
                <a:tc>
                  <a:txBody>
                    <a:bodyPr/>
                    <a:lstStyle/>
                    <a:p>
                      <a:pPr algn="ctr">
                        <a:spcAft>
                          <a:spcPts val="0"/>
                        </a:spcAft>
                      </a:pPr>
                      <a:r>
                        <a:rPr lang="en-US" sz="1000" kern="100">
                          <a:effectLst/>
                        </a:rPr>
                        <a:t>37</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NOT USED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Pull-Up (1K/ 101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627779191"/>
                  </a:ext>
                </a:extLst>
              </a:tr>
              <a:tr h="84709">
                <a:tc>
                  <a:txBody>
                    <a:bodyPr/>
                    <a:lstStyle/>
                    <a:p>
                      <a:pPr algn="ctr">
                        <a:spcAft>
                          <a:spcPts val="0"/>
                        </a:spcAft>
                      </a:pPr>
                      <a:r>
                        <a:rPr lang="en-US" sz="1000" kern="100">
                          <a:effectLst/>
                        </a:rPr>
                        <a:t>38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DEF LINE HEATER DIAGNOSTIC 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Pull-Up (1 K Ohms),Switchable (1K/101K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B4.5,B6.7 &amp; L9. (*NOT USED in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38028684"/>
                  </a:ext>
                </a:extLst>
              </a:tr>
              <a:tr h="84709">
                <a:tc>
                  <a:txBody>
                    <a:bodyPr/>
                    <a:lstStyle/>
                    <a:p>
                      <a:pPr algn="ctr">
                        <a:spcAft>
                          <a:spcPts val="0"/>
                        </a:spcAft>
                      </a:pPr>
                      <a:r>
                        <a:rPr lang="en-US" sz="1000" kern="100">
                          <a:effectLst/>
                        </a:rPr>
                        <a:t>39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DEF LINE HEATER DIAGNOSTIC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Pull-Up (1 K Ohms), Switchable (1K/101K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 (*NOT USED in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49046177"/>
                  </a:ext>
                </a:extLst>
              </a:tr>
              <a:tr h="84709">
                <a:tc>
                  <a:txBody>
                    <a:bodyPr/>
                    <a:lstStyle/>
                    <a:p>
                      <a:pPr algn="ctr">
                        <a:spcAft>
                          <a:spcPts val="0"/>
                        </a:spcAft>
                      </a:pPr>
                      <a:r>
                        <a:rPr lang="en-US" sz="1000" kern="100">
                          <a:effectLst/>
                        </a:rPr>
                        <a:t>40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AFTERTREATMENT DEF LINE HEATER DIAGNOSTIC 3</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Pull-Up (1 K Ohms),Switchable (1K/101K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B4.5,B6.7 &amp; L9. (*NOT USED in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237743002"/>
                  </a:ext>
                </a:extLst>
              </a:tr>
              <a:tr h="84709">
                <a:tc>
                  <a:txBody>
                    <a:bodyPr/>
                    <a:lstStyle/>
                    <a:p>
                      <a:pPr algn="ctr">
                        <a:spcAft>
                          <a:spcPts val="0"/>
                        </a:spcAft>
                      </a:pPr>
                      <a:r>
                        <a:rPr lang="en-US" sz="1000" kern="100">
                          <a:effectLst/>
                        </a:rPr>
                        <a:t>41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DPF DIFFERENTIAL PRESSURE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 down (47.5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536440579"/>
                  </a:ext>
                </a:extLst>
              </a:tr>
              <a:tr h="84709">
                <a:tc>
                  <a:txBody>
                    <a:bodyPr/>
                    <a:lstStyle/>
                    <a:p>
                      <a:pPr algn="ctr">
                        <a:spcAft>
                          <a:spcPts val="0"/>
                        </a:spcAft>
                      </a:pPr>
                      <a:r>
                        <a:rPr lang="en-US" sz="1000" kern="100">
                          <a:effectLst/>
                        </a:rPr>
                        <a:t>42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DPF OUTLET GAS PRESSURE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 down (47.5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069945384"/>
                  </a:ext>
                </a:extLst>
              </a:tr>
              <a:tr h="84709">
                <a:tc>
                  <a:txBody>
                    <a:bodyPr/>
                    <a:lstStyle/>
                    <a:p>
                      <a:pPr algn="ctr">
                        <a:spcAft>
                          <a:spcPts val="0"/>
                        </a:spcAft>
                      </a:pPr>
                      <a:r>
                        <a:rPr lang="en-US" sz="1000" kern="100">
                          <a:effectLst/>
                        </a:rPr>
                        <a:t>43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OFF IDLE VALIDATION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115693592"/>
                  </a:ext>
                </a:extLst>
              </a:tr>
              <a:tr h="84709">
                <a:tc>
                  <a:txBody>
                    <a:bodyPr/>
                    <a:lstStyle/>
                    <a:p>
                      <a:pPr algn="ctr">
                        <a:spcAft>
                          <a:spcPts val="0"/>
                        </a:spcAft>
                      </a:pPr>
                      <a:r>
                        <a:rPr lang="en-US" sz="1000" kern="100">
                          <a:effectLst/>
                        </a:rPr>
                        <a:t>44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ON IDLE VALIDATION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077520955"/>
                  </a:ext>
                </a:extLst>
              </a:tr>
              <a:tr h="84709">
                <a:tc>
                  <a:txBody>
                    <a:bodyPr/>
                    <a:lstStyle/>
                    <a:p>
                      <a:pPr algn="ctr">
                        <a:spcAft>
                          <a:spcPts val="0"/>
                        </a:spcAft>
                      </a:pPr>
                      <a:r>
                        <a:rPr lang="en-US" sz="1000" kern="100">
                          <a:effectLst/>
                        </a:rPr>
                        <a:t>45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SAE J1939 DATA LINK 4 (-)</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CAN Data link</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240189857"/>
                  </a:ext>
                </a:extLst>
              </a:tr>
              <a:tr h="84709">
                <a:tc>
                  <a:txBody>
                    <a:bodyPr/>
                    <a:lstStyle/>
                    <a:p>
                      <a:pPr algn="ctr">
                        <a:spcAft>
                          <a:spcPts val="0"/>
                        </a:spcAft>
                      </a:pPr>
                      <a:r>
                        <a:rPr lang="en-US" sz="1000" kern="100">
                          <a:effectLst/>
                        </a:rPr>
                        <a:t>46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SAE J1939 DATA LINK 1 (-)</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CAN Data link</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583013234"/>
                  </a:ext>
                </a:extLst>
              </a:tr>
              <a:tr h="84709">
                <a:tc>
                  <a:txBody>
                    <a:bodyPr/>
                    <a:lstStyle/>
                    <a:p>
                      <a:pPr algn="ctr">
                        <a:spcAft>
                          <a:spcPts val="0"/>
                        </a:spcAft>
                      </a:pPr>
                      <a:r>
                        <a:rPr lang="en-US" sz="1000" kern="100" dirty="0">
                          <a:effectLst/>
                        </a:rPr>
                        <a:t>47</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OEM / MULTIPLE UNIT SYNCHRONIZATION 3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Available on F3.8 (74hp), F3.8 (&gt;75hp), B4.5, B6.7 &amp; L9</a:t>
                      </a:r>
                      <a:endParaRPr lang="zh-CN" sz="1100" kern="1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355580003"/>
                  </a:ext>
                </a:extLst>
              </a:tr>
              <a:tr h="84709">
                <a:tc>
                  <a:txBody>
                    <a:bodyPr/>
                    <a:lstStyle/>
                    <a:p>
                      <a:pPr algn="ctr">
                        <a:spcAft>
                          <a:spcPts val="0"/>
                        </a:spcAft>
                      </a:pPr>
                      <a:r>
                        <a:rPr lang="en-US" sz="1000" kern="100" dirty="0">
                          <a:effectLst/>
                        </a:rPr>
                        <a:t>48</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EXHAUST SYSTEM CLEANING INHIBIT LAMP</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Low Side PWM</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529988521"/>
                  </a:ext>
                </a:extLst>
              </a:tr>
              <a:tr h="84709">
                <a:tc>
                  <a:txBody>
                    <a:bodyPr/>
                    <a:lstStyle/>
                    <a:p>
                      <a:pPr algn="ctr">
                        <a:spcAft>
                          <a:spcPts val="0"/>
                        </a:spcAft>
                      </a:pPr>
                      <a:r>
                        <a:rPr lang="en-US" sz="1000" kern="100">
                          <a:effectLst/>
                        </a:rPr>
                        <a:t>49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14360916"/>
                  </a:ext>
                </a:extLst>
              </a:tr>
              <a:tr h="84709">
                <a:tc>
                  <a:txBody>
                    <a:bodyPr/>
                    <a:lstStyle/>
                    <a:p>
                      <a:pPr algn="ctr">
                        <a:spcAft>
                          <a:spcPts val="0"/>
                        </a:spcAft>
                      </a:pPr>
                      <a:r>
                        <a:rPr lang="en-US" sz="1000" kern="100">
                          <a:effectLst/>
                        </a:rPr>
                        <a:t>50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577036249"/>
                  </a:ext>
                </a:extLst>
              </a:tr>
              <a:tr h="84709">
                <a:tc>
                  <a:txBody>
                    <a:bodyPr/>
                    <a:lstStyle/>
                    <a:p>
                      <a:pPr algn="ctr">
                        <a:spcAft>
                          <a:spcPts val="0"/>
                        </a:spcAft>
                      </a:pPr>
                      <a:r>
                        <a:rPr lang="en-US" sz="1000" kern="100">
                          <a:effectLst/>
                        </a:rPr>
                        <a:t>51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454467055"/>
                  </a:ext>
                </a:extLst>
              </a:tr>
              <a:tr h="84709">
                <a:tc>
                  <a:txBody>
                    <a:bodyPr/>
                    <a:lstStyle/>
                    <a:p>
                      <a:pPr algn="ctr">
                        <a:spcAft>
                          <a:spcPts val="0"/>
                        </a:spcAft>
                      </a:pPr>
                      <a:r>
                        <a:rPr lang="en-US" sz="1000" kern="100">
                          <a:effectLst/>
                        </a:rPr>
                        <a:t>52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343680105"/>
                  </a:ext>
                </a:extLst>
              </a:tr>
              <a:tr h="84709">
                <a:tc>
                  <a:txBody>
                    <a:bodyPr/>
                    <a:lstStyle/>
                    <a:p>
                      <a:pPr algn="ctr">
                        <a:spcAft>
                          <a:spcPts val="0"/>
                        </a:spcAft>
                      </a:pPr>
                      <a:r>
                        <a:rPr lang="en-US" sz="1000" kern="100">
                          <a:effectLst/>
                        </a:rPr>
                        <a:t>53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DEF DOSING VALVE (-)</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PWMINJ (-)</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Available on F3.8 (&gt;75hp), B4.5, B6.7 &amp; L9. (*NOT USED in F3.8(74hp))</a:t>
                      </a:r>
                      <a:endParaRPr lang="zh-CN" sz="1100" kern="1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898998880"/>
                  </a:ext>
                </a:extLst>
              </a:tr>
            </a:tbl>
          </a:graphicData>
        </a:graphic>
      </p:graphicFrame>
    </p:spTree>
    <p:extLst>
      <p:ext uri="{BB962C8B-B14F-4D97-AF65-F5344CB8AC3E}">
        <p14:creationId xmlns:p14="http://schemas.microsoft.com/office/powerpoint/2010/main" val="54917791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5E741229-FE00-42FA-AD80-376C51B7FAE1}"/>
              </a:ext>
            </a:extLst>
          </p:cNvPr>
          <p:cNvSpPr/>
          <p:nvPr/>
        </p:nvSpPr>
        <p:spPr>
          <a:xfrm>
            <a:off x="561877" y="812578"/>
            <a:ext cx="9438466" cy="369332"/>
          </a:xfrm>
          <a:prstGeom prst="rect">
            <a:avLst/>
          </a:prstGeom>
        </p:spPr>
        <p:txBody>
          <a:bodyPr wrap="square">
            <a:spAutoFit/>
          </a:bodyPr>
          <a:lstStyle/>
          <a:p>
            <a:r>
              <a:rPr lang="en-US" altLang="zh-CN" b="1" dirty="0">
                <a:latin typeface="Arial" panose="020B0604020202020204" pitchFamily="34" charset="0"/>
                <a:ea typeface="Arial" panose="020B0604020202020204" pitchFamily="34" charset="0"/>
              </a:rPr>
              <a:t>J2 OEM 96-Pin Connector</a:t>
            </a:r>
            <a:endParaRPr lang="zh-CN" altLang="en-US" dirty="0"/>
          </a:p>
        </p:txBody>
      </p:sp>
      <p:graphicFrame>
        <p:nvGraphicFramePr>
          <p:cNvPr id="4" name="表格 3">
            <a:extLst>
              <a:ext uri="{FF2B5EF4-FFF2-40B4-BE49-F238E27FC236}">
                <a16:creationId xmlns:a16="http://schemas.microsoft.com/office/drawing/2014/main" id="{1687F5B6-7DAD-4D70-AFC5-F86D4DE2EDDA}"/>
              </a:ext>
            </a:extLst>
          </p:cNvPr>
          <p:cNvGraphicFramePr>
            <a:graphicFrameLocks noGrp="1"/>
          </p:cNvGraphicFramePr>
          <p:nvPr/>
        </p:nvGraphicFramePr>
        <p:xfrm>
          <a:off x="477838" y="1181911"/>
          <a:ext cx="11269662" cy="4754880"/>
        </p:xfrm>
        <a:graphic>
          <a:graphicData uri="http://schemas.openxmlformats.org/drawingml/2006/table">
            <a:tbl>
              <a:tblPr firstRow="1" firstCol="1" bandRow="1">
                <a:tableStyleId>{5C22544A-7EE6-4342-B048-85BDC9FD1C3A}</a:tableStyleId>
              </a:tblPr>
              <a:tblGrid>
                <a:gridCol w="1002766">
                  <a:extLst>
                    <a:ext uri="{9D8B030D-6E8A-4147-A177-3AD203B41FA5}">
                      <a16:colId xmlns:a16="http://schemas.microsoft.com/office/drawing/2014/main" val="2328673781"/>
                    </a:ext>
                  </a:extLst>
                </a:gridCol>
                <a:gridCol w="3347901">
                  <a:extLst>
                    <a:ext uri="{9D8B030D-6E8A-4147-A177-3AD203B41FA5}">
                      <a16:colId xmlns:a16="http://schemas.microsoft.com/office/drawing/2014/main" val="4253276432"/>
                    </a:ext>
                  </a:extLst>
                </a:gridCol>
                <a:gridCol w="2185756">
                  <a:extLst>
                    <a:ext uri="{9D8B030D-6E8A-4147-A177-3AD203B41FA5}">
                      <a16:colId xmlns:a16="http://schemas.microsoft.com/office/drawing/2014/main" val="3078503570"/>
                    </a:ext>
                  </a:extLst>
                </a:gridCol>
                <a:gridCol w="4733239">
                  <a:extLst>
                    <a:ext uri="{9D8B030D-6E8A-4147-A177-3AD203B41FA5}">
                      <a16:colId xmlns:a16="http://schemas.microsoft.com/office/drawing/2014/main" val="2149960736"/>
                    </a:ext>
                  </a:extLst>
                </a:gridCol>
              </a:tblGrid>
              <a:tr h="177748">
                <a:tc>
                  <a:txBody>
                    <a:bodyPr/>
                    <a:lstStyle/>
                    <a:p>
                      <a:pPr algn="ctr">
                        <a:spcAft>
                          <a:spcPts val="0"/>
                        </a:spcAft>
                      </a:pPr>
                      <a:r>
                        <a:rPr lang="en-US" sz="1200" kern="100" dirty="0">
                          <a:effectLst/>
                        </a:rPr>
                        <a:t>Pin #</a:t>
                      </a:r>
                      <a:endParaRPr lang="zh-CN" sz="1400" kern="100" dirty="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Signal Name</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ECM Pin Type</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Application/Availability</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873007361"/>
                  </a:ext>
                </a:extLst>
              </a:tr>
              <a:tr h="84709">
                <a:tc>
                  <a:txBody>
                    <a:bodyPr/>
                    <a:lstStyle/>
                    <a:p>
                      <a:pPr algn="ctr">
                        <a:spcAft>
                          <a:spcPts val="0"/>
                        </a:spcAft>
                      </a:pPr>
                      <a:r>
                        <a:rPr lang="en-US" sz="1000" kern="100" dirty="0">
                          <a:effectLst/>
                        </a:rPr>
                        <a:t>54</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DEF PUMPMOTOR RELAY / FAN CLUTCH * (RETURNS)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ECM Return (general)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 Applicable only to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776530495"/>
                  </a:ext>
                </a:extLst>
              </a:tr>
              <a:tr h="84709">
                <a:tc>
                  <a:txBody>
                    <a:bodyPr/>
                    <a:lstStyle/>
                    <a:p>
                      <a:pPr algn="ctr">
                        <a:spcAft>
                          <a:spcPts val="0"/>
                        </a:spcAft>
                      </a:pPr>
                      <a:r>
                        <a:rPr lang="en-US" sz="1000" kern="100">
                          <a:effectLst/>
                        </a:rPr>
                        <a:t>55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FREQUENCY THROTTLE</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Hall Effect Sensor (47.5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56031177"/>
                  </a:ext>
                </a:extLst>
              </a:tr>
              <a:tr h="84709">
                <a:tc>
                  <a:txBody>
                    <a:bodyPr/>
                    <a:lstStyle/>
                    <a:p>
                      <a:pPr algn="ctr">
                        <a:spcAft>
                          <a:spcPts val="0"/>
                        </a:spcAft>
                      </a:pPr>
                      <a:r>
                        <a:rPr lang="en-US" sz="1000" kern="100">
                          <a:effectLst/>
                        </a:rPr>
                        <a:t>56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OEM TEMPERATURE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Pull-Up (5.62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608990478"/>
                  </a:ext>
                </a:extLst>
              </a:tr>
              <a:tr h="84709">
                <a:tc>
                  <a:txBody>
                    <a:bodyPr/>
                    <a:lstStyle/>
                    <a:p>
                      <a:pPr algn="ctr">
                        <a:spcAft>
                          <a:spcPts val="0"/>
                        </a:spcAft>
                      </a:pPr>
                      <a:r>
                        <a:rPr lang="en-US" sz="1000" kern="100">
                          <a:effectLst/>
                        </a:rPr>
                        <a:t>57</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DEF TANK HEATER (RELAY/VALVE) (RETURNS)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RTN_202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 (*NOT USED in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091474537"/>
                  </a:ext>
                </a:extLst>
              </a:tr>
              <a:tr h="84709">
                <a:tc>
                  <a:txBody>
                    <a:bodyPr/>
                    <a:lstStyle/>
                    <a:p>
                      <a:pPr algn="ctr">
                        <a:spcAft>
                          <a:spcPts val="0"/>
                        </a:spcAft>
                      </a:pPr>
                      <a:r>
                        <a:rPr lang="en-US" sz="1000" kern="100">
                          <a:effectLst/>
                        </a:rPr>
                        <a:t>58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NOT USED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VR Sensor Input</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05265742"/>
                  </a:ext>
                </a:extLst>
              </a:tr>
              <a:tr h="84709">
                <a:tc>
                  <a:txBody>
                    <a:bodyPr/>
                    <a:lstStyle/>
                    <a:p>
                      <a:pPr algn="ctr">
                        <a:spcAft>
                          <a:spcPts val="0"/>
                        </a:spcAft>
                      </a:pPr>
                      <a:r>
                        <a:rPr lang="en-US" sz="1000" kern="100">
                          <a:effectLst/>
                        </a:rPr>
                        <a:t>59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VEHICLE SPEED SIGNAL (-) (MAGNETIC PICKUP)</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VR Sensor Input</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035112670"/>
                  </a:ext>
                </a:extLst>
              </a:tr>
              <a:tr h="84709">
                <a:tc>
                  <a:txBody>
                    <a:bodyPr/>
                    <a:lstStyle/>
                    <a:p>
                      <a:pPr algn="ctr">
                        <a:spcAft>
                          <a:spcPts val="0"/>
                        </a:spcAft>
                      </a:pPr>
                      <a:r>
                        <a:rPr lang="en-US" sz="1000" kern="100">
                          <a:effectLst/>
                        </a:rPr>
                        <a:t>60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VEHICLE SPEED SIGNAL (+) (MAGNETIC PICKUP)</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VR Sensor Input</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244107822"/>
                  </a:ext>
                </a:extLst>
              </a:tr>
              <a:tr h="84709">
                <a:tc>
                  <a:txBody>
                    <a:bodyPr/>
                    <a:lstStyle/>
                    <a:p>
                      <a:pPr algn="ctr">
                        <a:spcAft>
                          <a:spcPts val="0"/>
                        </a:spcAft>
                      </a:pPr>
                      <a:r>
                        <a:rPr lang="en-US" sz="1000" kern="100">
                          <a:effectLst/>
                        </a:rPr>
                        <a:t>61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ACCELERATOR PEDAL POSITION RETURN 2 (ANALOG)</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ECM Return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864919860"/>
                  </a:ext>
                </a:extLst>
              </a:tr>
              <a:tr h="84709">
                <a:tc>
                  <a:txBody>
                    <a:bodyPr/>
                    <a:lstStyle/>
                    <a:p>
                      <a:pPr algn="ctr">
                        <a:spcAft>
                          <a:spcPts val="0"/>
                        </a:spcAft>
                      </a:pPr>
                      <a:r>
                        <a:rPr lang="en-US" sz="1000" kern="100">
                          <a:effectLst/>
                        </a:rPr>
                        <a:t>62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OEM SWITCH/OEM SENSOR (RETURNS)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ECM Return (Switch / Temp / Level)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888288504"/>
                  </a:ext>
                </a:extLst>
              </a:tr>
              <a:tr h="84709">
                <a:tc>
                  <a:txBody>
                    <a:bodyPr/>
                    <a:lstStyle/>
                    <a:p>
                      <a:pPr algn="ctr">
                        <a:spcAft>
                          <a:spcPts val="0"/>
                        </a:spcAft>
                      </a:pPr>
                      <a:r>
                        <a:rPr lang="en-US" sz="1000" kern="100">
                          <a:effectLst/>
                        </a:rPr>
                        <a:t>63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REMOTE ACCELERATOR PEDAL POSITION/VARIABLE INTERMEDIATE SPEED CONTROL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 down (47.5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784586558"/>
                  </a:ext>
                </a:extLst>
              </a:tr>
              <a:tr h="84709">
                <a:tc>
                  <a:txBody>
                    <a:bodyPr/>
                    <a:lstStyle/>
                    <a:p>
                      <a:pPr algn="ctr">
                        <a:spcAft>
                          <a:spcPts val="0"/>
                        </a:spcAft>
                      </a:pPr>
                      <a:r>
                        <a:rPr lang="en-US" sz="1000" kern="100">
                          <a:effectLst/>
                        </a:rPr>
                        <a:t>64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ACCELERATOR PEDAL POSITION SIGNAL 2 (ANALOG)</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 down (47.5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612376446"/>
                  </a:ext>
                </a:extLst>
              </a:tr>
              <a:tr h="84709">
                <a:tc>
                  <a:txBody>
                    <a:bodyPr/>
                    <a:lstStyle/>
                    <a:p>
                      <a:pPr algn="ctr">
                        <a:spcAft>
                          <a:spcPts val="0"/>
                        </a:spcAft>
                      </a:pPr>
                      <a:r>
                        <a:rPr lang="en-US" sz="1000" kern="100">
                          <a:effectLst/>
                        </a:rPr>
                        <a:t>65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REVERSIBLE FAN MANUAL PURGE SWITCH / ENGINE AIR SHUTOFF VALVE POSITION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Pull-Up (5.62 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502086494"/>
                  </a:ext>
                </a:extLst>
              </a:tr>
              <a:tr h="84709">
                <a:tc>
                  <a:txBody>
                    <a:bodyPr/>
                    <a:lstStyle/>
                    <a:p>
                      <a:pPr algn="ctr">
                        <a:spcAft>
                          <a:spcPts val="0"/>
                        </a:spcAft>
                      </a:pPr>
                      <a:r>
                        <a:rPr lang="en-US" sz="1000" kern="100">
                          <a:effectLst/>
                        </a:rPr>
                        <a:t>66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INTERMEDIATE SPEED CONTROL SWITCH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035280898"/>
                  </a:ext>
                </a:extLst>
              </a:tr>
              <a:tr h="84709">
                <a:tc>
                  <a:txBody>
                    <a:bodyPr/>
                    <a:lstStyle/>
                    <a:p>
                      <a:pPr algn="ctr">
                        <a:spcAft>
                          <a:spcPts val="0"/>
                        </a:spcAft>
                      </a:pPr>
                      <a:r>
                        <a:rPr lang="en-US" sz="1000" kern="100">
                          <a:effectLst/>
                        </a:rPr>
                        <a:t>67</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REMOTE ACCELERATOR ON/OFF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267532756"/>
                  </a:ext>
                </a:extLst>
              </a:tr>
              <a:tr h="84709">
                <a:tc rowSpan="2">
                  <a:txBody>
                    <a:bodyPr/>
                    <a:lstStyle/>
                    <a:p>
                      <a:pPr algn="ctr">
                        <a:spcAft>
                          <a:spcPts val="0"/>
                        </a:spcAft>
                      </a:pPr>
                      <a:r>
                        <a:rPr lang="en-US" sz="1000" kern="100">
                          <a:effectLst/>
                        </a:rPr>
                        <a:t>68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ENGINE BRAKE SELECTOR 1 / MULTIPLE UNIT SYNCHRONIZATION 2 (SWITCH)</a:t>
                      </a:r>
                      <a:endParaRPr lang="zh-CN" sz="1100" kern="100">
                        <a:effectLst/>
                        <a:latin typeface="Arial" panose="020B0604020202020204" pitchFamily="34" charset="0"/>
                        <a:ea typeface="Arial" panose="020B0604020202020204" pitchFamily="34" charset="0"/>
                      </a:endParaRPr>
                    </a:p>
                  </a:txBody>
                  <a:tcPr marL="68580" marR="68580" marT="0" marB="0" anchor="ctr"/>
                </a:tc>
                <a:tc rowSpan="2">
                  <a:txBody>
                    <a:bodyPr/>
                    <a:lstStyle/>
                    <a:p>
                      <a:pPr algn="just">
                        <a:spcAft>
                          <a:spcPts val="0"/>
                        </a:spcAft>
                      </a:pPr>
                      <a:r>
                        <a:rPr lang="en-US" sz="1000" kern="100" dirty="0">
                          <a:effectLst/>
                        </a:rPr>
                        <a:t>Switch (Pull to ground)</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847638078"/>
                  </a:ext>
                </a:extLst>
              </a:tr>
              <a:tr h="84709">
                <a:tc vMerge="1">
                  <a:txBody>
                    <a:bodyPr/>
                    <a:lstStyle/>
                    <a:p>
                      <a:endParaRPr lang="zh-CN" altLang="en-US"/>
                    </a:p>
                  </a:txBody>
                  <a:tcPr/>
                </a:tc>
                <a:tc>
                  <a:txBody>
                    <a:bodyPr/>
                    <a:lstStyle/>
                    <a:p>
                      <a:pPr algn="just">
                        <a:spcAft>
                          <a:spcPts val="0"/>
                        </a:spcAft>
                      </a:pPr>
                      <a:r>
                        <a:rPr lang="en-US" sz="1000" kern="100">
                          <a:effectLst/>
                        </a:rPr>
                        <a:t>MULTIPLE UNIT SYNCHRONIZATION 2 (SWITCH)</a:t>
                      </a:r>
                      <a:endParaRPr lang="zh-CN" sz="1100" kern="100">
                        <a:effectLst/>
                        <a:latin typeface="Arial" panose="020B0604020202020204" pitchFamily="34" charset="0"/>
                        <a:ea typeface="Arial" panose="020B0604020202020204" pitchFamily="34" charset="0"/>
                      </a:endParaRPr>
                    </a:p>
                  </a:txBody>
                  <a:tcPr marL="68580" marR="68580" marT="0" marB="0" anchor="ctr"/>
                </a:tc>
                <a:tc vMerge="1">
                  <a:txBody>
                    <a:bodyPr/>
                    <a:lstStyle/>
                    <a:p>
                      <a:endParaRPr lang="zh-CN" altLang="en-US"/>
                    </a:p>
                  </a:txBody>
                  <a:tcPr/>
                </a:tc>
                <a:tc>
                  <a:txBody>
                    <a:bodyPr/>
                    <a:lstStyle/>
                    <a:p>
                      <a:pPr algn="just">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675841375"/>
                  </a:ext>
                </a:extLst>
              </a:tr>
              <a:tr h="84709">
                <a:tc>
                  <a:txBody>
                    <a:bodyPr/>
                    <a:lstStyle/>
                    <a:p>
                      <a:pPr algn="ctr">
                        <a:spcAft>
                          <a:spcPts val="0"/>
                        </a:spcAft>
                      </a:pPr>
                      <a:r>
                        <a:rPr lang="en-US" sz="1000" kern="100">
                          <a:effectLst/>
                        </a:rPr>
                        <a:t>69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REVERSIBLE FAN PURGE INHIBIT / ENGINE AIR SHUTOFF VALVE TEST (SWITCHES)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036549593"/>
                  </a:ext>
                </a:extLst>
              </a:tr>
              <a:tr h="84709">
                <a:tc>
                  <a:txBody>
                    <a:bodyPr/>
                    <a:lstStyle/>
                    <a:p>
                      <a:pPr algn="ctr">
                        <a:spcAft>
                          <a:spcPts val="0"/>
                        </a:spcAft>
                      </a:pPr>
                      <a:r>
                        <a:rPr lang="en-US" sz="1000" kern="100">
                          <a:effectLst/>
                        </a:rPr>
                        <a:t>70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AUXILIARY GOVERNOR / PARKING BRAKE / MULTI UNIT SYNCHRONIZATION ENABLE(SWITCHES)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311695617"/>
                  </a:ext>
                </a:extLst>
              </a:tr>
              <a:tr h="84709">
                <a:tc>
                  <a:txBody>
                    <a:bodyPr/>
                    <a:lstStyle/>
                    <a:p>
                      <a:pPr algn="ctr">
                        <a:spcAft>
                          <a:spcPts val="0"/>
                        </a:spcAft>
                      </a:pPr>
                      <a:r>
                        <a:rPr lang="en-US" sz="1000" kern="100">
                          <a:effectLst/>
                        </a:rPr>
                        <a:t>71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RED STOP LAMP</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Low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434916155"/>
                  </a:ext>
                </a:extLst>
              </a:tr>
              <a:tr h="84709">
                <a:tc>
                  <a:txBody>
                    <a:bodyPr/>
                    <a:lstStyle/>
                    <a:p>
                      <a:pPr algn="ctr">
                        <a:spcAft>
                          <a:spcPts val="0"/>
                        </a:spcAft>
                      </a:pPr>
                      <a:r>
                        <a:rPr lang="en-US" sz="1000" kern="100">
                          <a:effectLst/>
                        </a:rPr>
                        <a:t>72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AMBER WARNING LAMP</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Low Side Driver</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593826269"/>
                  </a:ext>
                </a:extLst>
              </a:tr>
              <a:tr h="84709">
                <a:tc>
                  <a:txBody>
                    <a:bodyPr/>
                    <a:lstStyle/>
                    <a:p>
                      <a:pPr algn="ctr">
                        <a:spcAft>
                          <a:spcPts val="0"/>
                        </a:spcAft>
                      </a:pPr>
                      <a:r>
                        <a:rPr lang="en-US" sz="1000" kern="100">
                          <a:effectLst/>
                        </a:rPr>
                        <a:t>73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Battery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741848441"/>
                  </a:ext>
                </a:extLst>
              </a:tr>
              <a:tr h="84709">
                <a:tc>
                  <a:txBody>
                    <a:bodyPr/>
                    <a:lstStyle/>
                    <a:p>
                      <a:pPr algn="ctr">
                        <a:spcAft>
                          <a:spcPts val="0"/>
                        </a:spcAft>
                      </a:pPr>
                      <a:r>
                        <a:rPr lang="en-US" sz="1000" kern="100">
                          <a:effectLst/>
                        </a:rPr>
                        <a:t>74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ENGINE AIR SHUTOFF VALVE</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High Side On/Off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562594812"/>
                  </a:ext>
                </a:extLst>
              </a:tr>
              <a:tr h="84709">
                <a:tc>
                  <a:txBody>
                    <a:bodyPr/>
                    <a:lstStyle/>
                    <a:p>
                      <a:pPr algn="ctr">
                        <a:spcAft>
                          <a:spcPts val="0"/>
                        </a:spcAft>
                      </a:pPr>
                      <a:r>
                        <a:rPr lang="en-US" sz="1000" kern="100">
                          <a:effectLst/>
                        </a:rPr>
                        <a:t>75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INTAKE AIR HEATER RELAY</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High Side On/Off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Available on F3.8 (74hp), F3.8 (&gt;75hp), B4.5, B6.7 &amp; L9</a:t>
                      </a:r>
                      <a:endParaRPr lang="zh-CN" sz="1100" kern="1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370673184"/>
                  </a:ext>
                </a:extLst>
              </a:tr>
            </a:tbl>
          </a:graphicData>
        </a:graphic>
      </p:graphicFrame>
    </p:spTree>
    <p:extLst>
      <p:ext uri="{BB962C8B-B14F-4D97-AF65-F5344CB8AC3E}">
        <p14:creationId xmlns:p14="http://schemas.microsoft.com/office/powerpoint/2010/main" val="323083197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A351B016-7350-4ABC-BE07-7678E2DC2E9A}"/>
              </a:ext>
            </a:extLst>
          </p:cNvPr>
          <p:cNvSpPr/>
          <p:nvPr/>
        </p:nvSpPr>
        <p:spPr>
          <a:xfrm>
            <a:off x="561877" y="812578"/>
            <a:ext cx="9438466" cy="369332"/>
          </a:xfrm>
          <a:prstGeom prst="rect">
            <a:avLst/>
          </a:prstGeom>
        </p:spPr>
        <p:txBody>
          <a:bodyPr wrap="square">
            <a:spAutoFit/>
          </a:bodyPr>
          <a:lstStyle/>
          <a:p>
            <a:r>
              <a:rPr lang="en-US" altLang="zh-CN" b="1" dirty="0">
                <a:latin typeface="Arial" panose="020B0604020202020204" pitchFamily="34" charset="0"/>
                <a:ea typeface="Arial" panose="020B0604020202020204" pitchFamily="34" charset="0"/>
              </a:rPr>
              <a:t>J2 OEM 96-Pin Connector</a:t>
            </a:r>
            <a:endParaRPr lang="zh-CN" altLang="en-US" dirty="0"/>
          </a:p>
        </p:txBody>
      </p:sp>
      <p:graphicFrame>
        <p:nvGraphicFramePr>
          <p:cNvPr id="4" name="表格 3">
            <a:extLst>
              <a:ext uri="{FF2B5EF4-FFF2-40B4-BE49-F238E27FC236}">
                <a16:creationId xmlns:a16="http://schemas.microsoft.com/office/drawing/2014/main" id="{46A13474-0DD6-4923-A7F8-020F86F6BEB0}"/>
              </a:ext>
            </a:extLst>
          </p:cNvPr>
          <p:cNvGraphicFramePr>
            <a:graphicFrameLocks noGrp="1"/>
          </p:cNvGraphicFramePr>
          <p:nvPr/>
        </p:nvGraphicFramePr>
        <p:xfrm>
          <a:off x="477838" y="1181911"/>
          <a:ext cx="11269662" cy="4450080"/>
        </p:xfrm>
        <a:graphic>
          <a:graphicData uri="http://schemas.openxmlformats.org/drawingml/2006/table">
            <a:tbl>
              <a:tblPr firstRow="1" firstCol="1" bandRow="1">
                <a:tableStyleId>{5C22544A-7EE6-4342-B048-85BDC9FD1C3A}</a:tableStyleId>
              </a:tblPr>
              <a:tblGrid>
                <a:gridCol w="1002766">
                  <a:extLst>
                    <a:ext uri="{9D8B030D-6E8A-4147-A177-3AD203B41FA5}">
                      <a16:colId xmlns:a16="http://schemas.microsoft.com/office/drawing/2014/main" val="2328673781"/>
                    </a:ext>
                  </a:extLst>
                </a:gridCol>
                <a:gridCol w="3347901">
                  <a:extLst>
                    <a:ext uri="{9D8B030D-6E8A-4147-A177-3AD203B41FA5}">
                      <a16:colId xmlns:a16="http://schemas.microsoft.com/office/drawing/2014/main" val="4253276432"/>
                    </a:ext>
                  </a:extLst>
                </a:gridCol>
                <a:gridCol w="2185756">
                  <a:extLst>
                    <a:ext uri="{9D8B030D-6E8A-4147-A177-3AD203B41FA5}">
                      <a16:colId xmlns:a16="http://schemas.microsoft.com/office/drawing/2014/main" val="3078503570"/>
                    </a:ext>
                  </a:extLst>
                </a:gridCol>
                <a:gridCol w="4733239">
                  <a:extLst>
                    <a:ext uri="{9D8B030D-6E8A-4147-A177-3AD203B41FA5}">
                      <a16:colId xmlns:a16="http://schemas.microsoft.com/office/drawing/2014/main" val="2149960736"/>
                    </a:ext>
                  </a:extLst>
                </a:gridCol>
              </a:tblGrid>
              <a:tr h="177748">
                <a:tc>
                  <a:txBody>
                    <a:bodyPr/>
                    <a:lstStyle/>
                    <a:p>
                      <a:pPr algn="ctr">
                        <a:spcAft>
                          <a:spcPts val="0"/>
                        </a:spcAft>
                      </a:pPr>
                      <a:r>
                        <a:rPr lang="en-US" sz="1200" kern="100" dirty="0">
                          <a:effectLst/>
                        </a:rPr>
                        <a:t>Pin #</a:t>
                      </a:r>
                      <a:endParaRPr lang="zh-CN" sz="1400" kern="100" dirty="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Signal Name</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ECM Pin Type</a:t>
                      </a:r>
                      <a:endParaRPr lang="zh-CN" sz="1400" kern="100">
                        <a:effectLst/>
                        <a:latin typeface="Arial" panose="020B0604020202020204" pitchFamily="34" charset="0"/>
                        <a:ea typeface="Arial" panose="020B0604020202020204" pitchFamily="34" charset="0"/>
                      </a:endParaRPr>
                    </a:p>
                  </a:txBody>
                  <a:tcPr marL="50432" marR="50432" marT="0" marB="0" anchor="ctr"/>
                </a:tc>
                <a:tc>
                  <a:txBody>
                    <a:bodyPr/>
                    <a:lstStyle/>
                    <a:p>
                      <a:pPr algn="just">
                        <a:spcAft>
                          <a:spcPts val="0"/>
                        </a:spcAft>
                      </a:pPr>
                      <a:r>
                        <a:rPr lang="en-US" sz="1200" kern="100">
                          <a:effectLst/>
                        </a:rPr>
                        <a:t>Application/Availability</a:t>
                      </a:r>
                      <a:endParaRPr lang="zh-CN" sz="1400" kern="100">
                        <a:effectLst/>
                        <a:latin typeface="Arial" panose="020B0604020202020204" pitchFamily="34" charset="0"/>
                        <a:ea typeface="Arial" panose="020B0604020202020204" pitchFamily="34" charset="0"/>
                      </a:endParaRPr>
                    </a:p>
                  </a:txBody>
                  <a:tcPr marL="50432" marR="50432" marT="0" marB="0" anchor="ctr"/>
                </a:tc>
                <a:extLst>
                  <a:ext uri="{0D108BD9-81ED-4DB2-BD59-A6C34878D82A}">
                    <a16:rowId xmlns:a16="http://schemas.microsoft.com/office/drawing/2014/main" val="873007361"/>
                  </a:ext>
                </a:extLst>
              </a:tr>
              <a:tr h="84709">
                <a:tc>
                  <a:txBody>
                    <a:bodyPr/>
                    <a:lstStyle/>
                    <a:p>
                      <a:pPr algn="ctr">
                        <a:spcAft>
                          <a:spcPts val="0"/>
                        </a:spcAft>
                      </a:pPr>
                      <a:r>
                        <a:rPr lang="en-US" sz="1000" kern="100" dirty="0">
                          <a:effectLst/>
                        </a:rPr>
                        <a:t>76</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OEM HIGHSIDE RETURN 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ECM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776530495"/>
                  </a:ext>
                </a:extLst>
              </a:tr>
              <a:tr h="84709">
                <a:tc>
                  <a:txBody>
                    <a:bodyPr/>
                    <a:lstStyle/>
                    <a:p>
                      <a:pPr algn="ctr">
                        <a:spcAft>
                          <a:spcPts val="0"/>
                        </a:spcAft>
                      </a:pPr>
                      <a:r>
                        <a:rPr lang="en-US" sz="1000" kern="100">
                          <a:effectLst/>
                        </a:rPr>
                        <a:t>77</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DEF DOSING VALVE (+)*</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PWMINJ (+)</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 (*NOT USED in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308374397"/>
                  </a:ext>
                </a:extLst>
              </a:tr>
              <a:tr h="84709">
                <a:tc>
                  <a:txBody>
                    <a:bodyPr/>
                    <a:lstStyle/>
                    <a:p>
                      <a:pPr algn="ctr">
                        <a:spcAft>
                          <a:spcPts val="0"/>
                        </a:spcAft>
                      </a:pPr>
                      <a:r>
                        <a:rPr lang="en-US" sz="1000" kern="100" dirty="0">
                          <a:effectLst/>
                        </a:rPr>
                        <a:t>78</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FAN CLUTCH SIGNAL/REVERSIBLE FAN CLUTCH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High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526567746"/>
                  </a:ext>
                </a:extLst>
              </a:tr>
              <a:tr h="84709">
                <a:tc>
                  <a:txBody>
                    <a:bodyPr/>
                    <a:lstStyle/>
                    <a:p>
                      <a:pPr algn="ctr">
                        <a:spcAft>
                          <a:spcPts val="0"/>
                        </a:spcAft>
                      </a:pPr>
                      <a:r>
                        <a:rPr lang="en-US" sz="1000" kern="100">
                          <a:effectLst/>
                        </a:rPr>
                        <a:t>79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DEF PUMP MOTOR RELAY</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High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B4.5,B6.7 &amp; L9. (*NOT USED in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188873523"/>
                  </a:ext>
                </a:extLst>
              </a:tr>
              <a:tr h="84709">
                <a:tc>
                  <a:txBody>
                    <a:bodyPr/>
                    <a:lstStyle/>
                    <a:p>
                      <a:pPr algn="ctr">
                        <a:spcAft>
                          <a:spcPts val="0"/>
                        </a:spcAft>
                      </a:pPr>
                      <a:r>
                        <a:rPr lang="en-US" sz="1000" kern="100">
                          <a:effectLst/>
                        </a:rPr>
                        <a:t>80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DUAL FAN CLUTCH RELAY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High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Available on F3.8 (74hp), F3.8 (&gt;75hp), B4.5, B6.7 &amp; L9</a:t>
                      </a:r>
                      <a:endParaRPr lang="zh-CN" sz="1100" kern="1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296348866"/>
                  </a:ext>
                </a:extLst>
              </a:tr>
              <a:tr h="84709">
                <a:tc rowSpan="2">
                  <a:txBody>
                    <a:bodyPr/>
                    <a:lstStyle/>
                    <a:p>
                      <a:pPr algn="ctr">
                        <a:spcAft>
                          <a:spcPts val="0"/>
                        </a:spcAft>
                      </a:pPr>
                      <a:r>
                        <a:rPr lang="en-US" sz="1000" kern="100">
                          <a:effectLst/>
                        </a:rPr>
                        <a:t>81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POWER RELAY</a:t>
                      </a:r>
                      <a:endParaRPr lang="zh-CN" sz="1100" kern="100">
                        <a:effectLst/>
                        <a:latin typeface="Arial" panose="020B0604020202020204" pitchFamily="34" charset="0"/>
                        <a:ea typeface="Arial" panose="020B0604020202020204" pitchFamily="34" charset="0"/>
                      </a:endParaRPr>
                    </a:p>
                  </a:txBody>
                  <a:tcPr marL="68580" marR="68580" marT="0" marB="0" anchor="ctr"/>
                </a:tc>
                <a:tc rowSpan="2">
                  <a:txBody>
                    <a:bodyPr/>
                    <a:lstStyle/>
                    <a:p>
                      <a:pPr algn="just">
                        <a:spcAft>
                          <a:spcPts val="0"/>
                        </a:spcAft>
                      </a:pPr>
                      <a:r>
                        <a:rPr lang="en-US" sz="1000" kern="100">
                          <a:effectLst/>
                        </a:rPr>
                        <a:t>High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89833551"/>
                  </a:ext>
                </a:extLst>
              </a:tr>
              <a:tr h="84709">
                <a:tc vMerge="1">
                  <a:txBody>
                    <a:bodyPr/>
                    <a:lstStyle/>
                    <a:p>
                      <a:endParaRPr lang="zh-CN" altLang="en-US"/>
                    </a:p>
                  </a:txBody>
                  <a:tcPr/>
                </a:tc>
                <a:tc>
                  <a:txBody>
                    <a:bodyPr/>
                    <a:lstStyle/>
                    <a:p>
                      <a:pPr algn="just">
                        <a:spcAft>
                          <a:spcPts val="0"/>
                        </a:spcAft>
                      </a:pPr>
                      <a:r>
                        <a:rPr lang="en-US" sz="1000" kern="100">
                          <a:effectLst/>
                        </a:rPr>
                        <a:t>AFTERTREATMENT DEF PUMP MOTOR REVERTING VALVE*</a:t>
                      </a:r>
                      <a:endParaRPr lang="zh-CN" sz="1100" kern="100">
                        <a:effectLst/>
                        <a:latin typeface="Arial" panose="020B0604020202020204" pitchFamily="34" charset="0"/>
                        <a:ea typeface="Arial" panose="020B0604020202020204" pitchFamily="34" charset="0"/>
                      </a:endParaRPr>
                    </a:p>
                  </a:txBody>
                  <a:tcPr marL="68580" marR="68580" marT="0" marB="0" anchor="ctr"/>
                </a:tc>
                <a:tc vMerge="1">
                  <a:txBody>
                    <a:bodyPr/>
                    <a:lstStyle/>
                    <a:p>
                      <a:endParaRPr lang="zh-CN" altLang="en-US"/>
                    </a:p>
                  </a:txBody>
                  <a:tcPr/>
                </a:tc>
                <a:tc>
                  <a:txBody>
                    <a:bodyPr/>
                    <a:lstStyle/>
                    <a:p>
                      <a:pPr algn="just">
                        <a:spcAft>
                          <a:spcPts val="0"/>
                        </a:spcAft>
                      </a:pPr>
                      <a:r>
                        <a:rPr lang="en-US" sz="1000" kern="100">
                          <a:effectLst/>
                        </a:rPr>
                        <a:t>Available on F3.8 (&gt;75hp), B4.5. (*NOT USED in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912002729"/>
                  </a:ext>
                </a:extLst>
              </a:tr>
              <a:tr h="84709">
                <a:tc>
                  <a:txBody>
                    <a:bodyPr/>
                    <a:lstStyle/>
                    <a:p>
                      <a:pPr algn="ctr">
                        <a:spcAft>
                          <a:spcPts val="0"/>
                        </a:spcAft>
                      </a:pPr>
                      <a:r>
                        <a:rPr lang="en-US" sz="1000" kern="100">
                          <a:effectLst/>
                        </a:rPr>
                        <a:t>82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AFTERTREATMENT DEF TANK HEATER VALVE</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High Side On/Off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 (*NOT USED in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109949739"/>
                  </a:ext>
                </a:extLst>
              </a:tr>
              <a:tr h="84709">
                <a:tc>
                  <a:txBody>
                    <a:bodyPr/>
                    <a:lstStyle/>
                    <a:p>
                      <a:pPr algn="ctr">
                        <a:spcAft>
                          <a:spcPts val="0"/>
                        </a:spcAft>
                      </a:pPr>
                      <a:r>
                        <a:rPr lang="en-US" sz="1000" kern="100">
                          <a:effectLst/>
                        </a:rPr>
                        <a:t>83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ENGINE START/STOPCONTROL SIGNAL / STARTER LOCKOUT RELAY</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High Side On/Off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072699230"/>
                  </a:ext>
                </a:extLst>
              </a:tr>
              <a:tr h="84709">
                <a:tc rowSpan="2">
                  <a:txBody>
                    <a:bodyPr/>
                    <a:lstStyle/>
                    <a:p>
                      <a:pPr algn="ctr">
                        <a:spcAft>
                          <a:spcPts val="0"/>
                        </a:spcAft>
                      </a:pPr>
                      <a:r>
                        <a:rPr lang="en-US" sz="1000" kern="100">
                          <a:effectLst/>
                        </a:rPr>
                        <a:t>84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NOT USED</a:t>
                      </a:r>
                      <a:endParaRPr lang="zh-CN" sz="1100" kern="100">
                        <a:effectLst/>
                        <a:latin typeface="Arial" panose="020B0604020202020204" pitchFamily="34" charset="0"/>
                        <a:ea typeface="Arial" panose="020B0604020202020204" pitchFamily="34" charset="0"/>
                      </a:endParaRPr>
                    </a:p>
                  </a:txBody>
                  <a:tcPr marL="68580" marR="68580" marT="0" marB="0" anchor="ctr"/>
                </a:tc>
                <a:tc rowSpan="2">
                  <a:txBody>
                    <a:bodyPr/>
                    <a:lstStyle/>
                    <a:p>
                      <a:pPr algn="just">
                        <a:spcAft>
                          <a:spcPts val="0"/>
                        </a:spcAft>
                      </a:pPr>
                      <a:r>
                        <a:rPr lang="en-US" sz="1000" kern="100">
                          <a:effectLst/>
                        </a:rPr>
                        <a:t>Current Monitor (I-Mon)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410746671"/>
                  </a:ext>
                </a:extLst>
              </a:tr>
              <a:tr h="84709">
                <a:tc vMerge="1">
                  <a:txBody>
                    <a:bodyPr/>
                    <a:lstStyle/>
                    <a:p>
                      <a:endParaRPr lang="zh-CN" altLang="en-US"/>
                    </a:p>
                  </a:txBody>
                  <a:tcPr/>
                </a:tc>
                <a:tc>
                  <a:txBody>
                    <a:bodyPr/>
                    <a:lstStyle/>
                    <a:p>
                      <a:pPr algn="just">
                        <a:spcAft>
                          <a:spcPts val="0"/>
                        </a:spcAft>
                      </a:pPr>
                      <a:r>
                        <a:rPr lang="en-US" sz="1000" kern="100" dirty="0">
                          <a:effectLst/>
                        </a:rPr>
                        <a:t>AFTERTREATMENT DEF HEATER CURRENT MONITOR 1</a:t>
                      </a:r>
                      <a:endParaRPr lang="zh-CN" sz="1100" kern="100" dirty="0">
                        <a:effectLst/>
                        <a:latin typeface="Arial" panose="020B0604020202020204" pitchFamily="34" charset="0"/>
                        <a:ea typeface="Arial" panose="020B0604020202020204" pitchFamily="34" charset="0"/>
                      </a:endParaRPr>
                    </a:p>
                  </a:txBody>
                  <a:tcPr marL="68580" marR="68580" marT="0" marB="0" anchor="ctr"/>
                </a:tc>
                <a:tc vMerge="1">
                  <a:txBody>
                    <a:bodyPr/>
                    <a:lstStyle/>
                    <a:p>
                      <a:endParaRPr lang="zh-CN" altLang="en-US"/>
                    </a:p>
                  </a:txBody>
                  <a:tcPr/>
                </a:tc>
                <a:tc>
                  <a:txBody>
                    <a:bodyPr/>
                    <a:lstStyle/>
                    <a:p>
                      <a:pPr algn="just">
                        <a:spcAft>
                          <a:spcPts val="0"/>
                        </a:spcAft>
                      </a:pPr>
                      <a:r>
                        <a:rPr lang="en-US" sz="1000" kern="100">
                          <a:effectLst/>
                        </a:rPr>
                        <a:t>Available on F3.8 (&gt;75hp), B4.5</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726259326"/>
                  </a:ext>
                </a:extLst>
              </a:tr>
              <a:tr h="84709">
                <a:tc rowSpan="2">
                  <a:txBody>
                    <a:bodyPr/>
                    <a:lstStyle/>
                    <a:p>
                      <a:pPr algn="ctr">
                        <a:spcAft>
                          <a:spcPts val="0"/>
                        </a:spcAft>
                      </a:pPr>
                      <a:r>
                        <a:rPr lang="en-US" sz="1000" kern="100">
                          <a:effectLst/>
                        </a:rPr>
                        <a:t>85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NOT USED</a:t>
                      </a:r>
                      <a:endParaRPr lang="zh-CN" sz="1100" kern="100">
                        <a:effectLst/>
                        <a:latin typeface="Arial" panose="020B0604020202020204" pitchFamily="34" charset="0"/>
                        <a:ea typeface="Arial" panose="020B0604020202020204" pitchFamily="34" charset="0"/>
                      </a:endParaRPr>
                    </a:p>
                  </a:txBody>
                  <a:tcPr marL="68580" marR="68580" marT="0" marB="0" anchor="ctr"/>
                </a:tc>
                <a:tc rowSpan="2">
                  <a:txBody>
                    <a:bodyPr/>
                    <a:lstStyle/>
                    <a:p>
                      <a:pPr algn="just">
                        <a:spcAft>
                          <a:spcPts val="0"/>
                        </a:spcAft>
                      </a:pPr>
                      <a:r>
                        <a:rPr lang="en-US" sz="1000" kern="100">
                          <a:effectLst/>
                        </a:rPr>
                        <a:t>Current Monitor (I-Mon)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378545686"/>
                  </a:ext>
                </a:extLst>
              </a:tr>
              <a:tr h="84709">
                <a:tc vMerge="1">
                  <a:txBody>
                    <a:bodyPr/>
                    <a:lstStyle/>
                    <a:p>
                      <a:endParaRPr lang="zh-CN" altLang="en-US"/>
                    </a:p>
                  </a:txBody>
                  <a:tcPr/>
                </a:tc>
                <a:tc>
                  <a:txBody>
                    <a:bodyPr/>
                    <a:lstStyle/>
                    <a:p>
                      <a:pPr algn="just">
                        <a:spcAft>
                          <a:spcPts val="0"/>
                        </a:spcAft>
                      </a:pPr>
                      <a:r>
                        <a:rPr lang="en-US" sz="1000" kern="100">
                          <a:effectLst/>
                        </a:rPr>
                        <a:t>AFTERTREATMENT DEF HEATER CURRENT MONITOR 2</a:t>
                      </a:r>
                      <a:endParaRPr lang="zh-CN" sz="1100" kern="100">
                        <a:effectLst/>
                        <a:latin typeface="Arial" panose="020B0604020202020204" pitchFamily="34" charset="0"/>
                        <a:ea typeface="Arial" panose="020B0604020202020204" pitchFamily="34" charset="0"/>
                      </a:endParaRPr>
                    </a:p>
                  </a:txBody>
                  <a:tcPr marL="68580" marR="68580" marT="0" marB="0" anchor="ctr"/>
                </a:tc>
                <a:tc vMerge="1">
                  <a:txBody>
                    <a:bodyPr/>
                    <a:lstStyle/>
                    <a:p>
                      <a:endParaRPr lang="zh-CN" altLang="en-US"/>
                    </a:p>
                  </a:txBody>
                  <a:tcPr/>
                </a:tc>
                <a:tc>
                  <a:txBody>
                    <a:bodyPr/>
                    <a:lstStyle/>
                    <a:p>
                      <a:pPr algn="just">
                        <a:spcAft>
                          <a:spcPts val="0"/>
                        </a:spcAft>
                      </a:pPr>
                      <a:r>
                        <a:rPr lang="en-US" sz="1000" kern="100">
                          <a:effectLst/>
                        </a:rPr>
                        <a:t>Available on F3.8 (&gt;75hp), B4.5</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42483611"/>
                  </a:ext>
                </a:extLst>
              </a:tr>
              <a:tr h="84709">
                <a:tc>
                  <a:txBody>
                    <a:bodyPr/>
                    <a:lstStyle/>
                    <a:p>
                      <a:pPr algn="ctr">
                        <a:spcAft>
                          <a:spcPts val="0"/>
                        </a:spcAft>
                      </a:pPr>
                      <a:r>
                        <a:rPr lang="en-US" sz="1000" kern="100">
                          <a:effectLst/>
                        </a:rPr>
                        <a:t>86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ENGINE BRAKE SWITCH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705960658"/>
                  </a:ext>
                </a:extLst>
              </a:tr>
              <a:tr h="84709">
                <a:tc>
                  <a:txBody>
                    <a:bodyPr/>
                    <a:lstStyle/>
                    <a:p>
                      <a:pPr algn="ctr">
                        <a:spcAft>
                          <a:spcPts val="0"/>
                        </a:spcAft>
                      </a:pPr>
                      <a:r>
                        <a:rPr lang="en-US" sz="1000" kern="100">
                          <a:effectLst/>
                        </a:rPr>
                        <a:t>87</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EXHAUST SYSTEM CLEANING INHIBIT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 (*NOT USED in F3.8(74hp))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110433718"/>
                  </a:ext>
                </a:extLst>
              </a:tr>
              <a:tr h="84709">
                <a:tc>
                  <a:txBody>
                    <a:bodyPr/>
                    <a:lstStyle/>
                    <a:p>
                      <a:pPr algn="ctr">
                        <a:spcAft>
                          <a:spcPts val="0"/>
                        </a:spcAft>
                      </a:pPr>
                      <a:r>
                        <a:rPr lang="en-US" sz="1000" kern="100">
                          <a:effectLst/>
                        </a:rPr>
                        <a:t>88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ENGINE PROTECTION SHUTDOWN OVERRIDE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038697154"/>
                  </a:ext>
                </a:extLst>
              </a:tr>
              <a:tr h="84709">
                <a:tc>
                  <a:txBody>
                    <a:bodyPr/>
                    <a:lstStyle/>
                    <a:p>
                      <a:pPr algn="ctr">
                        <a:spcAft>
                          <a:spcPts val="0"/>
                        </a:spcAft>
                      </a:pPr>
                      <a:r>
                        <a:rPr lang="en-US" sz="1000" kern="100">
                          <a:effectLst/>
                        </a:rPr>
                        <a:t>89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OEM START/STOP CRANK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 (*NOT USED in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440832385"/>
                  </a:ext>
                </a:extLst>
              </a:tr>
              <a:tr h="84709">
                <a:tc>
                  <a:txBody>
                    <a:bodyPr/>
                    <a:lstStyle/>
                    <a:p>
                      <a:pPr algn="ctr">
                        <a:spcAft>
                          <a:spcPts val="0"/>
                        </a:spcAft>
                      </a:pPr>
                      <a:r>
                        <a:rPr lang="en-US" sz="1000" kern="100">
                          <a:effectLst/>
                        </a:rPr>
                        <a:t>90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CRUISE CONTROL ON-OFF / MULTIPLE UNIT SYNCHRONIZATION (COMPLEMENTARY)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650217985"/>
                  </a:ext>
                </a:extLst>
              </a:tr>
              <a:tr h="84709">
                <a:tc>
                  <a:txBody>
                    <a:bodyPr/>
                    <a:lstStyle/>
                    <a:p>
                      <a:pPr algn="ctr">
                        <a:spcAft>
                          <a:spcPts val="0"/>
                        </a:spcAft>
                      </a:pPr>
                      <a:r>
                        <a:rPr lang="en-US" sz="1000" kern="100">
                          <a:effectLst/>
                        </a:rPr>
                        <a:t>91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MANUAL EXHAUST SYSTEM CLEANING/DIAGNOSTIC TEST MODE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 (*NOT USED in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136725499"/>
                  </a:ext>
                </a:extLst>
              </a:tr>
              <a:tr h="84709">
                <a:tc>
                  <a:txBody>
                    <a:bodyPr/>
                    <a:lstStyle/>
                    <a:p>
                      <a:pPr algn="ctr">
                        <a:spcAft>
                          <a:spcPts val="0"/>
                        </a:spcAft>
                      </a:pPr>
                      <a:r>
                        <a:rPr lang="en-US" sz="1000" kern="100">
                          <a:effectLst/>
                        </a:rPr>
                        <a:t>92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CLUTCH PEDAL POSITION/SERVICE BRAKEPEDAL/MULTIPLE UNIT SYNCHRONIZATION 1 (SW)</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361972181"/>
                  </a:ext>
                </a:extLst>
              </a:tr>
              <a:tr h="84709">
                <a:tc>
                  <a:txBody>
                    <a:bodyPr/>
                    <a:lstStyle/>
                    <a:p>
                      <a:pPr algn="ctr">
                        <a:spcAft>
                          <a:spcPts val="0"/>
                        </a:spcAft>
                      </a:pPr>
                      <a:r>
                        <a:rPr lang="en-US" sz="1000" kern="100">
                          <a:effectLst/>
                        </a:rPr>
                        <a:t>93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ENGINE ALTERNATE LOW IDLE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554016078"/>
                  </a:ext>
                </a:extLst>
              </a:tr>
              <a:tr h="84709">
                <a:tc>
                  <a:txBody>
                    <a:bodyPr/>
                    <a:lstStyle/>
                    <a:p>
                      <a:pPr algn="ctr">
                        <a:spcAft>
                          <a:spcPts val="0"/>
                        </a:spcAft>
                      </a:pPr>
                      <a:r>
                        <a:rPr lang="en-US" sz="1000" kern="100">
                          <a:effectLst/>
                        </a:rPr>
                        <a:t>94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INTERMEDIATE SPEED CONTROL SWITCH 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 (Pull to ground)</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2638443"/>
                  </a:ext>
                </a:extLst>
              </a:tr>
              <a:tr h="84709">
                <a:tc>
                  <a:txBody>
                    <a:bodyPr/>
                    <a:lstStyle/>
                    <a:p>
                      <a:pPr algn="ctr">
                        <a:spcAft>
                          <a:spcPts val="0"/>
                        </a:spcAft>
                      </a:pPr>
                      <a:r>
                        <a:rPr lang="en-US" sz="1000" kern="100">
                          <a:effectLst/>
                        </a:rPr>
                        <a:t>95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HIGH EXHAUST SYSTEM TEMPERATURE LAMP</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Low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(74hp),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482381520"/>
                  </a:ext>
                </a:extLst>
              </a:tr>
              <a:tr h="84709">
                <a:tc>
                  <a:txBody>
                    <a:bodyPr/>
                    <a:lstStyle/>
                    <a:p>
                      <a:pPr algn="ctr">
                        <a:spcAft>
                          <a:spcPts val="0"/>
                        </a:spcAft>
                      </a:pPr>
                      <a:r>
                        <a:rPr lang="en-US" sz="1000" kern="100">
                          <a:effectLst/>
                        </a:rPr>
                        <a:t>96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ENGINE WAIT TO START LAMP</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Low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Available on F3.8 (74hp), F3.8 (&gt;75hp), B4.5, B6.7 &amp; L9</a:t>
                      </a:r>
                      <a:endParaRPr lang="zh-CN" sz="1100" kern="1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97196248"/>
                  </a:ext>
                </a:extLst>
              </a:tr>
            </a:tbl>
          </a:graphicData>
        </a:graphic>
      </p:graphicFrame>
    </p:spTree>
    <p:extLst>
      <p:ext uri="{BB962C8B-B14F-4D97-AF65-F5344CB8AC3E}">
        <p14:creationId xmlns:p14="http://schemas.microsoft.com/office/powerpoint/2010/main" val="2007397259"/>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7F10332-F88E-4396-9490-1F0E19863D72}"/>
              </a:ext>
            </a:extLst>
          </p:cNvPr>
          <p:cNvSpPr/>
          <p:nvPr/>
        </p:nvSpPr>
        <p:spPr>
          <a:xfrm>
            <a:off x="561877" y="812578"/>
            <a:ext cx="9438466" cy="369332"/>
          </a:xfrm>
          <a:prstGeom prst="rect">
            <a:avLst/>
          </a:prstGeom>
        </p:spPr>
        <p:txBody>
          <a:bodyPr wrap="square">
            <a:spAutoFit/>
          </a:bodyPr>
          <a:lstStyle/>
          <a:p>
            <a:pPr lvl="0"/>
            <a:r>
              <a:rPr lang="en-US" altLang="zh-CN" b="1" dirty="0"/>
              <a:t>J4 OEM 14-pin Crossover Connector</a:t>
            </a:r>
            <a:endParaRPr lang="zh-CN" altLang="zh-CN" dirty="0"/>
          </a:p>
        </p:txBody>
      </p:sp>
      <p:graphicFrame>
        <p:nvGraphicFramePr>
          <p:cNvPr id="4" name="表格 3">
            <a:extLst>
              <a:ext uri="{FF2B5EF4-FFF2-40B4-BE49-F238E27FC236}">
                <a16:creationId xmlns:a16="http://schemas.microsoft.com/office/drawing/2014/main" id="{FE533D95-C6BE-402C-8C56-ED3F928836DC}"/>
              </a:ext>
            </a:extLst>
          </p:cNvPr>
          <p:cNvGraphicFramePr>
            <a:graphicFrameLocks noGrp="1"/>
          </p:cNvGraphicFramePr>
          <p:nvPr/>
        </p:nvGraphicFramePr>
        <p:xfrm>
          <a:off x="477838" y="1181911"/>
          <a:ext cx="11269661" cy="2894976"/>
        </p:xfrm>
        <a:graphic>
          <a:graphicData uri="http://schemas.openxmlformats.org/drawingml/2006/table">
            <a:tbl>
              <a:tblPr firstRow="1" firstCol="1" bandRow="1">
                <a:tableStyleId>{5C22544A-7EE6-4342-B048-85BDC9FD1C3A}</a:tableStyleId>
              </a:tblPr>
              <a:tblGrid>
                <a:gridCol w="920831">
                  <a:extLst>
                    <a:ext uri="{9D8B030D-6E8A-4147-A177-3AD203B41FA5}">
                      <a16:colId xmlns:a16="http://schemas.microsoft.com/office/drawing/2014/main" val="2328673781"/>
                    </a:ext>
                  </a:extLst>
                </a:gridCol>
                <a:gridCol w="2058906">
                  <a:extLst>
                    <a:ext uri="{9D8B030D-6E8A-4147-A177-3AD203B41FA5}">
                      <a16:colId xmlns:a16="http://schemas.microsoft.com/office/drawing/2014/main" val="3639244761"/>
                    </a:ext>
                  </a:extLst>
                </a:gridCol>
                <a:gridCol w="1936273">
                  <a:extLst>
                    <a:ext uri="{9D8B030D-6E8A-4147-A177-3AD203B41FA5}">
                      <a16:colId xmlns:a16="http://schemas.microsoft.com/office/drawing/2014/main" val="4253276432"/>
                    </a:ext>
                  </a:extLst>
                </a:gridCol>
                <a:gridCol w="2578577">
                  <a:extLst>
                    <a:ext uri="{9D8B030D-6E8A-4147-A177-3AD203B41FA5}">
                      <a16:colId xmlns:a16="http://schemas.microsoft.com/office/drawing/2014/main" val="3078503570"/>
                    </a:ext>
                  </a:extLst>
                </a:gridCol>
                <a:gridCol w="3775074">
                  <a:extLst>
                    <a:ext uri="{9D8B030D-6E8A-4147-A177-3AD203B41FA5}">
                      <a16:colId xmlns:a16="http://schemas.microsoft.com/office/drawing/2014/main" val="2149960736"/>
                    </a:ext>
                  </a:extLst>
                </a:gridCol>
              </a:tblGrid>
              <a:tr h="177748">
                <a:tc>
                  <a:txBody>
                    <a:bodyPr/>
                    <a:lstStyle/>
                    <a:p>
                      <a:pPr algn="ctr">
                        <a:spcAft>
                          <a:spcPts val="0"/>
                        </a:spcAft>
                      </a:pPr>
                      <a:r>
                        <a:rPr lang="en-US" sz="1000" kern="100" dirty="0">
                          <a:effectLst/>
                        </a:rPr>
                        <a:t>Pin #</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Signal Name</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ECMPin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ECM Pin Type</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Application/Availability</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873007361"/>
                  </a:ext>
                </a:extLst>
              </a:tr>
              <a:tr h="177748">
                <a:tc>
                  <a:txBody>
                    <a:bodyPr/>
                    <a:lstStyle/>
                    <a:p>
                      <a:pPr algn="ctr">
                        <a:spcAft>
                          <a:spcPts val="0"/>
                        </a:spcAft>
                      </a:pPr>
                      <a:r>
                        <a:rPr lang="en-US" sz="1000" kern="100">
                          <a:effectLst/>
                        </a:rPr>
                        <a:t>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OEM HIGH SIDE RETURN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J1-30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ECM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706719852"/>
                  </a:ext>
                </a:extLst>
              </a:tr>
              <a:tr h="177748">
                <a:tc>
                  <a:txBody>
                    <a:bodyPr/>
                    <a:lstStyle/>
                    <a:p>
                      <a:pPr algn="ctr">
                        <a:spcAft>
                          <a:spcPts val="0"/>
                        </a:spcAft>
                      </a:pPr>
                      <a:r>
                        <a:rPr lang="en-US" sz="1000" kern="100">
                          <a:effectLst/>
                        </a:rPr>
                        <a:t>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SPARE ANALOG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J1-35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958858407"/>
                  </a:ext>
                </a:extLst>
              </a:tr>
              <a:tr h="177748">
                <a:tc>
                  <a:txBody>
                    <a:bodyPr/>
                    <a:lstStyle/>
                    <a:p>
                      <a:pPr algn="ctr">
                        <a:spcAft>
                          <a:spcPts val="0"/>
                        </a:spcAft>
                      </a:pPr>
                      <a:r>
                        <a:rPr lang="en-US" sz="1000" kern="100">
                          <a:effectLst/>
                        </a:rPr>
                        <a:t>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SWITCHED OUTPUT A</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J1-06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High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11960792"/>
                  </a:ext>
                </a:extLst>
              </a:tr>
              <a:tr h="177748">
                <a:tc>
                  <a:txBody>
                    <a:bodyPr/>
                    <a:lstStyle/>
                    <a:p>
                      <a:pPr algn="ctr">
                        <a:spcAft>
                          <a:spcPts val="0"/>
                        </a:spcAft>
                      </a:pPr>
                      <a:r>
                        <a:rPr lang="en-US" sz="1000" kern="100">
                          <a:effectLst/>
                        </a:rPr>
                        <a:t>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SWITCHED OUTPUT B</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dirty="0">
                          <a:effectLst/>
                        </a:rPr>
                        <a:t>J1-08</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High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4004515354"/>
                  </a:ext>
                </a:extLst>
              </a:tr>
              <a:tr h="177748">
                <a:tc>
                  <a:txBody>
                    <a:bodyPr/>
                    <a:lstStyle/>
                    <a:p>
                      <a:pPr algn="ctr">
                        <a:spcAft>
                          <a:spcPts val="0"/>
                        </a:spcAft>
                      </a:pPr>
                      <a:r>
                        <a:rPr lang="en-US" sz="1000" kern="100">
                          <a:effectLst/>
                        </a:rPr>
                        <a:t>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POWER ON INDICATOR</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J1-76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Low Side PWM</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637298692"/>
                  </a:ext>
                </a:extLst>
              </a:tr>
              <a:tr h="177748">
                <a:tc>
                  <a:txBody>
                    <a:bodyPr/>
                    <a:lstStyle/>
                    <a:p>
                      <a:pPr algn="ctr">
                        <a:spcAft>
                          <a:spcPts val="0"/>
                        </a:spcAft>
                      </a:pPr>
                      <a:r>
                        <a:rPr lang="en-US" sz="1000" kern="100">
                          <a:effectLst/>
                        </a:rPr>
                        <a:t>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SPARE ANALOG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J1-32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Hall Effect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384417635"/>
                  </a:ext>
                </a:extLst>
              </a:tr>
              <a:tr h="177748">
                <a:tc>
                  <a:txBody>
                    <a:bodyPr/>
                    <a:lstStyle/>
                    <a:p>
                      <a:pPr algn="ctr">
                        <a:spcAft>
                          <a:spcPts val="0"/>
                        </a:spcAft>
                      </a:pPr>
                      <a:r>
                        <a:rPr lang="en-US" sz="1000" kern="100">
                          <a:effectLst/>
                        </a:rPr>
                        <a:t>7</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AUXILIARY GOVERNOR SPEED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J1-20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Hall Effect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939785212"/>
                  </a:ext>
                </a:extLst>
              </a:tr>
              <a:tr h="177748">
                <a:tc>
                  <a:txBody>
                    <a:bodyPr/>
                    <a:lstStyle/>
                    <a:p>
                      <a:pPr algn="ctr">
                        <a:spcAft>
                          <a:spcPts val="0"/>
                        </a:spcAft>
                      </a:pPr>
                      <a:r>
                        <a:rPr lang="en-US" sz="1000" kern="100">
                          <a:effectLst/>
                        </a:rPr>
                        <a:t>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FAN SPEED SIGNAL (HORTON)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J1-21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Hall Effect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942867817"/>
                  </a:ext>
                </a:extLst>
              </a:tr>
              <a:tr h="177748">
                <a:tc>
                  <a:txBody>
                    <a:bodyPr/>
                    <a:lstStyle/>
                    <a:p>
                      <a:pPr algn="ctr">
                        <a:spcAft>
                          <a:spcPts val="0"/>
                        </a:spcAft>
                      </a:pPr>
                      <a:r>
                        <a:rPr lang="en-US" sz="1000" kern="100">
                          <a:effectLst/>
                        </a:rPr>
                        <a:t>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OEM TEMPERATURE SENSOR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J1-64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 up (5.62K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817790788"/>
                  </a:ext>
                </a:extLst>
              </a:tr>
              <a:tr h="177748">
                <a:tc>
                  <a:txBody>
                    <a:bodyPr/>
                    <a:lstStyle/>
                    <a:p>
                      <a:pPr algn="ctr">
                        <a:spcAft>
                          <a:spcPts val="0"/>
                        </a:spcAft>
                      </a:pPr>
                      <a:r>
                        <a:rPr lang="en-US" sz="1000" kern="100">
                          <a:effectLst/>
                        </a:rPr>
                        <a:t>10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OEM PRESSURE SENSOR 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J1-88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950" kern="100">
                          <a:effectLst/>
                        </a:rPr>
                        <a:t>Analog Input Pull- down (47.5KOhms)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155314525"/>
                  </a:ext>
                </a:extLst>
              </a:tr>
              <a:tr h="177748">
                <a:tc>
                  <a:txBody>
                    <a:bodyPr/>
                    <a:lstStyle/>
                    <a:p>
                      <a:pPr algn="ctr">
                        <a:spcAft>
                          <a:spcPts val="0"/>
                        </a:spcAft>
                      </a:pPr>
                      <a:r>
                        <a:rPr lang="en-US" sz="1000" kern="100">
                          <a:effectLst/>
                        </a:rPr>
                        <a:t>11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HIGH SPEED GOVERNOR DROOP SWITCH</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J1-89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Analog Input Pull- up (5.62K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118924104"/>
                  </a:ext>
                </a:extLst>
              </a:tr>
              <a:tr h="177748">
                <a:tc>
                  <a:txBody>
                    <a:bodyPr/>
                    <a:lstStyle/>
                    <a:p>
                      <a:pPr algn="ctr">
                        <a:spcAft>
                          <a:spcPts val="0"/>
                        </a:spcAft>
                      </a:pPr>
                      <a:r>
                        <a:rPr lang="en-US" sz="1000" kern="100">
                          <a:effectLst/>
                        </a:rPr>
                        <a:t>12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SPARE ANALOG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J1-41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950" kern="100">
                          <a:effectLst/>
                        </a:rPr>
                        <a:t>AD_34Analog Input Pull-up (1K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710088294"/>
                  </a:ext>
                </a:extLst>
              </a:tr>
              <a:tr h="177748">
                <a:tc>
                  <a:txBody>
                    <a:bodyPr/>
                    <a:lstStyle/>
                    <a:p>
                      <a:pPr algn="ctr">
                        <a:spcAft>
                          <a:spcPts val="0"/>
                        </a:spcAft>
                      </a:pPr>
                      <a:r>
                        <a:rPr lang="en-US" sz="1000" kern="100">
                          <a:effectLst/>
                        </a:rPr>
                        <a:t>13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DEDICATED PWM OUTPUT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J1-13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High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Available on F3.8(&gt;75hp),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421361756"/>
                  </a:ext>
                </a:extLst>
              </a:tr>
              <a:tr h="84709">
                <a:tc>
                  <a:txBody>
                    <a:bodyPr/>
                    <a:lstStyle/>
                    <a:p>
                      <a:pPr algn="ctr">
                        <a:spcAft>
                          <a:spcPts val="0"/>
                        </a:spcAft>
                      </a:pPr>
                      <a:r>
                        <a:rPr lang="en-US" sz="1000" kern="100">
                          <a:effectLst/>
                        </a:rPr>
                        <a:t>14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FAN SPEED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J1-19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a:effectLst/>
                        </a:rPr>
                        <a:t>Hall Effect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just">
                        <a:spcAft>
                          <a:spcPts val="0"/>
                        </a:spcAft>
                      </a:pPr>
                      <a:r>
                        <a:rPr lang="en-US" sz="1000" kern="100" dirty="0">
                          <a:effectLst/>
                        </a:rPr>
                        <a:t>Available on F3.8 (&gt;75hp), B4.5, B6.7 &amp; L9</a:t>
                      </a:r>
                      <a:endParaRPr lang="zh-CN" sz="1100" kern="1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776530495"/>
                  </a:ext>
                </a:extLst>
              </a:tr>
            </a:tbl>
          </a:graphicData>
        </a:graphic>
      </p:graphicFrame>
    </p:spTree>
    <p:extLst>
      <p:ext uri="{BB962C8B-B14F-4D97-AF65-F5344CB8AC3E}">
        <p14:creationId xmlns:p14="http://schemas.microsoft.com/office/powerpoint/2010/main" val="1772272432"/>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76B2BE3D-4BD1-4DF7-AD32-E6D8A76C94E2}"/>
              </a:ext>
            </a:extLst>
          </p:cNvPr>
          <p:cNvSpPr/>
          <p:nvPr/>
        </p:nvSpPr>
        <p:spPr>
          <a:xfrm>
            <a:off x="561877" y="812578"/>
            <a:ext cx="9438466" cy="369332"/>
          </a:xfrm>
          <a:prstGeom prst="rect">
            <a:avLst/>
          </a:prstGeom>
        </p:spPr>
        <p:txBody>
          <a:bodyPr wrap="square">
            <a:spAutoFit/>
          </a:bodyPr>
          <a:lstStyle/>
          <a:p>
            <a:pPr lvl="0"/>
            <a:r>
              <a:rPr lang="en-US" altLang="zh-CN" b="1" dirty="0"/>
              <a:t>OEM 4-Pin Crossover Connector</a:t>
            </a:r>
            <a:endParaRPr lang="zh-CN" altLang="zh-CN" dirty="0"/>
          </a:p>
        </p:txBody>
      </p:sp>
      <p:graphicFrame>
        <p:nvGraphicFramePr>
          <p:cNvPr id="4" name="表格 3">
            <a:extLst>
              <a:ext uri="{FF2B5EF4-FFF2-40B4-BE49-F238E27FC236}">
                <a16:creationId xmlns:a16="http://schemas.microsoft.com/office/drawing/2014/main" id="{0A8DA108-09BF-40AF-93DC-5E5AB4A08FDF}"/>
              </a:ext>
            </a:extLst>
          </p:cNvPr>
          <p:cNvGraphicFramePr>
            <a:graphicFrameLocks noGrp="1"/>
          </p:cNvGraphicFramePr>
          <p:nvPr/>
        </p:nvGraphicFramePr>
        <p:xfrm>
          <a:off x="477838" y="1181911"/>
          <a:ext cx="11269661" cy="1472992"/>
        </p:xfrm>
        <a:graphic>
          <a:graphicData uri="http://schemas.openxmlformats.org/drawingml/2006/table">
            <a:tbl>
              <a:tblPr firstRow="1" firstCol="1" bandRow="1">
                <a:tableStyleId>{5C22544A-7EE6-4342-B048-85BDC9FD1C3A}</a:tableStyleId>
              </a:tblPr>
              <a:tblGrid>
                <a:gridCol w="920831">
                  <a:extLst>
                    <a:ext uri="{9D8B030D-6E8A-4147-A177-3AD203B41FA5}">
                      <a16:colId xmlns:a16="http://schemas.microsoft.com/office/drawing/2014/main" val="2328673781"/>
                    </a:ext>
                  </a:extLst>
                </a:gridCol>
                <a:gridCol w="2944731">
                  <a:extLst>
                    <a:ext uri="{9D8B030D-6E8A-4147-A177-3AD203B41FA5}">
                      <a16:colId xmlns:a16="http://schemas.microsoft.com/office/drawing/2014/main" val="4091194181"/>
                    </a:ext>
                  </a:extLst>
                </a:gridCol>
                <a:gridCol w="1050448">
                  <a:extLst>
                    <a:ext uri="{9D8B030D-6E8A-4147-A177-3AD203B41FA5}">
                      <a16:colId xmlns:a16="http://schemas.microsoft.com/office/drawing/2014/main" val="4253276432"/>
                    </a:ext>
                  </a:extLst>
                </a:gridCol>
                <a:gridCol w="2007160">
                  <a:extLst>
                    <a:ext uri="{9D8B030D-6E8A-4147-A177-3AD203B41FA5}">
                      <a16:colId xmlns:a16="http://schemas.microsoft.com/office/drawing/2014/main" val="3078503570"/>
                    </a:ext>
                  </a:extLst>
                </a:gridCol>
                <a:gridCol w="4346491">
                  <a:extLst>
                    <a:ext uri="{9D8B030D-6E8A-4147-A177-3AD203B41FA5}">
                      <a16:colId xmlns:a16="http://schemas.microsoft.com/office/drawing/2014/main" val="2149960736"/>
                    </a:ext>
                  </a:extLst>
                </a:gridCol>
              </a:tblGrid>
              <a:tr h="177748">
                <a:tc>
                  <a:txBody>
                    <a:bodyPr/>
                    <a:lstStyle/>
                    <a:p>
                      <a:pPr algn="ctr">
                        <a:spcAft>
                          <a:spcPts val="0"/>
                        </a:spcAft>
                      </a:pPr>
                      <a:r>
                        <a:rPr lang="en-US" sz="1000" kern="100" dirty="0">
                          <a:effectLst/>
                        </a:rPr>
                        <a:t>Pin #</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Signal Name</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ECMPin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ECM Pin Type</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lgn="ctr">
                        <a:spcAft>
                          <a:spcPts val="0"/>
                        </a:spcAft>
                      </a:pPr>
                      <a:r>
                        <a:rPr lang="en-US" sz="1000" kern="100">
                          <a:effectLst/>
                        </a:rPr>
                        <a:t>Application/Availability</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873007361"/>
                  </a:ext>
                </a:extLst>
              </a:tr>
              <a:tr h="177748">
                <a:tc>
                  <a:txBody>
                    <a:bodyPr/>
                    <a:lstStyle/>
                    <a:p>
                      <a:pPr algn="ctr">
                        <a:spcAft>
                          <a:spcPts val="0"/>
                        </a:spcAft>
                      </a:pPr>
                      <a:r>
                        <a:rPr lang="en-US" sz="1000" kern="100">
                          <a:effectLst/>
                        </a:rPr>
                        <a:t>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SAE J1939 DATA LINK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J1-69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CAN Data Link</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989749086"/>
                  </a:ext>
                </a:extLst>
              </a:tr>
              <a:tr h="177748">
                <a:tc>
                  <a:txBody>
                    <a:bodyPr/>
                    <a:lstStyle/>
                    <a:p>
                      <a:pPr algn="ctr">
                        <a:spcAft>
                          <a:spcPts val="0"/>
                        </a:spcAft>
                      </a:pPr>
                      <a:r>
                        <a:rPr lang="en-US" sz="1000" kern="100">
                          <a:effectLst/>
                        </a:rPr>
                        <a:t>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SAE J1939 DATA LINK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dirty="0">
                          <a:effectLst/>
                        </a:rPr>
                        <a:t>J1-93</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CAN Data Link</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(&gt;75hp), B4.5,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609841291"/>
                  </a:ext>
                </a:extLst>
              </a:tr>
              <a:tr h="177748">
                <a:tc rowSpan="2">
                  <a:txBody>
                    <a:bodyPr/>
                    <a:lstStyle/>
                    <a:p>
                      <a:pPr algn="ctr">
                        <a:spcAft>
                          <a:spcPts val="0"/>
                        </a:spcAft>
                      </a:pPr>
                      <a:r>
                        <a:rPr lang="en-US" sz="1000" kern="100">
                          <a:effectLst/>
                        </a:rPr>
                        <a:t>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dirty="0">
                          <a:effectLst/>
                        </a:rPr>
                        <a:t>AFTERTREATMENT DEF PUMP MOTOR SUPPLY FEEDBACK MONITOR</a:t>
                      </a:r>
                      <a:endParaRPr lang="zh-CN" sz="1100" kern="100" dirty="0">
                        <a:effectLst/>
                        <a:latin typeface="Arial" panose="020B0604020202020204" pitchFamily="34" charset="0"/>
                        <a:ea typeface="Arial" panose="020B0604020202020204" pitchFamily="34" charset="0"/>
                      </a:endParaRPr>
                    </a:p>
                  </a:txBody>
                  <a:tcPr marL="68580" marR="68580" marT="0" marB="0" anchor="ctr"/>
                </a:tc>
                <a:tc rowSpan="2">
                  <a:txBody>
                    <a:bodyPr/>
                    <a:lstStyle/>
                    <a:p>
                      <a:pPr>
                        <a:spcAft>
                          <a:spcPts val="0"/>
                        </a:spcAft>
                      </a:pPr>
                      <a:r>
                        <a:rPr lang="en-US" sz="1000" kern="100">
                          <a:effectLst/>
                        </a:rPr>
                        <a:t>J1-35</a:t>
                      </a:r>
                      <a:endParaRPr lang="zh-CN" sz="1100" kern="100">
                        <a:effectLst/>
                        <a:latin typeface="Arial" panose="020B0604020202020204" pitchFamily="34" charset="0"/>
                        <a:ea typeface="Arial" panose="020B0604020202020204" pitchFamily="34" charset="0"/>
                      </a:endParaRPr>
                    </a:p>
                  </a:txBody>
                  <a:tcPr marL="68580" marR="68580" marT="0" marB="0" anchor="ctr"/>
                </a:tc>
                <a:tc rowSpan="2">
                  <a:txBody>
                    <a:bodyPr/>
                    <a:lstStyle/>
                    <a:p>
                      <a:pPr>
                        <a:spcAft>
                          <a:spcPts val="0"/>
                        </a:spcAft>
                      </a:pPr>
                      <a:r>
                        <a:rPr lang="en-US" sz="1000" kern="100">
                          <a:effectLst/>
                        </a:rPr>
                        <a:t>Analog Input</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857406708"/>
                  </a:ext>
                </a:extLst>
              </a:tr>
              <a:tr h="177748">
                <a:tc vMerge="1">
                  <a:txBody>
                    <a:bodyPr/>
                    <a:lstStyle/>
                    <a:p>
                      <a:endParaRPr lang="zh-CN" altLang="en-US"/>
                    </a:p>
                  </a:txBody>
                  <a:tcPr/>
                </a:tc>
                <a:tc>
                  <a:txBody>
                    <a:bodyPr/>
                    <a:lstStyle/>
                    <a:p>
                      <a:pPr>
                        <a:spcAft>
                          <a:spcPts val="0"/>
                        </a:spcAft>
                      </a:pPr>
                      <a:r>
                        <a:rPr lang="en-US" sz="1000" kern="100">
                          <a:effectLst/>
                        </a:rPr>
                        <a:t>NOT USED</a:t>
                      </a:r>
                      <a:endParaRPr lang="zh-CN" sz="1100" kern="100">
                        <a:effectLst/>
                        <a:latin typeface="Arial" panose="020B0604020202020204" pitchFamily="34" charset="0"/>
                        <a:ea typeface="Arial" panose="020B0604020202020204" pitchFamily="34" charset="0"/>
                      </a:endParaRPr>
                    </a:p>
                  </a:txBody>
                  <a:tcPr marL="68580" marR="68580" marT="0" marB="0" anchor="ctr"/>
                </a:tc>
                <a:tc vMerge="1">
                  <a:txBody>
                    <a:bodyPr/>
                    <a:lstStyle/>
                    <a:p>
                      <a:endParaRPr lang="zh-CN" altLang="en-US"/>
                    </a:p>
                  </a:txBody>
                  <a:tcPr/>
                </a:tc>
                <a:tc vMerge="1">
                  <a:txBody>
                    <a:bodyPr/>
                    <a:lstStyle/>
                    <a:p>
                      <a:endParaRPr lang="zh-CN" altLang="en-US"/>
                    </a:p>
                  </a:txBody>
                  <a:tcPr/>
                </a:tc>
                <a:tc>
                  <a:txBody>
                    <a:bodyPr/>
                    <a:lstStyle/>
                    <a:p>
                      <a:pPr>
                        <a:spcAft>
                          <a:spcPts val="0"/>
                        </a:spcAft>
                      </a:pPr>
                      <a:r>
                        <a:rPr lang="en-US" sz="1000" kern="100">
                          <a:effectLst/>
                        </a:rPr>
                        <a:t>Available on F3.8 (&gt;75hp), B4.5</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96155884"/>
                  </a:ext>
                </a:extLst>
              </a:tr>
              <a:tr h="177748">
                <a:tc rowSpan="2">
                  <a:txBody>
                    <a:bodyPr/>
                    <a:lstStyle/>
                    <a:p>
                      <a:pPr algn="ctr">
                        <a:spcAft>
                          <a:spcPts val="0"/>
                        </a:spcAft>
                      </a:pPr>
                      <a:r>
                        <a:rPr lang="en-US" sz="1000" kern="100">
                          <a:effectLst/>
                        </a:rPr>
                        <a:t>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AFTERTREATMENT DEF PUMP MOTOR SPEED FEEDBACK SIGNAL</a:t>
                      </a:r>
                      <a:endParaRPr lang="zh-CN" sz="1100" kern="100">
                        <a:effectLst/>
                        <a:latin typeface="Arial" panose="020B0604020202020204" pitchFamily="34" charset="0"/>
                        <a:ea typeface="Arial" panose="020B0604020202020204" pitchFamily="34" charset="0"/>
                      </a:endParaRPr>
                    </a:p>
                  </a:txBody>
                  <a:tcPr marL="68580" marR="68580" marT="0" marB="0" anchor="ctr"/>
                </a:tc>
                <a:tc rowSpan="2">
                  <a:txBody>
                    <a:bodyPr/>
                    <a:lstStyle/>
                    <a:p>
                      <a:pPr>
                        <a:spcAft>
                          <a:spcPts val="0"/>
                        </a:spcAft>
                      </a:pPr>
                      <a:r>
                        <a:rPr lang="en-US" sz="1000" kern="100">
                          <a:effectLst/>
                        </a:rPr>
                        <a:t>J1-32</a:t>
                      </a:r>
                      <a:endParaRPr lang="zh-CN" sz="1100" kern="100">
                        <a:effectLst/>
                        <a:latin typeface="Arial" panose="020B0604020202020204" pitchFamily="34" charset="0"/>
                        <a:ea typeface="Arial" panose="020B0604020202020204" pitchFamily="34" charset="0"/>
                      </a:endParaRPr>
                    </a:p>
                  </a:txBody>
                  <a:tcPr marL="68580" marR="68580" marT="0" marB="0" anchor="ctr"/>
                </a:tc>
                <a:tc rowSpan="2">
                  <a:txBody>
                    <a:bodyPr/>
                    <a:lstStyle/>
                    <a:p>
                      <a:pPr>
                        <a:spcAft>
                          <a:spcPts val="0"/>
                        </a:spcAft>
                      </a:pPr>
                      <a:r>
                        <a:rPr lang="en-US" sz="1000" kern="100">
                          <a:effectLst/>
                        </a:rPr>
                        <a:t>Hall Effect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B6.7 &amp; L9</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083017859"/>
                  </a:ext>
                </a:extLst>
              </a:tr>
              <a:tr h="84709">
                <a:tc vMerge="1">
                  <a:txBody>
                    <a:bodyPr/>
                    <a:lstStyle/>
                    <a:p>
                      <a:endParaRPr lang="zh-CN" altLang="en-US"/>
                    </a:p>
                  </a:txBody>
                  <a:tcPr/>
                </a:tc>
                <a:tc>
                  <a:txBody>
                    <a:bodyPr/>
                    <a:lstStyle/>
                    <a:p>
                      <a:pPr>
                        <a:spcAft>
                          <a:spcPts val="0"/>
                        </a:spcAft>
                      </a:pPr>
                      <a:r>
                        <a:rPr lang="en-US" sz="1000" kern="100">
                          <a:effectLst/>
                        </a:rPr>
                        <a:t>NOT USED</a:t>
                      </a:r>
                      <a:endParaRPr lang="zh-CN" sz="1100" kern="100">
                        <a:effectLst/>
                        <a:latin typeface="Arial" panose="020B0604020202020204" pitchFamily="34" charset="0"/>
                        <a:ea typeface="Arial" panose="020B0604020202020204" pitchFamily="34" charset="0"/>
                      </a:endParaRPr>
                    </a:p>
                  </a:txBody>
                  <a:tcPr marL="68580" marR="68580" marT="0" marB="0" anchor="ctr"/>
                </a:tc>
                <a:tc vMerge="1">
                  <a:txBody>
                    <a:bodyPr/>
                    <a:lstStyle/>
                    <a:p>
                      <a:endParaRPr lang="zh-CN" altLang="en-US"/>
                    </a:p>
                  </a:txBody>
                  <a:tcPr/>
                </a:tc>
                <a:tc vMerge="1">
                  <a:txBody>
                    <a:bodyPr/>
                    <a:lstStyle/>
                    <a:p>
                      <a:endParaRPr lang="zh-CN" altLang="en-US"/>
                    </a:p>
                  </a:txBody>
                  <a:tcPr/>
                </a:tc>
                <a:tc>
                  <a:txBody>
                    <a:bodyPr/>
                    <a:lstStyle/>
                    <a:p>
                      <a:pPr>
                        <a:spcAft>
                          <a:spcPts val="0"/>
                        </a:spcAft>
                      </a:pPr>
                      <a:r>
                        <a:rPr lang="en-US" sz="1000" kern="100" dirty="0">
                          <a:effectLst/>
                        </a:rPr>
                        <a:t>Available on F3.8 (&gt;75hp), B4.5</a:t>
                      </a:r>
                      <a:endParaRPr lang="zh-CN" sz="1100" kern="1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776530495"/>
                  </a:ext>
                </a:extLst>
              </a:tr>
            </a:tbl>
          </a:graphicData>
        </a:graphic>
      </p:graphicFrame>
    </p:spTree>
    <p:extLst>
      <p:ext uri="{BB962C8B-B14F-4D97-AF65-F5344CB8AC3E}">
        <p14:creationId xmlns:p14="http://schemas.microsoft.com/office/powerpoint/2010/main" val="3484121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动力系统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757FC116-F9A5-44BE-A0AC-907669328F2F}"/>
              </a:ext>
            </a:extLst>
          </p:cNvPr>
          <p:cNvSpPr/>
          <p:nvPr/>
        </p:nvSpPr>
        <p:spPr>
          <a:xfrm>
            <a:off x="561877" y="812578"/>
            <a:ext cx="9438466" cy="369332"/>
          </a:xfrm>
          <a:prstGeom prst="rect">
            <a:avLst/>
          </a:prstGeom>
        </p:spPr>
        <p:txBody>
          <a:bodyPr wrap="square">
            <a:spAutoFit/>
          </a:bodyPr>
          <a:lstStyle/>
          <a:p>
            <a:pPr lvl="0"/>
            <a:r>
              <a:rPr lang="en-US" altLang="zh-CN" b="1" dirty="0"/>
              <a:t>OEM 24-Pin CROSSOVER Connector</a:t>
            </a:r>
            <a:endParaRPr lang="zh-CN" altLang="zh-CN" dirty="0"/>
          </a:p>
        </p:txBody>
      </p:sp>
      <p:graphicFrame>
        <p:nvGraphicFramePr>
          <p:cNvPr id="4" name="表格 3">
            <a:extLst>
              <a:ext uri="{FF2B5EF4-FFF2-40B4-BE49-F238E27FC236}">
                <a16:creationId xmlns:a16="http://schemas.microsoft.com/office/drawing/2014/main" id="{38F38AA4-E241-44FF-9AE6-9A23B9AE168E}"/>
              </a:ext>
            </a:extLst>
          </p:cNvPr>
          <p:cNvGraphicFramePr>
            <a:graphicFrameLocks noGrp="1"/>
          </p:cNvGraphicFramePr>
          <p:nvPr/>
        </p:nvGraphicFramePr>
        <p:xfrm>
          <a:off x="477838" y="1181911"/>
          <a:ext cx="11269661" cy="4799508"/>
        </p:xfrm>
        <a:graphic>
          <a:graphicData uri="http://schemas.openxmlformats.org/drawingml/2006/table">
            <a:tbl>
              <a:tblPr firstRow="1" firstCol="1" bandRow="1">
                <a:tableStyleId>{5C22544A-7EE6-4342-B048-85BDC9FD1C3A}</a:tableStyleId>
              </a:tblPr>
              <a:tblGrid>
                <a:gridCol w="920831">
                  <a:extLst>
                    <a:ext uri="{9D8B030D-6E8A-4147-A177-3AD203B41FA5}">
                      <a16:colId xmlns:a16="http://schemas.microsoft.com/office/drawing/2014/main" val="2328673781"/>
                    </a:ext>
                  </a:extLst>
                </a:gridCol>
                <a:gridCol w="3066651">
                  <a:extLst>
                    <a:ext uri="{9D8B030D-6E8A-4147-A177-3AD203B41FA5}">
                      <a16:colId xmlns:a16="http://schemas.microsoft.com/office/drawing/2014/main" val="4091194181"/>
                    </a:ext>
                  </a:extLst>
                </a:gridCol>
                <a:gridCol w="928528">
                  <a:extLst>
                    <a:ext uri="{9D8B030D-6E8A-4147-A177-3AD203B41FA5}">
                      <a16:colId xmlns:a16="http://schemas.microsoft.com/office/drawing/2014/main" val="4253276432"/>
                    </a:ext>
                  </a:extLst>
                </a:gridCol>
                <a:gridCol w="2007160">
                  <a:extLst>
                    <a:ext uri="{9D8B030D-6E8A-4147-A177-3AD203B41FA5}">
                      <a16:colId xmlns:a16="http://schemas.microsoft.com/office/drawing/2014/main" val="3078503570"/>
                    </a:ext>
                  </a:extLst>
                </a:gridCol>
                <a:gridCol w="4346491">
                  <a:extLst>
                    <a:ext uri="{9D8B030D-6E8A-4147-A177-3AD203B41FA5}">
                      <a16:colId xmlns:a16="http://schemas.microsoft.com/office/drawing/2014/main" val="2149960736"/>
                    </a:ext>
                  </a:extLst>
                </a:gridCol>
              </a:tblGrid>
              <a:tr h="177748">
                <a:tc>
                  <a:txBody>
                    <a:bodyPr/>
                    <a:lstStyle/>
                    <a:p>
                      <a:pPr algn="ctr">
                        <a:spcAft>
                          <a:spcPts val="0"/>
                        </a:spcAft>
                      </a:pPr>
                      <a:r>
                        <a:rPr lang="en-US" sz="1000" kern="100" dirty="0">
                          <a:effectLst/>
                        </a:rPr>
                        <a:t>Pin #</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indent="255270">
                        <a:spcAft>
                          <a:spcPts val="0"/>
                        </a:spcAft>
                      </a:pPr>
                      <a:r>
                        <a:rPr lang="en-US" sz="1000" kern="100" dirty="0">
                          <a:effectLst/>
                        </a:rPr>
                        <a:t>Signal Name</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ECMPin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indent="255270">
                        <a:spcAft>
                          <a:spcPts val="0"/>
                        </a:spcAft>
                      </a:pPr>
                      <a:r>
                        <a:rPr lang="en-US" sz="1000" kern="100">
                          <a:effectLst/>
                        </a:rPr>
                        <a:t>ECM Pin Type</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Application/Availability</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873007361"/>
                  </a:ext>
                </a:extLst>
              </a:tr>
              <a:tr h="177748">
                <a:tc>
                  <a:txBody>
                    <a:bodyPr/>
                    <a:lstStyle/>
                    <a:p>
                      <a:pPr algn="ctr">
                        <a:spcAft>
                          <a:spcPts val="0"/>
                        </a:spcAft>
                      </a:pPr>
                      <a:r>
                        <a:rPr lang="en-US" sz="1000" kern="100">
                          <a:effectLst/>
                        </a:rPr>
                        <a:t>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SPARE VS 7 SUPPLY 12V</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J1-80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Sensor Power Supply: 12V</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63633667"/>
                  </a:ext>
                </a:extLst>
              </a:tr>
              <a:tr h="177748">
                <a:tc>
                  <a:txBody>
                    <a:bodyPr/>
                    <a:lstStyle/>
                    <a:p>
                      <a:pPr algn="ctr">
                        <a:spcAft>
                          <a:spcPts val="0"/>
                        </a:spcAft>
                      </a:pPr>
                      <a:r>
                        <a:rPr lang="en-US" sz="1000" kern="100">
                          <a:effectLst/>
                        </a:rPr>
                        <a:t>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SPARE VS 7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J1-56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Sensor Supply Return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724091367"/>
                  </a:ext>
                </a:extLst>
              </a:tr>
              <a:tr h="177748">
                <a:tc>
                  <a:txBody>
                    <a:bodyPr/>
                    <a:lstStyle/>
                    <a:p>
                      <a:pPr algn="ctr">
                        <a:spcAft>
                          <a:spcPts val="0"/>
                        </a:spcAft>
                      </a:pPr>
                      <a:r>
                        <a:rPr lang="en-US" sz="1000" kern="100" dirty="0">
                          <a:effectLst/>
                        </a:rPr>
                        <a:t>3</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dirty="0">
                          <a:effectLst/>
                        </a:rPr>
                        <a:t>SPARE ANALOG SIGNAL</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J1-42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dirty="0">
                          <a:effectLst/>
                        </a:rPr>
                        <a:t>Analog Input Pull-up (1K Ohms)</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235676366"/>
                  </a:ext>
                </a:extLst>
              </a:tr>
              <a:tr h="177748">
                <a:tc>
                  <a:txBody>
                    <a:bodyPr/>
                    <a:lstStyle/>
                    <a:p>
                      <a:pPr algn="ctr">
                        <a:spcAft>
                          <a:spcPts val="0"/>
                        </a:spcAft>
                      </a:pPr>
                      <a:r>
                        <a:rPr lang="en-US" sz="1000" kern="100">
                          <a:effectLst/>
                        </a:rPr>
                        <a:t>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OEM HIGHSIDE RETURN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J1-30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ECM Return (general)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186619917"/>
                  </a:ext>
                </a:extLst>
              </a:tr>
              <a:tr h="177748">
                <a:tc>
                  <a:txBody>
                    <a:bodyPr/>
                    <a:lstStyle/>
                    <a:p>
                      <a:pPr algn="ctr">
                        <a:spcAft>
                          <a:spcPts val="0"/>
                        </a:spcAft>
                      </a:pPr>
                      <a:r>
                        <a:rPr lang="en-US" sz="1000" kern="100">
                          <a:effectLst/>
                        </a:rPr>
                        <a:t>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OEM HIGHSIDE RETURN 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J1-33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ECM Return (general)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741783148"/>
                  </a:ext>
                </a:extLst>
              </a:tr>
              <a:tr h="177748">
                <a:tc>
                  <a:txBody>
                    <a:bodyPr/>
                    <a:lstStyle/>
                    <a:p>
                      <a:pPr algn="ctr">
                        <a:spcAft>
                          <a:spcPts val="0"/>
                        </a:spcAft>
                      </a:pPr>
                      <a:r>
                        <a:rPr lang="en-US" sz="1000" kern="100">
                          <a:effectLst/>
                        </a:rPr>
                        <a:t>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dirty="0">
                          <a:effectLst/>
                        </a:rPr>
                        <a:t>SWITCHED OUTPUT A</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J1-06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High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238005648"/>
                  </a:ext>
                </a:extLst>
              </a:tr>
              <a:tr h="177748">
                <a:tc>
                  <a:txBody>
                    <a:bodyPr/>
                    <a:lstStyle/>
                    <a:p>
                      <a:pPr algn="ctr">
                        <a:spcAft>
                          <a:spcPts val="0"/>
                        </a:spcAft>
                      </a:pPr>
                      <a:r>
                        <a:rPr lang="en-US" sz="1000" kern="100">
                          <a:effectLst/>
                        </a:rPr>
                        <a:t>7</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SWITCHED OUTPUT B</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J1-08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High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594039928"/>
                  </a:ext>
                </a:extLst>
              </a:tr>
              <a:tr h="177748">
                <a:tc>
                  <a:txBody>
                    <a:bodyPr/>
                    <a:lstStyle/>
                    <a:p>
                      <a:pPr algn="ctr">
                        <a:spcAft>
                          <a:spcPts val="0"/>
                        </a:spcAft>
                      </a:pPr>
                      <a:r>
                        <a:rPr lang="en-US" sz="1000" kern="100">
                          <a:effectLst/>
                        </a:rPr>
                        <a:t>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POWER ON INDICATOR (POI) LAMP</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J1-76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Low side PWM</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96024726"/>
                  </a:ext>
                </a:extLst>
              </a:tr>
              <a:tr h="177748">
                <a:tc>
                  <a:txBody>
                    <a:bodyPr/>
                    <a:lstStyle/>
                    <a:p>
                      <a:pPr algn="ctr">
                        <a:spcAft>
                          <a:spcPts val="0"/>
                        </a:spcAft>
                      </a:pPr>
                      <a:r>
                        <a:rPr lang="en-US" sz="1000" kern="100">
                          <a:effectLst/>
                        </a:rPr>
                        <a:t>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SPARE HALL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J1-32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Hall Effect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635050877"/>
                  </a:ext>
                </a:extLst>
              </a:tr>
              <a:tr h="177748">
                <a:tc>
                  <a:txBody>
                    <a:bodyPr/>
                    <a:lstStyle/>
                    <a:p>
                      <a:pPr algn="ctr">
                        <a:spcAft>
                          <a:spcPts val="0"/>
                        </a:spcAft>
                      </a:pPr>
                      <a:r>
                        <a:rPr lang="en-US" sz="1000" kern="100">
                          <a:effectLst/>
                        </a:rPr>
                        <a:t>10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AUXILIARY GOVERNOR SPEED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J1-20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Hall Effect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906755030"/>
                  </a:ext>
                </a:extLst>
              </a:tr>
              <a:tr h="177748">
                <a:tc>
                  <a:txBody>
                    <a:bodyPr/>
                    <a:lstStyle/>
                    <a:p>
                      <a:pPr algn="ctr">
                        <a:spcAft>
                          <a:spcPts val="0"/>
                        </a:spcAft>
                      </a:pPr>
                      <a:r>
                        <a:rPr lang="en-US" sz="1000" kern="100">
                          <a:effectLst/>
                        </a:rPr>
                        <a:t>11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FAN SPEED (HORTON)</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J1-21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Hall Effect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039631948"/>
                  </a:ext>
                </a:extLst>
              </a:tr>
              <a:tr h="177748">
                <a:tc>
                  <a:txBody>
                    <a:bodyPr/>
                    <a:lstStyle/>
                    <a:p>
                      <a:pPr algn="ctr">
                        <a:spcAft>
                          <a:spcPts val="0"/>
                        </a:spcAft>
                      </a:pPr>
                      <a:r>
                        <a:rPr lang="en-US" sz="1000" kern="100">
                          <a:effectLst/>
                        </a:rPr>
                        <a:t>12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OEM TEMPERATURE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J1-64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Analog Input Pull-up (5.62K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968228475"/>
                  </a:ext>
                </a:extLst>
              </a:tr>
              <a:tr h="177748">
                <a:tc>
                  <a:txBody>
                    <a:bodyPr/>
                    <a:lstStyle/>
                    <a:p>
                      <a:pPr algn="ctr">
                        <a:spcAft>
                          <a:spcPts val="0"/>
                        </a:spcAft>
                      </a:pPr>
                      <a:r>
                        <a:rPr lang="en-US" sz="1000" kern="100">
                          <a:effectLst/>
                        </a:rPr>
                        <a:t>13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OEM PRESSURE 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J1-88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Analog Input Pull-down (47.5K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716164311"/>
                  </a:ext>
                </a:extLst>
              </a:tr>
              <a:tr h="177748">
                <a:tc>
                  <a:txBody>
                    <a:bodyPr/>
                    <a:lstStyle/>
                    <a:p>
                      <a:pPr algn="ctr">
                        <a:spcAft>
                          <a:spcPts val="0"/>
                        </a:spcAft>
                      </a:pPr>
                      <a:r>
                        <a:rPr lang="en-US" sz="1000" kern="100">
                          <a:effectLst/>
                        </a:rPr>
                        <a:t>14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SPARE ANALOG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J1-90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Analog Input Pull-up (5.62KOhms/156 Hz)</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089821248"/>
                  </a:ext>
                </a:extLst>
              </a:tr>
              <a:tr h="177748">
                <a:tc>
                  <a:txBody>
                    <a:bodyPr/>
                    <a:lstStyle/>
                    <a:p>
                      <a:pPr algn="ctr">
                        <a:spcAft>
                          <a:spcPts val="0"/>
                        </a:spcAft>
                      </a:pPr>
                      <a:r>
                        <a:rPr lang="en-US" sz="1000" kern="100">
                          <a:effectLst/>
                        </a:rPr>
                        <a:t>15</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HIGH SPEED GOVERNOR DROOP SWITCH</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J1-89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Analog Input Pull-up (5.62K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97602490"/>
                  </a:ext>
                </a:extLst>
              </a:tr>
              <a:tr h="177748">
                <a:tc>
                  <a:txBody>
                    <a:bodyPr/>
                    <a:lstStyle/>
                    <a:p>
                      <a:pPr algn="ctr">
                        <a:spcAft>
                          <a:spcPts val="0"/>
                        </a:spcAft>
                      </a:pPr>
                      <a:r>
                        <a:rPr lang="en-US" sz="1000" kern="100">
                          <a:effectLst/>
                        </a:rPr>
                        <a:t>16</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SPARE ANALOG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J1-43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Analog Input Pull-up (1K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966229919"/>
                  </a:ext>
                </a:extLst>
              </a:tr>
              <a:tr h="177748">
                <a:tc>
                  <a:txBody>
                    <a:bodyPr/>
                    <a:lstStyle/>
                    <a:p>
                      <a:pPr algn="ctr">
                        <a:spcAft>
                          <a:spcPts val="0"/>
                        </a:spcAft>
                      </a:pPr>
                      <a:r>
                        <a:rPr lang="en-US" sz="1000" kern="100">
                          <a:effectLst/>
                        </a:rPr>
                        <a:t>17</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SPARE ANALOG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J1-41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Analog Input Pull-up (1K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634170989"/>
                  </a:ext>
                </a:extLst>
              </a:tr>
              <a:tr h="177748">
                <a:tc>
                  <a:txBody>
                    <a:bodyPr/>
                    <a:lstStyle/>
                    <a:p>
                      <a:pPr algn="ctr">
                        <a:spcAft>
                          <a:spcPts val="0"/>
                        </a:spcAft>
                      </a:pPr>
                      <a:r>
                        <a:rPr lang="en-US" sz="1000" kern="100">
                          <a:effectLst/>
                        </a:rPr>
                        <a:t>18</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SPARE ANALOG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J1-40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Analog Input Pull-up (5.62K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206918944"/>
                  </a:ext>
                </a:extLst>
              </a:tr>
              <a:tr h="177748">
                <a:tc>
                  <a:txBody>
                    <a:bodyPr/>
                    <a:lstStyle/>
                    <a:p>
                      <a:pPr algn="ctr">
                        <a:spcAft>
                          <a:spcPts val="0"/>
                        </a:spcAft>
                      </a:pPr>
                      <a:r>
                        <a:rPr lang="en-US" sz="1000" kern="100">
                          <a:effectLst/>
                        </a:rPr>
                        <a:t>19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DEDICATED PWM OUTPUT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J1-13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High Side driver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989749086"/>
                  </a:ext>
                </a:extLst>
              </a:tr>
              <a:tr h="177748">
                <a:tc>
                  <a:txBody>
                    <a:bodyPr/>
                    <a:lstStyle/>
                    <a:p>
                      <a:pPr algn="ctr">
                        <a:spcAft>
                          <a:spcPts val="0"/>
                        </a:spcAft>
                      </a:pPr>
                      <a:r>
                        <a:rPr lang="en-US" sz="1000" kern="100">
                          <a:effectLst/>
                        </a:rPr>
                        <a:t>20</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FAN SPEED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J1-19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Hall Effect Sensor</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609841291"/>
                  </a:ext>
                </a:extLst>
              </a:tr>
              <a:tr h="177748">
                <a:tc>
                  <a:txBody>
                    <a:bodyPr/>
                    <a:lstStyle/>
                    <a:p>
                      <a:pPr algn="ctr">
                        <a:spcAft>
                          <a:spcPts val="0"/>
                        </a:spcAft>
                      </a:pPr>
                      <a:r>
                        <a:rPr lang="en-US" sz="1000" kern="100">
                          <a:effectLst/>
                        </a:rPr>
                        <a:t>21</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SPARE ANALOG SIGNAL</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J1-92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Analog Input Pull-down (47.5K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857406708"/>
                  </a:ext>
                </a:extLst>
              </a:tr>
              <a:tr h="177748">
                <a:tc>
                  <a:txBody>
                    <a:bodyPr/>
                    <a:lstStyle/>
                    <a:p>
                      <a:pPr algn="ctr">
                        <a:spcAft>
                          <a:spcPts val="0"/>
                        </a:spcAft>
                      </a:pPr>
                      <a:r>
                        <a:rPr lang="en-US" sz="1000" kern="100">
                          <a:effectLst/>
                        </a:rPr>
                        <a:t>22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J1939 (+) DATA LINK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J1-69</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CAN Data link</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196155884"/>
                  </a:ext>
                </a:extLst>
              </a:tr>
              <a:tr h="177748">
                <a:tc>
                  <a:txBody>
                    <a:bodyPr/>
                    <a:lstStyle/>
                    <a:p>
                      <a:pPr algn="ctr">
                        <a:spcAft>
                          <a:spcPts val="0"/>
                        </a:spcAft>
                      </a:pPr>
                      <a:r>
                        <a:rPr lang="en-US" sz="1000" kern="100">
                          <a:effectLst/>
                        </a:rPr>
                        <a:t>23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J1939 (-) DATA LINK 2</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J1-93</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CAN Data link</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Available on F3.8 (74hp)</a:t>
                      </a:r>
                      <a:endParaRPr lang="zh-CN" sz="1100" kern="10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3083017859"/>
                  </a:ext>
                </a:extLst>
              </a:tr>
              <a:tr h="84709">
                <a:tc>
                  <a:txBody>
                    <a:bodyPr/>
                    <a:lstStyle/>
                    <a:p>
                      <a:pPr algn="ctr">
                        <a:spcAft>
                          <a:spcPts val="0"/>
                        </a:spcAft>
                      </a:pPr>
                      <a:r>
                        <a:rPr lang="en-US" sz="1000" kern="100">
                          <a:effectLst/>
                        </a:rPr>
                        <a:t>24</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dirty="0">
                          <a:effectLst/>
                        </a:rPr>
                        <a:t>SPARE ANALOG SIGNAL</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dirty="0">
                          <a:effectLst/>
                        </a:rPr>
                        <a:t>J1-91</a:t>
                      </a:r>
                      <a:endParaRPr lang="zh-CN" sz="1100" kern="100" dirty="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a:effectLst/>
                        </a:rPr>
                        <a:t>Analog Input Pull-up (5.62K Ohms)</a:t>
                      </a:r>
                      <a:endParaRPr lang="zh-CN" sz="1100" kern="100">
                        <a:effectLst/>
                        <a:latin typeface="Arial" panose="020B0604020202020204" pitchFamily="34" charset="0"/>
                        <a:ea typeface="Arial" panose="020B0604020202020204" pitchFamily="34" charset="0"/>
                      </a:endParaRPr>
                    </a:p>
                  </a:txBody>
                  <a:tcPr marL="68580" marR="68580" marT="0" marB="0" anchor="ctr"/>
                </a:tc>
                <a:tc>
                  <a:txBody>
                    <a:bodyPr/>
                    <a:lstStyle/>
                    <a:p>
                      <a:pPr>
                        <a:spcAft>
                          <a:spcPts val="0"/>
                        </a:spcAft>
                      </a:pPr>
                      <a:r>
                        <a:rPr lang="en-US" sz="1000" kern="100" dirty="0">
                          <a:effectLst/>
                        </a:rPr>
                        <a:t>Available on F3.8 (74hp)</a:t>
                      </a:r>
                      <a:endParaRPr lang="zh-CN" sz="1100" kern="100" dirty="0">
                        <a:effectLst/>
                        <a:latin typeface="Arial" panose="020B0604020202020204" pitchFamily="34" charset="0"/>
                        <a:ea typeface="Arial" panose="020B0604020202020204" pitchFamily="34" charset="0"/>
                      </a:endParaRPr>
                    </a:p>
                  </a:txBody>
                  <a:tcPr marL="68580" marR="68580" marT="0" marB="0" anchor="ctr"/>
                </a:tc>
                <a:extLst>
                  <a:ext uri="{0D108BD9-81ED-4DB2-BD59-A6C34878D82A}">
                    <a16:rowId xmlns:a16="http://schemas.microsoft.com/office/drawing/2014/main" val="2776530495"/>
                  </a:ext>
                </a:extLst>
              </a:tr>
            </a:tbl>
          </a:graphicData>
        </a:graphic>
      </p:graphicFrame>
    </p:spTree>
    <p:extLst>
      <p:ext uri="{BB962C8B-B14F-4D97-AF65-F5344CB8AC3E}">
        <p14:creationId xmlns:p14="http://schemas.microsoft.com/office/powerpoint/2010/main" val="146494661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204" name="文本框 203">
            <a:extLst>
              <a:ext uri="{FF2B5EF4-FFF2-40B4-BE49-F238E27FC236}">
                <a16:creationId xmlns:a16="http://schemas.microsoft.com/office/drawing/2014/main" id="{7BED32D2-0FB2-4002-96FE-3C544426E392}"/>
              </a:ext>
            </a:extLst>
          </p:cNvPr>
          <p:cNvSpPr txBox="1"/>
          <p:nvPr/>
        </p:nvSpPr>
        <p:spPr>
          <a:xfrm>
            <a:off x="151432" y="1164581"/>
            <a:ext cx="9185945"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电气系统介绍</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电气系统主要配置</a:t>
            </a:r>
            <a:endParaRPr lang="en-US" altLang="zh-CN" dirty="0">
              <a:latin typeface="微软雅黑" panose="020B0503020204020204" pitchFamily="34" charset="-122"/>
              <a:ea typeface="微软雅黑" panose="020B0503020204020204" pitchFamily="34" charset="-122"/>
            </a:endParaRPr>
          </a:p>
        </p:txBody>
      </p:sp>
      <p:grpSp>
        <p:nvGrpSpPr>
          <p:cNvPr id="205" name="组合 204">
            <a:extLst>
              <a:ext uri="{FF2B5EF4-FFF2-40B4-BE49-F238E27FC236}">
                <a16:creationId xmlns:a16="http://schemas.microsoft.com/office/drawing/2014/main" id="{30BD5B8D-51B0-472B-81E9-46A645C31AB4}"/>
              </a:ext>
            </a:extLst>
          </p:cNvPr>
          <p:cNvGrpSpPr/>
          <p:nvPr/>
        </p:nvGrpSpPr>
        <p:grpSpPr>
          <a:xfrm>
            <a:off x="416226" y="1487746"/>
            <a:ext cx="11486547" cy="5108235"/>
            <a:chOff x="296450" y="1145790"/>
            <a:chExt cx="11486547" cy="5108235"/>
          </a:xfrm>
        </p:grpSpPr>
        <p:pic>
          <p:nvPicPr>
            <p:cNvPr id="206" name="图片 205">
              <a:extLst>
                <a:ext uri="{FF2B5EF4-FFF2-40B4-BE49-F238E27FC236}">
                  <a16:creationId xmlns:a16="http://schemas.microsoft.com/office/drawing/2014/main" id="{AA622928-5475-4FBF-A006-9E6A6116EA5B}"/>
                </a:ext>
              </a:extLst>
            </p:cNvPr>
            <p:cNvPicPr>
              <a:picLocks noChangeAspect="1"/>
            </p:cNvPicPr>
            <p:nvPr/>
          </p:nvPicPr>
          <p:blipFill>
            <a:blip r:embed="rId2"/>
            <a:stretch>
              <a:fillRect/>
            </a:stretch>
          </p:blipFill>
          <p:spPr>
            <a:xfrm>
              <a:off x="1376920" y="1840725"/>
              <a:ext cx="9328921" cy="4320000"/>
            </a:xfrm>
            <a:prstGeom prst="rect">
              <a:avLst/>
            </a:prstGeom>
          </p:spPr>
        </p:pic>
        <p:pic>
          <p:nvPicPr>
            <p:cNvPr id="207" name="Picture 1" descr="c:\users\public\documents\kk6 files\xcmgwj\account\19@10.15.7.244\image_cache\bd5f80ea82b84f85b40bd75d4a6d1b6c.png">
              <a:extLst>
                <a:ext uri="{FF2B5EF4-FFF2-40B4-BE49-F238E27FC236}">
                  <a16:creationId xmlns:a16="http://schemas.microsoft.com/office/drawing/2014/main" id="{E8CE365A-97B6-4874-AA6B-EDC38D571C5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63182" y="1900350"/>
              <a:ext cx="515195" cy="72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08" name="Picture 2" descr="c:\users\public\documents\kk6 files\xcmgwj\account\19@10.15.7.244\image_cache\8db26568c3c745f28b0eac4c5fbc84b2.png">
              <a:extLst>
                <a:ext uri="{FF2B5EF4-FFF2-40B4-BE49-F238E27FC236}">
                  <a16:creationId xmlns:a16="http://schemas.microsoft.com/office/drawing/2014/main" id="{138E07E8-D4CC-4360-BE32-45B85455736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760" y="3283278"/>
              <a:ext cx="637795" cy="948853"/>
            </a:xfrm>
            <a:prstGeom prst="rect">
              <a:avLst/>
            </a:prstGeom>
            <a:noFill/>
            <a:extLst>
              <a:ext uri="{909E8E84-426E-40DD-AFC4-6F175D3DCCD1}">
                <a14:hiddenFill xmlns:a14="http://schemas.microsoft.com/office/drawing/2010/main">
                  <a:solidFill>
                    <a:srgbClr val="FFFFFF"/>
                  </a:solidFill>
                </a14:hiddenFill>
              </a:ext>
            </a:extLst>
          </p:spPr>
        </p:pic>
        <p:pic>
          <p:nvPicPr>
            <p:cNvPr id="209" name="Picture 3" descr="c:\users\public\documents\kk6 files\xcmgwj\account\19@10.15.7.244\image_cache\eb88883e691044d6b3bb5df248d580b5.png">
              <a:extLst>
                <a:ext uri="{FF2B5EF4-FFF2-40B4-BE49-F238E27FC236}">
                  <a16:creationId xmlns:a16="http://schemas.microsoft.com/office/drawing/2014/main" id="{0A40E71D-BA99-496A-B10C-9B6BA9481D50}"/>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10485" t="14967" r="25217" b="51645"/>
            <a:stretch/>
          </p:blipFill>
          <p:spPr bwMode="auto">
            <a:xfrm>
              <a:off x="3601906" y="1395412"/>
              <a:ext cx="1665419" cy="455634"/>
            </a:xfrm>
            <a:prstGeom prst="rect">
              <a:avLst/>
            </a:prstGeom>
            <a:noFill/>
            <a:extLst>
              <a:ext uri="{909E8E84-426E-40DD-AFC4-6F175D3DCCD1}">
                <a14:hiddenFill xmlns:a14="http://schemas.microsoft.com/office/drawing/2010/main">
                  <a:solidFill>
                    <a:srgbClr val="FFFFFF"/>
                  </a:solidFill>
                </a14:hiddenFill>
              </a:ext>
            </a:extLst>
          </p:spPr>
        </p:pic>
        <p:pic>
          <p:nvPicPr>
            <p:cNvPr id="210" name="图片 209">
              <a:extLst>
                <a:ext uri="{FF2B5EF4-FFF2-40B4-BE49-F238E27FC236}">
                  <a16:creationId xmlns:a16="http://schemas.microsoft.com/office/drawing/2014/main" id="{5C957FE6-37BB-43F1-A335-B1ADC2242C6D}"/>
                </a:ext>
              </a:extLst>
            </p:cNvPr>
            <p:cNvPicPr>
              <a:picLocks noChangeAspect="1"/>
            </p:cNvPicPr>
            <p:nvPr/>
          </p:nvPicPr>
          <p:blipFill>
            <a:blip r:embed="rId6"/>
            <a:stretch>
              <a:fillRect/>
            </a:stretch>
          </p:blipFill>
          <p:spPr>
            <a:xfrm>
              <a:off x="8689003" y="1145790"/>
              <a:ext cx="503459" cy="859720"/>
            </a:xfrm>
            <a:prstGeom prst="rect">
              <a:avLst/>
            </a:prstGeom>
          </p:spPr>
        </p:pic>
        <p:pic>
          <p:nvPicPr>
            <p:cNvPr id="211" name="Picture 1" descr="c:\users\public\documents\kk6 files\xcmgwj\account\19@10.15.7.244\image_cache\bd5f80ea82b84f85b40bd75d4a6d1b6c.png">
              <a:extLst>
                <a:ext uri="{FF2B5EF4-FFF2-40B4-BE49-F238E27FC236}">
                  <a16:creationId xmlns:a16="http://schemas.microsoft.com/office/drawing/2014/main" id="{AE29572D-A49D-45AB-843F-D65BF5A7E8EA}"/>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443266" y="2902040"/>
              <a:ext cx="515195" cy="72000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212" name="Picture 4" descr="c:\users\public\documents\kk6 files\xcmgwj\account\19@10.15.7.244\image_cache\57130c5769d44072908c27445effab2a.png">
              <a:extLst>
                <a:ext uri="{FF2B5EF4-FFF2-40B4-BE49-F238E27FC236}">
                  <a16:creationId xmlns:a16="http://schemas.microsoft.com/office/drawing/2014/main" id="{7E1248B5-43EF-4F58-A326-17F01CD3BB66}"/>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r="4677" b="1869"/>
            <a:stretch/>
          </p:blipFill>
          <p:spPr bwMode="auto">
            <a:xfrm>
              <a:off x="10680649" y="5440725"/>
              <a:ext cx="1013143" cy="720000"/>
            </a:xfrm>
            <a:prstGeom prst="rect">
              <a:avLst/>
            </a:prstGeom>
            <a:noFill/>
            <a:extLst>
              <a:ext uri="{909E8E84-426E-40DD-AFC4-6F175D3DCCD1}">
                <a14:hiddenFill xmlns:a14="http://schemas.microsoft.com/office/drawing/2010/main">
                  <a:solidFill>
                    <a:srgbClr val="FFFFFF"/>
                  </a:solidFill>
                </a14:hiddenFill>
              </a:ext>
            </a:extLst>
          </p:spPr>
        </p:pic>
        <p:pic>
          <p:nvPicPr>
            <p:cNvPr id="213" name="图片 212">
              <a:extLst>
                <a:ext uri="{FF2B5EF4-FFF2-40B4-BE49-F238E27FC236}">
                  <a16:creationId xmlns:a16="http://schemas.microsoft.com/office/drawing/2014/main" id="{0E22AF8A-1000-4BEB-B989-F583F70F135F}"/>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962775" y="5534025"/>
              <a:ext cx="960000" cy="720000"/>
            </a:xfrm>
            <a:prstGeom prst="rect">
              <a:avLst/>
            </a:prstGeom>
          </p:spPr>
        </p:pic>
        <p:pic>
          <p:nvPicPr>
            <p:cNvPr id="214" name="图片 213">
              <a:extLst>
                <a:ext uri="{FF2B5EF4-FFF2-40B4-BE49-F238E27FC236}">
                  <a16:creationId xmlns:a16="http://schemas.microsoft.com/office/drawing/2014/main" id="{ADA76A81-EC66-4F78-AB27-CD9FF915CE75}"/>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22708" r="17187" b="41389"/>
            <a:stretch/>
          </p:blipFill>
          <p:spPr>
            <a:xfrm>
              <a:off x="10798542" y="2005510"/>
              <a:ext cx="984455" cy="720000"/>
            </a:xfrm>
            <a:prstGeom prst="rect">
              <a:avLst/>
            </a:prstGeom>
          </p:spPr>
        </p:pic>
        <p:pic>
          <p:nvPicPr>
            <p:cNvPr id="215" name="Picture 5" descr="c:\users\public\documents\kk6 files\xcmgwj\account\19@10.15.7.244\image_cache\3f7153ab662b4793af4195fe9c757441.png">
              <a:extLst>
                <a:ext uri="{FF2B5EF4-FFF2-40B4-BE49-F238E27FC236}">
                  <a16:creationId xmlns:a16="http://schemas.microsoft.com/office/drawing/2014/main" id="{27573FA9-7ED5-46A4-971E-BF0E53EC70EC}"/>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296450" y="4431607"/>
              <a:ext cx="1176996" cy="585954"/>
            </a:xfrm>
            <a:prstGeom prst="rect">
              <a:avLst/>
            </a:prstGeom>
            <a:noFill/>
            <a:extLst>
              <a:ext uri="{909E8E84-426E-40DD-AFC4-6F175D3DCCD1}">
                <a14:hiddenFill xmlns:a14="http://schemas.microsoft.com/office/drawing/2010/main">
                  <a:solidFill>
                    <a:srgbClr val="FFFFFF"/>
                  </a:solidFill>
                </a14:hiddenFill>
              </a:ext>
            </a:extLst>
          </p:spPr>
        </p:pic>
        <p:pic>
          <p:nvPicPr>
            <p:cNvPr id="216" name="Picture 2" descr="c:\users\public\documents\kk6 files\xcmgwj\account\19@10.15.7.244\image_cache\97eeca2c62d74f45b0c8df73e236953b.png">
              <a:extLst>
                <a:ext uri="{FF2B5EF4-FFF2-40B4-BE49-F238E27FC236}">
                  <a16:creationId xmlns:a16="http://schemas.microsoft.com/office/drawing/2014/main" id="{0DBE9429-3196-401B-A83E-DD846A9CA240}"/>
                </a:ext>
              </a:extLst>
            </p:cNvPr>
            <p:cNvPicPr>
              <a:picLocks noChangeAspect="1" noChangeArrowheads="1"/>
            </p:cNvPicPr>
            <p:nvPr/>
          </p:nvPicPr>
          <p:blipFill rotWithShape="1">
            <a:blip r:embed="rId11" cstate="print">
              <a:extLst>
                <a:ext uri="{28A0092B-C50C-407E-A947-70E740481C1C}">
                  <a14:useLocalDpi xmlns:a14="http://schemas.microsoft.com/office/drawing/2010/main" val="0"/>
                </a:ext>
              </a:extLst>
            </a:blip>
            <a:srcRect t="11104" r="14285" b="8559"/>
            <a:stretch/>
          </p:blipFill>
          <p:spPr bwMode="auto">
            <a:xfrm>
              <a:off x="5942550" y="1180782"/>
              <a:ext cx="472408" cy="676275"/>
            </a:xfrm>
            <a:prstGeom prst="rect">
              <a:avLst/>
            </a:prstGeom>
            <a:noFill/>
            <a:extLst>
              <a:ext uri="{909E8E84-426E-40DD-AFC4-6F175D3DCCD1}">
                <a14:hiddenFill xmlns:a14="http://schemas.microsoft.com/office/drawing/2010/main">
                  <a:solidFill>
                    <a:srgbClr val="FFFFFF"/>
                  </a:solidFill>
                </a14:hiddenFill>
              </a:ext>
            </a:extLst>
          </p:spPr>
        </p:pic>
        <p:pic>
          <p:nvPicPr>
            <p:cNvPr id="217" name="Picture 3" descr="c:\users\public\documents\kk6 files\xcmgwj\account\19@10.15.7.244\image_cache\18fb7a97a0514bfca3917daf7f74cd66.png">
              <a:extLst>
                <a:ext uri="{FF2B5EF4-FFF2-40B4-BE49-F238E27FC236}">
                  <a16:creationId xmlns:a16="http://schemas.microsoft.com/office/drawing/2014/main" id="{E72D216B-FF58-4277-A5F5-C369AED58C53}"/>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57232" y="5260725"/>
              <a:ext cx="566843" cy="900000"/>
            </a:xfrm>
            <a:prstGeom prst="rect">
              <a:avLst/>
            </a:prstGeom>
            <a:noFill/>
            <a:extLst>
              <a:ext uri="{909E8E84-426E-40DD-AFC4-6F175D3DCCD1}">
                <a14:hiddenFill xmlns:a14="http://schemas.microsoft.com/office/drawing/2010/main">
                  <a:solidFill>
                    <a:srgbClr val="FFFFFF"/>
                  </a:solidFill>
                </a14:hiddenFill>
              </a:ext>
            </a:extLst>
          </p:spPr>
        </p:pic>
        <p:pic>
          <p:nvPicPr>
            <p:cNvPr id="218" name="Picture 4" descr="c:\users\public\documents\kk6 files\xcmgwj\account\19@10.15.7.244\image_cache\b7f4f33a8c594d52a929fb47e6a1ea88.png">
              <a:extLst>
                <a:ext uri="{FF2B5EF4-FFF2-40B4-BE49-F238E27FC236}">
                  <a16:creationId xmlns:a16="http://schemas.microsoft.com/office/drawing/2014/main" id="{90871983-4C42-4588-92DD-08EB031B59C1}"/>
                </a:ext>
              </a:extLst>
            </p:cNvPr>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10623096" y="3963355"/>
              <a:ext cx="884145" cy="720000"/>
            </a:xfrm>
            <a:prstGeom prst="rect">
              <a:avLst/>
            </a:prstGeom>
            <a:noFill/>
            <a:extLst>
              <a:ext uri="{909E8E84-426E-40DD-AFC4-6F175D3DCCD1}">
                <a14:hiddenFill xmlns:a14="http://schemas.microsoft.com/office/drawing/2010/main">
                  <a:solidFill>
                    <a:srgbClr val="FFFFFF"/>
                  </a:solidFill>
                </a14:hiddenFill>
              </a:ext>
            </a:extLst>
          </p:spPr>
        </p:pic>
      </p:grpSp>
      <p:pic>
        <p:nvPicPr>
          <p:cNvPr id="219" name="图片 218">
            <a:extLst>
              <a:ext uri="{FF2B5EF4-FFF2-40B4-BE49-F238E27FC236}">
                <a16:creationId xmlns:a16="http://schemas.microsoft.com/office/drawing/2014/main" id="{F8E3ADC2-7791-42B2-9EDD-5DDBF953F5EB}"/>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735577" y="5119565"/>
            <a:ext cx="860144" cy="643067"/>
          </a:xfrm>
          <a:prstGeom prst="rect">
            <a:avLst/>
          </a:prstGeom>
        </p:spPr>
      </p:pic>
      <p:sp>
        <p:nvSpPr>
          <p:cNvPr id="220" name="圆角矩形标注 33">
            <a:extLst>
              <a:ext uri="{FF2B5EF4-FFF2-40B4-BE49-F238E27FC236}">
                <a16:creationId xmlns:a16="http://schemas.microsoft.com/office/drawing/2014/main" id="{EFF277BE-829A-4990-837A-880196878B68}"/>
              </a:ext>
            </a:extLst>
          </p:cNvPr>
          <p:cNvSpPr/>
          <p:nvPr/>
        </p:nvSpPr>
        <p:spPr>
          <a:xfrm>
            <a:off x="9430026" y="5243751"/>
            <a:ext cx="1017956" cy="358930"/>
          </a:xfrm>
          <a:prstGeom prst="wedgeRoundRectCallout">
            <a:avLst>
              <a:gd name="adj1" fmla="val 22031"/>
              <a:gd name="adj2" fmla="val 48007"/>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t>行走报警器</a:t>
            </a:r>
          </a:p>
        </p:txBody>
      </p:sp>
      <p:cxnSp>
        <p:nvCxnSpPr>
          <p:cNvPr id="221" name="直接连接符 220">
            <a:extLst>
              <a:ext uri="{FF2B5EF4-FFF2-40B4-BE49-F238E27FC236}">
                <a16:creationId xmlns:a16="http://schemas.microsoft.com/office/drawing/2014/main" id="{E4C3A4DB-3DEF-4640-8A75-34865C219915}"/>
              </a:ext>
            </a:extLst>
          </p:cNvPr>
          <p:cNvCxnSpPr>
            <a:cxnSpLocks/>
          </p:cNvCxnSpPr>
          <p:nvPr/>
        </p:nvCxnSpPr>
        <p:spPr>
          <a:xfrm>
            <a:off x="7479957" y="4574087"/>
            <a:ext cx="1857368" cy="84912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68713336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1672F47-CFD1-4A70-8450-611F02404B9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8366" y="1813560"/>
            <a:ext cx="6476742" cy="4320000"/>
          </a:xfrm>
          <a:prstGeom prst="rect">
            <a:avLst/>
          </a:prstGeom>
        </p:spPr>
      </p:pic>
      <p:sp>
        <p:nvSpPr>
          <p:cNvPr id="4" name="文本框 3">
            <a:extLst>
              <a:ext uri="{FF2B5EF4-FFF2-40B4-BE49-F238E27FC236}">
                <a16:creationId xmlns:a16="http://schemas.microsoft.com/office/drawing/2014/main" id="{F6113253-0445-4D0A-BEED-C7FAD15CB552}"/>
              </a:ext>
            </a:extLst>
          </p:cNvPr>
          <p:cNvSpPr txBox="1"/>
          <p:nvPr/>
        </p:nvSpPr>
        <p:spPr>
          <a:xfrm>
            <a:off x="133077" y="1167261"/>
            <a:ext cx="4059215" cy="369332"/>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电气系统主要零部件位置说明</a:t>
            </a:r>
            <a:endParaRPr lang="en-US"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70EB9D5D-8451-4D45-80B5-730C158BFB0E}"/>
              </a:ext>
            </a:extLst>
          </p:cNvPr>
          <p:cNvSpPr txBox="1"/>
          <p:nvPr/>
        </p:nvSpPr>
        <p:spPr>
          <a:xfrm>
            <a:off x="2635658" y="2074992"/>
            <a:ext cx="2262158" cy="369332"/>
          </a:xfrm>
          <a:prstGeom prst="rect">
            <a:avLst/>
          </a:prstGeom>
          <a:noFill/>
        </p:spPr>
        <p:txBody>
          <a:bodyPr wrap="none" rtlCol="0">
            <a:spAutoFit/>
          </a:bodyPr>
          <a:lstStyle/>
          <a:p>
            <a:r>
              <a:rPr lang="zh-CN" altLang="en-US" dirty="0">
                <a:solidFill>
                  <a:srgbClr val="FF0000"/>
                </a:solidFill>
              </a:rPr>
              <a:t>驾驶室电器操控部分</a:t>
            </a:r>
          </a:p>
        </p:txBody>
      </p:sp>
      <p:pic>
        <p:nvPicPr>
          <p:cNvPr id="6" name="图片 5">
            <a:extLst>
              <a:ext uri="{FF2B5EF4-FFF2-40B4-BE49-F238E27FC236}">
                <a16:creationId xmlns:a16="http://schemas.microsoft.com/office/drawing/2014/main" id="{A45EF542-2E85-4CC4-952F-FE4051D5D04E}"/>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3097" t="34444" r="33621" b="25555"/>
          <a:stretch/>
        </p:blipFill>
        <p:spPr>
          <a:xfrm>
            <a:off x="7860000" y="5047950"/>
            <a:ext cx="2259876" cy="1393074"/>
          </a:xfrm>
          <a:prstGeom prst="rect">
            <a:avLst/>
          </a:prstGeom>
        </p:spPr>
      </p:pic>
      <p:pic>
        <p:nvPicPr>
          <p:cNvPr id="7" name="图片 6">
            <a:extLst>
              <a:ext uri="{FF2B5EF4-FFF2-40B4-BE49-F238E27FC236}">
                <a16:creationId xmlns:a16="http://schemas.microsoft.com/office/drawing/2014/main" id="{1A26B0F1-C504-47FA-AA43-9CA512ABC1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5124" t="8285" r="8072"/>
          <a:stretch/>
        </p:blipFill>
        <p:spPr>
          <a:xfrm>
            <a:off x="7879079" y="3091573"/>
            <a:ext cx="2259876" cy="1800000"/>
          </a:xfrm>
          <a:prstGeom prst="rect">
            <a:avLst/>
          </a:prstGeom>
        </p:spPr>
      </p:pic>
      <p:cxnSp>
        <p:nvCxnSpPr>
          <p:cNvPr id="8" name="曲线连接符 9">
            <a:extLst>
              <a:ext uri="{FF2B5EF4-FFF2-40B4-BE49-F238E27FC236}">
                <a16:creationId xmlns:a16="http://schemas.microsoft.com/office/drawing/2014/main" id="{A10776D7-4813-40D0-AF8B-F757E9A95978}"/>
              </a:ext>
            </a:extLst>
          </p:cNvPr>
          <p:cNvCxnSpPr/>
          <p:nvPr/>
        </p:nvCxnSpPr>
        <p:spPr>
          <a:xfrm flipV="1">
            <a:off x="4351020" y="3795600"/>
            <a:ext cx="4434840" cy="596584"/>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9" name="曲线连接符 13">
            <a:extLst>
              <a:ext uri="{FF2B5EF4-FFF2-40B4-BE49-F238E27FC236}">
                <a16:creationId xmlns:a16="http://schemas.microsoft.com/office/drawing/2014/main" id="{BB2D6010-3919-4F6B-9B45-384945002190}"/>
              </a:ext>
            </a:extLst>
          </p:cNvPr>
          <p:cNvCxnSpPr/>
          <p:nvPr/>
        </p:nvCxnSpPr>
        <p:spPr>
          <a:xfrm>
            <a:off x="4130040" y="5309636"/>
            <a:ext cx="4442460" cy="473944"/>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0" name="文本框 9">
            <a:extLst>
              <a:ext uri="{FF2B5EF4-FFF2-40B4-BE49-F238E27FC236}">
                <a16:creationId xmlns:a16="http://schemas.microsoft.com/office/drawing/2014/main" id="{2852277F-EC3A-44C6-8982-0582BE6F9B24}"/>
              </a:ext>
            </a:extLst>
          </p:cNvPr>
          <p:cNvSpPr txBox="1"/>
          <p:nvPr/>
        </p:nvSpPr>
        <p:spPr>
          <a:xfrm>
            <a:off x="10138955" y="5480977"/>
            <a:ext cx="2031325" cy="584775"/>
          </a:xfrm>
          <a:prstGeom prst="rect">
            <a:avLst/>
          </a:prstGeom>
          <a:noFill/>
        </p:spPr>
        <p:txBody>
          <a:bodyPr wrap="none" rtlCol="0">
            <a:spAutoFit/>
          </a:bodyPr>
          <a:lstStyle/>
          <a:p>
            <a:pPr algn="ctr"/>
            <a:r>
              <a:rPr lang="zh-CN" altLang="en-US" sz="1600" dirty="0">
                <a:solidFill>
                  <a:srgbClr val="FF0000"/>
                </a:solidFill>
              </a:rPr>
              <a:t>发动机紧急停止开关</a:t>
            </a:r>
            <a:endParaRPr lang="en-US" altLang="zh-CN" sz="1600" dirty="0">
              <a:solidFill>
                <a:srgbClr val="FF0000"/>
              </a:solidFill>
            </a:endParaRPr>
          </a:p>
          <a:p>
            <a:pPr algn="ctr"/>
            <a:r>
              <a:rPr lang="en-US" altLang="zh-CN" sz="1600" dirty="0">
                <a:solidFill>
                  <a:srgbClr val="FF0000"/>
                </a:solidFill>
              </a:rPr>
              <a:t>S2</a:t>
            </a:r>
            <a:endParaRPr lang="zh-CN" altLang="en-US" sz="1600" dirty="0">
              <a:solidFill>
                <a:srgbClr val="FF0000"/>
              </a:solidFill>
            </a:endParaRPr>
          </a:p>
        </p:txBody>
      </p:sp>
      <p:sp>
        <p:nvSpPr>
          <p:cNvPr id="11" name="文本框 10">
            <a:extLst>
              <a:ext uri="{FF2B5EF4-FFF2-40B4-BE49-F238E27FC236}">
                <a16:creationId xmlns:a16="http://schemas.microsoft.com/office/drawing/2014/main" id="{76361C3F-A16F-4877-82E6-B389BA87B8E8}"/>
              </a:ext>
            </a:extLst>
          </p:cNvPr>
          <p:cNvSpPr txBox="1"/>
          <p:nvPr/>
        </p:nvSpPr>
        <p:spPr>
          <a:xfrm>
            <a:off x="10119876" y="3681172"/>
            <a:ext cx="1415772" cy="584775"/>
          </a:xfrm>
          <a:prstGeom prst="rect">
            <a:avLst/>
          </a:prstGeom>
          <a:noFill/>
        </p:spPr>
        <p:txBody>
          <a:bodyPr wrap="none" rtlCol="0">
            <a:spAutoFit/>
          </a:bodyPr>
          <a:lstStyle/>
          <a:p>
            <a:pPr algn="ctr"/>
            <a:r>
              <a:rPr lang="zh-CN" altLang="en-US" sz="1600" dirty="0">
                <a:solidFill>
                  <a:srgbClr val="FF0000"/>
                </a:solidFill>
              </a:rPr>
              <a:t>左扶手箱总成</a:t>
            </a:r>
            <a:endParaRPr lang="en-US" altLang="zh-CN" sz="1600" dirty="0">
              <a:solidFill>
                <a:srgbClr val="FF0000"/>
              </a:solidFill>
            </a:endParaRPr>
          </a:p>
          <a:p>
            <a:pPr algn="ctr"/>
            <a:endParaRPr lang="zh-CN" altLang="en-US" sz="1600" dirty="0">
              <a:solidFill>
                <a:srgbClr val="FF0000"/>
              </a:solidFill>
            </a:endParaRPr>
          </a:p>
        </p:txBody>
      </p:sp>
      <p:pic>
        <p:nvPicPr>
          <p:cNvPr id="13" name="图片 12">
            <a:extLst>
              <a:ext uri="{FF2B5EF4-FFF2-40B4-BE49-F238E27FC236}">
                <a16:creationId xmlns:a16="http://schemas.microsoft.com/office/drawing/2014/main" id="{F23E378B-BC1B-4443-B2DA-C5DC62ED19E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5937" t="5833" r="6458" b="3611"/>
          <a:stretch/>
        </p:blipFill>
        <p:spPr>
          <a:xfrm>
            <a:off x="7878155" y="1269055"/>
            <a:ext cx="2260800" cy="1752725"/>
          </a:xfrm>
          <a:prstGeom prst="rect">
            <a:avLst/>
          </a:prstGeom>
        </p:spPr>
      </p:pic>
      <p:cxnSp>
        <p:nvCxnSpPr>
          <p:cNvPr id="14" name="曲线连接符 20">
            <a:extLst>
              <a:ext uri="{FF2B5EF4-FFF2-40B4-BE49-F238E27FC236}">
                <a16:creationId xmlns:a16="http://schemas.microsoft.com/office/drawing/2014/main" id="{8413EA3B-F223-4F07-BF5B-58E55A53056C}"/>
              </a:ext>
            </a:extLst>
          </p:cNvPr>
          <p:cNvCxnSpPr/>
          <p:nvPr/>
        </p:nvCxnSpPr>
        <p:spPr>
          <a:xfrm flipV="1">
            <a:off x="3133725" y="2358130"/>
            <a:ext cx="5224145" cy="1581102"/>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5C0BF63C-C155-4FA0-AE54-D1499EF7CC3B}"/>
              </a:ext>
            </a:extLst>
          </p:cNvPr>
          <p:cNvSpPr txBox="1"/>
          <p:nvPr/>
        </p:nvSpPr>
        <p:spPr>
          <a:xfrm>
            <a:off x="10138955" y="1922154"/>
            <a:ext cx="1415773" cy="338554"/>
          </a:xfrm>
          <a:prstGeom prst="rect">
            <a:avLst/>
          </a:prstGeom>
          <a:noFill/>
        </p:spPr>
        <p:txBody>
          <a:bodyPr wrap="none" rtlCol="0">
            <a:spAutoFit/>
          </a:bodyPr>
          <a:lstStyle/>
          <a:p>
            <a:pPr algn="ctr"/>
            <a:r>
              <a:rPr lang="zh-CN" altLang="en-US" sz="1600" dirty="0">
                <a:solidFill>
                  <a:srgbClr val="FF0000"/>
                </a:solidFill>
              </a:rPr>
              <a:t>右扶手箱总成</a:t>
            </a:r>
          </a:p>
        </p:txBody>
      </p:sp>
      <p:pic>
        <p:nvPicPr>
          <p:cNvPr id="16" name="图片 15">
            <a:extLst>
              <a:ext uri="{FF2B5EF4-FFF2-40B4-BE49-F238E27FC236}">
                <a16:creationId xmlns:a16="http://schemas.microsoft.com/office/drawing/2014/main" id="{B643A3DB-3AB5-4B50-9797-1B780ADCBFE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3021" t="15139" r="25938" b="21667"/>
          <a:stretch/>
        </p:blipFill>
        <p:spPr>
          <a:xfrm>
            <a:off x="64210" y="1922154"/>
            <a:ext cx="908390" cy="1386972"/>
          </a:xfrm>
          <a:prstGeom prst="rect">
            <a:avLst/>
          </a:prstGeom>
        </p:spPr>
      </p:pic>
      <p:cxnSp>
        <p:nvCxnSpPr>
          <p:cNvPr id="17" name="曲线连接符 23">
            <a:extLst>
              <a:ext uri="{FF2B5EF4-FFF2-40B4-BE49-F238E27FC236}">
                <a16:creationId xmlns:a16="http://schemas.microsoft.com/office/drawing/2014/main" id="{263A52C4-5DAA-43AF-9FC7-FC426A6E1BE7}"/>
              </a:ext>
            </a:extLst>
          </p:cNvPr>
          <p:cNvCxnSpPr/>
          <p:nvPr/>
        </p:nvCxnSpPr>
        <p:spPr>
          <a:xfrm>
            <a:off x="857945" y="2560758"/>
            <a:ext cx="1241186" cy="856962"/>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B8123222-252D-4BD7-A02F-E6070F4FB634}"/>
              </a:ext>
            </a:extLst>
          </p:cNvPr>
          <p:cNvSpPr txBox="1"/>
          <p:nvPr/>
        </p:nvSpPr>
        <p:spPr>
          <a:xfrm>
            <a:off x="-86889" y="3129851"/>
            <a:ext cx="1210588" cy="584775"/>
          </a:xfrm>
          <a:prstGeom prst="rect">
            <a:avLst/>
          </a:prstGeom>
          <a:noFill/>
        </p:spPr>
        <p:txBody>
          <a:bodyPr wrap="none" rtlCol="0">
            <a:spAutoFit/>
          </a:bodyPr>
          <a:lstStyle/>
          <a:p>
            <a:pPr algn="ctr"/>
            <a:r>
              <a:rPr lang="zh-CN" altLang="en-US" sz="1600" dirty="0">
                <a:solidFill>
                  <a:srgbClr val="FF0000"/>
                </a:solidFill>
              </a:rPr>
              <a:t>电子监控器</a:t>
            </a:r>
            <a:endParaRPr lang="en-US" altLang="zh-CN" sz="1600" dirty="0">
              <a:solidFill>
                <a:srgbClr val="FF0000"/>
              </a:solidFill>
            </a:endParaRPr>
          </a:p>
          <a:p>
            <a:pPr algn="ctr"/>
            <a:r>
              <a:rPr lang="en-US" altLang="zh-CN" sz="1600" dirty="0">
                <a:solidFill>
                  <a:srgbClr val="FF0000"/>
                </a:solidFill>
              </a:rPr>
              <a:t>A3</a:t>
            </a:r>
          </a:p>
        </p:txBody>
      </p:sp>
      <p:sp>
        <p:nvSpPr>
          <p:cNvPr id="19" name="椭圆 18">
            <a:extLst>
              <a:ext uri="{FF2B5EF4-FFF2-40B4-BE49-F238E27FC236}">
                <a16:creationId xmlns:a16="http://schemas.microsoft.com/office/drawing/2014/main" id="{01C22981-1C52-4F7D-87C3-86144C519326}"/>
              </a:ext>
            </a:extLst>
          </p:cNvPr>
          <p:cNvSpPr/>
          <p:nvPr/>
        </p:nvSpPr>
        <p:spPr>
          <a:xfrm rot="20716373">
            <a:off x="2015796" y="2944068"/>
            <a:ext cx="290820" cy="7705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7875053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39B09D6-0205-469B-A63C-7DA95D316A5F}"/>
              </a:ext>
            </a:extLst>
          </p:cNvPr>
          <p:cNvPicPr>
            <a:picLocks noChangeAspect="1"/>
          </p:cNvPicPr>
          <p:nvPr/>
        </p:nvPicPr>
        <p:blipFill>
          <a:blip r:embed="rId2"/>
          <a:stretch>
            <a:fillRect/>
          </a:stretch>
        </p:blipFill>
        <p:spPr>
          <a:xfrm>
            <a:off x="5896038" y="2155054"/>
            <a:ext cx="5624160" cy="3000375"/>
          </a:xfrm>
          <a:prstGeom prst="rect">
            <a:avLst/>
          </a:prstGeom>
        </p:spPr>
      </p:pic>
      <p:sp>
        <p:nvSpPr>
          <p:cNvPr id="4" name="矩形 3">
            <a:extLst>
              <a:ext uri="{FF2B5EF4-FFF2-40B4-BE49-F238E27FC236}">
                <a16:creationId xmlns:a16="http://schemas.microsoft.com/office/drawing/2014/main" id="{AC0150D1-B33E-47DC-9EB3-FD28BBEABDEF}"/>
              </a:ext>
            </a:extLst>
          </p:cNvPr>
          <p:cNvSpPr/>
          <p:nvPr/>
        </p:nvSpPr>
        <p:spPr>
          <a:xfrm>
            <a:off x="415268" y="1547716"/>
            <a:ext cx="4267105" cy="1881284"/>
          </a:xfrm>
          <a:prstGeom prst="rect">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wrap="square">
            <a:spAutoFit/>
          </a:bodyPr>
          <a:lstStyle/>
          <a:p>
            <a:pPr marL="285750" indent="-285750">
              <a:lnSpc>
                <a:spcPct val="150000"/>
              </a:lnSpc>
              <a:buFont typeface="Wingdings" panose="05000000000000000000" pitchFamily="2" charset="2"/>
              <a:buChar char="Ø"/>
            </a:pPr>
            <a:r>
              <a:rPr lang="zh-CN" altLang="en-US" sz="1600" b="1" dirty="0">
                <a:solidFill>
                  <a:schemeClr val="tx1"/>
                </a:solidFill>
                <a:latin typeface="+mn-ea"/>
              </a:rPr>
              <a:t>各部分组成及作用：</a:t>
            </a:r>
            <a:endParaRPr lang="en-US" altLang="zh-CN" sz="1600" b="1" dirty="0">
              <a:solidFill>
                <a:schemeClr val="tx1"/>
              </a:solidFill>
              <a:latin typeface="+mn-ea"/>
            </a:endParaRPr>
          </a:p>
          <a:p>
            <a:pPr>
              <a:lnSpc>
                <a:spcPct val="150000"/>
              </a:lnSpc>
            </a:pPr>
            <a:r>
              <a:rPr lang="en-US" altLang="zh-CN" sz="1600" dirty="0">
                <a:solidFill>
                  <a:schemeClr val="tx1"/>
                </a:solidFill>
                <a:latin typeface="+mn-ea"/>
              </a:rPr>
              <a:t>b)  </a:t>
            </a:r>
            <a:r>
              <a:rPr lang="zh-CN" altLang="en-US" sz="1600" dirty="0">
                <a:solidFill>
                  <a:schemeClr val="tx1"/>
                </a:solidFill>
                <a:latin typeface="+mn-ea"/>
              </a:rPr>
              <a:t>变量机构组件：</a:t>
            </a:r>
            <a:endParaRPr lang="en-US" altLang="zh-CN" sz="1600" dirty="0">
              <a:solidFill>
                <a:schemeClr val="tx1"/>
              </a:solidFill>
              <a:latin typeface="+mn-ea"/>
            </a:endParaRPr>
          </a:p>
          <a:p>
            <a:pPr marL="285750" indent="-285750">
              <a:lnSpc>
                <a:spcPct val="150000"/>
              </a:lnSpc>
              <a:buFont typeface="Wingdings" panose="05000000000000000000" pitchFamily="2" charset="2"/>
              <a:buChar char="l"/>
            </a:pPr>
            <a:r>
              <a:rPr lang="zh-CN" altLang="en-US" sz="1600" dirty="0">
                <a:solidFill>
                  <a:schemeClr val="tx1"/>
                </a:solidFill>
                <a:latin typeface="+mn-ea"/>
              </a:rPr>
              <a:t>伺服活塞：根据两端油压变化，左右移动</a:t>
            </a:r>
            <a:endParaRPr lang="en-US" altLang="zh-CN" sz="1600" dirty="0">
              <a:solidFill>
                <a:schemeClr val="tx1"/>
              </a:solidFill>
              <a:latin typeface="+mn-ea"/>
            </a:endParaRPr>
          </a:p>
          <a:p>
            <a:pPr marL="285750" indent="-285750">
              <a:lnSpc>
                <a:spcPct val="150000"/>
              </a:lnSpc>
              <a:buFont typeface="Wingdings" panose="05000000000000000000" pitchFamily="2" charset="2"/>
              <a:buChar char="l"/>
            </a:pPr>
            <a:r>
              <a:rPr lang="zh-CN" altLang="en-US" sz="1600" dirty="0">
                <a:solidFill>
                  <a:schemeClr val="tx1"/>
                </a:solidFill>
                <a:latin typeface="+mn-ea"/>
              </a:rPr>
              <a:t>斜销：随伺服活塞左右移动</a:t>
            </a:r>
            <a:endParaRPr lang="en-US" altLang="zh-CN" sz="1600" dirty="0">
              <a:solidFill>
                <a:schemeClr val="tx1"/>
              </a:solidFill>
              <a:latin typeface="+mn-ea"/>
            </a:endParaRPr>
          </a:p>
          <a:p>
            <a:pPr marL="285750" indent="-285750">
              <a:lnSpc>
                <a:spcPct val="150000"/>
              </a:lnSpc>
              <a:buFont typeface="Wingdings" panose="05000000000000000000" pitchFamily="2" charset="2"/>
              <a:buChar char="l"/>
            </a:pPr>
            <a:r>
              <a:rPr lang="zh-CN" altLang="en-US" sz="1600" dirty="0">
                <a:solidFill>
                  <a:schemeClr val="tx1"/>
                </a:solidFill>
                <a:latin typeface="+mn-ea"/>
              </a:rPr>
              <a:t>斜盘：在斜销带动下摆动</a:t>
            </a:r>
            <a:endParaRPr lang="en-US" altLang="zh-CN" sz="1600" dirty="0">
              <a:solidFill>
                <a:schemeClr val="tx1"/>
              </a:solidFill>
              <a:latin typeface="+mn-ea"/>
            </a:endParaRPr>
          </a:p>
        </p:txBody>
      </p:sp>
      <p:sp>
        <p:nvSpPr>
          <p:cNvPr id="5" name="矩形 4">
            <a:extLst>
              <a:ext uri="{FF2B5EF4-FFF2-40B4-BE49-F238E27FC236}">
                <a16:creationId xmlns:a16="http://schemas.microsoft.com/office/drawing/2014/main" id="{97962911-276D-4BEB-AFA8-ECC87848101B}"/>
              </a:ext>
            </a:extLst>
          </p:cNvPr>
          <p:cNvSpPr/>
          <p:nvPr/>
        </p:nvSpPr>
        <p:spPr>
          <a:xfrm>
            <a:off x="4870722" y="2705066"/>
            <a:ext cx="679801" cy="275006"/>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rPr>
              <a:t>斜盘</a:t>
            </a:r>
          </a:p>
        </p:txBody>
      </p:sp>
      <p:sp>
        <p:nvSpPr>
          <p:cNvPr id="6" name="矩形 5">
            <a:extLst>
              <a:ext uri="{FF2B5EF4-FFF2-40B4-BE49-F238E27FC236}">
                <a16:creationId xmlns:a16="http://schemas.microsoft.com/office/drawing/2014/main" id="{09863666-A4E9-4DAC-A42F-7FDDDC3B181C}"/>
              </a:ext>
            </a:extLst>
          </p:cNvPr>
          <p:cNvSpPr/>
          <p:nvPr/>
        </p:nvSpPr>
        <p:spPr>
          <a:xfrm>
            <a:off x="4870722" y="2155054"/>
            <a:ext cx="679801" cy="275006"/>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rPr>
              <a:t>斜销</a:t>
            </a:r>
          </a:p>
        </p:txBody>
      </p:sp>
      <p:cxnSp>
        <p:nvCxnSpPr>
          <p:cNvPr id="7" name="直接箭头连接符 6">
            <a:extLst>
              <a:ext uri="{FF2B5EF4-FFF2-40B4-BE49-F238E27FC236}">
                <a16:creationId xmlns:a16="http://schemas.microsoft.com/office/drawing/2014/main" id="{69D2713E-EECB-470F-8751-4EE2421D399C}"/>
              </a:ext>
            </a:extLst>
          </p:cNvPr>
          <p:cNvCxnSpPr/>
          <p:nvPr/>
        </p:nvCxnSpPr>
        <p:spPr>
          <a:xfrm>
            <a:off x="5550523" y="2441419"/>
            <a:ext cx="2265248" cy="920830"/>
          </a:xfrm>
          <a:prstGeom prst="straightConnector1">
            <a:avLst/>
          </a:prstGeom>
          <a:ln w="19050">
            <a:solidFill>
              <a:schemeClr val="tx1"/>
            </a:solidFill>
            <a:headEnd type="oval"/>
            <a:tailEnd type="arrow"/>
          </a:ln>
        </p:spPr>
        <p:style>
          <a:lnRef idx="3">
            <a:schemeClr val="accent2"/>
          </a:lnRef>
          <a:fillRef idx="0">
            <a:schemeClr val="accent2"/>
          </a:fillRef>
          <a:effectRef idx="2">
            <a:schemeClr val="accent2"/>
          </a:effectRef>
          <a:fontRef idx="minor">
            <a:schemeClr val="tx1"/>
          </a:fontRef>
        </p:style>
      </p:cxnSp>
      <p:sp>
        <p:nvSpPr>
          <p:cNvPr id="8" name="矩形 7">
            <a:extLst>
              <a:ext uri="{FF2B5EF4-FFF2-40B4-BE49-F238E27FC236}">
                <a16:creationId xmlns:a16="http://schemas.microsoft.com/office/drawing/2014/main" id="{7845F601-3C6D-41EC-B252-4F142A2AA742}"/>
              </a:ext>
            </a:extLst>
          </p:cNvPr>
          <p:cNvSpPr/>
          <p:nvPr/>
        </p:nvSpPr>
        <p:spPr>
          <a:xfrm>
            <a:off x="5653309" y="2106517"/>
            <a:ext cx="1057770" cy="275006"/>
          </a:xfrm>
          <a:prstGeom prst="rect">
            <a:avLst/>
          </a:prstGeom>
          <a:solidFill>
            <a:schemeClr val="tx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rPr>
              <a:t>伺服活塞</a:t>
            </a:r>
          </a:p>
        </p:txBody>
      </p:sp>
      <p:cxnSp>
        <p:nvCxnSpPr>
          <p:cNvPr id="9" name="直接箭头连接符 8">
            <a:extLst>
              <a:ext uri="{FF2B5EF4-FFF2-40B4-BE49-F238E27FC236}">
                <a16:creationId xmlns:a16="http://schemas.microsoft.com/office/drawing/2014/main" id="{BABC8531-3A9F-4B80-84D7-15E61FF065F4}"/>
              </a:ext>
            </a:extLst>
          </p:cNvPr>
          <p:cNvCxnSpPr/>
          <p:nvPr/>
        </p:nvCxnSpPr>
        <p:spPr>
          <a:xfrm>
            <a:off x="6699541" y="2387774"/>
            <a:ext cx="1304579" cy="772350"/>
          </a:xfrm>
          <a:prstGeom prst="straightConnector1">
            <a:avLst/>
          </a:prstGeom>
          <a:ln w="19050">
            <a:solidFill>
              <a:schemeClr val="tx1"/>
            </a:solidFill>
            <a:headEnd type="oval"/>
            <a:tailEnd type="arrow"/>
          </a:ln>
        </p:spPr>
        <p:style>
          <a:lnRef idx="3">
            <a:schemeClr val="accent2"/>
          </a:lnRef>
          <a:fillRef idx="0">
            <a:schemeClr val="accent2"/>
          </a:fillRef>
          <a:effectRef idx="2">
            <a:schemeClr val="accent2"/>
          </a:effectRef>
          <a:fontRef idx="minor">
            <a:schemeClr val="tx1"/>
          </a:fontRef>
        </p:style>
      </p:cxnSp>
      <p:cxnSp>
        <p:nvCxnSpPr>
          <p:cNvPr id="10" name="直接箭头连接符 9">
            <a:extLst>
              <a:ext uri="{FF2B5EF4-FFF2-40B4-BE49-F238E27FC236}">
                <a16:creationId xmlns:a16="http://schemas.microsoft.com/office/drawing/2014/main" id="{4F490AEE-8057-4819-A3F6-C12210E64789}"/>
              </a:ext>
            </a:extLst>
          </p:cNvPr>
          <p:cNvCxnSpPr/>
          <p:nvPr/>
        </p:nvCxnSpPr>
        <p:spPr>
          <a:xfrm>
            <a:off x="5550523" y="2980072"/>
            <a:ext cx="1925347" cy="649596"/>
          </a:xfrm>
          <a:prstGeom prst="straightConnector1">
            <a:avLst/>
          </a:prstGeom>
          <a:ln w="19050">
            <a:solidFill>
              <a:schemeClr val="tx1"/>
            </a:solidFill>
            <a:headEnd type="oval"/>
            <a:tailEnd type="arrow"/>
          </a:ln>
        </p:spPr>
        <p:style>
          <a:lnRef idx="3">
            <a:schemeClr val="accent2"/>
          </a:lnRef>
          <a:fillRef idx="0">
            <a:schemeClr val="accent2"/>
          </a:fillRef>
          <a:effectRef idx="2">
            <a:schemeClr val="accent2"/>
          </a:effectRef>
          <a:fontRef idx="minor">
            <a:schemeClr val="tx1"/>
          </a:fontRef>
        </p:style>
      </p:cxnSp>
      <p:sp>
        <p:nvSpPr>
          <p:cNvPr id="11" name="矩形 10">
            <a:extLst>
              <a:ext uri="{FF2B5EF4-FFF2-40B4-BE49-F238E27FC236}">
                <a16:creationId xmlns:a16="http://schemas.microsoft.com/office/drawing/2014/main" id="{8BC5E11E-C6EC-4DFF-9F1D-2DA7E0884120}"/>
              </a:ext>
            </a:extLst>
          </p:cNvPr>
          <p:cNvSpPr/>
          <p:nvPr/>
        </p:nvSpPr>
        <p:spPr>
          <a:xfrm>
            <a:off x="302527" y="691582"/>
            <a:ext cx="2031325" cy="369332"/>
          </a:xfrm>
          <a:prstGeom prst="rect">
            <a:avLst/>
          </a:prstGeom>
        </p:spPr>
        <p:txBody>
          <a:bodyPr wrap="none">
            <a:spAutoFit/>
          </a:bodyPr>
          <a:lstStyle/>
          <a:p>
            <a:r>
              <a:rPr lang="zh-CN" altLang="en-US" dirty="0"/>
              <a:t>主泵内部结构组成</a:t>
            </a:r>
          </a:p>
        </p:txBody>
      </p:sp>
    </p:spTree>
    <p:extLst>
      <p:ext uri="{BB962C8B-B14F-4D97-AF65-F5344CB8AC3E}">
        <p14:creationId xmlns:p14="http://schemas.microsoft.com/office/powerpoint/2010/main" val="1527336847"/>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8406868-FA5B-489C-A82C-C389E0784C6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5124" t="8285" r="8072"/>
          <a:stretch/>
        </p:blipFill>
        <p:spPr>
          <a:xfrm>
            <a:off x="620125" y="4155769"/>
            <a:ext cx="2802247" cy="2232000"/>
          </a:xfrm>
          <a:prstGeom prst="rect">
            <a:avLst/>
          </a:prstGeom>
        </p:spPr>
      </p:pic>
      <p:pic>
        <p:nvPicPr>
          <p:cNvPr id="4" name="图片 3">
            <a:extLst>
              <a:ext uri="{FF2B5EF4-FFF2-40B4-BE49-F238E27FC236}">
                <a16:creationId xmlns:a16="http://schemas.microsoft.com/office/drawing/2014/main" id="{4F6FA14C-4690-4A78-B246-5AD0280B824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140" t="5833" r="6458" b="3611"/>
          <a:stretch/>
        </p:blipFill>
        <p:spPr>
          <a:xfrm>
            <a:off x="608627" y="1795459"/>
            <a:ext cx="2806596" cy="2232000"/>
          </a:xfrm>
          <a:prstGeom prst="rect">
            <a:avLst/>
          </a:prstGeom>
        </p:spPr>
      </p:pic>
      <p:grpSp>
        <p:nvGrpSpPr>
          <p:cNvPr id="5" name="组合 4">
            <a:extLst>
              <a:ext uri="{FF2B5EF4-FFF2-40B4-BE49-F238E27FC236}">
                <a16:creationId xmlns:a16="http://schemas.microsoft.com/office/drawing/2014/main" id="{0B731794-48A7-4DF7-8778-C4413422160B}"/>
              </a:ext>
            </a:extLst>
          </p:cNvPr>
          <p:cNvGrpSpPr/>
          <p:nvPr/>
        </p:nvGrpSpPr>
        <p:grpSpPr>
          <a:xfrm>
            <a:off x="733788" y="1301172"/>
            <a:ext cx="10433584" cy="3311401"/>
            <a:chOff x="733788" y="1301172"/>
            <a:chExt cx="10433584" cy="3311401"/>
          </a:xfrm>
        </p:grpSpPr>
        <p:pic>
          <p:nvPicPr>
            <p:cNvPr id="6" name="图片 5">
              <a:extLst>
                <a:ext uri="{FF2B5EF4-FFF2-40B4-BE49-F238E27FC236}">
                  <a16:creationId xmlns:a16="http://schemas.microsoft.com/office/drawing/2014/main" id="{E2B77D96-13D5-45C9-8B15-97A3F5DE1645}"/>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1660" t="37452" r="24540" b="25812"/>
            <a:stretch/>
          </p:blipFill>
          <p:spPr>
            <a:xfrm>
              <a:off x="5306704" y="1873498"/>
              <a:ext cx="4358274" cy="2232000"/>
            </a:xfrm>
            <a:prstGeom prst="rect">
              <a:avLst/>
            </a:prstGeom>
          </p:spPr>
        </p:pic>
        <p:sp>
          <p:nvSpPr>
            <p:cNvPr id="7" name="文本框 6">
              <a:extLst>
                <a:ext uri="{FF2B5EF4-FFF2-40B4-BE49-F238E27FC236}">
                  <a16:creationId xmlns:a16="http://schemas.microsoft.com/office/drawing/2014/main" id="{F737C435-084E-41A4-A42D-06E2E9D5A2B4}"/>
                </a:ext>
              </a:extLst>
            </p:cNvPr>
            <p:cNvSpPr txBox="1"/>
            <p:nvPr/>
          </p:nvSpPr>
          <p:spPr>
            <a:xfrm>
              <a:off x="7763543" y="3274501"/>
              <a:ext cx="1051890" cy="830997"/>
            </a:xfrm>
            <a:prstGeom prst="rect">
              <a:avLst/>
            </a:prstGeom>
            <a:noFill/>
          </p:spPr>
          <p:txBody>
            <a:bodyPr wrap="none" rtlCol="0">
              <a:spAutoFit/>
            </a:bodyPr>
            <a:lstStyle/>
            <a:p>
              <a:pPr algn="ctr"/>
              <a:r>
                <a:rPr lang="zh-CN" altLang="en-US" sz="1600" dirty="0">
                  <a:solidFill>
                    <a:srgbClr val="FF0000"/>
                  </a:solidFill>
                </a:rPr>
                <a:t>钥匙开关 </a:t>
              </a:r>
              <a:endParaRPr lang="en-US" altLang="zh-CN" sz="1600" dirty="0">
                <a:solidFill>
                  <a:srgbClr val="FF0000"/>
                </a:solidFill>
              </a:endParaRPr>
            </a:p>
            <a:p>
              <a:pPr algn="ctr"/>
              <a:r>
                <a:rPr lang="en-US" altLang="zh-CN" sz="1600" dirty="0">
                  <a:solidFill>
                    <a:srgbClr val="FF0000"/>
                  </a:solidFill>
                </a:rPr>
                <a:t>S1</a:t>
              </a:r>
            </a:p>
            <a:p>
              <a:pPr algn="ctr"/>
              <a:endParaRPr lang="zh-CN" altLang="en-US" sz="1600" dirty="0">
                <a:solidFill>
                  <a:srgbClr val="FF0000"/>
                </a:solidFill>
              </a:endParaRPr>
            </a:p>
          </p:txBody>
        </p:sp>
        <p:sp>
          <p:nvSpPr>
            <p:cNvPr id="8" name="文本框 7">
              <a:extLst>
                <a:ext uri="{FF2B5EF4-FFF2-40B4-BE49-F238E27FC236}">
                  <a16:creationId xmlns:a16="http://schemas.microsoft.com/office/drawing/2014/main" id="{9396A84D-8678-42DA-815C-9DEE18BF5D9B}"/>
                </a:ext>
              </a:extLst>
            </p:cNvPr>
            <p:cNvSpPr txBox="1"/>
            <p:nvPr/>
          </p:nvSpPr>
          <p:spPr>
            <a:xfrm>
              <a:off x="5812545" y="1903117"/>
              <a:ext cx="1462260" cy="584775"/>
            </a:xfrm>
            <a:prstGeom prst="rect">
              <a:avLst/>
            </a:prstGeom>
            <a:noFill/>
          </p:spPr>
          <p:txBody>
            <a:bodyPr wrap="none" rtlCol="0">
              <a:spAutoFit/>
            </a:bodyPr>
            <a:lstStyle/>
            <a:p>
              <a:pPr algn="ctr"/>
              <a:r>
                <a:rPr lang="zh-CN" altLang="en-US" sz="1600" dirty="0">
                  <a:solidFill>
                    <a:srgbClr val="FF0000"/>
                  </a:solidFill>
                </a:rPr>
                <a:t>集成开关面板 </a:t>
              </a:r>
              <a:endParaRPr lang="en-US" altLang="zh-CN" sz="1600" dirty="0">
                <a:solidFill>
                  <a:srgbClr val="FF0000"/>
                </a:solidFill>
              </a:endParaRPr>
            </a:p>
            <a:p>
              <a:pPr algn="ctr"/>
              <a:r>
                <a:rPr lang="en-US" altLang="zh-CN" sz="1600" dirty="0">
                  <a:solidFill>
                    <a:srgbClr val="FF0000"/>
                  </a:solidFill>
                </a:rPr>
                <a:t>A10</a:t>
              </a:r>
              <a:endParaRPr lang="zh-CN" altLang="en-US" sz="1600" dirty="0">
                <a:solidFill>
                  <a:srgbClr val="FF0000"/>
                </a:solidFill>
              </a:endParaRPr>
            </a:p>
          </p:txBody>
        </p:sp>
        <p:sp>
          <p:nvSpPr>
            <p:cNvPr id="9" name="文本框 8">
              <a:extLst>
                <a:ext uri="{FF2B5EF4-FFF2-40B4-BE49-F238E27FC236}">
                  <a16:creationId xmlns:a16="http://schemas.microsoft.com/office/drawing/2014/main" id="{E5580D81-A701-462A-8CB3-C3C2D3E91234}"/>
                </a:ext>
              </a:extLst>
            </p:cNvPr>
            <p:cNvSpPr txBox="1"/>
            <p:nvPr/>
          </p:nvSpPr>
          <p:spPr>
            <a:xfrm>
              <a:off x="6851817" y="1301172"/>
              <a:ext cx="1667444" cy="584775"/>
            </a:xfrm>
            <a:prstGeom prst="rect">
              <a:avLst/>
            </a:prstGeom>
            <a:noFill/>
          </p:spPr>
          <p:txBody>
            <a:bodyPr wrap="none" rtlCol="0">
              <a:spAutoFit/>
            </a:bodyPr>
            <a:lstStyle/>
            <a:p>
              <a:pPr algn="ctr"/>
              <a:r>
                <a:rPr lang="zh-CN" altLang="en-US" sz="1600" dirty="0">
                  <a:solidFill>
                    <a:srgbClr val="FF0000"/>
                  </a:solidFill>
                </a:rPr>
                <a:t>多媒体开关面板 </a:t>
              </a:r>
              <a:endParaRPr lang="en-US" altLang="zh-CN" sz="1600" dirty="0">
                <a:solidFill>
                  <a:srgbClr val="FF0000"/>
                </a:solidFill>
              </a:endParaRPr>
            </a:p>
            <a:p>
              <a:pPr algn="ctr"/>
              <a:r>
                <a:rPr lang="en-US" altLang="zh-CN" sz="1600" dirty="0">
                  <a:solidFill>
                    <a:srgbClr val="FF0000"/>
                  </a:solidFill>
                </a:rPr>
                <a:t>A9</a:t>
              </a:r>
              <a:endParaRPr lang="zh-CN" altLang="en-US" sz="1600" dirty="0">
                <a:solidFill>
                  <a:srgbClr val="FF0000"/>
                </a:solidFill>
              </a:endParaRPr>
            </a:p>
          </p:txBody>
        </p:sp>
        <p:sp>
          <p:nvSpPr>
            <p:cNvPr id="10" name="文本框 9">
              <a:extLst>
                <a:ext uri="{FF2B5EF4-FFF2-40B4-BE49-F238E27FC236}">
                  <a16:creationId xmlns:a16="http://schemas.microsoft.com/office/drawing/2014/main" id="{62100D6D-1B8E-479A-A55D-E087B3E59572}"/>
                </a:ext>
              </a:extLst>
            </p:cNvPr>
            <p:cNvSpPr txBox="1"/>
            <p:nvPr/>
          </p:nvSpPr>
          <p:spPr>
            <a:xfrm>
              <a:off x="9836558" y="1730849"/>
              <a:ext cx="1330814" cy="584775"/>
            </a:xfrm>
            <a:prstGeom prst="rect">
              <a:avLst/>
            </a:prstGeom>
            <a:noFill/>
          </p:spPr>
          <p:txBody>
            <a:bodyPr wrap="none" rtlCol="0">
              <a:spAutoFit/>
            </a:bodyPr>
            <a:lstStyle/>
            <a:p>
              <a:pPr algn="ctr"/>
              <a:r>
                <a:rPr lang="en-US" altLang="zh-CN" sz="1600" dirty="0">
                  <a:solidFill>
                    <a:srgbClr val="FF0000"/>
                  </a:solidFill>
                </a:rPr>
                <a:t>12V</a:t>
              </a:r>
              <a:r>
                <a:rPr lang="zh-CN" altLang="en-US" sz="1600" dirty="0">
                  <a:solidFill>
                    <a:srgbClr val="FF0000"/>
                  </a:solidFill>
                </a:rPr>
                <a:t>电源插座</a:t>
              </a:r>
              <a:endParaRPr lang="en-US" altLang="zh-CN" sz="1600" dirty="0">
                <a:solidFill>
                  <a:srgbClr val="FF0000"/>
                </a:solidFill>
              </a:endParaRPr>
            </a:p>
            <a:p>
              <a:pPr algn="ctr"/>
              <a:r>
                <a:rPr lang="en-US" altLang="zh-CN" sz="1600" dirty="0">
                  <a:solidFill>
                    <a:srgbClr val="FF0000"/>
                  </a:solidFill>
                </a:rPr>
                <a:t>R2</a:t>
              </a:r>
              <a:endParaRPr lang="zh-CN" altLang="en-US" sz="1600" dirty="0">
                <a:solidFill>
                  <a:srgbClr val="FF0000"/>
                </a:solidFill>
              </a:endParaRPr>
            </a:p>
          </p:txBody>
        </p:sp>
        <p:sp>
          <p:nvSpPr>
            <p:cNvPr id="11" name="文本框 10">
              <a:extLst>
                <a:ext uri="{FF2B5EF4-FFF2-40B4-BE49-F238E27FC236}">
                  <a16:creationId xmlns:a16="http://schemas.microsoft.com/office/drawing/2014/main" id="{DDF4C462-2F3F-4EB6-83AE-EE399469E99B}"/>
                </a:ext>
              </a:extLst>
            </p:cNvPr>
            <p:cNvSpPr txBox="1"/>
            <p:nvPr/>
          </p:nvSpPr>
          <p:spPr>
            <a:xfrm>
              <a:off x="9911975" y="2522592"/>
              <a:ext cx="1210588" cy="584775"/>
            </a:xfrm>
            <a:prstGeom prst="rect">
              <a:avLst/>
            </a:prstGeom>
            <a:noFill/>
          </p:spPr>
          <p:txBody>
            <a:bodyPr wrap="none" rtlCol="0">
              <a:spAutoFit/>
            </a:bodyPr>
            <a:lstStyle/>
            <a:p>
              <a:pPr algn="ctr"/>
              <a:r>
                <a:rPr lang="zh-CN" altLang="en-US" sz="1600" dirty="0">
                  <a:solidFill>
                    <a:srgbClr val="FF0000"/>
                  </a:solidFill>
                </a:rPr>
                <a:t>多功能接口</a:t>
              </a:r>
              <a:endParaRPr lang="en-US" altLang="zh-CN" sz="1600" dirty="0">
                <a:solidFill>
                  <a:srgbClr val="FF0000"/>
                </a:solidFill>
              </a:endParaRPr>
            </a:p>
            <a:p>
              <a:pPr algn="ctr"/>
              <a:r>
                <a:rPr lang="en-US" altLang="zh-CN" sz="1600" dirty="0">
                  <a:solidFill>
                    <a:srgbClr val="FF0000"/>
                  </a:solidFill>
                </a:rPr>
                <a:t>USB+AUX</a:t>
              </a:r>
              <a:endParaRPr lang="zh-CN" altLang="en-US" sz="1600" dirty="0">
                <a:solidFill>
                  <a:srgbClr val="FF0000"/>
                </a:solidFill>
              </a:endParaRPr>
            </a:p>
          </p:txBody>
        </p:sp>
        <p:cxnSp>
          <p:nvCxnSpPr>
            <p:cNvPr id="13" name="直接箭头连接符 12">
              <a:extLst>
                <a:ext uri="{FF2B5EF4-FFF2-40B4-BE49-F238E27FC236}">
                  <a16:creationId xmlns:a16="http://schemas.microsoft.com/office/drawing/2014/main" id="{A610B6FE-A233-41EE-A44E-DCC90755DC0F}"/>
                </a:ext>
              </a:extLst>
            </p:cNvPr>
            <p:cNvCxnSpPr/>
            <p:nvPr/>
          </p:nvCxnSpPr>
          <p:spPr>
            <a:xfrm flipH="1" flipV="1">
              <a:off x="6543675" y="2421560"/>
              <a:ext cx="104775" cy="2703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0D21BBC8-B6BC-455A-9DB1-116B495C4C9C}"/>
                </a:ext>
              </a:extLst>
            </p:cNvPr>
            <p:cNvCxnSpPr/>
            <p:nvPr/>
          </p:nvCxnSpPr>
          <p:spPr>
            <a:xfrm flipV="1">
              <a:off x="7614429" y="1809405"/>
              <a:ext cx="71110" cy="4276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98F37476-DC56-4A82-A4ED-5B6F46F5AF12}"/>
                </a:ext>
              </a:extLst>
            </p:cNvPr>
            <p:cNvCxnSpPr/>
            <p:nvPr/>
          </p:nvCxnSpPr>
          <p:spPr>
            <a:xfrm flipV="1">
              <a:off x="9359514" y="1961331"/>
              <a:ext cx="527902" cy="1678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34362748-0EBD-4451-B5F1-651258CCBB6C}"/>
                </a:ext>
              </a:extLst>
            </p:cNvPr>
            <p:cNvCxnSpPr/>
            <p:nvPr/>
          </p:nvCxnSpPr>
          <p:spPr>
            <a:xfrm>
              <a:off x="9078844" y="2452521"/>
              <a:ext cx="915351" cy="22685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E1249F90-D4E2-46AA-A280-16FA1B955312}"/>
                </a:ext>
              </a:extLst>
            </p:cNvPr>
            <p:cNvCxnSpPr>
              <a:endCxn id="7" idx="0"/>
            </p:cNvCxnSpPr>
            <p:nvPr/>
          </p:nvCxnSpPr>
          <p:spPr>
            <a:xfrm>
              <a:off x="8175536" y="2814979"/>
              <a:ext cx="113952" cy="4595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969AC92D-CC08-4BF3-B78B-E80BCD046636}"/>
                </a:ext>
              </a:extLst>
            </p:cNvPr>
            <p:cNvSpPr txBox="1"/>
            <p:nvPr/>
          </p:nvSpPr>
          <p:spPr>
            <a:xfrm>
              <a:off x="843440" y="1841609"/>
              <a:ext cx="1005404" cy="338554"/>
            </a:xfrm>
            <a:prstGeom prst="rect">
              <a:avLst/>
            </a:prstGeom>
            <a:noFill/>
          </p:spPr>
          <p:txBody>
            <a:bodyPr wrap="none" rtlCol="0">
              <a:spAutoFit/>
            </a:bodyPr>
            <a:lstStyle/>
            <a:p>
              <a:pPr algn="ctr"/>
              <a:r>
                <a:rPr lang="zh-CN" altLang="en-US" sz="1600" dirty="0">
                  <a:solidFill>
                    <a:srgbClr val="FF0000"/>
                  </a:solidFill>
                </a:rPr>
                <a:t>右扶手箱</a:t>
              </a:r>
            </a:p>
          </p:txBody>
        </p:sp>
        <p:sp>
          <p:nvSpPr>
            <p:cNvPr id="19" name="文本框 18">
              <a:extLst>
                <a:ext uri="{FF2B5EF4-FFF2-40B4-BE49-F238E27FC236}">
                  <a16:creationId xmlns:a16="http://schemas.microsoft.com/office/drawing/2014/main" id="{1764815F-E015-45F0-B91A-2F9FD6E00D88}"/>
                </a:ext>
              </a:extLst>
            </p:cNvPr>
            <p:cNvSpPr txBox="1"/>
            <p:nvPr/>
          </p:nvSpPr>
          <p:spPr>
            <a:xfrm>
              <a:off x="733788" y="4274019"/>
              <a:ext cx="1005403" cy="338554"/>
            </a:xfrm>
            <a:prstGeom prst="rect">
              <a:avLst/>
            </a:prstGeom>
            <a:noFill/>
          </p:spPr>
          <p:txBody>
            <a:bodyPr wrap="none" rtlCol="0">
              <a:spAutoFit/>
            </a:bodyPr>
            <a:lstStyle/>
            <a:p>
              <a:pPr algn="ctr"/>
              <a:r>
                <a:rPr lang="zh-CN" altLang="en-US" sz="1600" dirty="0">
                  <a:solidFill>
                    <a:srgbClr val="FF0000"/>
                  </a:solidFill>
                </a:rPr>
                <a:t>左扶手箱</a:t>
              </a:r>
            </a:p>
          </p:txBody>
        </p:sp>
      </p:grpSp>
      <p:grpSp>
        <p:nvGrpSpPr>
          <p:cNvPr id="20" name="组合 19">
            <a:extLst>
              <a:ext uri="{FF2B5EF4-FFF2-40B4-BE49-F238E27FC236}">
                <a16:creationId xmlns:a16="http://schemas.microsoft.com/office/drawing/2014/main" id="{1F82C3E4-7E86-4D9A-863C-95E29487DEB5}"/>
              </a:ext>
            </a:extLst>
          </p:cNvPr>
          <p:cNvGrpSpPr/>
          <p:nvPr/>
        </p:nvGrpSpPr>
        <p:grpSpPr>
          <a:xfrm>
            <a:off x="3626993" y="4088213"/>
            <a:ext cx="7795814" cy="2461055"/>
            <a:chOff x="3626993" y="4088213"/>
            <a:chExt cx="7795814" cy="2461055"/>
          </a:xfrm>
        </p:grpSpPr>
        <p:pic>
          <p:nvPicPr>
            <p:cNvPr id="21" name="图片 20">
              <a:extLst>
                <a:ext uri="{FF2B5EF4-FFF2-40B4-BE49-F238E27FC236}">
                  <a16:creationId xmlns:a16="http://schemas.microsoft.com/office/drawing/2014/main" id="{B0E55099-3279-4B6D-85D1-692B421DEF58}"/>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661" t="22222"/>
            <a:stretch/>
          </p:blipFill>
          <p:spPr>
            <a:xfrm>
              <a:off x="5306704" y="4191769"/>
              <a:ext cx="4052810" cy="2160000"/>
            </a:xfrm>
            <a:prstGeom prst="rect">
              <a:avLst/>
            </a:prstGeom>
          </p:spPr>
        </p:pic>
        <p:sp>
          <p:nvSpPr>
            <p:cNvPr id="22" name="文本框 21">
              <a:extLst>
                <a:ext uri="{FF2B5EF4-FFF2-40B4-BE49-F238E27FC236}">
                  <a16:creationId xmlns:a16="http://schemas.microsoft.com/office/drawing/2014/main" id="{CF399E06-AF17-45EA-AB5D-7D59D8B79D4C}"/>
                </a:ext>
              </a:extLst>
            </p:cNvPr>
            <p:cNvSpPr txBox="1"/>
            <p:nvPr/>
          </p:nvSpPr>
          <p:spPr>
            <a:xfrm>
              <a:off x="9699259" y="5964493"/>
              <a:ext cx="1415772" cy="584775"/>
            </a:xfrm>
            <a:prstGeom prst="rect">
              <a:avLst/>
            </a:prstGeom>
            <a:noFill/>
          </p:spPr>
          <p:txBody>
            <a:bodyPr wrap="none" rtlCol="0">
              <a:spAutoFit/>
            </a:bodyPr>
            <a:lstStyle/>
            <a:p>
              <a:pPr algn="ctr"/>
              <a:r>
                <a:rPr lang="zh-CN" altLang="en-US" sz="1600" dirty="0">
                  <a:solidFill>
                    <a:srgbClr val="FF0000"/>
                  </a:solidFill>
                </a:rPr>
                <a:t>先导安全手柄</a:t>
              </a:r>
              <a:endParaRPr lang="en-US" altLang="zh-CN" sz="1600" dirty="0">
                <a:solidFill>
                  <a:srgbClr val="FF0000"/>
                </a:solidFill>
              </a:endParaRPr>
            </a:p>
            <a:p>
              <a:pPr algn="ctr"/>
              <a:r>
                <a:rPr lang="en-US" altLang="zh-CN" sz="1600" dirty="0">
                  <a:solidFill>
                    <a:srgbClr val="FF0000"/>
                  </a:solidFill>
                </a:rPr>
                <a:t>S6</a:t>
              </a:r>
              <a:endParaRPr lang="zh-CN" altLang="en-US" sz="1600" dirty="0">
                <a:solidFill>
                  <a:srgbClr val="FF0000"/>
                </a:solidFill>
              </a:endParaRPr>
            </a:p>
          </p:txBody>
        </p:sp>
        <p:cxnSp>
          <p:nvCxnSpPr>
            <p:cNvPr id="23" name="直接箭头连接符 22">
              <a:extLst>
                <a:ext uri="{FF2B5EF4-FFF2-40B4-BE49-F238E27FC236}">
                  <a16:creationId xmlns:a16="http://schemas.microsoft.com/office/drawing/2014/main" id="{40C365D2-074D-4B3C-9380-DE763BF9E297}"/>
                </a:ext>
              </a:extLst>
            </p:cNvPr>
            <p:cNvCxnSpPr/>
            <p:nvPr/>
          </p:nvCxnSpPr>
          <p:spPr>
            <a:xfrm>
              <a:off x="7685539" y="5583338"/>
              <a:ext cx="2056026" cy="5623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FC9A5864-4CB1-4BC3-BC73-828F398BBAF0}"/>
                </a:ext>
              </a:extLst>
            </p:cNvPr>
            <p:cNvSpPr txBox="1"/>
            <p:nvPr/>
          </p:nvSpPr>
          <p:spPr>
            <a:xfrm>
              <a:off x="9677224" y="5387713"/>
              <a:ext cx="1415773" cy="584775"/>
            </a:xfrm>
            <a:prstGeom prst="rect">
              <a:avLst/>
            </a:prstGeom>
            <a:noFill/>
          </p:spPr>
          <p:txBody>
            <a:bodyPr wrap="none" rtlCol="0">
              <a:spAutoFit/>
            </a:bodyPr>
            <a:lstStyle/>
            <a:p>
              <a:pPr algn="ctr"/>
              <a:r>
                <a:rPr lang="zh-CN" altLang="en-US" sz="1600" dirty="0">
                  <a:solidFill>
                    <a:srgbClr val="FF0000"/>
                  </a:solidFill>
                </a:rPr>
                <a:t>快换翘板开关</a:t>
              </a:r>
              <a:endParaRPr lang="en-US" altLang="zh-CN" sz="1600" dirty="0">
                <a:solidFill>
                  <a:srgbClr val="FF0000"/>
                </a:solidFill>
              </a:endParaRPr>
            </a:p>
            <a:p>
              <a:pPr algn="ctr"/>
              <a:r>
                <a:rPr lang="en-US" altLang="zh-CN" sz="1600" dirty="0">
                  <a:solidFill>
                    <a:srgbClr val="FF0000"/>
                  </a:solidFill>
                </a:rPr>
                <a:t>S7</a:t>
              </a:r>
              <a:endParaRPr lang="zh-CN" altLang="en-US" sz="1600" dirty="0">
                <a:solidFill>
                  <a:srgbClr val="FF0000"/>
                </a:solidFill>
              </a:endParaRPr>
            </a:p>
          </p:txBody>
        </p:sp>
        <p:cxnSp>
          <p:nvCxnSpPr>
            <p:cNvPr id="25" name="直接箭头连接符 24">
              <a:extLst>
                <a:ext uri="{FF2B5EF4-FFF2-40B4-BE49-F238E27FC236}">
                  <a16:creationId xmlns:a16="http://schemas.microsoft.com/office/drawing/2014/main" id="{418CB287-D072-4242-B158-B4A4F6A26A45}"/>
                </a:ext>
              </a:extLst>
            </p:cNvPr>
            <p:cNvCxnSpPr>
              <a:endCxn id="24" idx="1"/>
            </p:cNvCxnSpPr>
            <p:nvPr/>
          </p:nvCxnSpPr>
          <p:spPr>
            <a:xfrm>
              <a:off x="7213295" y="5260925"/>
              <a:ext cx="2463929" cy="4191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C2A67B2-4CD0-431B-B2BA-81529A0BADE8}"/>
                </a:ext>
              </a:extLst>
            </p:cNvPr>
            <p:cNvSpPr txBox="1"/>
            <p:nvPr/>
          </p:nvSpPr>
          <p:spPr>
            <a:xfrm>
              <a:off x="9596666" y="4741190"/>
              <a:ext cx="1620958" cy="584775"/>
            </a:xfrm>
            <a:prstGeom prst="rect">
              <a:avLst/>
            </a:prstGeom>
            <a:noFill/>
          </p:spPr>
          <p:txBody>
            <a:bodyPr wrap="none" rtlCol="0">
              <a:spAutoFit/>
            </a:bodyPr>
            <a:lstStyle/>
            <a:p>
              <a:pPr algn="ctr"/>
              <a:r>
                <a:rPr lang="zh-CN" altLang="en-US" sz="1600" dirty="0">
                  <a:solidFill>
                    <a:srgbClr val="FF0000"/>
                  </a:solidFill>
                </a:rPr>
                <a:t>后照灯翘板开关</a:t>
              </a:r>
            </a:p>
            <a:p>
              <a:pPr algn="ctr"/>
              <a:r>
                <a:rPr lang="en-US" altLang="zh-CN" sz="1600" dirty="0">
                  <a:solidFill>
                    <a:srgbClr val="FF0000"/>
                  </a:solidFill>
                </a:rPr>
                <a:t>S5</a:t>
              </a:r>
              <a:endParaRPr lang="zh-CN" altLang="en-US" sz="1600" dirty="0">
                <a:solidFill>
                  <a:srgbClr val="FF0000"/>
                </a:solidFill>
              </a:endParaRPr>
            </a:p>
          </p:txBody>
        </p:sp>
        <p:cxnSp>
          <p:nvCxnSpPr>
            <p:cNvPr id="27" name="直接箭头连接符 26">
              <a:extLst>
                <a:ext uri="{FF2B5EF4-FFF2-40B4-BE49-F238E27FC236}">
                  <a16:creationId xmlns:a16="http://schemas.microsoft.com/office/drawing/2014/main" id="{DAD6EC4D-5F77-492F-ACD0-D20FF62DE661}"/>
                </a:ext>
              </a:extLst>
            </p:cNvPr>
            <p:cNvCxnSpPr/>
            <p:nvPr/>
          </p:nvCxnSpPr>
          <p:spPr>
            <a:xfrm>
              <a:off x="7418811" y="4641493"/>
              <a:ext cx="2243630" cy="38879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491EA14D-BADA-4D62-B20F-03F2F149B57C}"/>
                </a:ext>
              </a:extLst>
            </p:cNvPr>
            <p:cNvSpPr txBox="1"/>
            <p:nvPr/>
          </p:nvSpPr>
          <p:spPr>
            <a:xfrm>
              <a:off x="9596666" y="4088213"/>
              <a:ext cx="1826141" cy="584775"/>
            </a:xfrm>
            <a:prstGeom prst="rect">
              <a:avLst/>
            </a:prstGeom>
            <a:noFill/>
          </p:spPr>
          <p:txBody>
            <a:bodyPr wrap="none" rtlCol="0">
              <a:spAutoFit/>
            </a:bodyPr>
            <a:lstStyle/>
            <a:p>
              <a:pPr algn="ctr"/>
              <a:r>
                <a:rPr lang="zh-CN" altLang="en-US" sz="1600" dirty="0">
                  <a:solidFill>
                    <a:srgbClr val="FF0000"/>
                  </a:solidFill>
                </a:rPr>
                <a:t>起吊模式翘板开关</a:t>
              </a:r>
            </a:p>
            <a:p>
              <a:pPr algn="ctr"/>
              <a:r>
                <a:rPr lang="en-US" altLang="zh-CN" sz="1600" dirty="0">
                  <a:solidFill>
                    <a:srgbClr val="FF0000"/>
                  </a:solidFill>
                </a:rPr>
                <a:t>S10</a:t>
              </a:r>
              <a:endParaRPr lang="zh-CN" altLang="en-US" sz="1600" dirty="0">
                <a:solidFill>
                  <a:srgbClr val="FF0000"/>
                </a:solidFill>
              </a:endParaRPr>
            </a:p>
          </p:txBody>
        </p:sp>
        <p:cxnSp>
          <p:nvCxnSpPr>
            <p:cNvPr id="29" name="直接箭头连接符 28">
              <a:extLst>
                <a:ext uri="{FF2B5EF4-FFF2-40B4-BE49-F238E27FC236}">
                  <a16:creationId xmlns:a16="http://schemas.microsoft.com/office/drawing/2014/main" id="{35F2FD9C-CE94-4E12-9EFA-E3B5EF213FA2}"/>
                </a:ext>
              </a:extLst>
            </p:cNvPr>
            <p:cNvCxnSpPr/>
            <p:nvPr/>
          </p:nvCxnSpPr>
          <p:spPr>
            <a:xfrm flipV="1">
              <a:off x="7333109" y="4229670"/>
              <a:ext cx="2329332" cy="2252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50DB76B6-A65F-4913-B5BC-917D76922FAC}"/>
                </a:ext>
              </a:extLst>
            </p:cNvPr>
            <p:cNvSpPr txBox="1"/>
            <p:nvPr/>
          </p:nvSpPr>
          <p:spPr>
            <a:xfrm>
              <a:off x="3626993" y="5766994"/>
              <a:ext cx="1620958" cy="584775"/>
            </a:xfrm>
            <a:prstGeom prst="rect">
              <a:avLst/>
            </a:prstGeom>
            <a:noFill/>
          </p:spPr>
          <p:txBody>
            <a:bodyPr wrap="none" rtlCol="0">
              <a:spAutoFit/>
            </a:bodyPr>
            <a:lstStyle/>
            <a:p>
              <a:pPr algn="ctr"/>
              <a:r>
                <a:rPr lang="zh-CN" altLang="en-US" sz="1600" dirty="0">
                  <a:solidFill>
                    <a:srgbClr val="FF0000"/>
                  </a:solidFill>
                </a:rPr>
                <a:t>警顶灯翘板开关</a:t>
              </a:r>
            </a:p>
            <a:p>
              <a:pPr algn="ctr"/>
              <a:r>
                <a:rPr lang="en-US" altLang="zh-CN" sz="1600" dirty="0">
                  <a:solidFill>
                    <a:srgbClr val="FF0000"/>
                  </a:solidFill>
                </a:rPr>
                <a:t>S9</a:t>
              </a:r>
              <a:endParaRPr lang="zh-CN" altLang="en-US" sz="1600" dirty="0">
                <a:solidFill>
                  <a:srgbClr val="FF0000"/>
                </a:solidFill>
              </a:endParaRPr>
            </a:p>
          </p:txBody>
        </p:sp>
        <p:sp>
          <p:nvSpPr>
            <p:cNvPr id="31" name="文本框 30">
              <a:extLst>
                <a:ext uri="{FF2B5EF4-FFF2-40B4-BE49-F238E27FC236}">
                  <a16:creationId xmlns:a16="http://schemas.microsoft.com/office/drawing/2014/main" id="{7FEF53D4-E524-4B48-AD5F-73C34D35E1DB}"/>
                </a:ext>
              </a:extLst>
            </p:cNvPr>
            <p:cNvSpPr txBox="1"/>
            <p:nvPr/>
          </p:nvSpPr>
          <p:spPr>
            <a:xfrm>
              <a:off x="3665996" y="5082462"/>
              <a:ext cx="1415773" cy="584775"/>
            </a:xfrm>
            <a:prstGeom prst="rect">
              <a:avLst/>
            </a:prstGeom>
            <a:noFill/>
          </p:spPr>
          <p:txBody>
            <a:bodyPr wrap="none" rtlCol="0">
              <a:spAutoFit/>
            </a:bodyPr>
            <a:lstStyle/>
            <a:p>
              <a:pPr algn="ctr"/>
              <a:r>
                <a:rPr lang="zh-CN" altLang="en-US" sz="1600" dirty="0">
                  <a:solidFill>
                    <a:srgbClr val="FF0000"/>
                  </a:solidFill>
                </a:rPr>
                <a:t>再生翘板开关</a:t>
              </a:r>
            </a:p>
            <a:p>
              <a:pPr algn="ctr"/>
              <a:r>
                <a:rPr lang="en-US" altLang="zh-CN" sz="1600" dirty="0">
                  <a:solidFill>
                    <a:srgbClr val="FF0000"/>
                  </a:solidFill>
                </a:rPr>
                <a:t>S8</a:t>
              </a:r>
              <a:endParaRPr lang="zh-CN" altLang="en-US" sz="1600" dirty="0">
                <a:solidFill>
                  <a:srgbClr val="FF0000"/>
                </a:solidFill>
              </a:endParaRPr>
            </a:p>
          </p:txBody>
        </p:sp>
      </p:grpSp>
      <p:cxnSp>
        <p:nvCxnSpPr>
          <p:cNvPr id="32" name="曲线连接符 20">
            <a:extLst>
              <a:ext uri="{FF2B5EF4-FFF2-40B4-BE49-F238E27FC236}">
                <a16:creationId xmlns:a16="http://schemas.microsoft.com/office/drawing/2014/main" id="{101A5D7F-27D5-4E7E-8FB5-62DEB0AB97A9}"/>
              </a:ext>
            </a:extLst>
          </p:cNvPr>
          <p:cNvCxnSpPr/>
          <p:nvPr/>
        </p:nvCxnSpPr>
        <p:spPr>
          <a:xfrm flipV="1">
            <a:off x="2572215" y="2421562"/>
            <a:ext cx="2865391" cy="489897"/>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曲线连接符 22">
            <a:extLst>
              <a:ext uri="{FF2B5EF4-FFF2-40B4-BE49-F238E27FC236}">
                <a16:creationId xmlns:a16="http://schemas.microsoft.com/office/drawing/2014/main" id="{D6AD9168-BA0E-4CE2-A2F4-3E74BFA94644}"/>
              </a:ext>
            </a:extLst>
          </p:cNvPr>
          <p:cNvCxnSpPr/>
          <p:nvPr/>
        </p:nvCxnSpPr>
        <p:spPr>
          <a:xfrm flipV="1">
            <a:off x="2819400" y="4490241"/>
            <a:ext cx="2841522" cy="592221"/>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49F7E3BF-8C5F-4E3B-8752-6DB9808B05A4}"/>
              </a:ext>
            </a:extLst>
          </p:cNvPr>
          <p:cNvCxnSpPr/>
          <p:nvPr/>
        </p:nvCxnSpPr>
        <p:spPr>
          <a:xfrm flipH="1">
            <a:off x="5005282" y="5030286"/>
            <a:ext cx="1600812" cy="2467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接箭头连接符 34">
            <a:extLst>
              <a:ext uri="{FF2B5EF4-FFF2-40B4-BE49-F238E27FC236}">
                <a16:creationId xmlns:a16="http://schemas.microsoft.com/office/drawing/2014/main" id="{62B94E1E-AB86-4AAE-B052-21AF154E30EE}"/>
              </a:ext>
            </a:extLst>
          </p:cNvPr>
          <p:cNvCxnSpPr/>
          <p:nvPr/>
        </p:nvCxnSpPr>
        <p:spPr>
          <a:xfrm flipH="1">
            <a:off x="5129700" y="5202567"/>
            <a:ext cx="1701544" cy="76450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6" name="矩形 35">
            <a:extLst>
              <a:ext uri="{FF2B5EF4-FFF2-40B4-BE49-F238E27FC236}">
                <a16:creationId xmlns:a16="http://schemas.microsoft.com/office/drawing/2014/main" id="{983F29CF-A3A1-45B5-833B-3F3C388BB7B4}"/>
              </a:ext>
            </a:extLst>
          </p:cNvPr>
          <p:cNvSpPr/>
          <p:nvPr/>
        </p:nvSpPr>
        <p:spPr>
          <a:xfrm>
            <a:off x="176772" y="1223456"/>
            <a:ext cx="3474028"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电气系统主要零部件位置说明</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5289953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1175847-55F9-4748-920F-AC946CF5D371}"/>
              </a:ext>
            </a:extLst>
          </p:cNvPr>
          <p:cNvPicPr>
            <a:picLocks noChangeAspect="1"/>
          </p:cNvPicPr>
          <p:nvPr/>
        </p:nvPicPr>
        <p:blipFill>
          <a:blip r:embed="rId2"/>
          <a:stretch>
            <a:fillRect/>
          </a:stretch>
        </p:blipFill>
        <p:spPr>
          <a:xfrm>
            <a:off x="9357323" y="4617708"/>
            <a:ext cx="2092251" cy="1868705"/>
          </a:xfrm>
          <a:prstGeom prst="rect">
            <a:avLst/>
          </a:prstGeom>
        </p:spPr>
      </p:pic>
      <p:pic>
        <p:nvPicPr>
          <p:cNvPr id="4" name="图片 3">
            <a:extLst>
              <a:ext uri="{FF2B5EF4-FFF2-40B4-BE49-F238E27FC236}">
                <a16:creationId xmlns:a16="http://schemas.microsoft.com/office/drawing/2014/main" id="{86CF8402-01B2-45E4-9E94-04C77C6EDF51}"/>
              </a:ext>
            </a:extLst>
          </p:cNvPr>
          <p:cNvPicPr>
            <a:picLocks noChangeAspect="1"/>
          </p:cNvPicPr>
          <p:nvPr/>
        </p:nvPicPr>
        <p:blipFill>
          <a:blip r:embed="rId3"/>
          <a:stretch>
            <a:fillRect/>
          </a:stretch>
        </p:blipFill>
        <p:spPr>
          <a:xfrm>
            <a:off x="772257" y="4764684"/>
            <a:ext cx="2344561" cy="1739720"/>
          </a:xfrm>
          <a:prstGeom prst="rect">
            <a:avLst/>
          </a:prstGeom>
        </p:spPr>
      </p:pic>
      <p:pic>
        <p:nvPicPr>
          <p:cNvPr id="5" name="图片 4">
            <a:extLst>
              <a:ext uri="{FF2B5EF4-FFF2-40B4-BE49-F238E27FC236}">
                <a16:creationId xmlns:a16="http://schemas.microsoft.com/office/drawing/2014/main" id="{40BB9C4D-2C3E-4265-91BD-103F216997C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3334" t="9584" r="12500" b="34305"/>
          <a:stretch/>
        </p:blipFill>
        <p:spPr>
          <a:xfrm>
            <a:off x="87872" y="2034307"/>
            <a:ext cx="3475248" cy="2700000"/>
          </a:xfrm>
          <a:prstGeom prst="rect">
            <a:avLst/>
          </a:prstGeom>
        </p:spPr>
      </p:pic>
      <p:pic>
        <p:nvPicPr>
          <p:cNvPr id="6" name="图片 5">
            <a:extLst>
              <a:ext uri="{FF2B5EF4-FFF2-40B4-BE49-F238E27FC236}">
                <a16:creationId xmlns:a16="http://schemas.microsoft.com/office/drawing/2014/main" id="{11D6AAFD-11FE-4177-AF68-4207B79BBCD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342155" y="1961331"/>
            <a:ext cx="5760000" cy="4320000"/>
          </a:xfrm>
          <a:prstGeom prst="rect">
            <a:avLst/>
          </a:prstGeom>
        </p:spPr>
      </p:pic>
      <p:sp>
        <p:nvSpPr>
          <p:cNvPr id="7" name="文本框 6">
            <a:extLst>
              <a:ext uri="{FF2B5EF4-FFF2-40B4-BE49-F238E27FC236}">
                <a16:creationId xmlns:a16="http://schemas.microsoft.com/office/drawing/2014/main" id="{D71089D1-49D1-4A47-9BCC-53012D69ACB8}"/>
              </a:ext>
            </a:extLst>
          </p:cNvPr>
          <p:cNvSpPr txBox="1"/>
          <p:nvPr/>
        </p:nvSpPr>
        <p:spPr>
          <a:xfrm>
            <a:off x="5330659" y="2162773"/>
            <a:ext cx="2262158" cy="369332"/>
          </a:xfrm>
          <a:prstGeom prst="rect">
            <a:avLst/>
          </a:prstGeom>
          <a:noFill/>
        </p:spPr>
        <p:txBody>
          <a:bodyPr wrap="none" rtlCol="0">
            <a:spAutoFit/>
          </a:bodyPr>
          <a:lstStyle/>
          <a:p>
            <a:r>
              <a:rPr lang="zh-CN" altLang="en-US" dirty="0">
                <a:solidFill>
                  <a:srgbClr val="FF0000"/>
                </a:solidFill>
              </a:rPr>
              <a:t>驾驶室内饰后部电器</a:t>
            </a:r>
          </a:p>
        </p:txBody>
      </p:sp>
      <p:pic>
        <p:nvPicPr>
          <p:cNvPr id="8" name="图片 7">
            <a:extLst>
              <a:ext uri="{FF2B5EF4-FFF2-40B4-BE49-F238E27FC236}">
                <a16:creationId xmlns:a16="http://schemas.microsoft.com/office/drawing/2014/main" id="{39697381-97ED-4FFC-B81F-020141D68B67}"/>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10015" r="13241" b="5204"/>
          <a:stretch/>
        </p:blipFill>
        <p:spPr>
          <a:xfrm>
            <a:off x="9125563" y="1756627"/>
            <a:ext cx="2946970" cy="2730124"/>
          </a:xfrm>
          <a:prstGeom prst="rect">
            <a:avLst/>
          </a:prstGeom>
        </p:spPr>
      </p:pic>
      <p:cxnSp>
        <p:nvCxnSpPr>
          <p:cNvPr id="9" name="曲线连接符 22">
            <a:extLst>
              <a:ext uri="{FF2B5EF4-FFF2-40B4-BE49-F238E27FC236}">
                <a16:creationId xmlns:a16="http://schemas.microsoft.com/office/drawing/2014/main" id="{597E3678-4775-4F1C-A9D6-F62F843F8760}"/>
              </a:ext>
            </a:extLst>
          </p:cNvPr>
          <p:cNvCxnSpPr>
            <a:cxnSpLocks/>
          </p:cNvCxnSpPr>
          <p:nvPr/>
        </p:nvCxnSpPr>
        <p:spPr>
          <a:xfrm>
            <a:off x="2643721" y="3215287"/>
            <a:ext cx="2904667" cy="798413"/>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0" name="曲线连接符 26">
            <a:extLst>
              <a:ext uri="{FF2B5EF4-FFF2-40B4-BE49-F238E27FC236}">
                <a16:creationId xmlns:a16="http://schemas.microsoft.com/office/drawing/2014/main" id="{FED2AEE9-BC0D-47EA-8A29-11843628B49D}"/>
              </a:ext>
            </a:extLst>
          </p:cNvPr>
          <p:cNvCxnSpPr>
            <a:cxnSpLocks/>
          </p:cNvCxnSpPr>
          <p:nvPr/>
        </p:nvCxnSpPr>
        <p:spPr>
          <a:xfrm flipV="1">
            <a:off x="7143750" y="2680870"/>
            <a:ext cx="2213573" cy="1012595"/>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7E624CE2-24AB-4480-8325-065EA1D83A4C}"/>
              </a:ext>
            </a:extLst>
          </p:cNvPr>
          <p:cNvSpPr txBox="1"/>
          <p:nvPr/>
        </p:nvSpPr>
        <p:spPr>
          <a:xfrm>
            <a:off x="588076" y="2586540"/>
            <a:ext cx="1706029" cy="523220"/>
          </a:xfrm>
          <a:prstGeom prst="rect">
            <a:avLst/>
          </a:prstGeom>
          <a:noFill/>
        </p:spPr>
        <p:txBody>
          <a:bodyPr wrap="square" rtlCol="0">
            <a:spAutoFit/>
          </a:bodyPr>
          <a:lstStyle/>
          <a:p>
            <a:pPr algn="ctr"/>
            <a:r>
              <a:rPr lang="zh-CN" altLang="en-US" sz="1400" dirty="0">
                <a:solidFill>
                  <a:srgbClr val="FF0000"/>
                </a:solidFill>
              </a:rPr>
              <a:t>收音机主机</a:t>
            </a:r>
            <a:endParaRPr lang="en-US" altLang="zh-CN" sz="1400" dirty="0">
              <a:solidFill>
                <a:srgbClr val="FF0000"/>
              </a:solidFill>
            </a:endParaRPr>
          </a:p>
          <a:p>
            <a:pPr algn="ctr"/>
            <a:r>
              <a:rPr lang="en-US" altLang="zh-CN" sz="1400" dirty="0">
                <a:solidFill>
                  <a:srgbClr val="FF0000"/>
                </a:solidFill>
              </a:rPr>
              <a:t>A3</a:t>
            </a:r>
            <a:endParaRPr lang="zh-CN" altLang="en-US" sz="1400" dirty="0">
              <a:solidFill>
                <a:srgbClr val="FF0000"/>
              </a:solidFill>
            </a:endParaRPr>
          </a:p>
        </p:txBody>
      </p:sp>
      <p:sp>
        <p:nvSpPr>
          <p:cNvPr id="13" name="文本框 12">
            <a:extLst>
              <a:ext uri="{FF2B5EF4-FFF2-40B4-BE49-F238E27FC236}">
                <a16:creationId xmlns:a16="http://schemas.microsoft.com/office/drawing/2014/main" id="{F157A0C5-BC6D-4DD2-A615-73FB37A73702}"/>
              </a:ext>
            </a:extLst>
          </p:cNvPr>
          <p:cNvSpPr txBox="1"/>
          <p:nvPr/>
        </p:nvSpPr>
        <p:spPr>
          <a:xfrm>
            <a:off x="119467" y="3601666"/>
            <a:ext cx="1706029" cy="523220"/>
          </a:xfrm>
          <a:prstGeom prst="rect">
            <a:avLst/>
          </a:prstGeom>
          <a:noFill/>
        </p:spPr>
        <p:txBody>
          <a:bodyPr wrap="square" rtlCol="0">
            <a:spAutoFit/>
          </a:bodyPr>
          <a:lstStyle/>
          <a:p>
            <a:pPr algn="ctr"/>
            <a:r>
              <a:rPr lang="en-US" altLang="zh-CN" sz="1400" dirty="0">
                <a:solidFill>
                  <a:srgbClr val="FF0000"/>
                </a:solidFill>
              </a:rPr>
              <a:t>DC-DC</a:t>
            </a:r>
            <a:r>
              <a:rPr lang="zh-CN" altLang="en-US" sz="1400" dirty="0">
                <a:solidFill>
                  <a:srgbClr val="FF0000"/>
                </a:solidFill>
              </a:rPr>
              <a:t>转换器</a:t>
            </a:r>
            <a:endParaRPr lang="en-US" altLang="zh-CN" sz="1400" dirty="0">
              <a:solidFill>
                <a:srgbClr val="FF0000"/>
              </a:solidFill>
            </a:endParaRPr>
          </a:p>
          <a:p>
            <a:pPr algn="ctr"/>
            <a:r>
              <a:rPr lang="en-US" altLang="zh-CN" sz="1400" dirty="0">
                <a:solidFill>
                  <a:srgbClr val="FF0000"/>
                </a:solidFill>
              </a:rPr>
              <a:t>A4</a:t>
            </a:r>
            <a:endParaRPr lang="zh-CN" altLang="en-US" sz="1400" dirty="0">
              <a:solidFill>
                <a:srgbClr val="FF0000"/>
              </a:solidFill>
            </a:endParaRPr>
          </a:p>
        </p:txBody>
      </p:sp>
      <p:sp>
        <p:nvSpPr>
          <p:cNvPr id="14" name="文本框 13">
            <a:extLst>
              <a:ext uri="{FF2B5EF4-FFF2-40B4-BE49-F238E27FC236}">
                <a16:creationId xmlns:a16="http://schemas.microsoft.com/office/drawing/2014/main" id="{58B99C9D-F07E-4DC2-95A0-2157A53B8E23}"/>
              </a:ext>
            </a:extLst>
          </p:cNvPr>
          <p:cNvSpPr txBox="1"/>
          <p:nvPr/>
        </p:nvSpPr>
        <p:spPr>
          <a:xfrm>
            <a:off x="9430240" y="3340056"/>
            <a:ext cx="1706029" cy="523220"/>
          </a:xfrm>
          <a:prstGeom prst="rect">
            <a:avLst/>
          </a:prstGeom>
          <a:noFill/>
        </p:spPr>
        <p:txBody>
          <a:bodyPr wrap="square" rtlCol="0">
            <a:spAutoFit/>
          </a:bodyPr>
          <a:lstStyle/>
          <a:p>
            <a:pPr algn="ctr"/>
            <a:r>
              <a:rPr lang="zh-CN" altLang="en-US" sz="1400" dirty="0">
                <a:solidFill>
                  <a:srgbClr val="FF0000"/>
                </a:solidFill>
              </a:rPr>
              <a:t>主控制器</a:t>
            </a:r>
            <a:endParaRPr lang="en-US" altLang="zh-CN" sz="1400" dirty="0">
              <a:solidFill>
                <a:srgbClr val="FF0000"/>
              </a:solidFill>
            </a:endParaRPr>
          </a:p>
          <a:p>
            <a:pPr algn="ctr"/>
            <a:r>
              <a:rPr lang="en-US" altLang="zh-CN" sz="1400" dirty="0">
                <a:solidFill>
                  <a:srgbClr val="FF0000"/>
                </a:solidFill>
              </a:rPr>
              <a:t>A2</a:t>
            </a:r>
            <a:endParaRPr lang="zh-CN" altLang="en-US" sz="1400" dirty="0">
              <a:solidFill>
                <a:srgbClr val="FF0000"/>
              </a:solidFill>
            </a:endParaRPr>
          </a:p>
        </p:txBody>
      </p:sp>
      <p:sp>
        <p:nvSpPr>
          <p:cNvPr id="15" name="圆角矩形标注 33">
            <a:extLst>
              <a:ext uri="{FF2B5EF4-FFF2-40B4-BE49-F238E27FC236}">
                <a16:creationId xmlns:a16="http://schemas.microsoft.com/office/drawing/2014/main" id="{17F83AB9-0A33-4760-BE62-AEFE2C60A941}"/>
              </a:ext>
            </a:extLst>
          </p:cNvPr>
          <p:cNvSpPr/>
          <p:nvPr/>
        </p:nvSpPr>
        <p:spPr>
          <a:xfrm>
            <a:off x="10017211" y="1196541"/>
            <a:ext cx="1673480" cy="737714"/>
          </a:xfrm>
          <a:prstGeom prst="wedgeRoundRectCallout">
            <a:avLst>
              <a:gd name="adj1" fmla="val 27812"/>
              <a:gd name="adj2" fmla="val 156752"/>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GPS</a:t>
            </a:r>
            <a:r>
              <a:rPr lang="zh-CN" altLang="en-US" dirty="0"/>
              <a:t>及继电器安装板</a:t>
            </a:r>
            <a:r>
              <a:rPr lang="en-US" altLang="zh-CN" dirty="0"/>
              <a:t>K4/K19</a:t>
            </a:r>
            <a:endParaRPr lang="zh-CN" altLang="en-US" dirty="0"/>
          </a:p>
        </p:txBody>
      </p:sp>
      <p:sp>
        <p:nvSpPr>
          <p:cNvPr id="16" name="文本框 15">
            <a:extLst>
              <a:ext uri="{FF2B5EF4-FFF2-40B4-BE49-F238E27FC236}">
                <a16:creationId xmlns:a16="http://schemas.microsoft.com/office/drawing/2014/main" id="{4F0E0A76-1770-4088-B48C-BF6989A4AA42}"/>
              </a:ext>
            </a:extLst>
          </p:cNvPr>
          <p:cNvSpPr txBox="1"/>
          <p:nvPr/>
        </p:nvSpPr>
        <p:spPr>
          <a:xfrm>
            <a:off x="1483337" y="4013700"/>
            <a:ext cx="1706029" cy="523220"/>
          </a:xfrm>
          <a:prstGeom prst="rect">
            <a:avLst/>
          </a:prstGeom>
          <a:noFill/>
        </p:spPr>
        <p:txBody>
          <a:bodyPr wrap="square" rtlCol="0">
            <a:spAutoFit/>
          </a:bodyPr>
          <a:lstStyle/>
          <a:p>
            <a:pPr algn="ctr"/>
            <a:r>
              <a:rPr lang="zh-CN" altLang="en-US" sz="1400" dirty="0">
                <a:solidFill>
                  <a:srgbClr val="FF0000"/>
                </a:solidFill>
              </a:rPr>
              <a:t>空调控制器</a:t>
            </a:r>
            <a:endParaRPr lang="en-US" altLang="zh-CN" sz="1400" dirty="0">
              <a:solidFill>
                <a:srgbClr val="FF0000"/>
              </a:solidFill>
            </a:endParaRPr>
          </a:p>
          <a:p>
            <a:pPr algn="ctr"/>
            <a:r>
              <a:rPr lang="en-US" altLang="zh-CN" sz="1400" dirty="0">
                <a:solidFill>
                  <a:srgbClr val="FF0000"/>
                </a:solidFill>
              </a:rPr>
              <a:t>A6</a:t>
            </a:r>
            <a:endParaRPr lang="zh-CN" altLang="en-US" sz="1400" dirty="0">
              <a:solidFill>
                <a:srgbClr val="FF0000"/>
              </a:solidFill>
            </a:endParaRPr>
          </a:p>
        </p:txBody>
      </p:sp>
      <p:sp>
        <p:nvSpPr>
          <p:cNvPr id="17" name="矩形 16">
            <a:extLst>
              <a:ext uri="{FF2B5EF4-FFF2-40B4-BE49-F238E27FC236}">
                <a16:creationId xmlns:a16="http://schemas.microsoft.com/office/drawing/2014/main" id="{28395B3B-5368-49AC-967A-1DD4FDEC3D9F}"/>
              </a:ext>
            </a:extLst>
          </p:cNvPr>
          <p:cNvSpPr/>
          <p:nvPr/>
        </p:nvSpPr>
        <p:spPr>
          <a:xfrm>
            <a:off x="176772" y="1223456"/>
            <a:ext cx="3677610" cy="369332"/>
          </a:xfrm>
          <a:prstGeom prst="rect">
            <a:avLst/>
          </a:prstGeom>
        </p:spPr>
        <p:txBody>
          <a:bodyPr wrap="none">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电气系统主要零部件位置说明</a:t>
            </a:r>
            <a:endParaRPr lang="en-US" altLang="zh-CN" dirty="0">
              <a:latin typeface="微软雅黑" panose="020B0503020204020204" pitchFamily="34" charset="-122"/>
              <a:ea typeface="微软雅黑" panose="020B0503020204020204" pitchFamily="34" charset="-122"/>
            </a:endParaRPr>
          </a:p>
        </p:txBody>
      </p:sp>
      <p:cxnSp>
        <p:nvCxnSpPr>
          <p:cNvPr id="18" name="曲线连接符 22">
            <a:extLst>
              <a:ext uri="{FF2B5EF4-FFF2-40B4-BE49-F238E27FC236}">
                <a16:creationId xmlns:a16="http://schemas.microsoft.com/office/drawing/2014/main" id="{D1B3C1AD-FAB2-4293-A583-0AF753BC77D5}"/>
              </a:ext>
            </a:extLst>
          </p:cNvPr>
          <p:cNvCxnSpPr>
            <a:cxnSpLocks/>
          </p:cNvCxnSpPr>
          <p:nvPr/>
        </p:nvCxnSpPr>
        <p:spPr>
          <a:xfrm flipV="1">
            <a:off x="2891481" y="4325897"/>
            <a:ext cx="3970638" cy="1432372"/>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B9E3E68E-9212-41E7-9AC3-FAD9962AA114}"/>
              </a:ext>
            </a:extLst>
          </p:cNvPr>
          <p:cNvSpPr txBox="1"/>
          <p:nvPr/>
        </p:nvSpPr>
        <p:spPr>
          <a:xfrm>
            <a:off x="1828520" y="5510642"/>
            <a:ext cx="1222912" cy="738664"/>
          </a:xfrm>
          <a:prstGeom prst="rect">
            <a:avLst/>
          </a:prstGeom>
          <a:noFill/>
        </p:spPr>
        <p:txBody>
          <a:bodyPr wrap="square" rtlCol="0">
            <a:spAutoFit/>
          </a:bodyPr>
          <a:lstStyle/>
          <a:p>
            <a:pPr algn="ctr"/>
            <a:r>
              <a:rPr lang="zh-CN" altLang="en-US" sz="1400" dirty="0">
                <a:solidFill>
                  <a:srgbClr val="FF0000"/>
                </a:solidFill>
              </a:rPr>
              <a:t>控制器程序刷写端口</a:t>
            </a:r>
            <a:endParaRPr lang="en-US" altLang="zh-CN" sz="1400" dirty="0">
              <a:solidFill>
                <a:srgbClr val="FF0000"/>
              </a:solidFill>
            </a:endParaRPr>
          </a:p>
          <a:p>
            <a:pPr algn="ctr"/>
            <a:endParaRPr lang="zh-CN" altLang="en-US" sz="1400" dirty="0">
              <a:solidFill>
                <a:srgbClr val="FF0000"/>
              </a:solidFill>
            </a:endParaRPr>
          </a:p>
        </p:txBody>
      </p:sp>
      <p:cxnSp>
        <p:nvCxnSpPr>
          <p:cNvPr id="20" name="曲线连接符 26">
            <a:extLst>
              <a:ext uri="{FF2B5EF4-FFF2-40B4-BE49-F238E27FC236}">
                <a16:creationId xmlns:a16="http://schemas.microsoft.com/office/drawing/2014/main" id="{7F9ABD7E-1EC1-42B9-8073-224A1EA87855}"/>
              </a:ext>
            </a:extLst>
          </p:cNvPr>
          <p:cNvCxnSpPr>
            <a:cxnSpLocks/>
          </p:cNvCxnSpPr>
          <p:nvPr/>
        </p:nvCxnSpPr>
        <p:spPr>
          <a:xfrm flipV="1">
            <a:off x="8270263" y="5535827"/>
            <a:ext cx="1746948" cy="583542"/>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A12C42A5-A016-4719-B11F-F03439836B44}"/>
              </a:ext>
            </a:extLst>
          </p:cNvPr>
          <p:cNvSpPr txBox="1"/>
          <p:nvPr/>
        </p:nvSpPr>
        <p:spPr>
          <a:xfrm>
            <a:off x="9800589" y="5808570"/>
            <a:ext cx="1214608" cy="523220"/>
          </a:xfrm>
          <a:prstGeom prst="rect">
            <a:avLst/>
          </a:prstGeom>
          <a:noFill/>
        </p:spPr>
        <p:txBody>
          <a:bodyPr wrap="square" rtlCol="0">
            <a:spAutoFit/>
          </a:bodyPr>
          <a:lstStyle/>
          <a:p>
            <a:pPr algn="ctr"/>
            <a:r>
              <a:rPr lang="zh-CN" altLang="en-US" sz="1400" dirty="0">
                <a:solidFill>
                  <a:srgbClr val="FF0000"/>
                </a:solidFill>
              </a:rPr>
              <a:t>发动机程序刷写端口</a:t>
            </a:r>
          </a:p>
        </p:txBody>
      </p:sp>
    </p:spTree>
    <p:extLst>
      <p:ext uri="{BB962C8B-B14F-4D97-AF65-F5344CB8AC3E}">
        <p14:creationId xmlns:p14="http://schemas.microsoft.com/office/powerpoint/2010/main" val="319620649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3F35DBB-70C0-4040-AAC8-5A671ACC95E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588538" y="1485838"/>
            <a:ext cx="3293110" cy="2469833"/>
          </a:xfrm>
          <a:prstGeom prst="rect">
            <a:avLst/>
          </a:prstGeom>
        </p:spPr>
      </p:pic>
      <p:pic>
        <p:nvPicPr>
          <p:cNvPr id="4" name="图片 3">
            <a:extLst>
              <a:ext uri="{FF2B5EF4-FFF2-40B4-BE49-F238E27FC236}">
                <a16:creationId xmlns:a16="http://schemas.microsoft.com/office/drawing/2014/main" id="{82A821E4-B818-4B39-A27C-D62DE148F6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33166" y="2330587"/>
            <a:ext cx="5083793" cy="3390900"/>
          </a:xfrm>
          <a:prstGeom prst="rect">
            <a:avLst/>
          </a:prstGeom>
        </p:spPr>
      </p:pic>
      <p:cxnSp>
        <p:nvCxnSpPr>
          <p:cNvPr id="5" name="曲线连接符 10">
            <a:extLst>
              <a:ext uri="{FF2B5EF4-FFF2-40B4-BE49-F238E27FC236}">
                <a16:creationId xmlns:a16="http://schemas.microsoft.com/office/drawing/2014/main" id="{F360A5E4-1D82-4F6F-A995-1CF94603F7D4}"/>
              </a:ext>
            </a:extLst>
          </p:cNvPr>
          <p:cNvCxnSpPr/>
          <p:nvPr/>
        </p:nvCxnSpPr>
        <p:spPr>
          <a:xfrm flipV="1">
            <a:off x="1767840" y="2330587"/>
            <a:ext cx="4792980" cy="2050913"/>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圆角矩形标注 11">
            <a:extLst>
              <a:ext uri="{FF2B5EF4-FFF2-40B4-BE49-F238E27FC236}">
                <a16:creationId xmlns:a16="http://schemas.microsoft.com/office/drawing/2014/main" id="{438D2152-EEA7-41A6-B4F4-3D87248D2EB4}"/>
              </a:ext>
            </a:extLst>
          </p:cNvPr>
          <p:cNvSpPr/>
          <p:nvPr/>
        </p:nvSpPr>
        <p:spPr>
          <a:xfrm>
            <a:off x="6941820" y="4838797"/>
            <a:ext cx="1043940" cy="612648"/>
          </a:xfrm>
          <a:prstGeom prst="wedgeRoundRectCallout">
            <a:avLst>
              <a:gd name="adj1" fmla="val -238458"/>
              <a:gd name="adj2" fmla="val -124807"/>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电源总开关</a:t>
            </a:r>
            <a:r>
              <a:rPr lang="en-US" altLang="zh-CN" dirty="0"/>
              <a:t>S0</a:t>
            </a:r>
            <a:endParaRPr lang="zh-CN" altLang="en-US" dirty="0"/>
          </a:p>
        </p:txBody>
      </p:sp>
      <p:sp>
        <p:nvSpPr>
          <p:cNvPr id="7" name="圆角矩形标注 12">
            <a:extLst>
              <a:ext uri="{FF2B5EF4-FFF2-40B4-BE49-F238E27FC236}">
                <a16:creationId xmlns:a16="http://schemas.microsoft.com/office/drawing/2014/main" id="{BA3D67E7-6E6C-46D0-9587-69DCC3944B67}"/>
              </a:ext>
            </a:extLst>
          </p:cNvPr>
          <p:cNvSpPr/>
          <p:nvPr/>
        </p:nvSpPr>
        <p:spPr>
          <a:xfrm>
            <a:off x="6964680" y="5591447"/>
            <a:ext cx="1021080" cy="612648"/>
          </a:xfrm>
          <a:prstGeom prst="wedgeRoundRectCallout">
            <a:avLst>
              <a:gd name="adj1" fmla="val -284185"/>
              <a:gd name="adj2" fmla="val -92129"/>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蓄电池</a:t>
            </a:r>
          </a:p>
        </p:txBody>
      </p:sp>
      <p:sp>
        <p:nvSpPr>
          <p:cNvPr id="8" name="圆角矩形标注 13">
            <a:extLst>
              <a:ext uri="{FF2B5EF4-FFF2-40B4-BE49-F238E27FC236}">
                <a16:creationId xmlns:a16="http://schemas.microsoft.com/office/drawing/2014/main" id="{A20A783E-517A-4BC1-8C16-AD8245AEB5FD}"/>
              </a:ext>
            </a:extLst>
          </p:cNvPr>
          <p:cNvSpPr/>
          <p:nvPr/>
        </p:nvSpPr>
        <p:spPr>
          <a:xfrm>
            <a:off x="9909366" y="3368431"/>
            <a:ext cx="1200594" cy="1013070"/>
          </a:xfrm>
          <a:prstGeom prst="wedgeRoundRectCallout">
            <a:avLst>
              <a:gd name="adj1" fmla="val -185974"/>
              <a:gd name="adj2" fmla="val -117060"/>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保险丝</a:t>
            </a:r>
            <a:r>
              <a:rPr lang="en-US" altLang="zh-CN" dirty="0"/>
              <a:t>F1/F2/F3/F4/F5</a:t>
            </a:r>
            <a:endParaRPr lang="zh-CN" altLang="en-US" dirty="0"/>
          </a:p>
        </p:txBody>
      </p:sp>
      <p:sp>
        <p:nvSpPr>
          <p:cNvPr id="9" name="圆角矩形标注 14">
            <a:extLst>
              <a:ext uri="{FF2B5EF4-FFF2-40B4-BE49-F238E27FC236}">
                <a16:creationId xmlns:a16="http://schemas.microsoft.com/office/drawing/2014/main" id="{EB4A851B-C1FB-4FF0-852C-7C0F72CA50A3}"/>
              </a:ext>
            </a:extLst>
          </p:cNvPr>
          <p:cNvSpPr/>
          <p:nvPr/>
        </p:nvSpPr>
        <p:spPr>
          <a:xfrm>
            <a:off x="8359123" y="4012643"/>
            <a:ext cx="1200594" cy="737714"/>
          </a:xfrm>
          <a:prstGeom prst="wedgeRoundRectCallout">
            <a:avLst>
              <a:gd name="adj1" fmla="val -128693"/>
              <a:gd name="adj2" fmla="val -187051"/>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故障诊断指示灯</a:t>
            </a:r>
          </a:p>
        </p:txBody>
      </p:sp>
      <p:sp>
        <p:nvSpPr>
          <p:cNvPr id="10" name="圆角矩形标注 15">
            <a:extLst>
              <a:ext uri="{FF2B5EF4-FFF2-40B4-BE49-F238E27FC236}">
                <a16:creationId xmlns:a16="http://schemas.microsoft.com/office/drawing/2014/main" id="{C0853974-AE4A-43DA-BD08-C4F1C11FB93F}"/>
              </a:ext>
            </a:extLst>
          </p:cNvPr>
          <p:cNvSpPr/>
          <p:nvPr/>
        </p:nvSpPr>
        <p:spPr>
          <a:xfrm>
            <a:off x="10027903" y="1961730"/>
            <a:ext cx="1200594" cy="737714"/>
          </a:xfrm>
          <a:prstGeom prst="wedgeRoundRectCallout">
            <a:avLst>
              <a:gd name="adj1" fmla="val -205490"/>
              <a:gd name="adj2" fmla="val -14553"/>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内部集成</a:t>
            </a:r>
            <a:r>
              <a:rPr lang="en-US" altLang="zh-CN" dirty="0"/>
              <a:t>K1/K2/K3</a:t>
            </a:r>
            <a:endParaRPr lang="zh-CN" altLang="en-US" dirty="0"/>
          </a:p>
        </p:txBody>
      </p:sp>
      <p:sp>
        <p:nvSpPr>
          <p:cNvPr id="11" name="文本框 10">
            <a:extLst>
              <a:ext uri="{FF2B5EF4-FFF2-40B4-BE49-F238E27FC236}">
                <a16:creationId xmlns:a16="http://schemas.microsoft.com/office/drawing/2014/main" id="{781F0761-3BF4-4E2B-9249-2EFBF8FAD32E}"/>
              </a:ext>
            </a:extLst>
          </p:cNvPr>
          <p:cNvSpPr txBox="1"/>
          <p:nvPr/>
        </p:nvSpPr>
        <p:spPr>
          <a:xfrm>
            <a:off x="8235093" y="1520377"/>
            <a:ext cx="1569660" cy="369332"/>
          </a:xfrm>
          <a:prstGeom prst="rect">
            <a:avLst/>
          </a:prstGeom>
          <a:noFill/>
        </p:spPr>
        <p:txBody>
          <a:bodyPr wrap="none" rtlCol="0">
            <a:spAutoFit/>
          </a:bodyPr>
          <a:lstStyle/>
          <a:p>
            <a:r>
              <a:rPr lang="zh-CN" altLang="en-US" dirty="0">
                <a:solidFill>
                  <a:srgbClr val="FF0000"/>
                </a:solidFill>
              </a:rPr>
              <a:t>大电流集成盒</a:t>
            </a:r>
          </a:p>
        </p:txBody>
      </p:sp>
      <p:sp>
        <p:nvSpPr>
          <p:cNvPr id="13" name="矩形 12">
            <a:extLst>
              <a:ext uri="{FF2B5EF4-FFF2-40B4-BE49-F238E27FC236}">
                <a16:creationId xmlns:a16="http://schemas.microsoft.com/office/drawing/2014/main" id="{7DA7247C-A0F6-4398-A3F3-4D7158EEEB46}"/>
              </a:ext>
            </a:extLst>
          </p:cNvPr>
          <p:cNvSpPr/>
          <p:nvPr/>
        </p:nvSpPr>
        <p:spPr>
          <a:xfrm>
            <a:off x="176772" y="1223456"/>
            <a:ext cx="3474028"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电气系统主要零部件位置说明</a:t>
            </a:r>
            <a:endParaRPr lang="en-US" altLang="zh-CN" dirty="0">
              <a:latin typeface="微软雅黑" panose="020B0503020204020204" pitchFamily="34" charset="-122"/>
              <a:ea typeface="微软雅黑" panose="020B0503020204020204" pitchFamily="34" charset="-122"/>
            </a:endParaRPr>
          </a:p>
        </p:txBody>
      </p:sp>
      <p:sp>
        <p:nvSpPr>
          <p:cNvPr id="14" name="圆角矩形标注 11">
            <a:extLst>
              <a:ext uri="{FF2B5EF4-FFF2-40B4-BE49-F238E27FC236}">
                <a16:creationId xmlns:a16="http://schemas.microsoft.com/office/drawing/2014/main" id="{D20B6DB1-AACF-4328-93EE-B3110EB06534}"/>
              </a:ext>
            </a:extLst>
          </p:cNvPr>
          <p:cNvSpPr/>
          <p:nvPr/>
        </p:nvSpPr>
        <p:spPr>
          <a:xfrm>
            <a:off x="6941819" y="3961081"/>
            <a:ext cx="1200593" cy="737714"/>
          </a:xfrm>
          <a:prstGeom prst="wedgeRoundRectCallout">
            <a:avLst>
              <a:gd name="adj1" fmla="val -213127"/>
              <a:gd name="adj2" fmla="val -32001"/>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发动机断电指示灯</a:t>
            </a:r>
            <a:r>
              <a:rPr lang="en-US" altLang="zh-CN" dirty="0"/>
              <a:t>E13</a:t>
            </a:r>
            <a:endParaRPr lang="zh-CN" altLang="en-US" dirty="0"/>
          </a:p>
        </p:txBody>
      </p:sp>
    </p:spTree>
    <p:extLst>
      <p:ext uri="{BB962C8B-B14F-4D97-AF65-F5344CB8AC3E}">
        <p14:creationId xmlns:p14="http://schemas.microsoft.com/office/powerpoint/2010/main" val="3698335653"/>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7DBEE5B-3F00-4281-95B5-F8188E501EFA}"/>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10370" t="973" r="27778" b="53749"/>
          <a:stretch/>
        </p:blipFill>
        <p:spPr>
          <a:xfrm>
            <a:off x="6805092" y="1808802"/>
            <a:ext cx="3181350" cy="3105150"/>
          </a:xfrm>
          <a:prstGeom prst="rect">
            <a:avLst/>
          </a:prstGeom>
        </p:spPr>
      </p:pic>
      <p:pic>
        <p:nvPicPr>
          <p:cNvPr id="4" name="图片 3">
            <a:extLst>
              <a:ext uri="{FF2B5EF4-FFF2-40B4-BE49-F238E27FC236}">
                <a16:creationId xmlns:a16="http://schemas.microsoft.com/office/drawing/2014/main" id="{10AE9D04-7BD1-47CC-B459-8E562E32789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114" y="1824223"/>
            <a:ext cx="6476742" cy="4320000"/>
          </a:xfrm>
          <a:prstGeom prst="rect">
            <a:avLst/>
          </a:prstGeom>
        </p:spPr>
      </p:pic>
      <p:cxnSp>
        <p:nvCxnSpPr>
          <p:cNvPr id="5" name="曲线连接符 10">
            <a:extLst>
              <a:ext uri="{FF2B5EF4-FFF2-40B4-BE49-F238E27FC236}">
                <a16:creationId xmlns:a16="http://schemas.microsoft.com/office/drawing/2014/main" id="{541B0EBD-B491-4CD4-888C-DE6AF033CB39}"/>
              </a:ext>
            </a:extLst>
          </p:cNvPr>
          <p:cNvCxnSpPr/>
          <p:nvPr/>
        </p:nvCxnSpPr>
        <p:spPr>
          <a:xfrm flipV="1">
            <a:off x="1162050" y="2590801"/>
            <a:ext cx="6448633" cy="1238249"/>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474C595A-6298-43F6-A8AD-882F5897DF23}"/>
              </a:ext>
            </a:extLst>
          </p:cNvPr>
          <p:cNvSpPr txBox="1"/>
          <p:nvPr/>
        </p:nvSpPr>
        <p:spPr>
          <a:xfrm>
            <a:off x="7546336" y="1429883"/>
            <a:ext cx="1569660" cy="369332"/>
          </a:xfrm>
          <a:prstGeom prst="rect">
            <a:avLst/>
          </a:prstGeom>
          <a:noFill/>
        </p:spPr>
        <p:txBody>
          <a:bodyPr wrap="none" rtlCol="0">
            <a:spAutoFit/>
          </a:bodyPr>
          <a:lstStyle/>
          <a:p>
            <a:r>
              <a:rPr lang="zh-CN" altLang="en-US" dirty="0">
                <a:solidFill>
                  <a:srgbClr val="FF0000"/>
                </a:solidFill>
              </a:rPr>
              <a:t>小电流集成盒</a:t>
            </a:r>
          </a:p>
        </p:txBody>
      </p:sp>
      <p:sp>
        <p:nvSpPr>
          <p:cNvPr id="7" name="圆角矩形标注 17">
            <a:extLst>
              <a:ext uri="{FF2B5EF4-FFF2-40B4-BE49-F238E27FC236}">
                <a16:creationId xmlns:a16="http://schemas.microsoft.com/office/drawing/2014/main" id="{99B4CBEA-2F56-4E61-8996-DB56F0C110BF}"/>
              </a:ext>
            </a:extLst>
          </p:cNvPr>
          <p:cNvSpPr/>
          <p:nvPr/>
        </p:nvSpPr>
        <p:spPr>
          <a:xfrm>
            <a:off x="10027903" y="1961730"/>
            <a:ext cx="1583072" cy="737714"/>
          </a:xfrm>
          <a:prstGeom prst="wedgeRoundRectCallout">
            <a:avLst>
              <a:gd name="adj1" fmla="val -150659"/>
              <a:gd name="adj2" fmla="val 87449"/>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集成盒上盖锁定旋钮</a:t>
            </a:r>
          </a:p>
        </p:txBody>
      </p:sp>
      <p:sp>
        <p:nvSpPr>
          <p:cNvPr id="8" name="文本框 7">
            <a:extLst>
              <a:ext uri="{FF2B5EF4-FFF2-40B4-BE49-F238E27FC236}">
                <a16:creationId xmlns:a16="http://schemas.microsoft.com/office/drawing/2014/main" id="{C515E217-5F31-4851-9ACB-18E123C11EBF}"/>
              </a:ext>
            </a:extLst>
          </p:cNvPr>
          <p:cNvSpPr txBox="1"/>
          <p:nvPr/>
        </p:nvSpPr>
        <p:spPr>
          <a:xfrm>
            <a:off x="7126406" y="4340305"/>
            <a:ext cx="2233494" cy="646331"/>
          </a:xfrm>
          <a:prstGeom prst="rect">
            <a:avLst/>
          </a:prstGeom>
          <a:noFill/>
        </p:spPr>
        <p:txBody>
          <a:bodyPr wrap="square" rtlCol="0">
            <a:spAutoFit/>
          </a:bodyPr>
          <a:lstStyle/>
          <a:p>
            <a:r>
              <a:rPr lang="zh-CN" altLang="en-US" dirty="0">
                <a:solidFill>
                  <a:srgbClr val="FF0000"/>
                </a:solidFill>
              </a:rPr>
              <a:t>内部集成小电流的继电器及保险丝</a:t>
            </a:r>
          </a:p>
        </p:txBody>
      </p:sp>
      <p:pic>
        <p:nvPicPr>
          <p:cNvPr id="9" name="Picture 1" descr="c:\users\public\documents\kk6 files\xcmgwj\account\19@10.15.7.244\image_cache\e071024764e643b1a90490cb00a6ce49.png">
            <a:extLst>
              <a:ext uri="{FF2B5EF4-FFF2-40B4-BE49-F238E27FC236}">
                <a16:creationId xmlns:a16="http://schemas.microsoft.com/office/drawing/2014/main" id="{0E7A7304-8874-4B23-A8CB-A1739B71E97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033216" y="3006862"/>
            <a:ext cx="2005206" cy="3212963"/>
          </a:xfrm>
          <a:prstGeom prst="rect">
            <a:avLst/>
          </a:prstGeom>
          <a:noFill/>
          <a:extLst>
            <a:ext uri="{909E8E84-426E-40DD-AFC4-6F175D3DCCD1}">
              <a14:hiddenFill xmlns:a14="http://schemas.microsoft.com/office/drawing/2010/main">
                <a:solidFill>
                  <a:srgbClr val="FFFFFF"/>
                </a:solidFill>
              </a14:hiddenFill>
            </a:ext>
          </a:extLst>
        </p:spPr>
      </p:pic>
      <p:sp>
        <p:nvSpPr>
          <p:cNvPr id="10" name="圆角矩形标注 12">
            <a:extLst>
              <a:ext uri="{FF2B5EF4-FFF2-40B4-BE49-F238E27FC236}">
                <a16:creationId xmlns:a16="http://schemas.microsoft.com/office/drawing/2014/main" id="{CDCC69C5-D87C-4DA0-AE06-88EB06EB59EC}"/>
              </a:ext>
            </a:extLst>
          </p:cNvPr>
          <p:cNvSpPr/>
          <p:nvPr/>
        </p:nvSpPr>
        <p:spPr>
          <a:xfrm>
            <a:off x="8113486" y="5278911"/>
            <a:ext cx="1583072" cy="737714"/>
          </a:xfrm>
          <a:prstGeom prst="wedgeRoundRectCallout">
            <a:avLst>
              <a:gd name="adj1" fmla="val 81589"/>
              <a:gd name="adj2" fmla="val 39246"/>
              <a:gd name="adj3" fmla="val 16667"/>
            </a:avLst>
          </a:prstGeom>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内部继电器保险丝分布</a:t>
            </a:r>
          </a:p>
        </p:txBody>
      </p:sp>
      <p:cxnSp>
        <p:nvCxnSpPr>
          <p:cNvPr id="11" name="曲线连接符 13">
            <a:extLst>
              <a:ext uri="{FF2B5EF4-FFF2-40B4-BE49-F238E27FC236}">
                <a16:creationId xmlns:a16="http://schemas.microsoft.com/office/drawing/2014/main" id="{49409713-1FD9-4046-9975-7B4DDBCE6FC3}"/>
              </a:ext>
            </a:extLst>
          </p:cNvPr>
          <p:cNvCxnSpPr/>
          <p:nvPr/>
        </p:nvCxnSpPr>
        <p:spPr>
          <a:xfrm>
            <a:off x="8636000" y="3277684"/>
            <a:ext cx="1546448" cy="262503"/>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C854A6ED-0C57-4ED1-99EB-E8F2696DCF51}"/>
              </a:ext>
            </a:extLst>
          </p:cNvPr>
          <p:cNvSpPr/>
          <p:nvPr/>
        </p:nvSpPr>
        <p:spPr>
          <a:xfrm>
            <a:off x="176772" y="1223456"/>
            <a:ext cx="3474028"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电气系统主要零部件位置说明</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935546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C19D3EFB-9D38-4FC7-8657-02DBA0BF507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b="33213"/>
          <a:stretch/>
        </p:blipFill>
        <p:spPr>
          <a:xfrm>
            <a:off x="8808720" y="2440940"/>
            <a:ext cx="2649855" cy="2359660"/>
          </a:xfrm>
          <a:prstGeom prst="rect">
            <a:avLst/>
          </a:prstGeom>
        </p:spPr>
      </p:pic>
      <p:pic>
        <p:nvPicPr>
          <p:cNvPr id="4" name="图片 3">
            <a:extLst>
              <a:ext uri="{FF2B5EF4-FFF2-40B4-BE49-F238E27FC236}">
                <a16:creationId xmlns:a16="http://schemas.microsoft.com/office/drawing/2014/main" id="{2BA8259A-22DE-4F74-B7A4-4DE5ABDD9068}"/>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r="46126"/>
          <a:stretch/>
        </p:blipFill>
        <p:spPr>
          <a:xfrm>
            <a:off x="4877018" y="1733820"/>
            <a:ext cx="3489266" cy="4320000"/>
          </a:xfrm>
          <a:prstGeom prst="rect">
            <a:avLst/>
          </a:prstGeom>
        </p:spPr>
      </p:pic>
      <p:cxnSp>
        <p:nvCxnSpPr>
          <p:cNvPr id="5" name="曲线连接符 10">
            <a:extLst>
              <a:ext uri="{FF2B5EF4-FFF2-40B4-BE49-F238E27FC236}">
                <a16:creationId xmlns:a16="http://schemas.microsoft.com/office/drawing/2014/main" id="{8419F284-71DD-4697-9232-9912A6B6EA6D}"/>
              </a:ext>
            </a:extLst>
          </p:cNvPr>
          <p:cNvCxnSpPr/>
          <p:nvPr/>
        </p:nvCxnSpPr>
        <p:spPr>
          <a:xfrm flipV="1">
            <a:off x="5135255" y="4061461"/>
            <a:ext cx="3931702" cy="1"/>
          </a:xfrm>
          <a:prstGeom prst="curvedConnector3">
            <a:avLst>
              <a:gd name="adj1" fmla="val 51577"/>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F5711EF4-F0D7-4BD3-A42C-BA35FC4FEDF6}"/>
              </a:ext>
            </a:extLst>
          </p:cNvPr>
          <p:cNvSpPr txBox="1"/>
          <p:nvPr/>
        </p:nvSpPr>
        <p:spPr>
          <a:xfrm>
            <a:off x="9752414" y="1362292"/>
            <a:ext cx="1706161" cy="646331"/>
          </a:xfrm>
          <a:prstGeom prst="rect">
            <a:avLst/>
          </a:prstGeom>
          <a:noFill/>
        </p:spPr>
        <p:txBody>
          <a:bodyPr wrap="square" rtlCol="0">
            <a:spAutoFit/>
          </a:bodyPr>
          <a:lstStyle/>
          <a:p>
            <a:r>
              <a:rPr lang="zh-CN" altLang="en-US" dirty="0">
                <a:solidFill>
                  <a:srgbClr val="FF0000"/>
                </a:solidFill>
              </a:rPr>
              <a:t>主线束</a:t>
            </a:r>
            <a:r>
              <a:rPr lang="en-US" altLang="zh-CN" dirty="0">
                <a:solidFill>
                  <a:srgbClr val="FF0000"/>
                </a:solidFill>
              </a:rPr>
              <a:t>1</a:t>
            </a:r>
            <a:r>
              <a:rPr lang="zh-CN" altLang="en-US" dirty="0">
                <a:solidFill>
                  <a:srgbClr val="FF0000"/>
                </a:solidFill>
              </a:rPr>
              <a:t>和主线</a:t>
            </a:r>
            <a:endParaRPr lang="en-US" altLang="zh-CN" dirty="0">
              <a:solidFill>
                <a:srgbClr val="FF0000"/>
              </a:solidFill>
            </a:endParaRPr>
          </a:p>
          <a:p>
            <a:r>
              <a:rPr lang="zh-CN" altLang="en-US" dirty="0">
                <a:solidFill>
                  <a:srgbClr val="FF0000"/>
                </a:solidFill>
              </a:rPr>
              <a:t>束</a:t>
            </a:r>
            <a:r>
              <a:rPr lang="en-US" altLang="zh-CN" dirty="0">
                <a:solidFill>
                  <a:srgbClr val="FF0000"/>
                </a:solidFill>
              </a:rPr>
              <a:t>2</a:t>
            </a:r>
            <a:r>
              <a:rPr lang="zh-CN" altLang="en-US" dirty="0">
                <a:solidFill>
                  <a:srgbClr val="FF0000"/>
                </a:solidFill>
              </a:rPr>
              <a:t>集中对接点</a:t>
            </a:r>
          </a:p>
        </p:txBody>
      </p:sp>
      <p:sp>
        <p:nvSpPr>
          <p:cNvPr id="7" name="椭圆 6">
            <a:extLst>
              <a:ext uri="{FF2B5EF4-FFF2-40B4-BE49-F238E27FC236}">
                <a16:creationId xmlns:a16="http://schemas.microsoft.com/office/drawing/2014/main" id="{D0C4F494-9B19-49C9-A76A-3587137EDCF4}"/>
              </a:ext>
            </a:extLst>
          </p:cNvPr>
          <p:cNvSpPr/>
          <p:nvPr/>
        </p:nvSpPr>
        <p:spPr>
          <a:xfrm>
            <a:off x="8877300" y="3992880"/>
            <a:ext cx="1112520" cy="8077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6010FE3D-7987-4739-8B4C-86E58FE3FEE4}"/>
              </a:ext>
            </a:extLst>
          </p:cNvPr>
          <p:cNvSpPr txBox="1"/>
          <p:nvPr/>
        </p:nvSpPr>
        <p:spPr>
          <a:xfrm>
            <a:off x="10314242" y="1873780"/>
            <a:ext cx="582503" cy="369332"/>
          </a:xfrm>
          <a:prstGeom prst="rect">
            <a:avLst/>
          </a:prstGeom>
          <a:noFill/>
        </p:spPr>
        <p:txBody>
          <a:bodyPr wrap="square" rtlCol="0">
            <a:spAutoFit/>
          </a:bodyPr>
          <a:lstStyle/>
          <a:p>
            <a:r>
              <a:rPr lang="en-US" altLang="zh-CN" dirty="0">
                <a:solidFill>
                  <a:srgbClr val="FF0000"/>
                </a:solidFill>
              </a:rPr>
              <a:t>X20</a:t>
            </a:r>
            <a:endParaRPr lang="zh-CN" altLang="en-US" dirty="0">
              <a:solidFill>
                <a:srgbClr val="FF0000"/>
              </a:solidFill>
            </a:endParaRPr>
          </a:p>
        </p:txBody>
      </p:sp>
      <p:cxnSp>
        <p:nvCxnSpPr>
          <p:cNvPr id="9" name="直接箭头连接符 8">
            <a:extLst>
              <a:ext uri="{FF2B5EF4-FFF2-40B4-BE49-F238E27FC236}">
                <a16:creationId xmlns:a16="http://schemas.microsoft.com/office/drawing/2014/main" id="{89780D8F-82A3-44EC-96D1-F9F804F2AC3D}"/>
              </a:ext>
            </a:extLst>
          </p:cNvPr>
          <p:cNvCxnSpPr>
            <a:cxnSpLocks/>
            <a:endCxn id="8" idx="2"/>
          </p:cNvCxnSpPr>
          <p:nvPr/>
        </p:nvCxnSpPr>
        <p:spPr>
          <a:xfrm flipV="1">
            <a:off x="9351171" y="2243112"/>
            <a:ext cx="1254323" cy="204020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01774275-472F-4802-BA06-905BE268BD5A}"/>
              </a:ext>
            </a:extLst>
          </p:cNvPr>
          <p:cNvCxnSpPr/>
          <p:nvPr/>
        </p:nvCxnSpPr>
        <p:spPr>
          <a:xfrm>
            <a:off x="9361885" y="4635259"/>
            <a:ext cx="1153715" cy="69134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AB85EA48-418E-42E7-8CAB-6FAA6521C911}"/>
              </a:ext>
            </a:extLst>
          </p:cNvPr>
          <p:cNvSpPr txBox="1"/>
          <p:nvPr/>
        </p:nvSpPr>
        <p:spPr>
          <a:xfrm>
            <a:off x="10607039" y="5124587"/>
            <a:ext cx="582503" cy="369332"/>
          </a:xfrm>
          <a:prstGeom prst="rect">
            <a:avLst/>
          </a:prstGeom>
          <a:noFill/>
        </p:spPr>
        <p:txBody>
          <a:bodyPr wrap="square" rtlCol="0">
            <a:spAutoFit/>
          </a:bodyPr>
          <a:lstStyle/>
          <a:p>
            <a:r>
              <a:rPr lang="en-US" altLang="zh-CN" dirty="0">
                <a:solidFill>
                  <a:srgbClr val="FF0000"/>
                </a:solidFill>
              </a:rPr>
              <a:t>X13</a:t>
            </a:r>
            <a:endParaRPr lang="zh-CN" altLang="en-US" dirty="0">
              <a:solidFill>
                <a:srgbClr val="FF0000"/>
              </a:solidFill>
            </a:endParaRPr>
          </a:p>
        </p:txBody>
      </p:sp>
      <p:pic>
        <p:nvPicPr>
          <p:cNvPr id="13" name="图片 12">
            <a:extLst>
              <a:ext uri="{FF2B5EF4-FFF2-40B4-BE49-F238E27FC236}">
                <a16:creationId xmlns:a16="http://schemas.microsoft.com/office/drawing/2014/main" id="{A3BF2299-C48A-4426-A00D-2C1CF4C080F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16200000">
            <a:off x="1691945" y="1277694"/>
            <a:ext cx="2700000" cy="3600000"/>
          </a:xfrm>
          <a:prstGeom prst="rect">
            <a:avLst/>
          </a:prstGeom>
        </p:spPr>
      </p:pic>
      <p:pic>
        <p:nvPicPr>
          <p:cNvPr id="14" name="图片 13">
            <a:extLst>
              <a:ext uri="{FF2B5EF4-FFF2-40B4-BE49-F238E27FC236}">
                <a16:creationId xmlns:a16="http://schemas.microsoft.com/office/drawing/2014/main" id="{6CC85B55-0E39-4CBF-85CD-1BEC87925BAB}"/>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16215" t="46553" r="17514" b="2600"/>
          <a:stretch/>
        </p:blipFill>
        <p:spPr>
          <a:xfrm>
            <a:off x="1241944" y="4484883"/>
            <a:ext cx="3128000" cy="1800000"/>
          </a:xfrm>
          <a:prstGeom prst="rect">
            <a:avLst/>
          </a:prstGeom>
        </p:spPr>
      </p:pic>
      <p:cxnSp>
        <p:nvCxnSpPr>
          <p:cNvPr id="15" name="曲线连接符 36">
            <a:extLst>
              <a:ext uri="{FF2B5EF4-FFF2-40B4-BE49-F238E27FC236}">
                <a16:creationId xmlns:a16="http://schemas.microsoft.com/office/drawing/2014/main" id="{DBDA7B3D-83A4-4536-8C7A-D585085B9990}"/>
              </a:ext>
            </a:extLst>
          </p:cNvPr>
          <p:cNvCxnSpPr/>
          <p:nvPr/>
        </p:nvCxnSpPr>
        <p:spPr>
          <a:xfrm rot="16200000" flipH="1">
            <a:off x="2439357" y="4260408"/>
            <a:ext cx="1336856" cy="603683"/>
          </a:xfrm>
          <a:prstGeom prst="curvedConnector3">
            <a:avLst>
              <a:gd name="adj1" fmla="val 50000"/>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19904188-8020-4A9B-86F3-65D09F70B10B}"/>
              </a:ext>
            </a:extLst>
          </p:cNvPr>
          <p:cNvCxnSpPr/>
          <p:nvPr/>
        </p:nvCxnSpPr>
        <p:spPr>
          <a:xfrm>
            <a:off x="3409627" y="5384883"/>
            <a:ext cx="1344093" cy="9000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1301DE9F-2E05-4A52-8BD0-49FE969BD1F7}"/>
              </a:ext>
            </a:extLst>
          </p:cNvPr>
          <p:cNvSpPr txBox="1"/>
          <p:nvPr/>
        </p:nvSpPr>
        <p:spPr>
          <a:xfrm>
            <a:off x="2128448" y="3466881"/>
            <a:ext cx="2092843" cy="369332"/>
          </a:xfrm>
          <a:prstGeom prst="rect">
            <a:avLst/>
          </a:prstGeom>
          <a:noFill/>
        </p:spPr>
        <p:txBody>
          <a:bodyPr wrap="square" rtlCol="0">
            <a:spAutoFit/>
          </a:bodyPr>
          <a:lstStyle/>
          <a:p>
            <a:r>
              <a:rPr lang="zh-CN" altLang="en-US" dirty="0">
                <a:solidFill>
                  <a:srgbClr val="FF0000"/>
                </a:solidFill>
              </a:rPr>
              <a:t>右扶手箱后侧底板</a:t>
            </a:r>
          </a:p>
        </p:txBody>
      </p:sp>
      <p:sp>
        <p:nvSpPr>
          <p:cNvPr id="18" name="文本框 17">
            <a:extLst>
              <a:ext uri="{FF2B5EF4-FFF2-40B4-BE49-F238E27FC236}">
                <a16:creationId xmlns:a16="http://schemas.microsoft.com/office/drawing/2014/main" id="{407302DF-E4C3-400A-9AE4-0CB1D4BC5CDE}"/>
              </a:ext>
            </a:extLst>
          </p:cNvPr>
          <p:cNvSpPr txBox="1"/>
          <p:nvPr/>
        </p:nvSpPr>
        <p:spPr>
          <a:xfrm>
            <a:off x="4766583" y="6120107"/>
            <a:ext cx="582503" cy="369332"/>
          </a:xfrm>
          <a:prstGeom prst="rect">
            <a:avLst/>
          </a:prstGeom>
          <a:noFill/>
        </p:spPr>
        <p:txBody>
          <a:bodyPr wrap="square" rtlCol="0">
            <a:spAutoFit/>
          </a:bodyPr>
          <a:lstStyle/>
          <a:p>
            <a:r>
              <a:rPr lang="en-US" altLang="zh-CN" dirty="0">
                <a:solidFill>
                  <a:srgbClr val="FF0000"/>
                </a:solidFill>
              </a:rPr>
              <a:t>X27</a:t>
            </a:r>
            <a:endParaRPr lang="zh-CN" altLang="en-US" dirty="0">
              <a:solidFill>
                <a:srgbClr val="FF0000"/>
              </a:solidFill>
            </a:endParaRPr>
          </a:p>
        </p:txBody>
      </p:sp>
      <p:sp>
        <p:nvSpPr>
          <p:cNvPr id="19" name="文本框 18">
            <a:extLst>
              <a:ext uri="{FF2B5EF4-FFF2-40B4-BE49-F238E27FC236}">
                <a16:creationId xmlns:a16="http://schemas.microsoft.com/office/drawing/2014/main" id="{4FCFC87F-161F-4335-98F3-180672AB2B7A}"/>
              </a:ext>
            </a:extLst>
          </p:cNvPr>
          <p:cNvSpPr txBox="1"/>
          <p:nvPr/>
        </p:nvSpPr>
        <p:spPr>
          <a:xfrm>
            <a:off x="10351316" y="5426245"/>
            <a:ext cx="1249165" cy="523220"/>
          </a:xfrm>
          <a:prstGeom prst="rect">
            <a:avLst/>
          </a:prstGeom>
          <a:noFill/>
        </p:spPr>
        <p:txBody>
          <a:bodyPr wrap="square" rtlCol="0">
            <a:spAutoFit/>
          </a:bodyPr>
          <a:lstStyle/>
          <a:p>
            <a:r>
              <a:rPr lang="zh-CN" altLang="en-US" sz="1400" dirty="0">
                <a:solidFill>
                  <a:srgbClr val="FF0000"/>
                </a:solidFill>
              </a:rPr>
              <a:t>主线束</a:t>
            </a:r>
            <a:r>
              <a:rPr lang="en-US" altLang="zh-CN" sz="1400" dirty="0">
                <a:solidFill>
                  <a:srgbClr val="FF0000"/>
                </a:solidFill>
              </a:rPr>
              <a:t>2</a:t>
            </a:r>
            <a:r>
              <a:rPr lang="zh-CN" altLang="en-US" sz="1400" dirty="0">
                <a:solidFill>
                  <a:srgbClr val="FF0000"/>
                </a:solidFill>
              </a:rPr>
              <a:t>和集成盒对接点</a:t>
            </a:r>
          </a:p>
        </p:txBody>
      </p:sp>
      <p:sp>
        <p:nvSpPr>
          <p:cNvPr id="20" name="矩形 19">
            <a:extLst>
              <a:ext uri="{FF2B5EF4-FFF2-40B4-BE49-F238E27FC236}">
                <a16:creationId xmlns:a16="http://schemas.microsoft.com/office/drawing/2014/main" id="{CAAD5F95-EC0E-40C2-8DF2-F101A49C84F8}"/>
              </a:ext>
            </a:extLst>
          </p:cNvPr>
          <p:cNvSpPr/>
          <p:nvPr/>
        </p:nvSpPr>
        <p:spPr>
          <a:xfrm>
            <a:off x="176772" y="1223456"/>
            <a:ext cx="3677610" cy="369332"/>
          </a:xfrm>
          <a:prstGeom prst="rect">
            <a:avLst/>
          </a:prstGeom>
        </p:spPr>
        <p:txBody>
          <a:bodyPr wrap="none">
            <a:spAutoFit/>
          </a:bodyPr>
          <a:lstStyle/>
          <a:p>
            <a:pPr marL="285750" indent="-285750">
              <a:buFont typeface="Wingdings" panose="05000000000000000000" pitchFamily="2" charset="2"/>
              <a:buChar char="Ø"/>
            </a:pP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电气系统主要零部件位置说明</a:t>
            </a:r>
            <a:endParaRPr lang="en-US" altLang="zh-CN" dirty="0">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B090B5A8-6C73-472E-A97E-195B3866A3BB}"/>
              </a:ext>
            </a:extLst>
          </p:cNvPr>
          <p:cNvSpPr txBox="1"/>
          <p:nvPr/>
        </p:nvSpPr>
        <p:spPr>
          <a:xfrm>
            <a:off x="5150359" y="6143447"/>
            <a:ext cx="3658361" cy="307777"/>
          </a:xfrm>
          <a:prstGeom prst="rect">
            <a:avLst/>
          </a:prstGeom>
          <a:noFill/>
        </p:spPr>
        <p:txBody>
          <a:bodyPr wrap="square" rtlCol="0">
            <a:spAutoFit/>
          </a:bodyPr>
          <a:lstStyle/>
          <a:p>
            <a:r>
              <a:rPr lang="zh-CN" altLang="en-US" sz="1400" dirty="0">
                <a:solidFill>
                  <a:srgbClr val="FF0000"/>
                </a:solidFill>
              </a:rPr>
              <a:t>主线束</a:t>
            </a:r>
            <a:r>
              <a:rPr lang="en-US" altLang="zh-CN" sz="1400" dirty="0">
                <a:solidFill>
                  <a:srgbClr val="FF0000"/>
                </a:solidFill>
              </a:rPr>
              <a:t>2</a:t>
            </a:r>
            <a:r>
              <a:rPr lang="zh-CN" altLang="en-US" sz="1400" dirty="0">
                <a:solidFill>
                  <a:srgbClr val="FF0000"/>
                </a:solidFill>
              </a:rPr>
              <a:t>和驾驶室底板线束对接点</a:t>
            </a:r>
          </a:p>
        </p:txBody>
      </p:sp>
    </p:spTree>
    <p:extLst>
      <p:ext uri="{BB962C8B-B14F-4D97-AF65-F5344CB8AC3E}">
        <p14:creationId xmlns:p14="http://schemas.microsoft.com/office/powerpoint/2010/main" val="108044703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12F30A4-01FB-40B6-A5CE-B4B685213F5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3964" y="2443049"/>
            <a:ext cx="4794143" cy="3595607"/>
          </a:xfrm>
          <a:prstGeom prst="rect">
            <a:avLst/>
          </a:prstGeom>
        </p:spPr>
      </p:pic>
      <p:sp>
        <p:nvSpPr>
          <p:cNvPr id="4" name="文本框 3">
            <a:extLst>
              <a:ext uri="{FF2B5EF4-FFF2-40B4-BE49-F238E27FC236}">
                <a16:creationId xmlns:a16="http://schemas.microsoft.com/office/drawing/2014/main" id="{2F564C91-25B7-4CA7-9975-1434FE3C0F96}"/>
              </a:ext>
            </a:extLst>
          </p:cNvPr>
          <p:cNvSpPr txBox="1"/>
          <p:nvPr/>
        </p:nvSpPr>
        <p:spPr>
          <a:xfrm>
            <a:off x="2053525" y="2470732"/>
            <a:ext cx="1579755" cy="369332"/>
          </a:xfrm>
          <a:prstGeom prst="rect">
            <a:avLst/>
          </a:prstGeom>
          <a:noFill/>
        </p:spPr>
        <p:txBody>
          <a:bodyPr wrap="square" rtlCol="0">
            <a:spAutoFit/>
          </a:bodyPr>
          <a:lstStyle/>
          <a:p>
            <a:r>
              <a:rPr lang="zh-CN" altLang="en-US" dirty="0">
                <a:solidFill>
                  <a:srgbClr val="FF0000"/>
                </a:solidFill>
              </a:rPr>
              <a:t>发动机后侧</a:t>
            </a:r>
          </a:p>
        </p:txBody>
      </p:sp>
      <p:sp>
        <p:nvSpPr>
          <p:cNvPr id="5" name="文本框 4">
            <a:extLst>
              <a:ext uri="{FF2B5EF4-FFF2-40B4-BE49-F238E27FC236}">
                <a16:creationId xmlns:a16="http://schemas.microsoft.com/office/drawing/2014/main" id="{5781E451-660C-4AD5-858F-D681DB600AA7}"/>
              </a:ext>
            </a:extLst>
          </p:cNvPr>
          <p:cNvSpPr txBox="1"/>
          <p:nvPr/>
        </p:nvSpPr>
        <p:spPr>
          <a:xfrm>
            <a:off x="3885475" y="1691695"/>
            <a:ext cx="972927" cy="523220"/>
          </a:xfrm>
          <a:prstGeom prst="rect">
            <a:avLst/>
          </a:prstGeom>
          <a:noFill/>
        </p:spPr>
        <p:txBody>
          <a:bodyPr wrap="square" rtlCol="0">
            <a:spAutoFit/>
          </a:bodyPr>
          <a:lstStyle/>
          <a:p>
            <a:pPr algn="ctr"/>
            <a:r>
              <a:rPr lang="zh-CN" altLang="en-US" sz="1400" dirty="0">
                <a:solidFill>
                  <a:srgbClr val="FF0000"/>
                </a:solidFill>
              </a:rPr>
              <a:t>预热塞</a:t>
            </a:r>
            <a:endParaRPr lang="en-US" altLang="zh-CN" sz="1400" dirty="0">
              <a:solidFill>
                <a:srgbClr val="FF0000"/>
              </a:solidFill>
            </a:endParaRPr>
          </a:p>
          <a:p>
            <a:pPr algn="ctr"/>
            <a:r>
              <a:rPr lang="en-US" altLang="zh-CN" sz="1400" dirty="0">
                <a:solidFill>
                  <a:srgbClr val="FF0000"/>
                </a:solidFill>
              </a:rPr>
              <a:t>B1</a:t>
            </a:r>
            <a:endParaRPr lang="zh-CN" altLang="en-US" sz="1400" dirty="0">
              <a:solidFill>
                <a:srgbClr val="FF0000"/>
              </a:solidFill>
            </a:endParaRPr>
          </a:p>
        </p:txBody>
      </p:sp>
      <p:cxnSp>
        <p:nvCxnSpPr>
          <p:cNvPr id="6" name="直接箭头连接符 5">
            <a:extLst>
              <a:ext uri="{FF2B5EF4-FFF2-40B4-BE49-F238E27FC236}">
                <a16:creationId xmlns:a16="http://schemas.microsoft.com/office/drawing/2014/main" id="{5275ABDC-E783-4A2F-A908-AFB575F54884}"/>
              </a:ext>
            </a:extLst>
          </p:cNvPr>
          <p:cNvCxnSpPr/>
          <p:nvPr/>
        </p:nvCxnSpPr>
        <p:spPr>
          <a:xfrm flipV="1">
            <a:off x="2905932" y="2255003"/>
            <a:ext cx="1348353" cy="117012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DC933956-B324-470C-B7C9-8886E2591D75}"/>
              </a:ext>
            </a:extLst>
          </p:cNvPr>
          <p:cNvCxnSpPr/>
          <p:nvPr/>
        </p:nvCxnSpPr>
        <p:spPr>
          <a:xfrm>
            <a:off x="2053525" y="4649492"/>
            <a:ext cx="917510" cy="138916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5FAE27DD-A09E-4392-8AA1-14D2435910B0}"/>
              </a:ext>
            </a:extLst>
          </p:cNvPr>
          <p:cNvSpPr txBox="1"/>
          <p:nvPr/>
        </p:nvSpPr>
        <p:spPr>
          <a:xfrm>
            <a:off x="2046600" y="5985381"/>
            <a:ext cx="1533508" cy="523220"/>
          </a:xfrm>
          <a:prstGeom prst="rect">
            <a:avLst/>
          </a:prstGeom>
          <a:noFill/>
        </p:spPr>
        <p:txBody>
          <a:bodyPr wrap="square" rtlCol="0">
            <a:spAutoFit/>
          </a:bodyPr>
          <a:lstStyle/>
          <a:p>
            <a:pPr algn="ctr"/>
            <a:r>
              <a:rPr lang="en-US" altLang="zh-CN" sz="1400" dirty="0">
                <a:solidFill>
                  <a:srgbClr val="FF0000"/>
                </a:solidFill>
              </a:rPr>
              <a:t>ECM</a:t>
            </a:r>
            <a:r>
              <a:rPr lang="zh-CN" altLang="en-US" sz="1400" dirty="0">
                <a:solidFill>
                  <a:srgbClr val="FF0000"/>
                </a:solidFill>
              </a:rPr>
              <a:t>接插件</a:t>
            </a:r>
            <a:endParaRPr lang="en-US" altLang="zh-CN" sz="1400" dirty="0">
              <a:solidFill>
                <a:srgbClr val="FF0000"/>
              </a:solidFill>
            </a:endParaRPr>
          </a:p>
          <a:p>
            <a:pPr algn="ctr"/>
            <a:r>
              <a:rPr lang="en-US" altLang="zh-CN" sz="1400" dirty="0">
                <a:solidFill>
                  <a:srgbClr val="FF0000"/>
                </a:solidFill>
              </a:rPr>
              <a:t>J2</a:t>
            </a:r>
            <a:endParaRPr lang="zh-CN" altLang="en-US" sz="1400" dirty="0">
              <a:solidFill>
                <a:srgbClr val="FF0000"/>
              </a:solidFill>
            </a:endParaRPr>
          </a:p>
        </p:txBody>
      </p:sp>
      <p:pic>
        <p:nvPicPr>
          <p:cNvPr id="9" name="图片 8">
            <a:extLst>
              <a:ext uri="{FF2B5EF4-FFF2-40B4-BE49-F238E27FC236}">
                <a16:creationId xmlns:a16="http://schemas.microsoft.com/office/drawing/2014/main" id="{70334199-308E-4B47-9A1E-76AA886D9EB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330712" y="1838656"/>
            <a:ext cx="3600000" cy="4800000"/>
          </a:xfrm>
          <a:prstGeom prst="rect">
            <a:avLst/>
          </a:prstGeom>
        </p:spPr>
      </p:pic>
      <p:sp>
        <p:nvSpPr>
          <p:cNvPr id="10" name="文本框 9">
            <a:extLst>
              <a:ext uri="{FF2B5EF4-FFF2-40B4-BE49-F238E27FC236}">
                <a16:creationId xmlns:a16="http://schemas.microsoft.com/office/drawing/2014/main" id="{6E1BD688-C4CA-4BDB-8124-0B297B0C10DA}"/>
              </a:ext>
            </a:extLst>
          </p:cNvPr>
          <p:cNvSpPr txBox="1"/>
          <p:nvPr/>
        </p:nvSpPr>
        <p:spPr>
          <a:xfrm>
            <a:off x="7275183" y="2550889"/>
            <a:ext cx="1801872" cy="369332"/>
          </a:xfrm>
          <a:prstGeom prst="rect">
            <a:avLst/>
          </a:prstGeom>
          <a:noFill/>
        </p:spPr>
        <p:txBody>
          <a:bodyPr wrap="square" rtlCol="0">
            <a:spAutoFit/>
          </a:bodyPr>
          <a:lstStyle/>
          <a:p>
            <a:r>
              <a:rPr lang="zh-CN" altLang="en-US" dirty="0">
                <a:solidFill>
                  <a:srgbClr val="FF0000"/>
                </a:solidFill>
              </a:rPr>
              <a:t>后处理罐体电器</a:t>
            </a:r>
          </a:p>
        </p:txBody>
      </p:sp>
      <p:cxnSp>
        <p:nvCxnSpPr>
          <p:cNvPr id="11" name="直接箭头连接符 10">
            <a:extLst>
              <a:ext uri="{FF2B5EF4-FFF2-40B4-BE49-F238E27FC236}">
                <a16:creationId xmlns:a16="http://schemas.microsoft.com/office/drawing/2014/main" id="{23F34D95-5D0C-4F8B-8C17-1BF1664D5703}"/>
              </a:ext>
            </a:extLst>
          </p:cNvPr>
          <p:cNvCxnSpPr/>
          <p:nvPr/>
        </p:nvCxnSpPr>
        <p:spPr>
          <a:xfrm flipV="1">
            <a:off x="6220514" y="2113881"/>
            <a:ext cx="66214" cy="189582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A2ADF75-8A18-4BFC-8DAC-9F4D0A1E0B9C}"/>
              </a:ext>
            </a:extLst>
          </p:cNvPr>
          <p:cNvCxnSpPr/>
          <p:nvPr/>
        </p:nvCxnSpPr>
        <p:spPr>
          <a:xfrm flipV="1">
            <a:off x="7027556" y="2163004"/>
            <a:ext cx="194191" cy="139747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C39235CE-A88D-4FBE-8571-03402C9DB305}"/>
              </a:ext>
            </a:extLst>
          </p:cNvPr>
          <p:cNvCxnSpPr/>
          <p:nvPr/>
        </p:nvCxnSpPr>
        <p:spPr>
          <a:xfrm flipV="1">
            <a:off x="8237349" y="2214915"/>
            <a:ext cx="1343705" cy="164430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CD1CE717-13BE-44CF-8651-E84B1EB7C54A}"/>
              </a:ext>
            </a:extLst>
          </p:cNvPr>
          <p:cNvCxnSpPr/>
          <p:nvPr/>
        </p:nvCxnSpPr>
        <p:spPr>
          <a:xfrm flipV="1">
            <a:off x="7879963" y="4025568"/>
            <a:ext cx="2859406" cy="82215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E43F9857-4CED-4E10-B28F-A3259DF8BDDB}"/>
              </a:ext>
            </a:extLst>
          </p:cNvPr>
          <p:cNvSpPr txBox="1"/>
          <p:nvPr/>
        </p:nvSpPr>
        <p:spPr>
          <a:xfrm>
            <a:off x="10610292" y="3536052"/>
            <a:ext cx="1238162" cy="738664"/>
          </a:xfrm>
          <a:prstGeom prst="rect">
            <a:avLst/>
          </a:prstGeom>
          <a:noFill/>
        </p:spPr>
        <p:txBody>
          <a:bodyPr wrap="square" rtlCol="0">
            <a:spAutoFit/>
          </a:bodyPr>
          <a:lstStyle/>
          <a:p>
            <a:pPr algn="ctr"/>
            <a:r>
              <a:rPr lang="zh-CN" altLang="en-US" sz="1400" dirty="0">
                <a:solidFill>
                  <a:srgbClr val="FF0000"/>
                </a:solidFill>
              </a:rPr>
              <a:t>出口氮氧化物传感器</a:t>
            </a:r>
            <a:endParaRPr lang="en-US" altLang="zh-CN" sz="1400" dirty="0">
              <a:solidFill>
                <a:srgbClr val="FF0000"/>
              </a:solidFill>
            </a:endParaRPr>
          </a:p>
          <a:p>
            <a:pPr algn="ctr"/>
            <a:r>
              <a:rPr lang="en-US" altLang="zh-CN" sz="1400" dirty="0">
                <a:solidFill>
                  <a:srgbClr val="FF0000"/>
                </a:solidFill>
              </a:rPr>
              <a:t>R23</a:t>
            </a:r>
            <a:endParaRPr lang="zh-CN" altLang="en-US" sz="1400" dirty="0">
              <a:solidFill>
                <a:srgbClr val="FF0000"/>
              </a:solidFill>
            </a:endParaRPr>
          </a:p>
        </p:txBody>
      </p:sp>
      <p:sp>
        <p:nvSpPr>
          <p:cNvPr id="17" name="文本框 16">
            <a:extLst>
              <a:ext uri="{FF2B5EF4-FFF2-40B4-BE49-F238E27FC236}">
                <a16:creationId xmlns:a16="http://schemas.microsoft.com/office/drawing/2014/main" id="{DFB5176F-D05D-4845-A4DE-6A323C6FD74B}"/>
              </a:ext>
            </a:extLst>
          </p:cNvPr>
          <p:cNvSpPr txBox="1"/>
          <p:nvPr/>
        </p:nvSpPr>
        <p:spPr>
          <a:xfrm>
            <a:off x="5667647" y="1385818"/>
            <a:ext cx="1238162" cy="738664"/>
          </a:xfrm>
          <a:prstGeom prst="rect">
            <a:avLst/>
          </a:prstGeom>
          <a:noFill/>
        </p:spPr>
        <p:txBody>
          <a:bodyPr wrap="square" rtlCol="0">
            <a:spAutoFit/>
          </a:bodyPr>
          <a:lstStyle/>
          <a:p>
            <a:pPr algn="ctr"/>
            <a:r>
              <a:rPr lang="zh-CN" altLang="en-US" sz="1400" dirty="0">
                <a:solidFill>
                  <a:srgbClr val="FF0000"/>
                </a:solidFill>
              </a:rPr>
              <a:t>后处理排气温度传感器</a:t>
            </a:r>
            <a:endParaRPr lang="en-US" altLang="zh-CN" sz="1400" dirty="0">
              <a:solidFill>
                <a:srgbClr val="FF0000"/>
              </a:solidFill>
            </a:endParaRPr>
          </a:p>
          <a:p>
            <a:pPr algn="ctr"/>
            <a:r>
              <a:rPr lang="en-US" altLang="zh-CN" sz="1400" dirty="0">
                <a:solidFill>
                  <a:srgbClr val="FF0000"/>
                </a:solidFill>
              </a:rPr>
              <a:t>R25</a:t>
            </a:r>
            <a:endParaRPr lang="zh-CN" altLang="en-US" sz="1400" dirty="0">
              <a:solidFill>
                <a:srgbClr val="FF0000"/>
              </a:solidFill>
            </a:endParaRPr>
          </a:p>
        </p:txBody>
      </p:sp>
      <p:sp>
        <p:nvSpPr>
          <p:cNvPr id="18" name="文本框 17">
            <a:extLst>
              <a:ext uri="{FF2B5EF4-FFF2-40B4-BE49-F238E27FC236}">
                <a16:creationId xmlns:a16="http://schemas.microsoft.com/office/drawing/2014/main" id="{7E236D79-CD8E-45FE-AB53-D622FA147F75}"/>
              </a:ext>
            </a:extLst>
          </p:cNvPr>
          <p:cNvSpPr txBox="1"/>
          <p:nvPr/>
        </p:nvSpPr>
        <p:spPr>
          <a:xfrm>
            <a:off x="6656102" y="1377135"/>
            <a:ext cx="1238162" cy="738664"/>
          </a:xfrm>
          <a:prstGeom prst="rect">
            <a:avLst/>
          </a:prstGeom>
          <a:noFill/>
        </p:spPr>
        <p:txBody>
          <a:bodyPr wrap="square" rtlCol="0">
            <a:spAutoFit/>
          </a:bodyPr>
          <a:lstStyle/>
          <a:p>
            <a:pPr algn="ctr"/>
            <a:r>
              <a:rPr lang="zh-CN" altLang="en-US" sz="1400" dirty="0">
                <a:solidFill>
                  <a:srgbClr val="FF0000"/>
                </a:solidFill>
              </a:rPr>
              <a:t>进口氮氧化物传感器</a:t>
            </a:r>
            <a:endParaRPr lang="en-US" altLang="zh-CN" sz="1400" dirty="0">
              <a:solidFill>
                <a:srgbClr val="FF0000"/>
              </a:solidFill>
            </a:endParaRPr>
          </a:p>
          <a:p>
            <a:pPr algn="ctr"/>
            <a:r>
              <a:rPr lang="en-US" altLang="zh-CN" sz="1400" dirty="0">
                <a:solidFill>
                  <a:srgbClr val="FF0000"/>
                </a:solidFill>
              </a:rPr>
              <a:t>R22</a:t>
            </a:r>
            <a:endParaRPr lang="zh-CN" altLang="en-US" sz="1400" dirty="0">
              <a:solidFill>
                <a:srgbClr val="FF0000"/>
              </a:solidFill>
            </a:endParaRPr>
          </a:p>
        </p:txBody>
      </p:sp>
      <p:sp>
        <p:nvSpPr>
          <p:cNvPr id="19" name="文本框 18">
            <a:extLst>
              <a:ext uri="{FF2B5EF4-FFF2-40B4-BE49-F238E27FC236}">
                <a16:creationId xmlns:a16="http://schemas.microsoft.com/office/drawing/2014/main" id="{6920114E-6A56-439A-BFD2-B4780FFF35FA}"/>
              </a:ext>
            </a:extLst>
          </p:cNvPr>
          <p:cNvSpPr txBox="1"/>
          <p:nvPr/>
        </p:nvSpPr>
        <p:spPr>
          <a:xfrm>
            <a:off x="8909201" y="1393076"/>
            <a:ext cx="1238162" cy="738664"/>
          </a:xfrm>
          <a:prstGeom prst="rect">
            <a:avLst/>
          </a:prstGeom>
          <a:noFill/>
        </p:spPr>
        <p:txBody>
          <a:bodyPr wrap="square" rtlCol="0">
            <a:spAutoFit/>
          </a:bodyPr>
          <a:lstStyle/>
          <a:p>
            <a:pPr algn="ctr"/>
            <a:r>
              <a:rPr lang="zh-CN" altLang="en-US" sz="1400" dirty="0">
                <a:solidFill>
                  <a:srgbClr val="FF0000"/>
                </a:solidFill>
              </a:rPr>
              <a:t>尿素喷射阀总成</a:t>
            </a:r>
            <a:endParaRPr lang="en-US" altLang="zh-CN" sz="1400" dirty="0">
              <a:solidFill>
                <a:srgbClr val="FF0000"/>
              </a:solidFill>
            </a:endParaRPr>
          </a:p>
          <a:p>
            <a:pPr algn="ctr"/>
            <a:r>
              <a:rPr lang="en-US" altLang="zh-CN" sz="1400" dirty="0">
                <a:solidFill>
                  <a:srgbClr val="FF0000"/>
                </a:solidFill>
              </a:rPr>
              <a:t>AT6A</a:t>
            </a:r>
            <a:endParaRPr lang="zh-CN" altLang="en-US" sz="1400" dirty="0">
              <a:solidFill>
                <a:srgbClr val="FF0000"/>
              </a:solidFill>
            </a:endParaRPr>
          </a:p>
        </p:txBody>
      </p:sp>
      <p:sp>
        <p:nvSpPr>
          <p:cNvPr id="20" name="文本框 19">
            <a:extLst>
              <a:ext uri="{FF2B5EF4-FFF2-40B4-BE49-F238E27FC236}">
                <a16:creationId xmlns:a16="http://schemas.microsoft.com/office/drawing/2014/main" id="{2924AA19-C383-4C78-9713-2EA70A1CEFEF}"/>
              </a:ext>
            </a:extLst>
          </p:cNvPr>
          <p:cNvSpPr txBox="1"/>
          <p:nvPr/>
        </p:nvSpPr>
        <p:spPr>
          <a:xfrm>
            <a:off x="10676007" y="5370542"/>
            <a:ext cx="1238162" cy="738664"/>
          </a:xfrm>
          <a:prstGeom prst="rect">
            <a:avLst/>
          </a:prstGeom>
          <a:noFill/>
        </p:spPr>
        <p:txBody>
          <a:bodyPr wrap="square" rtlCol="0">
            <a:spAutoFit/>
          </a:bodyPr>
          <a:lstStyle/>
          <a:p>
            <a:pPr algn="ctr"/>
            <a:r>
              <a:rPr lang="en-US" altLang="zh-CN" sz="1400" dirty="0">
                <a:solidFill>
                  <a:srgbClr val="FF0000"/>
                </a:solidFill>
              </a:rPr>
              <a:t>DPF</a:t>
            </a:r>
            <a:r>
              <a:rPr lang="zh-CN" altLang="en-US" sz="1400" dirty="0">
                <a:solidFill>
                  <a:srgbClr val="FF0000"/>
                </a:solidFill>
              </a:rPr>
              <a:t>压力</a:t>
            </a:r>
            <a:endParaRPr lang="en-US" altLang="zh-CN" sz="1400" dirty="0">
              <a:solidFill>
                <a:srgbClr val="FF0000"/>
              </a:solidFill>
            </a:endParaRPr>
          </a:p>
          <a:p>
            <a:pPr algn="ctr"/>
            <a:r>
              <a:rPr lang="zh-CN" altLang="en-US" sz="1400" dirty="0">
                <a:solidFill>
                  <a:srgbClr val="FF0000"/>
                </a:solidFill>
              </a:rPr>
              <a:t>检测模块</a:t>
            </a:r>
            <a:endParaRPr lang="en-US" altLang="zh-CN" sz="1400" dirty="0">
              <a:solidFill>
                <a:srgbClr val="FF0000"/>
              </a:solidFill>
            </a:endParaRPr>
          </a:p>
          <a:p>
            <a:pPr algn="ctr"/>
            <a:r>
              <a:rPr lang="en-US" altLang="zh-CN" sz="1400" dirty="0">
                <a:solidFill>
                  <a:srgbClr val="FF0000"/>
                </a:solidFill>
              </a:rPr>
              <a:t>R27</a:t>
            </a:r>
            <a:endParaRPr lang="zh-CN" altLang="en-US" sz="1400" dirty="0">
              <a:solidFill>
                <a:srgbClr val="FF0000"/>
              </a:solidFill>
            </a:endParaRPr>
          </a:p>
        </p:txBody>
      </p:sp>
      <p:cxnSp>
        <p:nvCxnSpPr>
          <p:cNvPr id="21" name="直接箭头连接符 20">
            <a:extLst>
              <a:ext uri="{FF2B5EF4-FFF2-40B4-BE49-F238E27FC236}">
                <a16:creationId xmlns:a16="http://schemas.microsoft.com/office/drawing/2014/main" id="{FAC21A3A-ABB6-465B-9FDF-3770F825F9D6}"/>
              </a:ext>
            </a:extLst>
          </p:cNvPr>
          <p:cNvCxnSpPr/>
          <p:nvPr/>
        </p:nvCxnSpPr>
        <p:spPr>
          <a:xfrm>
            <a:off x="7037156" y="4970665"/>
            <a:ext cx="3856161" cy="76920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a:extLst>
              <a:ext uri="{FF2B5EF4-FFF2-40B4-BE49-F238E27FC236}">
                <a16:creationId xmlns:a16="http://schemas.microsoft.com/office/drawing/2014/main" id="{EE70548B-2909-4347-9011-AAB3A4F75A84}"/>
              </a:ext>
            </a:extLst>
          </p:cNvPr>
          <p:cNvSpPr/>
          <p:nvPr/>
        </p:nvSpPr>
        <p:spPr>
          <a:xfrm>
            <a:off x="176772" y="1223456"/>
            <a:ext cx="3474028"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电气系统主要零部件位置说明</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7205042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1030B56D-3513-4508-9922-E766C548004D}"/>
              </a:ext>
            </a:extLst>
          </p:cNvPr>
          <p:cNvSpPr txBox="1"/>
          <p:nvPr/>
        </p:nvSpPr>
        <p:spPr>
          <a:xfrm>
            <a:off x="176772" y="1239179"/>
            <a:ext cx="918594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电气原理图整体说明：</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030C82CA-9D0C-40E6-9783-EE633E4414F7}"/>
              </a:ext>
            </a:extLst>
          </p:cNvPr>
          <p:cNvPicPr>
            <a:picLocks noChangeAspect="1"/>
          </p:cNvPicPr>
          <p:nvPr/>
        </p:nvPicPr>
        <p:blipFill>
          <a:blip r:embed="rId2"/>
          <a:stretch>
            <a:fillRect/>
          </a:stretch>
        </p:blipFill>
        <p:spPr>
          <a:xfrm>
            <a:off x="2954013" y="1239179"/>
            <a:ext cx="8480106" cy="4914474"/>
          </a:xfrm>
          <a:prstGeom prst="rect">
            <a:avLst/>
          </a:prstGeom>
        </p:spPr>
      </p:pic>
      <p:sp>
        <p:nvSpPr>
          <p:cNvPr id="5" name="文本框 4">
            <a:extLst>
              <a:ext uri="{FF2B5EF4-FFF2-40B4-BE49-F238E27FC236}">
                <a16:creationId xmlns:a16="http://schemas.microsoft.com/office/drawing/2014/main" id="{A8057C62-8DBE-4A57-AE3E-DACDF8118958}"/>
              </a:ext>
            </a:extLst>
          </p:cNvPr>
          <p:cNvSpPr txBox="1"/>
          <p:nvPr/>
        </p:nvSpPr>
        <p:spPr>
          <a:xfrm>
            <a:off x="7982266" y="6144233"/>
            <a:ext cx="4031873" cy="276999"/>
          </a:xfrm>
          <a:prstGeom prst="rect">
            <a:avLst/>
          </a:prstGeom>
          <a:noFill/>
        </p:spPr>
        <p:txBody>
          <a:bodyPr wrap="none" rtlCol="0">
            <a:spAutoFit/>
          </a:bodyPr>
          <a:lstStyle/>
          <a:p>
            <a:r>
              <a:rPr lang="zh-CN" altLang="en-US" sz="1200" dirty="0"/>
              <a:t>提示：仅做示意，请根据具体机型原理进行故障分析处理</a:t>
            </a:r>
          </a:p>
        </p:txBody>
      </p:sp>
    </p:spTree>
    <p:extLst>
      <p:ext uri="{BB962C8B-B14F-4D97-AF65-F5344CB8AC3E}">
        <p14:creationId xmlns:p14="http://schemas.microsoft.com/office/powerpoint/2010/main" val="762459308"/>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795F23E-18FC-4224-9F1B-1A4C0308B3F2}"/>
              </a:ext>
            </a:extLst>
          </p:cNvPr>
          <p:cNvSpPr txBox="1"/>
          <p:nvPr/>
        </p:nvSpPr>
        <p:spPr>
          <a:xfrm>
            <a:off x="176772" y="1239179"/>
            <a:ext cx="918594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电气原理图涉及元件清单：</a:t>
            </a:r>
            <a:endParaRPr lang="en-US" altLang="zh-CN"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4E9DE1DB-FB6F-444F-89F7-333B83E9AA1A}"/>
              </a:ext>
            </a:extLst>
          </p:cNvPr>
          <p:cNvGraphicFramePr>
            <a:graphicFrameLocks noGrp="1"/>
          </p:cNvGraphicFramePr>
          <p:nvPr/>
        </p:nvGraphicFramePr>
        <p:xfrm>
          <a:off x="176772" y="1608511"/>
          <a:ext cx="4688840" cy="4714319"/>
        </p:xfrm>
        <a:graphic>
          <a:graphicData uri="http://schemas.openxmlformats.org/drawingml/2006/table">
            <a:tbl>
              <a:tblPr firstRow="1" firstCol="1" bandRow="1">
                <a:tableStyleId>{5C22544A-7EE6-4342-B048-85BDC9FD1C3A}</a:tableStyleId>
              </a:tblPr>
              <a:tblGrid>
                <a:gridCol w="487244">
                  <a:extLst>
                    <a:ext uri="{9D8B030D-6E8A-4147-A177-3AD203B41FA5}">
                      <a16:colId xmlns:a16="http://schemas.microsoft.com/office/drawing/2014/main" val="20000"/>
                    </a:ext>
                  </a:extLst>
                </a:gridCol>
                <a:gridCol w="600228">
                  <a:extLst>
                    <a:ext uri="{9D8B030D-6E8A-4147-A177-3AD203B41FA5}">
                      <a16:colId xmlns:a16="http://schemas.microsoft.com/office/drawing/2014/main" val="20001"/>
                    </a:ext>
                  </a:extLst>
                </a:gridCol>
                <a:gridCol w="1539409">
                  <a:extLst>
                    <a:ext uri="{9D8B030D-6E8A-4147-A177-3AD203B41FA5}">
                      <a16:colId xmlns:a16="http://schemas.microsoft.com/office/drawing/2014/main" val="20002"/>
                    </a:ext>
                  </a:extLst>
                </a:gridCol>
                <a:gridCol w="1197048">
                  <a:extLst>
                    <a:ext uri="{9D8B030D-6E8A-4147-A177-3AD203B41FA5}">
                      <a16:colId xmlns:a16="http://schemas.microsoft.com/office/drawing/2014/main" val="20003"/>
                    </a:ext>
                  </a:extLst>
                </a:gridCol>
                <a:gridCol w="864911">
                  <a:extLst>
                    <a:ext uri="{9D8B030D-6E8A-4147-A177-3AD203B41FA5}">
                      <a16:colId xmlns:a16="http://schemas.microsoft.com/office/drawing/2014/main" val="20004"/>
                    </a:ext>
                  </a:extLst>
                </a:gridCol>
              </a:tblGrid>
              <a:tr h="252041">
                <a:tc gridSpan="5">
                  <a:txBody>
                    <a:bodyPr/>
                    <a:lstStyle/>
                    <a:p>
                      <a:pPr algn="ctr">
                        <a:spcAft>
                          <a:spcPts val="0"/>
                        </a:spcAft>
                      </a:pPr>
                      <a:r>
                        <a:rPr lang="en-US" sz="1100" b="1" kern="0" dirty="0">
                          <a:effectLst/>
                        </a:rPr>
                        <a:t>XE220</a:t>
                      </a:r>
                      <a:r>
                        <a:rPr lang="en-US" altLang="zh-CN" sz="1100" b="1" kern="0" dirty="0">
                          <a:effectLst/>
                        </a:rPr>
                        <a:t>E </a:t>
                      </a:r>
                      <a:r>
                        <a:rPr lang="en-US" sz="1100" b="1" kern="0" dirty="0">
                          <a:effectLst/>
                        </a:rPr>
                        <a:t>Electrical Component List</a:t>
                      </a:r>
                      <a:endParaRPr lang="zh-CN" sz="7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20068">
                <a:tc>
                  <a:txBody>
                    <a:bodyPr/>
                    <a:lstStyle/>
                    <a:p>
                      <a:pPr algn="just">
                        <a:spcAft>
                          <a:spcPts val="0"/>
                        </a:spcAft>
                      </a:pPr>
                      <a:r>
                        <a:rPr lang="en-US" sz="1000" kern="0" dirty="0">
                          <a:effectLst/>
                        </a:rPr>
                        <a:t>Serial</a:t>
                      </a:r>
                      <a:endParaRPr lang="zh-CN" sz="1000" kern="100" dirty="0">
                        <a:effectLst/>
                      </a:endParaRPr>
                    </a:p>
                    <a:p>
                      <a:pPr algn="just">
                        <a:spcAft>
                          <a:spcPts val="0"/>
                        </a:spcAft>
                      </a:pPr>
                      <a:r>
                        <a:rPr lang="en-US" sz="1000" kern="0" dirty="0">
                          <a:effectLst/>
                        </a:rPr>
                        <a:t>No.</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Sign</a:t>
                      </a:r>
                      <a:endParaRPr lang="zh-CN" sz="1000" b="1" kern="100" dirty="0">
                        <a:effectLst/>
                      </a:endParaRPr>
                    </a:p>
                    <a:p>
                      <a:pPr algn="ctr">
                        <a:spcAft>
                          <a:spcPts val="0"/>
                        </a:spcAft>
                      </a:pPr>
                      <a:r>
                        <a:rPr lang="en-US" sz="1000" kern="100" dirty="0">
                          <a:effectLst/>
                        </a:rPr>
                        <a:t> </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Model</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Name</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Parameter</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extLst>
                  <a:ext uri="{0D108BD9-81ED-4DB2-BD59-A6C34878D82A}">
                    <a16:rowId xmlns:a16="http://schemas.microsoft.com/office/drawing/2014/main" val="10001"/>
                  </a:ext>
                </a:extLst>
              </a:tr>
              <a:tr h="280044">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b="0" kern="100" dirty="0">
                          <a:effectLst/>
                          <a:latin typeface="+mn-ea"/>
                          <a:ea typeface="+mn-ea"/>
                          <a:cs typeface="Times New Roman" panose="02020603050405020304" pitchFamily="18" charset="0"/>
                        </a:rPr>
                        <a:t>A2</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100" dirty="0">
                          <a:effectLst/>
                          <a:latin typeface="+mn-ea"/>
                          <a:ea typeface="+mn-ea"/>
                          <a:cs typeface="Times New Roman" panose="02020603050405020304" pitchFamily="18" charset="0"/>
                        </a:rPr>
                        <a:t>IMCT 3240</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Main controller</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DC24V</a:t>
                      </a:r>
                      <a:endParaRPr lang="zh-CN" sz="900" b="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07213">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b="0" kern="100" dirty="0">
                          <a:effectLst/>
                          <a:latin typeface="+mn-ea"/>
                          <a:ea typeface="+mn-ea"/>
                          <a:cs typeface="Times New Roman" panose="02020603050405020304" pitchFamily="18" charset="0"/>
                        </a:rPr>
                        <a:t>A3</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100">
                          <a:effectLst/>
                          <a:latin typeface="+mn-ea"/>
                          <a:ea typeface="+mn-ea"/>
                          <a:cs typeface="Times New Roman" panose="02020603050405020304" pitchFamily="18" charset="0"/>
                        </a:rPr>
                        <a:t>EXVGTXGWJ080E-10</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Electronic monitor</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DC24V</a:t>
                      </a:r>
                      <a:endParaRPr lang="zh-CN" sz="900" b="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153607">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b="0" kern="100" dirty="0">
                          <a:solidFill>
                            <a:srgbClr val="000000"/>
                          </a:solidFill>
                          <a:effectLst/>
                          <a:latin typeface="+mn-ea"/>
                          <a:ea typeface="+mn-ea"/>
                          <a:cs typeface="Times New Roman" panose="02020603050405020304" pitchFamily="18" charset="0"/>
                        </a:rPr>
                        <a:t>A6</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dirty="0">
                          <a:solidFill>
                            <a:srgbClr val="000000"/>
                          </a:solidFill>
                          <a:effectLst/>
                          <a:latin typeface="+mn-ea"/>
                          <a:ea typeface="+mn-ea"/>
                          <a:cs typeface="Times New Roman" panose="02020603050405020304" pitchFamily="18" charset="0"/>
                        </a:rPr>
                        <a:t>SG5-113900-006</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solidFill>
                            <a:srgbClr val="000000"/>
                          </a:solidFill>
                          <a:effectLst/>
                          <a:latin typeface="+mn-ea"/>
                          <a:ea typeface="+mn-ea"/>
                          <a:cs typeface="Times New Roman" panose="02020603050405020304" pitchFamily="18" charset="0"/>
                        </a:rPr>
                        <a:t>AC controller</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solidFill>
                            <a:srgbClr val="000000"/>
                          </a:solidFill>
                          <a:effectLst/>
                          <a:latin typeface="+mn-ea"/>
                          <a:ea typeface="+mn-ea"/>
                          <a:cs typeface="Times New Roman" panose="02020603050405020304" pitchFamily="18" charset="0"/>
                        </a:rPr>
                        <a:t>DC24V</a:t>
                      </a:r>
                      <a:endParaRPr lang="zh-CN" sz="900" b="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80044">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b="0" kern="0" dirty="0">
                          <a:effectLst/>
                          <a:latin typeface="+mn-ea"/>
                          <a:ea typeface="+mn-ea"/>
                          <a:cs typeface="Times New Roman" panose="02020603050405020304" pitchFamily="18" charset="0"/>
                        </a:rPr>
                        <a:t>M3</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100" dirty="0">
                          <a:effectLst/>
                          <a:latin typeface="+mn-ea"/>
                          <a:ea typeface="+mn-ea"/>
                          <a:cs typeface="Times New Roman" panose="02020603050405020304" pitchFamily="18" charset="0"/>
                        </a:rPr>
                        <a:t>SG447190-3512</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Compressor</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DC24V 40W</a:t>
                      </a:r>
                      <a:endParaRPr lang="zh-CN" sz="900" b="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153607">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b="0" kern="100">
                          <a:effectLst/>
                          <a:latin typeface="+mn-ea"/>
                          <a:ea typeface="+mn-ea"/>
                          <a:cs typeface="Times New Roman" panose="02020603050405020304" pitchFamily="18" charset="0"/>
                        </a:rPr>
                        <a:t>B2</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100" dirty="0">
                          <a:effectLst/>
                          <a:latin typeface="+mn-ea"/>
                          <a:ea typeface="+mn-ea"/>
                          <a:cs typeface="Times New Roman" panose="02020603050405020304" pitchFamily="18" charset="0"/>
                        </a:rPr>
                        <a:t>077450-0900</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sensor</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100">
                          <a:effectLst/>
                          <a:latin typeface="+mn-ea"/>
                          <a:ea typeface="+mn-ea"/>
                          <a:cs typeface="Times New Roman" panose="02020603050405020304" pitchFamily="18" charset="0"/>
                        </a:rPr>
                        <a:t> </a:t>
                      </a:r>
                      <a:endParaRPr lang="zh-CN" sz="900" b="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153607">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M1</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100" dirty="0">
                          <a:effectLst/>
                          <a:latin typeface="+mn-ea"/>
                          <a:ea typeface="+mn-ea"/>
                          <a:cs typeface="Times New Roman" panose="02020603050405020304" pitchFamily="18" charset="0"/>
                        </a:rPr>
                        <a:t>4996709</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Starter</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100">
                          <a:effectLst/>
                          <a:latin typeface="+mn-ea"/>
                          <a:ea typeface="+mn-ea"/>
                          <a:cs typeface="Times New Roman" panose="02020603050405020304" pitchFamily="18" charset="0"/>
                        </a:rPr>
                        <a:t>DC24V</a:t>
                      </a:r>
                      <a:endParaRPr lang="zh-CN" sz="900" b="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69543">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7</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A7</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dirty="0">
                          <a:effectLst/>
                          <a:latin typeface="+mn-ea"/>
                          <a:ea typeface="+mn-ea"/>
                          <a:cs typeface="Times New Roman" panose="02020603050405020304" pitchFamily="18" charset="0"/>
                        </a:rPr>
                        <a:t>TN-300</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Radio</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DC24V</a:t>
                      </a:r>
                      <a:endParaRPr lang="zh-CN" sz="900" b="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351224">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8</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B3/B4</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dirty="0">
                          <a:effectLst/>
                          <a:latin typeface="+mn-ea"/>
                          <a:ea typeface="+mn-ea"/>
                          <a:cs typeface="Times New Roman" panose="02020603050405020304" pitchFamily="18" charset="0"/>
                        </a:rPr>
                        <a:t>TX-1605B</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Loudhailer</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8Ω 15W</a:t>
                      </a:r>
                      <a:endParaRPr lang="zh-CN" sz="900" b="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351224">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9</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K1 /k3</a:t>
                      </a:r>
                      <a:endParaRPr lang="zh-CN" sz="900" b="0" kern="100">
                        <a:effectLst/>
                        <a:latin typeface="+mn-ea"/>
                        <a:ea typeface="+mn-ea"/>
                        <a:cs typeface="Times New Roman" panose="02020603050405020304" pitchFamily="18" charset="0"/>
                      </a:endParaRPr>
                    </a:p>
                  </a:txBody>
                  <a:tcPr marL="68580" marR="68580" marT="0" marB="0" anchor="ctr"/>
                </a:tc>
                <a:tc rowSpan="2">
                  <a:txBody>
                    <a:bodyPr/>
                    <a:lstStyle/>
                    <a:p>
                      <a:pPr algn="l">
                        <a:spcAft>
                          <a:spcPts val="0"/>
                        </a:spcAft>
                      </a:pPr>
                      <a:r>
                        <a:rPr lang="en-US" sz="900" b="0" kern="0" dirty="0">
                          <a:effectLst/>
                          <a:latin typeface="+mn-ea"/>
                          <a:ea typeface="+mn-ea"/>
                          <a:cs typeface="Times New Roman" panose="02020603050405020304" pitchFamily="18" charset="0"/>
                        </a:rPr>
                        <a:t>803800329</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l">
                        <a:spcAft>
                          <a:spcPts val="0"/>
                        </a:spcAft>
                      </a:pPr>
                      <a:r>
                        <a:rPr lang="en-US" sz="900" b="0" kern="0">
                          <a:effectLst/>
                          <a:latin typeface="+mn-ea"/>
                          <a:ea typeface="+mn-ea"/>
                          <a:cs typeface="Times New Roman" panose="02020603050405020304" pitchFamily="18" charset="0"/>
                        </a:rPr>
                        <a:t>Relay</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DC24V</a:t>
                      </a:r>
                      <a:endParaRPr lang="zh-CN" sz="900" b="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351224">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10</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b="0" kern="0" dirty="0">
                          <a:effectLst/>
                          <a:latin typeface="+mn-ea"/>
                          <a:ea typeface="+mn-ea"/>
                          <a:cs typeface="Times New Roman" panose="02020603050405020304" pitchFamily="18" charset="0"/>
                        </a:rPr>
                        <a:t>K2</a:t>
                      </a:r>
                      <a:endParaRPr lang="zh-CN" sz="900" b="0" kern="100" dirty="0">
                        <a:effectLst/>
                        <a:latin typeface="+mn-ea"/>
                        <a:ea typeface="+mn-ea"/>
                        <a:cs typeface="Times New Roman" panose="02020603050405020304" pitchFamily="18" charset="0"/>
                      </a:endParaRPr>
                    </a:p>
                  </a:txBody>
                  <a:tcPr marL="68580" marR="68580" marT="0" marB="0" anchor="ctr"/>
                </a:tc>
                <a:tc vMerge="1">
                  <a:txBody>
                    <a:bodyPr/>
                    <a:lstStyle/>
                    <a:p>
                      <a:endParaRPr lang="zh-CN" altLang="en-US"/>
                    </a:p>
                  </a:txBody>
                  <a:tcPr/>
                </a:tc>
                <a:tc>
                  <a:txBody>
                    <a:bodyPr/>
                    <a:lstStyle/>
                    <a:p>
                      <a:pPr algn="l">
                        <a:spcAft>
                          <a:spcPts val="0"/>
                        </a:spcAft>
                      </a:pPr>
                      <a:r>
                        <a:rPr lang="en-US" sz="900" b="0" kern="0">
                          <a:effectLst/>
                          <a:latin typeface="+mn-ea"/>
                          <a:ea typeface="+mn-ea"/>
                          <a:cs typeface="Times New Roman" panose="02020603050405020304" pitchFamily="18" charset="0"/>
                        </a:rPr>
                        <a:t>Relay</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just">
                        <a:spcAft>
                          <a:spcPts val="0"/>
                        </a:spcAft>
                      </a:pPr>
                      <a:r>
                        <a:rPr lang="en-US" sz="900" b="0" kern="0">
                          <a:effectLst/>
                          <a:latin typeface="+mn-ea"/>
                          <a:ea typeface="+mn-ea"/>
                          <a:cs typeface="Times New Roman" panose="02020603050405020304" pitchFamily="18" charset="0"/>
                        </a:rPr>
                        <a:t>DC24V</a:t>
                      </a:r>
                      <a:endParaRPr lang="zh-CN" sz="900" b="0" kern="10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r h="929981">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11</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b="0" kern="0">
                          <a:effectLst/>
                          <a:latin typeface="+mn-ea"/>
                          <a:ea typeface="+mn-ea"/>
                          <a:cs typeface="Times New Roman" panose="02020603050405020304" pitchFamily="18" charset="0"/>
                        </a:rPr>
                        <a:t>K5/K6/K7/K10/ /K12/K13/K14</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l">
                        <a:spcAft>
                          <a:spcPts val="0"/>
                        </a:spcAft>
                      </a:pPr>
                      <a:r>
                        <a:rPr lang="en-US" sz="900" b="0" kern="0" dirty="0">
                          <a:effectLst/>
                          <a:latin typeface="+mn-ea"/>
                          <a:ea typeface="+mn-ea"/>
                          <a:cs typeface="Times New Roman" panose="02020603050405020304" pitchFamily="18" charset="0"/>
                        </a:rPr>
                        <a:t>V23074-A1002-A403 24V</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l">
                        <a:spcAft>
                          <a:spcPts val="0"/>
                        </a:spcAft>
                      </a:pPr>
                      <a:r>
                        <a:rPr lang="en-US" sz="900" b="0" kern="0" dirty="0">
                          <a:effectLst/>
                          <a:latin typeface="+mn-ea"/>
                          <a:ea typeface="+mn-ea"/>
                          <a:cs typeface="Times New Roman" panose="02020603050405020304" pitchFamily="18" charset="0"/>
                        </a:rPr>
                        <a:t>Relay</a:t>
                      </a:r>
                      <a:endParaRPr lang="zh-CN" sz="900" b="0" kern="100" dirty="0">
                        <a:effectLst/>
                        <a:latin typeface="+mn-ea"/>
                        <a:ea typeface="+mn-ea"/>
                        <a:cs typeface="Times New Roman" panose="02020603050405020304" pitchFamily="18" charset="0"/>
                      </a:endParaRPr>
                    </a:p>
                  </a:txBody>
                  <a:tcPr marL="68580" marR="68580" marT="0" marB="0" anchor="ctr"/>
                </a:tc>
                <a:tc>
                  <a:txBody>
                    <a:bodyPr/>
                    <a:lstStyle/>
                    <a:p>
                      <a:pPr algn="l">
                        <a:spcAft>
                          <a:spcPts val="0"/>
                        </a:spcAft>
                      </a:pPr>
                      <a:r>
                        <a:rPr lang="en-US" sz="900" b="0" kern="0" dirty="0">
                          <a:effectLst/>
                          <a:latin typeface="+mn-ea"/>
                          <a:ea typeface="+mn-ea"/>
                          <a:cs typeface="Times New Roman" panose="02020603050405020304" pitchFamily="18" charset="0"/>
                        </a:rPr>
                        <a:t>DC24V 20A</a:t>
                      </a:r>
                      <a:endParaRPr lang="zh-CN" sz="900" b="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12"/>
                  </a:ext>
                </a:extLst>
              </a:tr>
              <a:tr h="441653">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b="0" kern="0">
                          <a:effectLst/>
                          <a:latin typeface="+mn-ea"/>
                          <a:ea typeface="+mn-ea"/>
                          <a:cs typeface="Times New Roman" panose="02020603050405020304" pitchFamily="18" charset="0"/>
                        </a:rPr>
                        <a:t>K8/K9/K11</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l">
                        <a:spcAft>
                          <a:spcPts val="0"/>
                        </a:spcAft>
                      </a:pPr>
                      <a:r>
                        <a:rPr lang="en-US" sz="900" b="0" kern="0">
                          <a:effectLst/>
                          <a:latin typeface="+mn-ea"/>
                          <a:ea typeface="+mn-ea"/>
                          <a:cs typeface="Times New Roman" panose="02020603050405020304" pitchFamily="18" charset="0"/>
                        </a:rPr>
                        <a:t>V23234-A0004-X053 24V</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l">
                        <a:spcAft>
                          <a:spcPts val="0"/>
                        </a:spcAft>
                      </a:pPr>
                      <a:r>
                        <a:rPr lang="en-US" sz="900" b="0" kern="0">
                          <a:effectLst/>
                          <a:latin typeface="+mn-ea"/>
                          <a:ea typeface="+mn-ea"/>
                          <a:cs typeface="Times New Roman" panose="02020603050405020304" pitchFamily="18" charset="0"/>
                        </a:rPr>
                        <a:t>Relay</a:t>
                      </a:r>
                      <a:endParaRPr lang="zh-CN" sz="900" b="0" kern="100">
                        <a:effectLst/>
                        <a:latin typeface="+mn-ea"/>
                        <a:ea typeface="+mn-ea"/>
                        <a:cs typeface="Times New Roman" panose="02020603050405020304" pitchFamily="18" charset="0"/>
                      </a:endParaRPr>
                    </a:p>
                  </a:txBody>
                  <a:tcPr marL="68580" marR="68580" marT="0" marB="0" anchor="ctr"/>
                </a:tc>
                <a:tc>
                  <a:txBody>
                    <a:bodyPr/>
                    <a:lstStyle/>
                    <a:p>
                      <a:pPr algn="l">
                        <a:spcAft>
                          <a:spcPts val="0"/>
                        </a:spcAft>
                      </a:pPr>
                      <a:r>
                        <a:rPr lang="en-US" sz="900" b="0" kern="0" dirty="0">
                          <a:effectLst/>
                          <a:latin typeface="+mn-ea"/>
                          <a:ea typeface="+mn-ea"/>
                          <a:cs typeface="Times New Roman" panose="02020603050405020304" pitchFamily="18" charset="0"/>
                        </a:rPr>
                        <a:t>DC24V 20A</a:t>
                      </a:r>
                      <a:endParaRPr lang="zh-CN" sz="900" b="0" kern="100" dirty="0">
                        <a:effectLst/>
                        <a:latin typeface="+mn-ea"/>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13"/>
                  </a:ext>
                </a:extLst>
              </a:tr>
            </a:tbl>
          </a:graphicData>
        </a:graphic>
      </p:graphicFrame>
      <p:graphicFrame>
        <p:nvGraphicFramePr>
          <p:cNvPr id="5" name="表格 4">
            <a:extLst>
              <a:ext uri="{FF2B5EF4-FFF2-40B4-BE49-F238E27FC236}">
                <a16:creationId xmlns:a16="http://schemas.microsoft.com/office/drawing/2014/main" id="{9C03D22B-8879-4FD4-AB10-52C7D993D5EC}"/>
              </a:ext>
            </a:extLst>
          </p:cNvPr>
          <p:cNvGraphicFramePr>
            <a:graphicFrameLocks noGrp="1"/>
          </p:cNvGraphicFramePr>
          <p:nvPr/>
        </p:nvGraphicFramePr>
        <p:xfrm>
          <a:off x="5880100" y="1630681"/>
          <a:ext cx="5504180" cy="4756721"/>
        </p:xfrm>
        <a:graphic>
          <a:graphicData uri="http://schemas.openxmlformats.org/drawingml/2006/table">
            <a:tbl>
              <a:tblPr firstRow="1" firstCol="1" bandRow="1">
                <a:tableStyleId>{5C22544A-7EE6-4342-B048-85BDC9FD1C3A}</a:tableStyleId>
              </a:tblPr>
              <a:tblGrid>
                <a:gridCol w="571970">
                  <a:extLst>
                    <a:ext uri="{9D8B030D-6E8A-4147-A177-3AD203B41FA5}">
                      <a16:colId xmlns:a16="http://schemas.microsoft.com/office/drawing/2014/main" val="20000"/>
                    </a:ext>
                  </a:extLst>
                </a:gridCol>
                <a:gridCol w="704601">
                  <a:extLst>
                    <a:ext uri="{9D8B030D-6E8A-4147-A177-3AD203B41FA5}">
                      <a16:colId xmlns:a16="http://schemas.microsoft.com/office/drawing/2014/main" val="20001"/>
                    </a:ext>
                  </a:extLst>
                </a:gridCol>
                <a:gridCol w="1807096">
                  <a:extLst>
                    <a:ext uri="{9D8B030D-6E8A-4147-A177-3AD203B41FA5}">
                      <a16:colId xmlns:a16="http://schemas.microsoft.com/office/drawing/2014/main" val="20002"/>
                    </a:ext>
                  </a:extLst>
                </a:gridCol>
                <a:gridCol w="1405202">
                  <a:extLst>
                    <a:ext uri="{9D8B030D-6E8A-4147-A177-3AD203B41FA5}">
                      <a16:colId xmlns:a16="http://schemas.microsoft.com/office/drawing/2014/main" val="20003"/>
                    </a:ext>
                  </a:extLst>
                </a:gridCol>
                <a:gridCol w="1015311">
                  <a:extLst>
                    <a:ext uri="{9D8B030D-6E8A-4147-A177-3AD203B41FA5}">
                      <a16:colId xmlns:a16="http://schemas.microsoft.com/office/drawing/2014/main" val="20004"/>
                    </a:ext>
                  </a:extLst>
                </a:gridCol>
              </a:tblGrid>
              <a:tr h="266699">
                <a:tc gridSpan="5">
                  <a:txBody>
                    <a:bodyPr/>
                    <a:lstStyle/>
                    <a:p>
                      <a:pPr algn="ctr">
                        <a:spcAft>
                          <a:spcPts val="0"/>
                        </a:spcAft>
                      </a:pPr>
                      <a:r>
                        <a:rPr lang="en-US" sz="1100" b="1" kern="0" dirty="0">
                          <a:effectLst/>
                        </a:rPr>
                        <a:t>XE220</a:t>
                      </a:r>
                      <a:r>
                        <a:rPr lang="en-US" altLang="zh-CN" sz="1100" b="1" kern="0" dirty="0">
                          <a:effectLst/>
                        </a:rPr>
                        <a:t>E </a:t>
                      </a:r>
                      <a:r>
                        <a:rPr lang="en-US" sz="1100" b="1" kern="0" dirty="0">
                          <a:effectLst/>
                        </a:rPr>
                        <a:t>Electrical Component List</a:t>
                      </a:r>
                      <a:endParaRPr lang="zh-CN" sz="7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08720">
                <a:tc>
                  <a:txBody>
                    <a:bodyPr/>
                    <a:lstStyle/>
                    <a:p>
                      <a:pPr algn="just">
                        <a:spcAft>
                          <a:spcPts val="0"/>
                        </a:spcAft>
                      </a:pPr>
                      <a:r>
                        <a:rPr lang="en-US" sz="1000" kern="0" dirty="0">
                          <a:effectLst/>
                        </a:rPr>
                        <a:t>Serial</a:t>
                      </a:r>
                      <a:endParaRPr lang="zh-CN" sz="1000" kern="100" dirty="0">
                        <a:effectLst/>
                      </a:endParaRPr>
                    </a:p>
                    <a:p>
                      <a:pPr algn="just">
                        <a:spcAft>
                          <a:spcPts val="0"/>
                        </a:spcAft>
                      </a:pPr>
                      <a:r>
                        <a:rPr lang="en-US" sz="1000" kern="0" dirty="0">
                          <a:effectLst/>
                        </a:rPr>
                        <a:t>No.</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Sign</a:t>
                      </a:r>
                      <a:endParaRPr lang="zh-CN" sz="1000" b="1" kern="100" dirty="0">
                        <a:effectLst/>
                      </a:endParaRPr>
                    </a:p>
                    <a:p>
                      <a:pPr algn="ctr">
                        <a:spcAft>
                          <a:spcPts val="0"/>
                        </a:spcAft>
                      </a:pPr>
                      <a:r>
                        <a:rPr lang="en-US" sz="1000" kern="100" dirty="0">
                          <a:effectLst/>
                        </a:rPr>
                        <a:t> </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Model</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Name</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Parameter</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extLst>
                  <a:ext uri="{0D108BD9-81ED-4DB2-BD59-A6C34878D82A}">
                    <a16:rowId xmlns:a16="http://schemas.microsoft.com/office/drawing/2014/main" val="10001"/>
                  </a:ext>
                </a:extLst>
              </a:tr>
              <a:tr h="272479">
                <a:tc>
                  <a:txBody>
                    <a:bodyPr/>
                    <a:lstStyle/>
                    <a:p>
                      <a:pPr algn="ctr">
                        <a:spcAft>
                          <a:spcPts val="0"/>
                        </a:spcAft>
                      </a:pPr>
                      <a:r>
                        <a:rPr lang="en-US"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rPr>
                        <a:t>13</a:t>
                      </a:r>
                      <a:endParaRPr 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S1</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1411-64SW6-CH3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Key switch</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DC24V</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98914">
                <a:tc>
                  <a:txBody>
                    <a:bodyPr/>
                    <a:lstStyle/>
                    <a:p>
                      <a:pPr algn="ctr">
                        <a:spcAft>
                          <a:spcPts val="0"/>
                        </a:spcAft>
                      </a:pPr>
                      <a:r>
                        <a:rPr lang="en-US"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rPr>
                        <a:t>14</a:t>
                      </a:r>
                      <a:endParaRPr 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S0</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75920</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Battery switch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DC24V</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149457">
                <a:tc>
                  <a:txBody>
                    <a:bodyPr/>
                    <a:lstStyle/>
                    <a:p>
                      <a:pPr algn="ctr">
                        <a:spcAft>
                          <a:spcPts val="0"/>
                        </a:spcAft>
                      </a:pPr>
                      <a:r>
                        <a:rPr lang="en-US"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rPr>
                        <a:t>15</a:t>
                      </a:r>
                      <a:endParaRPr 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F25</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a:effectLst/>
                          <a:latin typeface="Calibri" panose="020F0502020204030204" pitchFamily="34" charset="0"/>
                          <a:ea typeface="宋体" panose="02010600030101010101" pitchFamily="2" charset="-122"/>
                          <a:cs typeface="Times New Roman" panose="02020603050405020304" pitchFamily="18" charset="0"/>
                        </a:rPr>
                        <a:t>153.5631.615</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Fuse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150A</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72479">
                <a:tc>
                  <a:txBody>
                    <a:bodyPr/>
                    <a:lstStyle/>
                    <a:p>
                      <a:pPr algn="ctr">
                        <a:spcAft>
                          <a:spcPts val="0"/>
                        </a:spcAft>
                      </a:pPr>
                      <a:r>
                        <a:rPr lang="en-US"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rPr>
                        <a:t>16</a:t>
                      </a:r>
                      <a:endParaRPr 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F26</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153.5631.560</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Fuse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a:effectLst/>
                          <a:latin typeface="Calibri" panose="020F0502020204030204" pitchFamily="34" charset="0"/>
                          <a:ea typeface="宋体" panose="02010600030101010101" pitchFamily="2" charset="-122"/>
                          <a:cs typeface="Times New Roman" panose="02020603050405020304" pitchFamily="18" charset="0"/>
                        </a:rPr>
                        <a:t>60A</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533818">
                <a:tc>
                  <a:txBody>
                    <a:bodyPr/>
                    <a:lstStyle/>
                    <a:p>
                      <a:pPr algn="ctr">
                        <a:spcAft>
                          <a:spcPts val="0"/>
                        </a:spcAft>
                      </a:pPr>
                      <a:r>
                        <a:rPr lang="en-US" alt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rPr>
                        <a:t>17</a:t>
                      </a:r>
                      <a:endParaRPr 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F1/F5/F6/F8/F9</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/F11/F13/F15/F31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0297010</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Fuse</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10A</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66909">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18</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F2/F3/F4/F16</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0297020</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Fuse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20A</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62261">
                <a:tc>
                  <a:txBody>
                    <a:bodyPr/>
                    <a:lstStyle/>
                    <a:p>
                      <a:pPr algn="ctr">
                        <a:spcAft>
                          <a:spcPts val="0"/>
                        </a:spcAft>
                      </a:pPr>
                      <a:r>
                        <a:rPr lang="en-US"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19</a:t>
                      </a:r>
                      <a:endParaRPr lang="zh-CN"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F10/F29</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0297005</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Fuse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5A</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400364">
                <a:tc>
                  <a:txBody>
                    <a:bodyPr/>
                    <a:lstStyle/>
                    <a:p>
                      <a:pPr algn="ctr">
                        <a:spcAft>
                          <a:spcPts val="0"/>
                        </a:spcAft>
                      </a:pPr>
                      <a:r>
                        <a:rPr lang="en-US" altLang="zh-CN"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20</a:t>
                      </a:r>
                      <a:endParaRPr lang="zh-CN"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a:effectLst/>
                          <a:latin typeface="Calibri" panose="020F0502020204030204" pitchFamily="34" charset="0"/>
                          <a:ea typeface="宋体" panose="02010600030101010101" pitchFamily="2" charset="-122"/>
                          <a:cs typeface="Times New Roman" panose="02020603050405020304" pitchFamily="18" charset="0"/>
                        </a:rPr>
                        <a:t>F12/F14/F18/F20/F22/F32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0297015</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Fuse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15A</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341736">
                <a:tc>
                  <a:txBody>
                    <a:bodyPr/>
                    <a:lstStyle/>
                    <a:p>
                      <a:pPr algn="ctr">
                        <a:spcAft>
                          <a:spcPts val="0"/>
                        </a:spcAft>
                      </a:pPr>
                      <a:r>
                        <a:rPr lang="en-US" altLang="zh-CN"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21</a:t>
                      </a:r>
                      <a:endParaRPr lang="zh-CN"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S27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55025-1</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Emergency stop switch</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just" defTabSz="914400" rtl="0" eaLnBrk="1" fontAlgn="auto" latinLnBrk="0" hangingPunct="1">
                        <a:lnSpc>
                          <a:spcPct val="100000"/>
                        </a:lnSpc>
                        <a:spcBef>
                          <a:spcPts val="0"/>
                        </a:spcBef>
                        <a:spcAft>
                          <a:spcPts val="0"/>
                        </a:spcAft>
                        <a:buClrTx/>
                        <a:buSzTx/>
                        <a:buFontTx/>
                        <a:buNone/>
                        <a:tabLst/>
                        <a:defRPr/>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 </a:t>
                      </a:r>
                      <a:r>
                        <a:rPr lang="en-US" altLang="zh-CN" sz="900" kern="100" dirty="0">
                          <a:effectLst/>
                          <a:latin typeface="Calibri" panose="020F0502020204030204" pitchFamily="34" charset="0"/>
                          <a:ea typeface="+mn-ea"/>
                          <a:cs typeface="Times New Roman" panose="02020603050405020304" pitchFamily="18" charset="0"/>
                        </a:rPr>
                        <a:t>0N/OFF</a:t>
                      </a:r>
                      <a:endParaRPr lang="zh-CN" altLang="zh-CN" sz="900" kern="100" dirty="0">
                        <a:effectLst/>
                        <a:latin typeface="Calibri" panose="020F0502020204030204" pitchFamily="34" charset="0"/>
                        <a:ea typeface="+mn-ea"/>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341736">
                <a:tc>
                  <a:txBody>
                    <a:bodyPr/>
                    <a:lstStyle/>
                    <a:p>
                      <a:pPr algn="ctr"/>
                      <a:r>
                        <a:rPr lang="en-US" altLang="zh-CN"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22</a:t>
                      </a:r>
                      <a:endParaRPr lang="zh-CN" altLang="en-US"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S11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CY-II-0.1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Return filter </a:t>
                      </a:r>
                      <a:r>
                        <a:rPr lang="en-US" sz="900" kern="100" dirty="0" err="1">
                          <a:effectLst/>
                          <a:latin typeface="Calibri" panose="020F0502020204030204" pitchFamily="34" charset="0"/>
                          <a:ea typeface="宋体" panose="02010600030101010101" pitchFamily="2" charset="-122"/>
                          <a:cs typeface="Times New Roman" panose="02020603050405020304" pitchFamily="18" charset="0"/>
                        </a:rPr>
                        <a:t>preasure</a:t>
                      </a:r>
                      <a:r>
                        <a:rPr lang="en-US" sz="900" kern="100" dirty="0">
                          <a:effectLst/>
                          <a:latin typeface="Calibri" panose="020F0502020204030204" pitchFamily="34" charset="0"/>
                          <a:ea typeface="宋体" panose="02010600030101010101" pitchFamily="2" charset="-122"/>
                          <a:cs typeface="Times New Roman" panose="02020603050405020304" pitchFamily="18" charset="0"/>
                        </a:rPr>
                        <a:t> switch</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altLang="zh-CN" sz="900" kern="100" dirty="0">
                          <a:effectLst/>
                          <a:latin typeface="Calibri" panose="020F0502020204030204" pitchFamily="34" charset="0"/>
                          <a:ea typeface="宋体" panose="02010600030101010101" pitchFamily="2" charset="-122"/>
                          <a:cs typeface="Times New Roman" panose="02020603050405020304" pitchFamily="18" charset="0"/>
                        </a:rPr>
                        <a:t>0N/OFF</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r h="904857">
                <a:tc>
                  <a:txBody>
                    <a:bodyPr/>
                    <a:lstStyle/>
                    <a:p>
                      <a:pPr algn="ctr"/>
                      <a:r>
                        <a:rPr lang="en-US" altLang="zh-CN"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23</a:t>
                      </a:r>
                      <a:endParaRPr lang="zh-CN" altLang="en-US"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Y1/Y2/Y3/Y10</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SD2E-A3/H2D26+C04-20-027DC-E9</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Solenoid valve</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DC27V 19W</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33446418"/>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B6FDDB4-9922-4AF7-AEFD-6FAD448CF0C4}"/>
              </a:ext>
            </a:extLst>
          </p:cNvPr>
          <p:cNvSpPr txBox="1"/>
          <p:nvPr/>
        </p:nvSpPr>
        <p:spPr>
          <a:xfrm>
            <a:off x="176772" y="1153939"/>
            <a:ext cx="9185945"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电气原理图涉及元件清单：</a:t>
            </a:r>
            <a:endParaRPr lang="en-US" altLang="zh-CN" dirty="0">
              <a:latin typeface="微软雅黑" panose="020B0503020204020204" pitchFamily="34" charset="-122"/>
              <a:ea typeface="微软雅黑" panose="020B0503020204020204" pitchFamily="34" charset="-122"/>
            </a:endParaRPr>
          </a:p>
        </p:txBody>
      </p:sp>
      <p:graphicFrame>
        <p:nvGraphicFramePr>
          <p:cNvPr id="4" name="表格 3">
            <a:extLst>
              <a:ext uri="{FF2B5EF4-FFF2-40B4-BE49-F238E27FC236}">
                <a16:creationId xmlns:a16="http://schemas.microsoft.com/office/drawing/2014/main" id="{78D1F70D-4EC6-49E0-8D15-CC941AEC8F4B}"/>
              </a:ext>
            </a:extLst>
          </p:cNvPr>
          <p:cNvGraphicFramePr>
            <a:graphicFrameLocks noGrp="1"/>
          </p:cNvGraphicFramePr>
          <p:nvPr/>
        </p:nvGraphicFramePr>
        <p:xfrm>
          <a:off x="176772" y="1608511"/>
          <a:ext cx="4688840" cy="4719096"/>
        </p:xfrm>
        <a:graphic>
          <a:graphicData uri="http://schemas.openxmlformats.org/drawingml/2006/table">
            <a:tbl>
              <a:tblPr firstRow="1" firstCol="1" bandRow="1">
                <a:tableStyleId>{5C22544A-7EE6-4342-B048-85BDC9FD1C3A}</a:tableStyleId>
              </a:tblPr>
              <a:tblGrid>
                <a:gridCol w="487244">
                  <a:extLst>
                    <a:ext uri="{9D8B030D-6E8A-4147-A177-3AD203B41FA5}">
                      <a16:colId xmlns:a16="http://schemas.microsoft.com/office/drawing/2014/main" val="20000"/>
                    </a:ext>
                  </a:extLst>
                </a:gridCol>
                <a:gridCol w="600228">
                  <a:extLst>
                    <a:ext uri="{9D8B030D-6E8A-4147-A177-3AD203B41FA5}">
                      <a16:colId xmlns:a16="http://schemas.microsoft.com/office/drawing/2014/main" val="20001"/>
                    </a:ext>
                  </a:extLst>
                </a:gridCol>
                <a:gridCol w="1539409">
                  <a:extLst>
                    <a:ext uri="{9D8B030D-6E8A-4147-A177-3AD203B41FA5}">
                      <a16:colId xmlns:a16="http://schemas.microsoft.com/office/drawing/2014/main" val="20002"/>
                    </a:ext>
                  </a:extLst>
                </a:gridCol>
                <a:gridCol w="1197048">
                  <a:extLst>
                    <a:ext uri="{9D8B030D-6E8A-4147-A177-3AD203B41FA5}">
                      <a16:colId xmlns:a16="http://schemas.microsoft.com/office/drawing/2014/main" val="20003"/>
                    </a:ext>
                  </a:extLst>
                </a:gridCol>
                <a:gridCol w="864911">
                  <a:extLst>
                    <a:ext uri="{9D8B030D-6E8A-4147-A177-3AD203B41FA5}">
                      <a16:colId xmlns:a16="http://schemas.microsoft.com/office/drawing/2014/main" val="20004"/>
                    </a:ext>
                  </a:extLst>
                </a:gridCol>
              </a:tblGrid>
              <a:tr h="252041">
                <a:tc gridSpan="5">
                  <a:txBody>
                    <a:bodyPr/>
                    <a:lstStyle/>
                    <a:p>
                      <a:pPr algn="ctr">
                        <a:spcAft>
                          <a:spcPts val="0"/>
                        </a:spcAft>
                      </a:pPr>
                      <a:r>
                        <a:rPr lang="en-US" sz="1100" b="1" kern="0" dirty="0">
                          <a:effectLst/>
                        </a:rPr>
                        <a:t>XE220</a:t>
                      </a:r>
                      <a:r>
                        <a:rPr lang="en-US" altLang="zh-CN" sz="1100" b="1" kern="0" dirty="0">
                          <a:effectLst/>
                        </a:rPr>
                        <a:t>E </a:t>
                      </a:r>
                      <a:r>
                        <a:rPr lang="en-US" sz="1100" b="1" kern="0" dirty="0">
                          <a:effectLst/>
                        </a:rPr>
                        <a:t>Electrical Component List               </a:t>
                      </a:r>
                      <a:endParaRPr lang="zh-CN" sz="7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20068">
                <a:tc>
                  <a:txBody>
                    <a:bodyPr/>
                    <a:lstStyle/>
                    <a:p>
                      <a:pPr algn="just">
                        <a:spcAft>
                          <a:spcPts val="0"/>
                        </a:spcAft>
                      </a:pPr>
                      <a:r>
                        <a:rPr lang="en-US" sz="1000" kern="0" dirty="0">
                          <a:effectLst/>
                        </a:rPr>
                        <a:t>Serial</a:t>
                      </a:r>
                      <a:endParaRPr lang="zh-CN" sz="1000" kern="100" dirty="0">
                        <a:effectLst/>
                      </a:endParaRPr>
                    </a:p>
                    <a:p>
                      <a:pPr algn="just">
                        <a:spcAft>
                          <a:spcPts val="0"/>
                        </a:spcAft>
                      </a:pPr>
                      <a:r>
                        <a:rPr lang="en-US" sz="1000" kern="0" dirty="0">
                          <a:effectLst/>
                        </a:rPr>
                        <a:t>No.</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Sign</a:t>
                      </a:r>
                      <a:endParaRPr lang="zh-CN" sz="1000" b="1" kern="100" dirty="0">
                        <a:effectLst/>
                      </a:endParaRPr>
                    </a:p>
                    <a:p>
                      <a:pPr algn="ctr">
                        <a:spcAft>
                          <a:spcPts val="0"/>
                        </a:spcAft>
                      </a:pPr>
                      <a:r>
                        <a:rPr lang="en-US" sz="1000" kern="100" dirty="0">
                          <a:effectLst/>
                        </a:rPr>
                        <a:t> </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Model</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Name</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Parameter</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extLst>
                  <a:ext uri="{0D108BD9-81ED-4DB2-BD59-A6C34878D82A}">
                    <a16:rowId xmlns:a16="http://schemas.microsoft.com/office/drawing/2014/main" val="10001"/>
                  </a:ext>
                </a:extLst>
              </a:tr>
              <a:tr h="280044">
                <a:tc>
                  <a:txBody>
                    <a:bodyPr/>
                    <a:lstStyle/>
                    <a:p>
                      <a:pPr algn="ctr">
                        <a:spcAft>
                          <a:spcPts val="0"/>
                        </a:spcAft>
                      </a:pPr>
                      <a:r>
                        <a:rPr lang="en-US" altLang="zh-CN"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24</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S8/S9</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CVV-00006791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6">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Rocker switch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rowSpan="6">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DC24V8A</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307213">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S10</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CVV-00006439</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3"/>
                  </a:ext>
                </a:extLst>
              </a:tr>
              <a:tr h="153607">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26</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S12</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CVV-00006448</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4"/>
                  </a:ext>
                </a:extLst>
              </a:tr>
              <a:tr h="280044">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27</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S7</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CVV-00006447</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5"/>
                  </a:ext>
                </a:extLst>
              </a:tr>
              <a:tr h="153607">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28</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S24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CVV-00006183</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6"/>
                  </a:ext>
                </a:extLst>
              </a:tr>
              <a:tr h="153607">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29</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S12</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CVV-00008349</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vMerge="1">
                  <a:txBody>
                    <a:bodyPr/>
                    <a:lstStyle/>
                    <a:p>
                      <a:endParaRPr lang="zh-CN" altLang="en-US"/>
                    </a:p>
                  </a:txBody>
                  <a:tcPr/>
                </a:tc>
                <a:tc vMerge="1">
                  <a:txBody>
                    <a:bodyPr/>
                    <a:lstStyle/>
                    <a:p>
                      <a:endParaRPr lang="zh-CN" altLang="en-US"/>
                    </a:p>
                  </a:txBody>
                  <a:tcPr/>
                </a:tc>
                <a:extLst>
                  <a:ext uri="{0D108BD9-81ED-4DB2-BD59-A6C34878D82A}">
                    <a16:rowId xmlns:a16="http://schemas.microsoft.com/office/drawing/2014/main" val="10007"/>
                  </a:ext>
                </a:extLst>
              </a:tr>
              <a:tr h="269543">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30</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R10/R11</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MH-4_14337112</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Main pump first Preasure sensor</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0-500bar</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351224">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31</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R12-R20</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MH-4_14324637</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Pilot Pressure Sensor</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0-50Bar</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r h="351224">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32</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R3</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FS-005-HP-750</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Fuel level</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sensor</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 30-240</a:t>
                      </a:r>
                      <a:r>
                        <a:rPr lang="en-US" altLang="zh-CN" sz="900" kern="100" dirty="0">
                          <a:effectLst/>
                          <a:latin typeface="Calibri" panose="020F0502020204030204" pitchFamily="34" charset="0"/>
                          <a:ea typeface="宋体" panose="02010600030101010101" pitchFamily="2" charset="-122"/>
                          <a:cs typeface="Times New Roman" panose="02020603050405020304" pitchFamily="18" charset="0"/>
                        </a:rPr>
                        <a:t>Ω</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0"/>
                  </a:ext>
                </a:extLst>
              </a:tr>
              <a:tr h="351224">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33</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a:effectLst/>
                          <a:latin typeface="Calibri" panose="020F0502020204030204" pitchFamily="34" charset="0"/>
                          <a:ea typeface="宋体" panose="02010600030101010101" pitchFamily="2" charset="-122"/>
                          <a:cs typeface="Times New Roman" panose="02020603050405020304" pitchFamily="18" charset="0"/>
                        </a:rPr>
                        <a:t>R9</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4928568</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100">
                          <a:effectLst/>
                          <a:latin typeface="Calibri" panose="020F0502020204030204" pitchFamily="34" charset="0"/>
                          <a:ea typeface="宋体" panose="02010600030101010101" pitchFamily="2" charset="-122"/>
                          <a:cs typeface="Times New Roman" panose="02020603050405020304" pitchFamily="18" charset="0"/>
                        </a:rPr>
                        <a:t>Water </a:t>
                      </a:r>
                      <a:r>
                        <a:rPr lang="en-US" sz="900" kern="0">
                          <a:effectLst/>
                          <a:latin typeface="Arial" panose="020B0604020202020204" pitchFamily="34" charset="0"/>
                          <a:ea typeface="宋体" panose="02010600030101010101" pitchFamily="2" charset="-122"/>
                          <a:cs typeface="Times New Roman" panose="02020603050405020304" pitchFamily="18" charset="0"/>
                        </a:rPr>
                        <a:t>level</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sensor</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1"/>
                  </a:ext>
                </a:extLst>
              </a:tr>
              <a:tr h="929981">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34</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a:effectLst/>
                          <a:latin typeface="Calibri" panose="020F0502020204030204" pitchFamily="34" charset="0"/>
                          <a:ea typeface="宋体" panose="02010600030101010101" pitchFamily="2" charset="-122"/>
                          <a:cs typeface="Times New Roman" panose="02020603050405020304" pitchFamily="18" charset="0"/>
                        </a:rPr>
                        <a:t>R16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3865312</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Intercooler</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temperature</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2"/>
                  </a:ext>
                </a:extLst>
              </a:tr>
              <a:tr h="441653">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35</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a:effectLst/>
                          <a:latin typeface="Calibri" panose="020F0502020204030204" pitchFamily="34" charset="0"/>
                          <a:ea typeface="宋体" panose="02010600030101010101" pitchFamily="2" charset="-122"/>
                          <a:cs typeface="Times New Roman" panose="02020603050405020304" pitchFamily="18" charset="0"/>
                        </a:rPr>
                        <a:t>B1</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AH0920000</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Intake air</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heater</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DC24V 100A</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13"/>
                  </a:ext>
                </a:extLst>
              </a:tr>
            </a:tbl>
          </a:graphicData>
        </a:graphic>
      </p:graphicFrame>
      <p:graphicFrame>
        <p:nvGraphicFramePr>
          <p:cNvPr id="5" name="表格 4">
            <a:extLst>
              <a:ext uri="{FF2B5EF4-FFF2-40B4-BE49-F238E27FC236}">
                <a16:creationId xmlns:a16="http://schemas.microsoft.com/office/drawing/2014/main" id="{97465DFA-084D-48B6-AD71-894A247E4F61}"/>
              </a:ext>
            </a:extLst>
          </p:cNvPr>
          <p:cNvGraphicFramePr>
            <a:graphicFrameLocks noGrp="1"/>
          </p:cNvGraphicFramePr>
          <p:nvPr/>
        </p:nvGraphicFramePr>
        <p:xfrm>
          <a:off x="5880100" y="1630681"/>
          <a:ext cx="5504180" cy="3138725"/>
        </p:xfrm>
        <a:graphic>
          <a:graphicData uri="http://schemas.openxmlformats.org/drawingml/2006/table">
            <a:tbl>
              <a:tblPr firstRow="1" firstCol="1" bandRow="1">
                <a:tableStyleId>{5C22544A-7EE6-4342-B048-85BDC9FD1C3A}</a:tableStyleId>
              </a:tblPr>
              <a:tblGrid>
                <a:gridCol w="571970">
                  <a:extLst>
                    <a:ext uri="{9D8B030D-6E8A-4147-A177-3AD203B41FA5}">
                      <a16:colId xmlns:a16="http://schemas.microsoft.com/office/drawing/2014/main" val="20000"/>
                    </a:ext>
                  </a:extLst>
                </a:gridCol>
                <a:gridCol w="704601">
                  <a:extLst>
                    <a:ext uri="{9D8B030D-6E8A-4147-A177-3AD203B41FA5}">
                      <a16:colId xmlns:a16="http://schemas.microsoft.com/office/drawing/2014/main" val="20001"/>
                    </a:ext>
                  </a:extLst>
                </a:gridCol>
                <a:gridCol w="1807096">
                  <a:extLst>
                    <a:ext uri="{9D8B030D-6E8A-4147-A177-3AD203B41FA5}">
                      <a16:colId xmlns:a16="http://schemas.microsoft.com/office/drawing/2014/main" val="20002"/>
                    </a:ext>
                  </a:extLst>
                </a:gridCol>
                <a:gridCol w="1405202">
                  <a:extLst>
                    <a:ext uri="{9D8B030D-6E8A-4147-A177-3AD203B41FA5}">
                      <a16:colId xmlns:a16="http://schemas.microsoft.com/office/drawing/2014/main" val="20003"/>
                    </a:ext>
                  </a:extLst>
                </a:gridCol>
                <a:gridCol w="1015311">
                  <a:extLst>
                    <a:ext uri="{9D8B030D-6E8A-4147-A177-3AD203B41FA5}">
                      <a16:colId xmlns:a16="http://schemas.microsoft.com/office/drawing/2014/main" val="20004"/>
                    </a:ext>
                  </a:extLst>
                </a:gridCol>
              </a:tblGrid>
              <a:tr h="266699">
                <a:tc gridSpan="5">
                  <a:txBody>
                    <a:bodyPr/>
                    <a:lstStyle/>
                    <a:p>
                      <a:pPr algn="ctr">
                        <a:spcAft>
                          <a:spcPts val="0"/>
                        </a:spcAft>
                      </a:pPr>
                      <a:r>
                        <a:rPr lang="en-US" sz="1100" b="1" kern="0" dirty="0">
                          <a:effectLst/>
                        </a:rPr>
                        <a:t>XE220</a:t>
                      </a:r>
                      <a:r>
                        <a:rPr lang="en-US" altLang="zh-CN" sz="1100" b="1" kern="0" dirty="0">
                          <a:effectLst/>
                        </a:rPr>
                        <a:t>E </a:t>
                      </a:r>
                      <a:r>
                        <a:rPr lang="en-US" sz="1100" b="1" kern="0" dirty="0">
                          <a:effectLst/>
                        </a:rPr>
                        <a:t>Electrical Component List</a:t>
                      </a:r>
                      <a:endParaRPr lang="zh-CN" sz="7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10000"/>
                  </a:ext>
                </a:extLst>
              </a:tr>
              <a:tr h="408720">
                <a:tc>
                  <a:txBody>
                    <a:bodyPr/>
                    <a:lstStyle/>
                    <a:p>
                      <a:pPr algn="just">
                        <a:spcAft>
                          <a:spcPts val="0"/>
                        </a:spcAft>
                      </a:pPr>
                      <a:r>
                        <a:rPr lang="en-US" sz="1000" kern="0" dirty="0">
                          <a:effectLst/>
                        </a:rPr>
                        <a:t>Serial</a:t>
                      </a:r>
                      <a:endParaRPr lang="zh-CN" sz="1000" kern="100" dirty="0">
                        <a:effectLst/>
                      </a:endParaRPr>
                    </a:p>
                    <a:p>
                      <a:pPr algn="just">
                        <a:spcAft>
                          <a:spcPts val="0"/>
                        </a:spcAft>
                      </a:pPr>
                      <a:r>
                        <a:rPr lang="en-US" sz="1000" kern="0" dirty="0">
                          <a:effectLst/>
                        </a:rPr>
                        <a:t>No.</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Sign</a:t>
                      </a:r>
                      <a:endParaRPr lang="zh-CN" sz="1000" b="1" kern="100" dirty="0">
                        <a:effectLst/>
                      </a:endParaRPr>
                    </a:p>
                    <a:p>
                      <a:pPr algn="ctr">
                        <a:spcAft>
                          <a:spcPts val="0"/>
                        </a:spcAft>
                      </a:pPr>
                      <a:r>
                        <a:rPr lang="en-US" sz="1000" kern="100" dirty="0">
                          <a:effectLst/>
                        </a:rPr>
                        <a:t> </a:t>
                      </a:r>
                      <a:endParaRPr lang="zh-CN" sz="10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Model</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Name</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tc>
                  <a:txBody>
                    <a:bodyPr/>
                    <a:lstStyle/>
                    <a:p>
                      <a:pPr algn="ctr">
                        <a:spcAft>
                          <a:spcPts val="0"/>
                        </a:spcAft>
                      </a:pPr>
                      <a:r>
                        <a:rPr lang="en-US" sz="1000" b="1" kern="0" dirty="0">
                          <a:effectLst/>
                        </a:rPr>
                        <a:t>Parameter</a:t>
                      </a:r>
                      <a:endParaRPr lang="zh-CN" sz="1000" b="1" kern="100" dirty="0">
                        <a:effectLst/>
                      </a:endParaRPr>
                    </a:p>
                    <a:p>
                      <a:pPr algn="ctr">
                        <a:spcAft>
                          <a:spcPts val="0"/>
                        </a:spcAft>
                      </a:pPr>
                      <a:r>
                        <a:rPr lang="en-US" sz="1000" b="1" kern="100" dirty="0">
                          <a:effectLst/>
                        </a:rPr>
                        <a:t> </a:t>
                      </a:r>
                      <a:endParaRPr lang="zh-CN" sz="1000" b="1"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43761" marR="43761" marT="0" marB="0" anchor="ctr"/>
                </a:tc>
                <a:extLst>
                  <a:ext uri="{0D108BD9-81ED-4DB2-BD59-A6C34878D82A}">
                    <a16:rowId xmlns:a16="http://schemas.microsoft.com/office/drawing/2014/main" val="10001"/>
                  </a:ext>
                </a:extLst>
              </a:tr>
              <a:tr h="272479">
                <a:tc>
                  <a:txBody>
                    <a:bodyPr/>
                    <a:lstStyle/>
                    <a:p>
                      <a:pPr algn="ctr">
                        <a:spcAft>
                          <a:spcPts val="0"/>
                        </a:spcAft>
                      </a:pPr>
                      <a:r>
                        <a:rPr lang="en-US"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rPr>
                        <a:t>36</a:t>
                      </a:r>
                      <a:endParaRPr 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dirty="0">
                          <a:effectLst/>
                          <a:latin typeface="Calibri" panose="020F0502020204030204" pitchFamily="34" charset="0"/>
                          <a:ea typeface="宋体" panose="02010600030101010101" pitchFamily="2" charset="-122"/>
                          <a:cs typeface="Times New Roman" panose="02020603050405020304" pitchFamily="18" charset="0"/>
                        </a:rPr>
                        <a:t>R4</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100">
                          <a:effectLst/>
                          <a:latin typeface="Calibri" panose="020F0502020204030204" pitchFamily="34" charset="0"/>
                          <a:ea typeface="宋体" panose="02010600030101010101" pitchFamily="2" charset="-122"/>
                          <a:cs typeface="Times New Roman" panose="02020603050405020304" pitchFamily="18" charset="0"/>
                        </a:rPr>
                        <a:t>PF5020064</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Hydraulic oil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Temperature sensor</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100">
                          <a:effectLst/>
                          <a:latin typeface="Calibri" panose="020F0502020204030204" pitchFamily="34" charset="0"/>
                          <a:ea typeface="宋体" panose="02010600030101010101" pitchFamily="2" charset="-122"/>
                          <a:cs typeface="Times New Roman" panose="02020603050405020304" pitchFamily="18" charset="0"/>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2"/>
                  </a:ext>
                </a:extLst>
              </a:tr>
              <a:tr h="298914">
                <a:tc>
                  <a:txBody>
                    <a:bodyPr/>
                    <a:lstStyle/>
                    <a:p>
                      <a:pPr algn="ctr">
                        <a:spcAft>
                          <a:spcPts val="0"/>
                        </a:spcAft>
                      </a:pPr>
                      <a:r>
                        <a:rPr lang="en-US"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rPr>
                        <a:t>37</a:t>
                      </a:r>
                      <a:endParaRPr 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H1/H2</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DL125-WJ02H/02L</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Horn</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DC24V 4A</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3"/>
                  </a:ext>
                </a:extLst>
              </a:tr>
              <a:tr h="149457">
                <a:tc>
                  <a:txBody>
                    <a:bodyPr/>
                    <a:lstStyle/>
                    <a:p>
                      <a:pPr algn="ctr">
                        <a:spcAft>
                          <a:spcPts val="0"/>
                        </a:spcAft>
                      </a:pPr>
                      <a:r>
                        <a:rPr lang="en-US"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rPr>
                        <a:t>38</a:t>
                      </a:r>
                      <a:endParaRPr 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H4</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FM211A-XGWJ</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Travel alarm</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12-48Vdc  0.6A</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4"/>
                  </a:ext>
                </a:extLst>
              </a:tr>
              <a:tr h="272479">
                <a:tc>
                  <a:txBody>
                    <a:bodyPr/>
                    <a:lstStyle/>
                    <a:p>
                      <a:pPr algn="ctr">
                        <a:spcAft>
                          <a:spcPts val="0"/>
                        </a:spcAft>
                      </a:pPr>
                      <a:r>
                        <a:rPr lang="en-US"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rPr>
                        <a:t>39</a:t>
                      </a:r>
                      <a:endParaRPr 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E1~E3</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E5~E9</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LW18</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Boom lamp</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DC24V 24W</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5"/>
                  </a:ext>
                </a:extLst>
              </a:tr>
              <a:tr h="533818">
                <a:tc>
                  <a:txBody>
                    <a:bodyPr/>
                    <a:lstStyle/>
                    <a:p>
                      <a:pPr algn="ctr">
                        <a:spcAft>
                          <a:spcPts val="0"/>
                        </a:spcAft>
                      </a:pPr>
                      <a:r>
                        <a:rPr lang="en-US" alt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rPr>
                        <a:t>40</a:t>
                      </a:r>
                      <a:endParaRPr lang="zh-CN" sz="1000" kern="0" dirty="0">
                        <a:solidFill>
                          <a:schemeClr val="dk1"/>
                        </a:solidFill>
                        <a:effectLst/>
                        <a:latin typeface="Arial" panose="020B060402020202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M5</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900" kern="0" dirty="0">
                          <a:solidFill>
                            <a:srgbClr val="FF0000"/>
                          </a:solidFill>
                          <a:effectLst/>
                          <a:latin typeface="Arial" panose="020B0604020202020204" pitchFamily="34" charset="0"/>
                          <a:ea typeface="宋体" panose="02010600030101010101" pitchFamily="2" charset="-122"/>
                          <a:cs typeface="Times New Roman" panose="02020603050405020304" pitchFamily="18" charset="0"/>
                        </a:rPr>
                        <a:t> </a:t>
                      </a:r>
                      <a:r>
                        <a:rPr lang="en-US" altLang="zh-CN" sz="900" dirty="0"/>
                        <a:t>E3-6-071</a:t>
                      </a: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Washer</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 </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DC24V</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6"/>
                  </a:ext>
                </a:extLst>
              </a:tr>
              <a:tr h="266909">
                <a:tc>
                  <a:txBody>
                    <a:bodyPr/>
                    <a:lstStyle/>
                    <a:p>
                      <a:pPr algn="ctr">
                        <a:spcAft>
                          <a:spcPts val="0"/>
                        </a:spcAft>
                      </a:pPr>
                      <a:r>
                        <a:rPr lang="en-US" sz="1050"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41</a:t>
                      </a:r>
                      <a:endParaRPr lang="zh-CN" sz="105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M6</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solidFill>
                            <a:srgbClr val="FF0000"/>
                          </a:solidFill>
                          <a:effectLst/>
                          <a:latin typeface="Arial" panose="020B0604020202020204" pitchFamily="34" charset="0"/>
                          <a:ea typeface="宋体" panose="02010600030101010101" pitchFamily="2" charset="-122"/>
                          <a:cs typeface="Times New Roman" panose="02020603050405020304" pitchFamily="18" charset="0"/>
                        </a:rPr>
                        <a:t>ZD2032A</a:t>
                      </a:r>
                      <a:endParaRPr lang="zh-CN" sz="900" kern="100" dirty="0">
                        <a:solidFill>
                          <a:srgbClr val="FF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Windscreen wiper</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DC24V 35W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7"/>
                  </a:ext>
                </a:extLst>
              </a:tr>
              <a:tr h="262261">
                <a:tc>
                  <a:txBody>
                    <a:bodyPr/>
                    <a:lstStyle/>
                    <a:p>
                      <a:pPr algn="ctr">
                        <a:spcAft>
                          <a:spcPts val="0"/>
                        </a:spcAft>
                      </a:pPr>
                      <a:r>
                        <a:rPr lang="en-US"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42</a:t>
                      </a:r>
                      <a:endParaRPr lang="zh-CN"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G1/G0</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6-QW-120T(VARTA)</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Battery</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just">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DC24V</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8"/>
                  </a:ext>
                </a:extLst>
              </a:tr>
              <a:tr h="400364">
                <a:tc>
                  <a:txBody>
                    <a:bodyPr/>
                    <a:lstStyle/>
                    <a:p>
                      <a:pPr algn="ctr">
                        <a:spcAft>
                          <a:spcPts val="0"/>
                        </a:spcAft>
                      </a:pPr>
                      <a:r>
                        <a:rPr lang="en-US" altLang="zh-CN"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rPr>
                        <a:t>43</a:t>
                      </a:r>
                      <a:endParaRPr lang="zh-CN" sz="1050" b="1" kern="100" dirty="0">
                        <a:solidFill>
                          <a:srgbClr val="000000"/>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G2</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EE 8600504</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a:effectLst/>
                          <a:latin typeface="Arial" panose="020B0604020202020204" pitchFamily="34" charset="0"/>
                          <a:ea typeface="宋体" panose="02010600030101010101" pitchFamily="2" charset="-122"/>
                          <a:cs typeface="Times New Roman" panose="02020603050405020304" pitchFamily="18" charset="0"/>
                        </a:rPr>
                        <a:t>Generator </a:t>
                      </a:r>
                      <a:endParaRPr lang="zh-CN" sz="900" kern="10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tc>
                  <a:txBody>
                    <a:bodyPr/>
                    <a:lstStyle/>
                    <a:p>
                      <a:pPr algn="l">
                        <a:spcAft>
                          <a:spcPts val="0"/>
                        </a:spcAft>
                      </a:pPr>
                      <a:r>
                        <a:rPr lang="en-US" sz="900" kern="0" dirty="0">
                          <a:effectLst/>
                          <a:latin typeface="Arial" panose="020B0604020202020204" pitchFamily="34" charset="0"/>
                          <a:ea typeface="宋体" panose="02010600030101010101" pitchFamily="2" charset="-122"/>
                          <a:cs typeface="Times New Roman" panose="02020603050405020304" pitchFamily="18" charset="0"/>
                        </a:rPr>
                        <a:t>DC24V 70A</a:t>
                      </a:r>
                      <a:endParaRPr lang="zh-CN" sz="900" kern="100" dirty="0">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nchor="ctr"/>
                </a:tc>
                <a:extLst>
                  <a:ext uri="{0D108BD9-81ED-4DB2-BD59-A6C34878D82A}">
                    <a16:rowId xmlns:a16="http://schemas.microsoft.com/office/drawing/2014/main" val="10009"/>
                  </a:ext>
                </a:extLst>
              </a:tr>
            </a:tbl>
          </a:graphicData>
        </a:graphic>
      </p:graphicFrame>
    </p:spTree>
    <p:extLst>
      <p:ext uri="{BB962C8B-B14F-4D97-AF65-F5344CB8AC3E}">
        <p14:creationId xmlns:p14="http://schemas.microsoft.com/office/powerpoint/2010/main" val="615726322"/>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Picture 1" descr="c:\users\public\documents\kk6 files\xcmgwj\account\1419@10.15.7.244\image_cache\fe25e9dd353a4267989cd6237e0d6fac.png">
            <a:extLst>
              <a:ext uri="{FF2B5EF4-FFF2-40B4-BE49-F238E27FC236}">
                <a16:creationId xmlns:a16="http://schemas.microsoft.com/office/drawing/2014/main" id="{5321156B-7DD1-48F4-BD09-ECF66ED220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635" y="1661701"/>
            <a:ext cx="5885570" cy="38688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78151E52-9EC0-4B78-9591-60B50F7B360B}"/>
              </a:ext>
            </a:extLst>
          </p:cNvPr>
          <p:cNvSpPr/>
          <p:nvPr/>
        </p:nvSpPr>
        <p:spPr>
          <a:xfrm>
            <a:off x="6700682" y="4494074"/>
            <a:ext cx="5139995" cy="1815882"/>
          </a:xfrm>
          <a:prstGeom prst="rect">
            <a:avLst/>
          </a:prstGeom>
        </p:spPr>
        <p:txBody>
          <a:bodyPr wrap="square">
            <a:spAutoFit/>
          </a:bodyPr>
          <a:lstStyle/>
          <a:p>
            <a:r>
              <a:rPr lang="zh-CN" altLang="en-US" sz="1400" dirty="0">
                <a:latin typeface="微软雅黑" panose="020B0503020204020204" pitchFamily="34" charset="-122"/>
                <a:ea typeface="微软雅黑" panose="020B0503020204020204" pitchFamily="34" charset="-122"/>
              </a:rPr>
              <a:t>整车由两块</a:t>
            </a:r>
            <a:r>
              <a:rPr lang="en-US" altLang="zh-CN" sz="1400" dirty="0">
                <a:latin typeface="微软雅黑" panose="020B0503020204020204" pitchFamily="34" charset="-122"/>
                <a:ea typeface="微软雅黑" panose="020B0503020204020204" pitchFamily="34" charset="-122"/>
              </a:rPr>
              <a:t>12V</a:t>
            </a:r>
            <a:r>
              <a:rPr lang="zh-CN" altLang="en-US" sz="1400" dirty="0">
                <a:latin typeface="微软雅黑" panose="020B0503020204020204" pitchFamily="34" charset="-122"/>
                <a:ea typeface="微软雅黑" panose="020B0503020204020204" pitchFamily="34" charset="-122"/>
              </a:rPr>
              <a:t>蓄电池串联后供电，</a:t>
            </a:r>
            <a:r>
              <a:rPr lang="en-US" altLang="zh-CN" sz="1400" dirty="0">
                <a:latin typeface="微软雅黑" panose="020B0503020204020204" pitchFamily="34" charset="-122"/>
                <a:ea typeface="微软雅黑" panose="020B0503020204020204" pitchFamily="34" charset="-122"/>
              </a:rPr>
              <a:t>S0</a:t>
            </a:r>
            <a:r>
              <a:rPr lang="zh-CN" altLang="en-US" sz="1400" dirty="0">
                <a:latin typeface="微软雅黑" panose="020B0503020204020204" pitchFamily="34" charset="-122"/>
                <a:ea typeface="微软雅黑" panose="020B0503020204020204" pitchFamily="34" charset="-122"/>
              </a:rPr>
              <a:t>即为电源总开关，控制整车电源通断。上图为大电流继电器盒</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内含</a:t>
            </a:r>
            <a:r>
              <a:rPr lang="en-US" altLang="zh-CN" sz="1400" dirty="0">
                <a:latin typeface="微软雅黑" panose="020B0503020204020204" pitchFamily="34" charset="-122"/>
                <a:ea typeface="微软雅黑" panose="020B0503020204020204" pitchFamily="34" charset="-122"/>
              </a:rPr>
              <a:t>K1/K2/K3)</a:t>
            </a:r>
            <a:r>
              <a:rPr lang="zh-CN" altLang="en-US" sz="1400" dirty="0">
                <a:latin typeface="微软雅黑" panose="020B0503020204020204" pitchFamily="34" charset="-122"/>
                <a:ea typeface="微软雅黑" panose="020B0503020204020204" pitchFamily="34" charset="-122"/>
              </a:rPr>
              <a:t>，当</a:t>
            </a:r>
            <a:r>
              <a:rPr lang="en-US" altLang="zh-CN" sz="1400" dirty="0">
                <a:latin typeface="微软雅黑" panose="020B0503020204020204" pitchFamily="34" charset="-122"/>
                <a:ea typeface="微软雅黑" panose="020B0503020204020204" pitchFamily="34" charset="-122"/>
              </a:rPr>
              <a:t>S0</a:t>
            </a:r>
            <a:r>
              <a:rPr lang="zh-CN" altLang="en-US" sz="1400" dirty="0">
                <a:latin typeface="微软雅黑" panose="020B0503020204020204" pitchFamily="34" charset="-122"/>
                <a:ea typeface="微软雅黑" panose="020B0503020204020204" pitchFamily="34" charset="-122"/>
              </a:rPr>
              <a:t>闭合，同时钥匙开关处于“</a:t>
            </a:r>
            <a:r>
              <a:rPr lang="en-US" altLang="zh-CN" sz="1400" dirty="0">
                <a:latin typeface="微软雅黑" panose="020B0503020204020204" pitchFamily="34" charset="-122"/>
                <a:ea typeface="微软雅黑" panose="020B0503020204020204" pitchFamily="34" charset="-122"/>
              </a:rPr>
              <a:t>ON</a:t>
            </a:r>
            <a:r>
              <a:rPr lang="zh-CN" altLang="en-US" sz="1400" dirty="0">
                <a:latin typeface="微软雅黑" panose="020B0503020204020204" pitchFamily="34" charset="-122"/>
                <a:ea typeface="微软雅黑" panose="020B0503020204020204" pitchFamily="34" charset="-122"/>
              </a:rPr>
              <a:t>”档时，电源继电器</a:t>
            </a:r>
            <a:r>
              <a:rPr lang="en-US" altLang="zh-CN" sz="1400" dirty="0">
                <a:latin typeface="微软雅黑" panose="020B0503020204020204" pitchFamily="34" charset="-122"/>
                <a:ea typeface="微软雅黑" panose="020B0503020204020204" pitchFamily="34" charset="-122"/>
              </a:rPr>
              <a:t>K2</a:t>
            </a:r>
            <a:r>
              <a:rPr lang="zh-CN" altLang="en-US" sz="1400" dirty="0">
                <a:latin typeface="微软雅黑" panose="020B0503020204020204" pitchFamily="34" charset="-122"/>
                <a:ea typeface="微软雅黑" panose="020B0503020204020204" pitchFamily="34" charset="-122"/>
              </a:rPr>
              <a:t>得电吸合，所有的电气设备均被供电。</a:t>
            </a:r>
            <a:r>
              <a:rPr lang="zh-CN" altLang="zh-CN" sz="1400" dirty="0">
                <a:latin typeface="微软雅黑" panose="020B0503020204020204" pitchFamily="34" charset="-122"/>
                <a:ea typeface="微软雅黑" panose="020B0503020204020204" pitchFamily="34" charset="-122"/>
              </a:rPr>
              <a:t>当发动机不转动时，电瓶给电器设备供电，发动机转动后，由发电机给电器设备供电。发动机转动后，当钥匙开关从“</a:t>
            </a:r>
            <a:r>
              <a:rPr lang="en-US" altLang="zh-CN" sz="1400" dirty="0">
                <a:latin typeface="微软雅黑" panose="020B0503020204020204" pitchFamily="34" charset="-122"/>
                <a:ea typeface="微软雅黑" panose="020B0503020204020204" pitchFamily="34" charset="-122"/>
              </a:rPr>
              <a:t>ON</a:t>
            </a:r>
            <a:r>
              <a:rPr lang="zh-CN" altLang="zh-CN" sz="1400" dirty="0">
                <a:latin typeface="微软雅黑" panose="020B0503020204020204" pitchFamily="34" charset="-122"/>
                <a:ea typeface="微软雅黑" panose="020B0503020204020204" pitchFamily="34" charset="-122"/>
              </a:rPr>
              <a:t>”档打到“</a:t>
            </a:r>
            <a:r>
              <a:rPr lang="en-US" altLang="zh-CN" sz="1400" dirty="0">
                <a:latin typeface="微软雅黑" panose="020B0503020204020204" pitchFamily="34" charset="-122"/>
                <a:ea typeface="微软雅黑" panose="020B0503020204020204" pitchFamily="34" charset="-122"/>
              </a:rPr>
              <a:t>OFF</a:t>
            </a:r>
            <a:r>
              <a:rPr lang="zh-CN" altLang="zh-CN" sz="1400" dirty="0">
                <a:latin typeface="微软雅黑" panose="020B0503020204020204" pitchFamily="34" charset="-122"/>
                <a:ea typeface="微软雅黑" panose="020B0503020204020204" pitchFamily="34" charset="-122"/>
              </a:rPr>
              <a:t>”档时，由于发动机惯性，发电机需要转动一定时间停止，此时发电机“</a:t>
            </a:r>
            <a:r>
              <a:rPr lang="en-US" altLang="zh-CN" sz="1400" dirty="0">
                <a:latin typeface="微软雅黑" panose="020B0503020204020204" pitchFamily="34" charset="-122"/>
                <a:ea typeface="微软雅黑" panose="020B0503020204020204" pitchFamily="34" charset="-122"/>
              </a:rPr>
              <a:t>B</a:t>
            </a:r>
            <a:r>
              <a:rPr lang="zh-CN" altLang="zh-CN" sz="1400" dirty="0">
                <a:latin typeface="微软雅黑" panose="020B0503020204020204" pitchFamily="34" charset="-122"/>
                <a:ea typeface="微软雅黑" panose="020B0503020204020204" pitchFamily="34" charset="-122"/>
              </a:rPr>
              <a:t>”端的电流流经电源总开关</a:t>
            </a:r>
            <a:r>
              <a:rPr lang="en-US" altLang="zh-CN" sz="1400" dirty="0">
                <a:latin typeface="微软雅黑" panose="020B0503020204020204" pitchFamily="34" charset="-122"/>
                <a:ea typeface="微软雅黑" panose="020B0503020204020204" pitchFamily="34" charset="-122"/>
              </a:rPr>
              <a:t>S0</a:t>
            </a:r>
            <a:r>
              <a:rPr lang="zh-CN" altLang="zh-CN" sz="1400" dirty="0">
                <a:latin typeface="微软雅黑" panose="020B0503020204020204" pitchFamily="34" charset="-122"/>
                <a:ea typeface="微软雅黑" panose="020B0503020204020204" pitchFamily="34" charset="-122"/>
              </a:rPr>
              <a:t>被</a:t>
            </a:r>
            <a:r>
              <a:rPr lang="zh-CN" altLang="en-US" sz="1400" dirty="0">
                <a:latin typeface="微软雅黑" panose="020B0503020204020204" pitchFamily="34" charset="-122"/>
                <a:ea typeface="微软雅黑" panose="020B0503020204020204" pitchFamily="34" charset="-122"/>
              </a:rPr>
              <a:t>蓄电池</a:t>
            </a:r>
            <a:r>
              <a:rPr lang="zh-CN" altLang="zh-CN" sz="1400" dirty="0">
                <a:latin typeface="微软雅黑" panose="020B0503020204020204" pitchFamily="34" charset="-122"/>
                <a:ea typeface="微软雅黑" panose="020B0503020204020204" pitchFamily="34" charset="-122"/>
              </a:rPr>
              <a:t>吸收。</a:t>
            </a:r>
            <a:endParaRPr lang="en-US" altLang="zh-CN" sz="1400" dirty="0">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343E6A58-AF82-4C9D-87F6-3DABDC944B41}"/>
              </a:ext>
            </a:extLst>
          </p:cNvPr>
          <p:cNvCxnSpPr/>
          <p:nvPr/>
        </p:nvCxnSpPr>
        <p:spPr>
          <a:xfrm flipH="1" flipV="1">
            <a:off x="395532" y="5402016"/>
            <a:ext cx="91339" cy="73380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矩形 5">
            <a:extLst>
              <a:ext uri="{FF2B5EF4-FFF2-40B4-BE49-F238E27FC236}">
                <a16:creationId xmlns:a16="http://schemas.microsoft.com/office/drawing/2014/main" id="{6104EA04-939B-4C9F-A151-844915BB92F6}"/>
              </a:ext>
            </a:extLst>
          </p:cNvPr>
          <p:cNvSpPr/>
          <p:nvPr/>
        </p:nvSpPr>
        <p:spPr>
          <a:xfrm>
            <a:off x="5891186" y="2305395"/>
            <a:ext cx="1415772" cy="1169551"/>
          </a:xfrm>
          <a:prstGeom prst="rect">
            <a:avLst/>
          </a:prstGeom>
        </p:spPr>
        <p:txBody>
          <a:bodyPr wrap="none">
            <a:spAutoFit/>
          </a:bodyPr>
          <a:lstStyle/>
          <a:p>
            <a:r>
              <a:rPr lang="zh-CN" altLang="en-US" sz="1400" dirty="0">
                <a:latin typeface="微软雅黑" panose="020B0503020204020204" pitchFamily="34" charset="-122"/>
                <a:ea typeface="微软雅黑" panose="020B0503020204020204" pitchFamily="34" charset="-122"/>
              </a:rPr>
              <a:t>①</a:t>
            </a:r>
            <a:r>
              <a:rPr lang="en-US" altLang="zh-CN" sz="1400" dirty="0">
                <a:latin typeface="微软雅黑" panose="020B0503020204020204" pitchFamily="34" charset="-122"/>
                <a:ea typeface="微软雅黑" panose="020B0503020204020204" pitchFamily="34" charset="-122"/>
              </a:rPr>
              <a:t>24V</a:t>
            </a:r>
            <a:r>
              <a:rPr lang="zh-CN" altLang="en-US" sz="1400" dirty="0">
                <a:latin typeface="微软雅黑" panose="020B0503020204020204" pitchFamily="34" charset="-122"/>
                <a:ea typeface="微软雅黑" panose="020B0503020204020204" pitchFamily="34" charset="-122"/>
              </a:rPr>
              <a:t>直流电源</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②起动机</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③发电机</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④电源继电器</a:t>
            </a:r>
            <a:endParaRPr lang="en-US" altLang="zh-CN" sz="1400" dirty="0">
              <a:latin typeface="微软雅黑" panose="020B0503020204020204" pitchFamily="34" charset="-122"/>
              <a:ea typeface="微软雅黑" panose="020B0503020204020204" pitchFamily="34" charset="-122"/>
            </a:endParaRPr>
          </a:p>
          <a:p>
            <a:r>
              <a:rPr lang="zh-CN" altLang="en-US" sz="1400" dirty="0">
                <a:latin typeface="微软雅黑" panose="020B0503020204020204" pitchFamily="34" charset="-122"/>
                <a:ea typeface="微软雅黑" panose="020B0503020204020204" pitchFamily="34" charset="-122"/>
              </a:rPr>
              <a:t>⑤钥匙开关</a:t>
            </a:r>
            <a:endParaRPr lang="en-US" altLang="zh-CN" sz="1400" dirty="0"/>
          </a:p>
        </p:txBody>
      </p:sp>
      <p:cxnSp>
        <p:nvCxnSpPr>
          <p:cNvPr id="7" name="直接箭头连接符 6">
            <a:extLst>
              <a:ext uri="{FF2B5EF4-FFF2-40B4-BE49-F238E27FC236}">
                <a16:creationId xmlns:a16="http://schemas.microsoft.com/office/drawing/2014/main" id="{7A0E28BC-45CA-42A8-92EF-31344239F0D6}"/>
              </a:ext>
            </a:extLst>
          </p:cNvPr>
          <p:cNvCxnSpPr/>
          <p:nvPr/>
        </p:nvCxnSpPr>
        <p:spPr>
          <a:xfrm flipH="1" flipV="1">
            <a:off x="1769639" y="5402015"/>
            <a:ext cx="83496" cy="73380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矩形 7">
            <a:extLst>
              <a:ext uri="{FF2B5EF4-FFF2-40B4-BE49-F238E27FC236}">
                <a16:creationId xmlns:a16="http://schemas.microsoft.com/office/drawing/2014/main" id="{A1B1011B-DFCF-4EF8-A81E-2DA13ECDCE79}"/>
              </a:ext>
            </a:extLst>
          </p:cNvPr>
          <p:cNvSpPr/>
          <p:nvPr/>
        </p:nvSpPr>
        <p:spPr>
          <a:xfrm>
            <a:off x="1635641" y="6137329"/>
            <a:ext cx="415498" cy="369332"/>
          </a:xfrm>
          <a:prstGeom prst="rect">
            <a:avLst/>
          </a:prstGeom>
        </p:spPr>
        <p:txBody>
          <a:bodyPr wrap="none">
            <a:spAutoFit/>
          </a:bodyPr>
          <a:lstStyle/>
          <a:p>
            <a:r>
              <a:rPr lang="zh-CN" altLang="en-US" dirty="0"/>
              <a:t>③</a:t>
            </a:r>
          </a:p>
        </p:txBody>
      </p:sp>
      <p:cxnSp>
        <p:nvCxnSpPr>
          <p:cNvPr id="9" name="直接箭头连接符 8">
            <a:extLst>
              <a:ext uri="{FF2B5EF4-FFF2-40B4-BE49-F238E27FC236}">
                <a16:creationId xmlns:a16="http://schemas.microsoft.com/office/drawing/2014/main" id="{2EB91202-750D-48EF-8DD6-9AF04D5D950A}"/>
              </a:ext>
            </a:extLst>
          </p:cNvPr>
          <p:cNvCxnSpPr/>
          <p:nvPr/>
        </p:nvCxnSpPr>
        <p:spPr>
          <a:xfrm flipH="1" flipV="1">
            <a:off x="1092628" y="5418599"/>
            <a:ext cx="71254" cy="71722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矩形 9">
            <a:extLst>
              <a:ext uri="{FF2B5EF4-FFF2-40B4-BE49-F238E27FC236}">
                <a16:creationId xmlns:a16="http://schemas.microsoft.com/office/drawing/2014/main" id="{B7E18DF2-7256-46B9-A100-72FD8E124664}"/>
              </a:ext>
            </a:extLst>
          </p:cNvPr>
          <p:cNvSpPr/>
          <p:nvPr/>
        </p:nvSpPr>
        <p:spPr>
          <a:xfrm>
            <a:off x="962446" y="6135820"/>
            <a:ext cx="415498" cy="369332"/>
          </a:xfrm>
          <a:prstGeom prst="rect">
            <a:avLst/>
          </a:prstGeom>
        </p:spPr>
        <p:txBody>
          <a:bodyPr wrap="none">
            <a:spAutoFit/>
          </a:bodyPr>
          <a:lstStyle/>
          <a:p>
            <a:r>
              <a:rPr lang="zh-CN" altLang="en-US" dirty="0"/>
              <a:t>②</a:t>
            </a:r>
          </a:p>
        </p:txBody>
      </p:sp>
      <p:sp>
        <p:nvSpPr>
          <p:cNvPr id="11" name="矩形 10">
            <a:extLst>
              <a:ext uri="{FF2B5EF4-FFF2-40B4-BE49-F238E27FC236}">
                <a16:creationId xmlns:a16="http://schemas.microsoft.com/office/drawing/2014/main" id="{9EEDFE11-7080-49A9-851D-9C7C6EFFCF6E}"/>
              </a:ext>
            </a:extLst>
          </p:cNvPr>
          <p:cNvSpPr/>
          <p:nvPr/>
        </p:nvSpPr>
        <p:spPr>
          <a:xfrm>
            <a:off x="267644" y="6135820"/>
            <a:ext cx="415498" cy="369332"/>
          </a:xfrm>
          <a:prstGeom prst="rect">
            <a:avLst/>
          </a:prstGeom>
        </p:spPr>
        <p:txBody>
          <a:bodyPr wrap="none">
            <a:spAutoFit/>
          </a:bodyPr>
          <a:lstStyle/>
          <a:p>
            <a:r>
              <a:rPr lang="zh-CN" altLang="en-US" dirty="0"/>
              <a:t>①</a:t>
            </a:r>
          </a:p>
        </p:txBody>
      </p:sp>
      <p:cxnSp>
        <p:nvCxnSpPr>
          <p:cNvPr id="13" name="直接箭头连接符 12">
            <a:extLst>
              <a:ext uri="{FF2B5EF4-FFF2-40B4-BE49-F238E27FC236}">
                <a16:creationId xmlns:a16="http://schemas.microsoft.com/office/drawing/2014/main" id="{5C63AFB1-F7B5-4576-AEC9-DB25CD85C639}"/>
              </a:ext>
            </a:extLst>
          </p:cNvPr>
          <p:cNvCxnSpPr/>
          <p:nvPr/>
        </p:nvCxnSpPr>
        <p:spPr>
          <a:xfrm flipH="1" flipV="1">
            <a:off x="2228074" y="3078232"/>
            <a:ext cx="375979" cy="303167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矩形 13">
            <a:extLst>
              <a:ext uri="{FF2B5EF4-FFF2-40B4-BE49-F238E27FC236}">
                <a16:creationId xmlns:a16="http://schemas.microsoft.com/office/drawing/2014/main" id="{77570476-8C2D-47E2-90E7-0CD1E3E6AFAE}"/>
              </a:ext>
            </a:extLst>
          </p:cNvPr>
          <p:cNvSpPr/>
          <p:nvPr/>
        </p:nvSpPr>
        <p:spPr>
          <a:xfrm>
            <a:off x="2405857" y="6135820"/>
            <a:ext cx="415498" cy="369332"/>
          </a:xfrm>
          <a:prstGeom prst="rect">
            <a:avLst/>
          </a:prstGeom>
        </p:spPr>
        <p:txBody>
          <a:bodyPr wrap="square">
            <a:spAutoFit/>
          </a:bodyPr>
          <a:lstStyle/>
          <a:p>
            <a:r>
              <a:rPr lang="zh-CN" altLang="en-US" dirty="0"/>
              <a:t>④</a:t>
            </a:r>
          </a:p>
        </p:txBody>
      </p:sp>
      <p:pic>
        <p:nvPicPr>
          <p:cNvPr id="15" name="图片 14">
            <a:extLst>
              <a:ext uri="{FF2B5EF4-FFF2-40B4-BE49-F238E27FC236}">
                <a16:creationId xmlns:a16="http://schemas.microsoft.com/office/drawing/2014/main" id="{4DC4390C-1F8F-4CD8-92D9-442F2AC54C1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32175" y="1194885"/>
            <a:ext cx="3665251" cy="2557802"/>
          </a:xfrm>
          <a:prstGeom prst="rect">
            <a:avLst/>
          </a:prstGeom>
        </p:spPr>
      </p:pic>
      <p:cxnSp>
        <p:nvCxnSpPr>
          <p:cNvPr id="16" name="直接箭头连接符 15">
            <a:extLst>
              <a:ext uri="{FF2B5EF4-FFF2-40B4-BE49-F238E27FC236}">
                <a16:creationId xmlns:a16="http://schemas.microsoft.com/office/drawing/2014/main" id="{1FCFB8FC-894A-4DF1-9400-FE132D4D7ECE}"/>
              </a:ext>
            </a:extLst>
          </p:cNvPr>
          <p:cNvCxnSpPr/>
          <p:nvPr/>
        </p:nvCxnSpPr>
        <p:spPr>
          <a:xfrm flipH="1" flipV="1">
            <a:off x="4320202" y="3385613"/>
            <a:ext cx="410333" cy="272734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矩形 16">
            <a:extLst>
              <a:ext uri="{FF2B5EF4-FFF2-40B4-BE49-F238E27FC236}">
                <a16:creationId xmlns:a16="http://schemas.microsoft.com/office/drawing/2014/main" id="{44094ACE-5C46-4141-B92E-3552A4D34EC4}"/>
              </a:ext>
            </a:extLst>
          </p:cNvPr>
          <p:cNvSpPr/>
          <p:nvPr/>
        </p:nvSpPr>
        <p:spPr>
          <a:xfrm>
            <a:off x="4522786" y="6135820"/>
            <a:ext cx="415498" cy="369332"/>
          </a:xfrm>
          <a:prstGeom prst="rect">
            <a:avLst/>
          </a:prstGeom>
        </p:spPr>
        <p:txBody>
          <a:bodyPr wrap="square">
            <a:spAutoFit/>
          </a:bodyPr>
          <a:lstStyle/>
          <a:p>
            <a:r>
              <a:rPr lang="zh-CN" altLang="en-US" dirty="0"/>
              <a:t>⑤</a:t>
            </a:r>
          </a:p>
        </p:txBody>
      </p:sp>
      <p:cxnSp>
        <p:nvCxnSpPr>
          <p:cNvPr id="18" name="直接连接符 17">
            <a:extLst>
              <a:ext uri="{FF2B5EF4-FFF2-40B4-BE49-F238E27FC236}">
                <a16:creationId xmlns:a16="http://schemas.microsoft.com/office/drawing/2014/main" id="{E9A44292-DE0E-464F-84B4-D8E650108A27}"/>
              </a:ext>
            </a:extLst>
          </p:cNvPr>
          <p:cNvCxnSpPr/>
          <p:nvPr/>
        </p:nvCxnSpPr>
        <p:spPr>
          <a:xfrm flipH="1">
            <a:off x="379724" y="3078231"/>
            <a:ext cx="15807" cy="213333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接连接符 18">
            <a:extLst>
              <a:ext uri="{FF2B5EF4-FFF2-40B4-BE49-F238E27FC236}">
                <a16:creationId xmlns:a16="http://schemas.microsoft.com/office/drawing/2014/main" id="{F101A3E9-CEBD-4386-B834-4DE9839DBDE9}"/>
              </a:ext>
            </a:extLst>
          </p:cNvPr>
          <p:cNvCxnSpPr/>
          <p:nvPr/>
        </p:nvCxnSpPr>
        <p:spPr>
          <a:xfrm>
            <a:off x="2051139" y="1661701"/>
            <a:ext cx="23186" cy="199589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D35E6E4A-AEB6-450E-84D9-195BD073999A}"/>
              </a:ext>
            </a:extLst>
          </p:cNvPr>
          <p:cNvCxnSpPr/>
          <p:nvPr/>
        </p:nvCxnSpPr>
        <p:spPr>
          <a:xfrm flipV="1">
            <a:off x="395531" y="3078231"/>
            <a:ext cx="495015" cy="293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4BBFFD94-E11E-4484-A03C-45F500A8A2E5}"/>
              </a:ext>
            </a:extLst>
          </p:cNvPr>
          <p:cNvCxnSpPr/>
          <p:nvPr/>
        </p:nvCxnSpPr>
        <p:spPr>
          <a:xfrm flipH="1">
            <a:off x="2303058" y="1781908"/>
            <a:ext cx="1" cy="1626565"/>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2" name="直接连接符 21">
            <a:extLst>
              <a:ext uri="{FF2B5EF4-FFF2-40B4-BE49-F238E27FC236}">
                <a16:creationId xmlns:a16="http://schemas.microsoft.com/office/drawing/2014/main" id="{3A5A8655-9658-4CD1-B963-6326CF9685F8}"/>
              </a:ext>
            </a:extLst>
          </p:cNvPr>
          <p:cNvCxnSpPr/>
          <p:nvPr/>
        </p:nvCxnSpPr>
        <p:spPr>
          <a:xfrm flipH="1">
            <a:off x="2303059" y="3408473"/>
            <a:ext cx="2135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2D2B285-9FD5-406C-B373-5E2678BBAD00}"/>
              </a:ext>
            </a:extLst>
          </p:cNvPr>
          <p:cNvCxnSpPr/>
          <p:nvPr/>
        </p:nvCxnSpPr>
        <p:spPr>
          <a:xfrm>
            <a:off x="890546" y="3657600"/>
            <a:ext cx="6838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EEEFE175-1095-42AD-8AA2-05F4598A0061}"/>
              </a:ext>
            </a:extLst>
          </p:cNvPr>
          <p:cNvCxnSpPr/>
          <p:nvPr/>
        </p:nvCxnSpPr>
        <p:spPr>
          <a:xfrm>
            <a:off x="1574358" y="3657600"/>
            <a:ext cx="15605" cy="67019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C420D1A8-ED85-40F4-9217-7BEE415CA425}"/>
              </a:ext>
            </a:extLst>
          </p:cNvPr>
          <p:cNvCxnSpPr/>
          <p:nvPr/>
        </p:nvCxnSpPr>
        <p:spPr>
          <a:xfrm>
            <a:off x="2516585" y="1594338"/>
            <a:ext cx="0" cy="181413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2136679B-7AA7-4441-A8BE-92A0F678E0C6}"/>
              </a:ext>
            </a:extLst>
          </p:cNvPr>
          <p:cNvCxnSpPr/>
          <p:nvPr/>
        </p:nvCxnSpPr>
        <p:spPr>
          <a:xfrm flipH="1">
            <a:off x="873531" y="3078231"/>
            <a:ext cx="1410" cy="614765"/>
          </a:xfrm>
          <a:prstGeom prst="line">
            <a:avLst/>
          </a:prstGeom>
          <a:ln w="19050">
            <a:solidFill>
              <a:srgbClr val="FF0000"/>
            </a:solidFill>
          </a:ln>
        </p:spPr>
        <p:style>
          <a:lnRef idx="1">
            <a:schemeClr val="accent2"/>
          </a:lnRef>
          <a:fillRef idx="0">
            <a:schemeClr val="accent2"/>
          </a:fillRef>
          <a:effectRef idx="0">
            <a:schemeClr val="accent2"/>
          </a:effectRef>
          <a:fontRef idx="minor">
            <a:schemeClr val="tx1"/>
          </a:fontRef>
        </p:style>
      </p:cxnSp>
      <p:cxnSp>
        <p:nvCxnSpPr>
          <p:cNvPr id="27" name="直接连接符 26">
            <a:extLst>
              <a:ext uri="{FF2B5EF4-FFF2-40B4-BE49-F238E27FC236}">
                <a16:creationId xmlns:a16="http://schemas.microsoft.com/office/drawing/2014/main" id="{CE45ECF1-14DC-47B8-977B-517DF6903C34}"/>
              </a:ext>
            </a:extLst>
          </p:cNvPr>
          <p:cNvCxnSpPr/>
          <p:nvPr/>
        </p:nvCxnSpPr>
        <p:spPr>
          <a:xfrm>
            <a:off x="4204677" y="1594338"/>
            <a:ext cx="9514" cy="148389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8" name="直接连接符 27">
            <a:extLst>
              <a:ext uri="{FF2B5EF4-FFF2-40B4-BE49-F238E27FC236}">
                <a16:creationId xmlns:a16="http://schemas.microsoft.com/office/drawing/2014/main" id="{48A9B599-8973-480F-809F-705A7BEE8863}"/>
              </a:ext>
            </a:extLst>
          </p:cNvPr>
          <p:cNvCxnSpPr/>
          <p:nvPr/>
        </p:nvCxnSpPr>
        <p:spPr>
          <a:xfrm>
            <a:off x="4880767" y="3257595"/>
            <a:ext cx="0" cy="86118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9" name="直接连接符 28">
            <a:extLst>
              <a:ext uri="{FF2B5EF4-FFF2-40B4-BE49-F238E27FC236}">
                <a16:creationId xmlns:a16="http://schemas.microsoft.com/office/drawing/2014/main" id="{21253ABF-6573-44DC-A775-C3B51C6FDADE}"/>
              </a:ext>
            </a:extLst>
          </p:cNvPr>
          <p:cNvCxnSpPr/>
          <p:nvPr/>
        </p:nvCxnSpPr>
        <p:spPr>
          <a:xfrm>
            <a:off x="4880767" y="4118776"/>
            <a:ext cx="414802"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0" name="直接连接符 29">
            <a:extLst>
              <a:ext uri="{FF2B5EF4-FFF2-40B4-BE49-F238E27FC236}">
                <a16:creationId xmlns:a16="http://schemas.microsoft.com/office/drawing/2014/main" id="{E6E9F28F-666E-4308-B568-F6853276D3C2}"/>
              </a:ext>
            </a:extLst>
          </p:cNvPr>
          <p:cNvCxnSpPr/>
          <p:nvPr/>
        </p:nvCxnSpPr>
        <p:spPr>
          <a:xfrm>
            <a:off x="5295560" y="4118776"/>
            <a:ext cx="9" cy="68381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直接连接符 30">
            <a:extLst>
              <a:ext uri="{FF2B5EF4-FFF2-40B4-BE49-F238E27FC236}">
                <a16:creationId xmlns:a16="http://schemas.microsoft.com/office/drawing/2014/main" id="{4CA74B65-3B2D-4DB1-A619-AA89DF8F52C9}"/>
              </a:ext>
            </a:extLst>
          </p:cNvPr>
          <p:cNvCxnSpPr/>
          <p:nvPr/>
        </p:nvCxnSpPr>
        <p:spPr>
          <a:xfrm>
            <a:off x="5868054" y="3941407"/>
            <a:ext cx="0" cy="86118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2" name="直接连接符 31">
            <a:extLst>
              <a:ext uri="{FF2B5EF4-FFF2-40B4-BE49-F238E27FC236}">
                <a16:creationId xmlns:a16="http://schemas.microsoft.com/office/drawing/2014/main" id="{04147D4D-5542-453D-B032-404808E3BA2D}"/>
              </a:ext>
            </a:extLst>
          </p:cNvPr>
          <p:cNvCxnSpPr/>
          <p:nvPr/>
        </p:nvCxnSpPr>
        <p:spPr>
          <a:xfrm>
            <a:off x="5295560" y="4802588"/>
            <a:ext cx="572494"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3" name="直接连接符 32">
            <a:extLst>
              <a:ext uri="{FF2B5EF4-FFF2-40B4-BE49-F238E27FC236}">
                <a16:creationId xmlns:a16="http://schemas.microsoft.com/office/drawing/2014/main" id="{A339D9BB-0505-4ED3-9550-FE0339788629}"/>
              </a:ext>
            </a:extLst>
          </p:cNvPr>
          <p:cNvCxnSpPr/>
          <p:nvPr/>
        </p:nvCxnSpPr>
        <p:spPr>
          <a:xfrm>
            <a:off x="5295560" y="1594338"/>
            <a:ext cx="0" cy="252443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34" name="文本框 33">
            <a:extLst>
              <a:ext uri="{FF2B5EF4-FFF2-40B4-BE49-F238E27FC236}">
                <a16:creationId xmlns:a16="http://schemas.microsoft.com/office/drawing/2014/main" id="{ECDB997F-CD0F-4A38-A3DA-3B46B9ECC7B3}"/>
              </a:ext>
            </a:extLst>
          </p:cNvPr>
          <p:cNvSpPr txBox="1"/>
          <p:nvPr/>
        </p:nvSpPr>
        <p:spPr>
          <a:xfrm>
            <a:off x="242000" y="1134442"/>
            <a:ext cx="3499676"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电源电路</a:t>
            </a:r>
          </a:p>
        </p:txBody>
      </p:sp>
    </p:spTree>
    <p:extLst>
      <p:ext uri="{BB962C8B-B14F-4D97-AF65-F5344CB8AC3E}">
        <p14:creationId xmlns:p14="http://schemas.microsoft.com/office/powerpoint/2010/main" val="2912225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460564EC-832A-429F-9149-2505D361C64B}"/>
              </a:ext>
            </a:extLst>
          </p:cNvPr>
          <p:cNvSpPr/>
          <p:nvPr/>
        </p:nvSpPr>
        <p:spPr>
          <a:xfrm>
            <a:off x="302527" y="691582"/>
            <a:ext cx="1569660" cy="369332"/>
          </a:xfrm>
          <a:prstGeom prst="rect">
            <a:avLst/>
          </a:prstGeom>
        </p:spPr>
        <p:txBody>
          <a:bodyPr wrap="none">
            <a:spAutoFit/>
          </a:bodyPr>
          <a:lstStyle/>
          <a:p>
            <a:r>
              <a:rPr lang="zh-CN" altLang="en-US" dirty="0"/>
              <a:t>主泵控制方式</a:t>
            </a:r>
          </a:p>
        </p:txBody>
      </p:sp>
      <p:sp>
        <p:nvSpPr>
          <p:cNvPr id="4" name="箭头: 上 3">
            <a:extLst>
              <a:ext uri="{FF2B5EF4-FFF2-40B4-BE49-F238E27FC236}">
                <a16:creationId xmlns:a16="http://schemas.microsoft.com/office/drawing/2014/main" id="{35879E51-1818-49E7-B032-8B7A8E04405C}"/>
              </a:ext>
            </a:extLst>
          </p:cNvPr>
          <p:cNvSpPr/>
          <p:nvPr/>
        </p:nvSpPr>
        <p:spPr>
          <a:xfrm rot="16200000">
            <a:off x="5190267" y="2583765"/>
            <a:ext cx="330882" cy="984875"/>
          </a:xfrm>
          <a:prstGeom prst="upArrow">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solidFill>
                <a:srgbClr val="FF0000"/>
              </a:solidFill>
            </a:endParaRPr>
          </a:p>
        </p:txBody>
      </p:sp>
      <p:grpSp>
        <p:nvGrpSpPr>
          <p:cNvPr id="5" name="组合 4">
            <a:extLst>
              <a:ext uri="{FF2B5EF4-FFF2-40B4-BE49-F238E27FC236}">
                <a16:creationId xmlns:a16="http://schemas.microsoft.com/office/drawing/2014/main" id="{DD154340-A44C-4644-8FDD-476A6F21E4A2}"/>
              </a:ext>
            </a:extLst>
          </p:cNvPr>
          <p:cNvGrpSpPr/>
          <p:nvPr/>
        </p:nvGrpSpPr>
        <p:grpSpPr>
          <a:xfrm>
            <a:off x="5536451" y="1702527"/>
            <a:ext cx="5364275" cy="4231408"/>
            <a:chOff x="5523294" y="1619332"/>
            <a:chExt cx="5364275" cy="4231408"/>
          </a:xfrm>
        </p:grpSpPr>
        <p:pic>
          <p:nvPicPr>
            <p:cNvPr id="6" name="图片 5">
              <a:extLst>
                <a:ext uri="{FF2B5EF4-FFF2-40B4-BE49-F238E27FC236}">
                  <a16:creationId xmlns:a16="http://schemas.microsoft.com/office/drawing/2014/main" id="{D4899295-3D62-4917-945C-2E7CED527C23}"/>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696" b="92330" l="1142" r="98402">
                          <a14:foregroundMark x1="5479" y1="57598" x2="5479" y2="57598"/>
                          <a14:foregroundMark x1="1142" y1="75687" x2="1142" y2="75687"/>
                          <a14:foregroundMark x1="93151" y1="43126" x2="93151" y2="43126"/>
                          <a14:foregroundMark x1="97260" y1="42402" x2="97260" y2="42402"/>
                          <a14:foregroundMark x1="98402" y1="52677" x2="98402" y2="52677"/>
                          <a14:foregroundMark x1="25457" y1="92330" x2="25457" y2="92330"/>
                          <a14:foregroundMark x1="76142" y1="9696" x2="76142" y2="9696"/>
                        </a14:backgroundRemoval>
                      </a14:imgEffect>
                      <a14:imgEffect>
                        <a14:brightnessContrast bright="40000" contrast="-40000"/>
                      </a14:imgEffect>
                    </a14:imgLayer>
                  </a14:imgProps>
                </a:ext>
              </a:extLst>
            </a:blip>
            <a:srcRect/>
            <a:stretch/>
          </p:blipFill>
          <p:spPr>
            <a:xfrm>
              <a:off x="5523294" y="1619332"/>
              <a:ext cx="5364275" cy="4231408"/>
            </a:xfrm>
            <a:prstGeom prst="rect">
              <a:avLst/>
            </a:prstGeom>
          </p:spPr>
        </p:pic>
        <p:pic>
          <p:nvPicPr>
            <p:cNvPr id="7" name="图片 6">
              <a:extLst>
                <a:ext uri="{FF2B5EF4-FFF2-40B4-BE49-F238E27FC236}">
                  <a16:creationId xmlns:a16="http://schemas.microsoft.com/office/drawing/2014/main" id="{6834F940-26B9-4FEC-993B-7279A0975000}"/>
                </a:ext>
              </a:extLst>
            </p:cNvPr>
            <p:cNvPicPr>
              <a:picLocks noChangeAspect="1"/>
            </p:cNvPicPr>
            <p:nvPr/>
          </p:nvPicPr>
          <p:blipFill>
            <a:blip r:embed="rId4">
              <a:extLst>
                <a:ext uri="{BEBA8EAE-BF5A-486C-A8C5-ECC9F3942E4B}">
                  <a14:imgProps xmlns:a14="http://schemas.microsoft.com/office/drawing/2010/main">
                    <a14:imgLayer r:embed="rId5">
                      <a14:imgEffect>
                        <a14:sharpenSoften amount="50000"/>
                      </a14:imgEffect>
                    </a14:imgLayer>
                  </a14:imgProps>
                </a:ext>
              </a:extLst>
            </a:blip>
            <a:stretch>
              <a:fillRect/>
            </a:stretch>
          </p:blipFill>
          <p:spPr>
            <a:xfrm>
              <a:off x="5938886" y="2354833"/>
              <a:ext cx="2133600" cy="1276350"/>
            </a:xfrm>
            <a:prstGeom prst="roundRect">
              <a:avLst>
                <a:gd name="adj" fmla="val 16667"/>
              </a:avLst>
            </a:prstGeom>
            <a:ln>
              <a:solidFill>
                <a:srgbClr val="CFD8E8"/>
              </a:solid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pic>
        <p:nvPicPr>
          <p:cNvPr id="8" name="图片 7">
            <a:extLst>
              <a:ext uri="{FF2B5EF4-FFF2-40B4-BE49-F238E27FC236}">
                <a16:creationId xmlns:a16="http://schemas.microsoft.com/office/drawing/2014/main" id="{3E30102B-7110-49D7-A156-DBB9755F02F4}"/>
              </a:ext>
            </a:extLst>
          </p:cNvPr>
          <p:cNvPicPr>
            <a:picLocks noChangeAspect="1"/>
          </p:cNvPicPr>
          <p:nvPr/>
        </p:nvPicPr>
        <p:blipFill>
          <a:blip r:embed="rId6"/>
          <a:stretch>
            <a:fillRect/>
          </a:stretch>
        </p:blipFill>
        <p:spPr>
          <a:xfrm>
            <a:off x="441358" y="2595702"/>
            <a:ext cx="4421912" cy="2445057"/>
          </a:xfrm>
          <a:prstGeom prst="rect">
            <a:avLst/>
          </a:prstGeom>
        </p:spPr>
      </p:pic>
      <p:sp>
        <p:nvSpPr>
          <p:cNvPr id="9" name="矩形 8">
            <a:extLst>
              <a:ext uri="{FF2B5EF4-FFF2-40B4-BE49-F238E27FC236}">
                <a16:creationId xmlns:a16="http://schemas.microsoft.com/office/drawing/2014/main" id="{3F927C45-D558-4CC5-A4A3-406F00FC9B4B}"/>
              </a:ext>
            </a:extLst>
          </p:cNvPr>
          <p:cNvSpPr/>
          <p:nvPr/>
        </p:nvSpPr>
        <p:spPr>
          <a:xfrm>
            <a:off x="441358" y="1259649"/>
            <a:ext cx="2332690" cy="442878"/>
          </a:xfrm>
          <a:prstGeom prst="rect">
            <a:avLst/>
          </a:prstGeom>
        </p:spPr>
        <p:txBody>
          <a:bodyPr wrap="none">
            <a:spAutoFit/>
          </a:bodyPr>
          <a:lstStyle/>
          <a:p>
            <a:pPr marL="285750" indent="-285750">
              <a:lnSpc>
                <a:spcPct val="150000"/>
              </a:lnSpc>
              <a:buFont typeface="Wingdings" panose="05000000000000000000" pitchFamily="2" charset="2"/>
              <a:buChar char="Ø"/>
            </a:pPr>
            <a:r>
              <a:rPr lang="zh-CN" altLang="en-US" b="1" noProof="1">
                <a:latin typeface="+mn-ea"/>
              </a:rPr>
              <a:t>排量控制阀位置</a:t>
            </a:r>
            <a:r>
              <a:rPr lang="zh-CN" altLang="en-US" b="1" dirty="0">
                <a:latin typeface="+mn-ea"/>
              </a:rPr>
              <a:t>：</a:t>
            </a:r>
            <a:endParaRPr lang="en-US" altLang="zh-CN" b="1" dirty="0">
              <a:latin typeface="+mn-ea"/>
            </a:endParaRPr>
          </a:p>
        </p:txBody>
      </p:sp>
    </p:spTree>
    <p:extLst>
      <p:ext uri="{BB962C8B-B14F-4D97-AF65-F5344CB8AC3E}">
        <p14:creationId xmlns:p14="http://schemas.microsoft.com/office/powerpoint/2010/main" val="172577160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925C630D-949B-48B6-853F-6850BDC19D1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4863" y="1673423"/>
            <a:ext cx="2895269" cy="3860359"/>
          </a:xfrm>
          <a:prstGeom prst="rect">
            <a:avLst/>
          </a:prstGeom>
        </p:spPr>
      </p:pic>
      <p:sp>
        <p:nvSpPr>
          <p:cNvPr id="4" name="矩形 3">
            <a:extLst>
              <a:ext uri="{FF2B5EF4-FFF2-40B4-BE49-F238E27FC236}">
                <a16:creationId xmlns:a16="http://schemas.microsoft.com/office/drawing/2014/main" id="{9E11D02C-913A-4382-A5AA-2607C5DA7233}"/>
              </a:ext>
            </a:extLst>
          </p:cNvPr>
          <p:cNvSpPr/>
          <p:nvPr/>
        </p:nvSpPr>
        <p:spPr>
          <a:xfrm>
            <a:off x="1493915" y="5621774"/>
            <a:ext cx="87716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实物图</a:t>
            </a:r>
            <a:endParaRPr lang="en-US" altLang="zh-CN" dirty="0">
              <a:latin typeface="微软雅黑" panose="020B0503020204020204" pitchFamily="34" charset="-122"/>
              <a:ea typeface="微软雅黑" panose="020B0503020204020204" pitchFamily="34" charset="-122"/>
            </a:endParaRPr>
          </a:p>
        </p:txBody>
      </p:sp>
      <p:cxnSp>
        <p:nvCxnSpPr>
          <p:cNvPr id="5" name="直接箭头连接符 4">
            <a:extLst>
              <a:ext uri="{FF2B5EF4-FFF2-40B4-BE49-F238E27FC236}">
                <a16:creationId xmlns:a16="http://schemas.microsoft.com/office/drawing/2014/main" id="{1D3FF7DF-A3E4-4A38-B1E1-5E2F5CCA5A97}"/>
              </a:ext>
            </a:extLst>
          </p:cNvPr>
          <p:cNvCxnSpPr/>
          <p:nvPr/>
        </p:nvCxnSpPr>
        <p:spPr>
          <a:xfrm flipV="1">
            <a:off x="3505232" y="3347501"/>
            <a:ext cx="1510747" cy="1590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6" name="Picture 1" descr="c:\users\public\documents\kk6 files\xcmgwj\account\1419@10.15.7.244\image_cache\14183ad76d034e96af4f42e8e13b5de7.jpg">
            <a:extLst>
              <a:ext uri="{FF2B5EF4-FFF2-40B4-BE49-F238E27FC236}">
                <a16:creationId xmlns:a16="http://schemas.microsoft.com/office/drawing/2014/main" id="{C968861C-2358-4BA2-9EB4-2A8CB0ACDA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15979" y="1327204"/>
            <a:ext cx="2520544" cy="4182926"/>
          </a:xfrm>
          <a:prstGeom prst="rect">
            <a:avLst/>
          </a:prstGeom>
          <a:noFill/>
          <a:extLst>
            <a:ext uri="{909E8E84-426E-40DD-AFC4-6F175D3DCCD1}">
              <a14:hiddenFill xmlns:a14="http://schemas.microsoft.com/office/drawing/2010/main">
                <a:solidFill>
                  <a:srgbClr val="FFFFFF"/>
                </a:solidFill>
              </a14:hiddenFill>
            </a:ext>
          </a:extLst>
        </p:spPr>
      </p:pic>
      <p:sp>
        <p:nvSpPr>
          <p:cNvPr id="7" name="矩形 6">
            <a:extLst>
              <a:ext uri="{FF2B5EF4-FFF2-40B4-BE49-F238E27FC236}">
                <a16:creationId xmlns:a16="http://schemas.microsoft.com/office/drawing/2014/main" id="{B5DF7A0E-A7BF-4ACC-8C5A-E6452533B27E}"/>
              </a:ext>
            </a:extLst>
          </p:cNvPr>
          <p:cNvSpPr/>
          <p:nvPr/>
        </p:nvSpPr>
        <p:spPr>
          <a:xfrm>
            <a:off x="5606837" y="5621774"/>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内部对照图</a:t>
            </a:r>
            <a:endParaRPr lang="en-US" altLang="zh-CN"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CD260684-A708-4BE5-A778-CA42322EC743}"/>
              </a:ext>
            </a:extLst>
          </p:cNvPr>
          <p:cNvSpPr/>
          <p:nvPr/>
        </p:nvSpPr>
        <p:spPr>
          <a:xfrm>
            <a:off x="8166569" y="2680003"/>
            <a:ext cx="3183172"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左图为驾驶室后侧的集中电器盒，整车用电器相关的保险和继电器都在其中。具体电路有问题涉及到时可以对其进行检查。</a:t>
            </a:r>
            <a:endParaRPr lang="en-US" altLang="zh-CN"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723761D3-DC22-43AF-BC59-CE17B8EF3E4A}"/>
              </a:ext>
            </a:extLst>
          </p:cNvPr>
          <p:cNvSpPr/>
          <p:nvPr/>
        </p:nvSpPr>
        <p:spPr>
          <a:xfrm>
            <a:off x="3505232" y="3442319"/>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打开密封盖</a:t>
            </a:r>
            <a:endParaRPr lang="en-US" altLang="zh-CN"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C2C93424-37ED-48D2-B90B-1BC7E9DAE57D}"/>
              </a:ext>
            </a:extLst>
          </p:cNvPr>
          <p:cNvSpPr txBox="1"/>
          <p:nvPr/>
        </p:nvSpPr>
        <p:spPr>
          <a:xfrm>
            <a:off x="242000" y="1134442"/>
            <a:ext cx="3757760"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集中电器盒</a:t>
            </a:r>
          </a:p>
        </p:txBody>
      </p:sp>
    </p:spTree>
    <p:extLst>
      <p:ext uri="{BB962C8B-B14F-4D97-AF65-F5344CB8AC3E}">
        <p14:creationId xmlns:p14="http://schemas.microsoft.com/office/powerpoint/2010/main" val="265976186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Picture 1" descr="c:\users\public\documents\kk6 files\xcmgwj\account\1419@10.15.7.244\image_cache\fe25e9dd353a4267989cd6237e0d6fac.png">
            <a:extLst>
              <a:ext uri="{FF2B5EF4-FFF2-40B4-BE49-F238E27FC236}">
                <a16:creationId xmlns:a16="http://schemas.microsoft.com/office/drawing/2014/main" id="{A62C386F-CD10-43C7-9210-00FD84F272D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2000" y="1959711"/>
            <a:ext cx="5885570" cy="3868836"/>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825F4149-79C3-4C92-8E9B-306EDF8B5EDF}"/>
              </a:ext>
            </a:extLst>
          </p:cNvPr>
          <p:cNvSpPr/>
          <p:nvPr/>
        </p:nvSpPr>
        <p:spPr>
          <a:xfrm>
            <a:off x="10001942" y="2169082"/>
            <a:ext cx="1800493"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钥匙开关实物图</a:t>
            </a:r>
            <a:endParaRPr lang="en-US" altLang="zh-CN" dirty="0">
              <a:latin typeface="微软雅黑" panose="020B0503020204020204" pitchFamily="34" charset="-122"/>
              <a:ea typeface="微软雅黑" panose="020B0503020204020204" pitchFamily="34" charset="-122"/>
            </a:endParaRPr>
          </a:p>
        </p:txBody>
      </p:sp>
      <p:sp>
        <p:nvSpPr>
          <p:cNvPr id="5" name="矩形 4">
            <a:extLst>
              <a:ext uri="{FF2B5EF4-FFF2-40B4-BE49-F238E27FC236}">
                <a16:creationId xmlns:a16="http://schemas.microsoft.com/office/drawing/2014/main" id="{E6172EE1-A63A-4ECE-AECA-073C81A46F95}"/>
              </a:ext>
            </a:extLst>
          </p:cNvPr>
          <p:cNvSpPr/>
          <p:nvPr/>
        </p:nvSpPr>
        <p:spPr>
          <a:xfrm>
            <a:off x="6753357" y="3967701"/>
            <a:ext cx="5049078" cy="2585323"/>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  上图为驾驶室钥匙开关，当钥匙开关打在“</a:t>
            </a:r>
            <a:r>
              <a:rPr lang="en-US" altLang="zh-CN" dirty="0">
                <a:latin typeface="微软雅黑" panose="020B0503020204020204" pitchFamily="34" charset="-122"/>
                <a:ea typeface="微软雅黑" panose="020B0503020204020204" pitchFamily="34" charset="-122"/>
              </a:rPr>
              <a:t>START</a:t>
            </a:r>
            <a:r>
              <a:rPr lang="zh-CN" altLang="en-US" dirty="0">
                <a:latin typeface="微软雅黑" panose="020B0503020204020204" pitchFamily="34" charset="-122"/>
                <a:ea typeface="微软雅黑" panose="020B0503020204020204" pitchFamily="34" charset="-122"/>
              </a:rPr>
              <a:t>“档位时，主控制器检测到高电平信号的同时输出一个</a:t>
            </a:r>
            <a:r>
              <a:rPr lang="en-US" altLang="zh-CN" dirty="0">
                <a:latin typeface="微软雅黑" panose="020B0503020204020204" pitchFamily="34" charset="-122"/>
                <a:ea typeface="微软雅黑" panose="020B0503020204020204" pitchFamily="34" charset="-122"/>
              </a:rPr>
              <a:t>24V</a:t>
            </a:r>
            <a:r>
              <a:rPr lang="zh-CN" altLang="en-US" dirty="0">
                <a:latin typeface="微软雅黑" panose="020B0503020204020204" pitchFamily="34" charset="-122"/>
                <a:ea typeface="微软雅黑" panose="020B0503020204020204" pitchFamily="34" charset="-122"/>
              </a:rPr>
              <a:t>高电平信号，使得启动继电器</a:t>
            </a:r>
            <a:r>
              <a:rPr lang="en-US" altLang="zh-CN" dirty="0">
                <a:latin typeface="微软雅黑" panose="020B0503020204020204" pitchFamily="34" charset="-122"/>
                <a:ea typeface="微软雅黑" panose="020B0503020204020204" pitchFamily="34" charset="-122"/>
              </a:rPr>
              <a:t>K1</a:t>
            </a:r>
            <a:r>
              <a:rPr lang="zh-CN" altLang="en-US" dirty="0">
                <a:latin typeface="微软雅黑" panose="020B0503020204020204" pitchFamily="34" charset="-122"/>
                <a:ea typeface="微软雅黑" panose="020B0503020204020204" pitchFamily="34" charset="-122"/>
              </a:rPr>
              <a:t>吸合，同时起动机</a:t>
            </a:r>
            <a:r>
              <a:rPr lang="en-US" altLang="zh-CN" dirty="0">
                <a:latin typeface="微软雅黑" panose="020B0503020204020204" pitchFamily="34" charset="-122"/>
                <a:ea typeface="微软雅黑" panose="020B0503020204020204" pitchFamily="34" charset="-122"/>
              </a:rPr>
              <a:t>G2</a:t>
            </a:r>
            <a:r>
              <a:rPr lang="zh-CN" altLang="en-US" dirty="0">
                <a:latin typeface="微软雅黑" panose="020B0503020204020204" pitchFamily="34" charset="-122"/>
                <a:ea typeface="微软雅黑" panose="020B0503020204020204" pitchFamily="34" charset="-122"/>
              </a:rPr>
              <a:t>得电，带动发动机转筒。此时发动机控制器也检测到了来自钥匙开关”</a:t>
            </a:r>
            <a:r>
              <a:rPr lang="en-US" altLang="zh-CN" dirty="0">
                <a:latin typeface="微软雅黑" panose="020B0503020204020204" pitchFamily="34" charset="-122"/>
                <a:ea typeface="微软雅黑" panose="020B0503020204020204" pitchFamily="34" charset="-122"/>
              </a:rPr>
              <a:t>ACC</a:t>
            </a:r>
            <a:r>
              <a:rPr lang="zh-CN" altLang="en-US" dirty="0">
                <a:latin typeface="微软雅黑" panose="020B0503020204020204" pitchFamily="34" charset="-122"/>
                <a:ea typeface="微软雅黑" panose="020B0503020204020204" pitchFamily="34" charset="-122"/>
              </a:rPr>
              <a:t>”端口的信号，于是发动机控制器将允许被启动。</a:t>
            </a:r>
            <a:r>
              <a:rPr lang="zh-CN" altLang="zh-CN" dirty="0">
                <a:latin typeface="微软雅黑" panose="020B0503020204020204" pitchFamily="34" charset="-122"/>
                <a:ea typeface="微软雅黑" panose="020B0503020204020204" pitchFamily="34" charset="-122"/>
              </a:rPr>
              <a:t>当发动机达到一定转速后，发动机起动成功。松开钥匙开关，开关自动回位到“</a:t>
            </a:r>
            <a:r>
              <a:rPr lang="en-US" altLang="zh-CN" dirty="0">
                <a:latin typeface="微软雅黑" panose="020B0503020204020204" pitchFamily="34" charset="-122"/>
                <a:ea typeface="微软雅黑" panose="020B0503020204020204" pitchFamily="34" charset="-122"/>
              </a:rPr>
              <a:t>ON</a:t>
            </a:r>
            <a:r>
              <a:rPr lang="zh-CN" altLang="zh-CN" dirty="0">
                <a:latin typeface="微软雅黑" panose="020B0503020204020204" pitchFamily="34" charset="-122"/>
                <a:ea typeface="微软雅黑" panose="020B0503020204020204" pitchFamily="34" charset="-122"/>
              </a:rPr>
              <a:t>”位置。</a:t>
            </a:r>
            <a:endParaRPr lang="en-US" altLang="zh-CN" dirty="0">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AAFF795A-0C81-4345-839D-121DDE39BDB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504432" y="1208078"/>
            <a:ext cx="3497510" cy="2660672"/>
          </a:xfrm>
          <a:prstGeom prst="rect">
            <a:avLst/>
          </a:prstGeom>
        </p:spPr>
      </p:pic>
      <p:cxnSp>
        <p:nvCxnSpPr>
          <p:cNvPr id="7" name="直接箭头连接符 6">
            <a:extLst>
              <a:ext uri="{FF2B5EF4-FFF2-40B4-BE49-F238E27FC236}">
                <a16:creationId xmlns:a16="http://schemas.microsoft.com/office/drawing/2014/main" id="{2786D378-E0B4-4128-8B06-33DA283F9C22}"/>
              </a:ext>
            </a:extLst>
          </p:cNvPr>
          <p:cNvCxnSpPr/>
          <p:nvPr/>
        </p:nvCxnSpPr>
        <p:spPr>
          <a:xfrm flipH="1" flipV="1">
            <a:off x="1771902" y="3299948"/>
            <a:ext cx="312162" cy="262758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矩形 7">
            <a:extLst>
              <a:ext uri="{FF2B5EF4-FFF2-40B4-BE49-F238E27FC236}">
                <a16:creationId xmlns:a16="http://schemas.microsoft.com/office/drawing/2014/main" id="{A765F1B0-5E8C-4AB7-ADB6-D94CA90A25D7}"/>
              </a:ext>
            </a:extLst>
          </p:cNvPr>
          <p:cNvSpPr/>
          <p:nvPr/>
        </p:nvSpPr>
        <p:spPr>
          <a:xfrm>
            <a:off x="1479323" y="5939988"/>
            <a:ext cx="1619354"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启动继电器</a:t>
            </a:r>
            <a:r>
              <a:rPr lang="en-US" altLang="zh-CN" dirty="0">
                <a:latin typeface="微软雅黑" panose="020B0503020204020204" pitchFamily="34" charset="-122"/>
                <a:ea typeface="微软雅黑" panose="020B0503020204020204" pitchFamily="34" charset="-122"/>
              </a:rPr>
              <a:t>K1</a:t>
            </a:r>
          </a:p>
        </p:txBody>
      </p:sp>
      <p:cxnSp>
        <p:nvCxnSpPr>
          <p:cNvPr id="9" name="直接连接符 8">
            <a:extLst>
              <a:ext uri="{FF2B5EF4-FFF2-40B4-BE49-F238E27FC236}">
                <a16:creationId xmlns:a16="http://schemas.microsoft.com/office/drawing/2014/main" id="{401D1DDE-4850-45B7-84B0-7587EF55DD3D}"/>
              </a:ext>
            </a:extLst>
          </p:cNvPr>
          <p:cNvCxnSpPr/>
          <p:nvPr/>
        </p:nvCxnSpPr>
        <p:spPr>
          <a:xfrm>
            <a:off x="1400261" y="2071152"/>
            <a:ext cx="6507" cy="245759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直接连接符 9">
            <a:extLst>
              <a:ext uri="{FF2B5EF4-FFF2-40B4-BE49-F238E27FC236}">
                <a16:creationId xmlns:a16="http://schemas.microsoft.com/office/drawing/2014/main" id="{133241E0-E2E6-4240-AE03-CA83DC22F0EA}"/>
              </a:ext>
            </a:extLst>
          </p:cNvPr>
          <p:cNvCxnSpPr/>
          <p:nvPr/>
        </p:nvCxnSpPr>
        <p:spPr>
          <a:xfrm>
            <a:off x="563930" y="3405690"/>
            <a:ext cx="492981"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直接连接符 10">
            <a:extLst>
              <a:ext uri="{FF2B5EF4-FFF2-40B4-BE49-F238E27FC236}">
                <a16:creationId xmlns:a16="http://schemas.microsoft.com/office/drawing/2014/main" id="{56E5F3B3-6918-4CE7-99FA-CB38988F28D6}"/>
              </a:ext>
            </a:extLst>
          </p:cNvPr>
          <p:cNvCxnSpPr/>
          <p:nvPr/>
        </p:nvCxnSpPr>
        <p:spPr>
          <a:xfrm>
            <a:off x="1056911" y="3405690"/>
            <a:ext cx="0" cy="112305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3" name="直接连接符 12">
            <a:extLst>
              <a:ext uri="{FF2B5EF4-FFF2-40B4-BE49-F238E27FC236}">
                <a16:creationId xmlns:a16="http://schemas.microsoft.com/office/drawing/2014/main" id="{78C7CC7A-F449-4813-B8AA-18BAC33FDFDE}"/>
              </a:ext>
            </a:extLst>
          </p:cNvPr>
          <p:cNvCxnSpPr/>
          <p:nvPr/>
        </p:nvCxnSpPr>
        <p:spPr>
          <a:xfrm>
            <a:off x="1581697" y="3361210"/>
            <a:ext cx="63610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4" name="直接连接符 13">
            <a:extLst>
              <a:ext uri="{FF2B5EF4-FFF2-40B4-BE49-F238E27FC236}">
                <a16:creationId xmlns:a16="http://schemas.microsoft.com/office/drawing/2014/main" id="{24E743D2-3F2A-458E-905D-9DC01D4188CD}"/>
              </a:ext>
            </a:extLst>
          </p:cNvPr>
          <p:cNvCxnSpPr/>
          <p:nvPr/>
        </p:nvCxnSpPr>
        <p:spPr>
          <a:xfrm>
            <a:off x="5459821" y="4424737"/>
            <a:ext cx="3246" cy="67586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5" name="直接连接符 14">
            <a:extLst>
              <a:ext uri="{FF2B5EF4-FFF2-40B4-BE49-F238E27FC236}">
                <a16:creationId xmlns:a16="http://schemas.microsoft.com/office/drawing/2014/main" id="{592F7311-28FC-4A9E-B0DF-21FD2C66D530}"/>
              </a:ext>
            </a:extLst>
          </p:cNvPr>
          <p:cNvCxnSpPr>
            <a:cxnSpLocks/>
          </p:cNvCxnSpPr>
          <p:nvPr/>
        </p:nvCxnSpPr>
        <p:spPr>
          <a:xfrm>
            <a:off x="1581697" y="1959711"/>
            <a:ext cx="0" cy="140149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6" name="直接连接符 15">
            <a:extLst>
              <a:ext uri="{FF2B5EF4-FFF2-40B4-BE49-F238E27FC236}">
                <a16:creationId xmlns:a16="http://schemas.microsoft.com/office/drawing/2014/main" id="{0A6284DC-7C7A-48F4-98CD-303E38EC69FE}"/>
              </a:ext>
            </a:extLst>
          </p:cNvPr>
          <p:cNvCxnSpPr>
            <a:cxnSpLocks/>
          </p:cNvCxnSpPr>
          <p:nvPr/>
        </p:nvCxnSpPr>
        <p:spPr>
          <a:xfrm>
            <a:off x="4275362" y="3606064"/>
            <a:ext cx="15902" cy="222248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7" name="直接连接符 16">
            <a:extLst>
              <a:ext uri="{FF2B5EF4-FFF2-40B4-BE49-F238E27FC236}">
                <a16:creationId xmlns:a16="http://schemas.microsoft.com/office/drawing/2014/main" id="{771A7185-3896-4EE4-AB02-87D729077FB6}"/>
              </a:ext>
            </a:extLst>
          </p:cNvPr>
          <p:cNvCxnSpPr/>
          <p:nvPr/>
        </p:nvCxnSpPr>
        <p:spPr>
          <a:xfrm>
            <a:off x="5072320" y="3597801"/>
            <a:ext cx="0" cy="82693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8" name="直接连接符 17">
            <a:extLst>
              <a:ext uri="{FF2B5EF4-FFF2-40B4-BE49-F238E27FC236}">
                <a16:creationId xmlns:a16="http://schemas.microsoft.com/office/drawing/2014/main" id="{099A73FB-7F8F-4EDD-BC30-ADAA33FDE29A}"/>
              </a:ext>
            </a:extLst>
          </p:cNvPr>
          <p:cNvCxnSpPr/>
          <p:nvPr/>
        </p:nvCxnSpPr>
        <p:spPr>
          <a:xfrm>
            <a:off x="5473727" y="5100598"/>
            <a:ext cx="544798"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接连接符 18">
            <a:extLst>
              <a:ext uri="{FF2B5EF4-FFF2-40B4-BE49-F238E27FC236}">
                <a16:creationId xmlns:a16="http://schemas.microsoft.com/office/drawing/2014/main" id="{24EEBE73-260D-4005-B86F-6514B7B55761}"/>
              </a:ext>
            </a:extLst>
          </p:cNvPr>
          <p:cNvCxnSpPr/>
          <p:nvPr/>
        </p:nvCxnSpPr>
        <p:spPr>
          <a:xfrm>
            <a:off x="5067514" y="4424737"/>
            <a:ext cx="38164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0" name="直接连接符 19">
            <a:extLst>
              <a:ext uri="{FF2B5EF4-FFF2-40B4-BE49-F238E27FC236}">
                <a16:creationId xmlns:a16="http://schemas.microsoft.com/office/drawing/2014/main" id="{0E352416-4FA1-4CD5-B609-5673D935F862}"/>
              </a:ext>
            </a:extLst>
          </p:cNvPr>
          <p:cNvCxnSpPr/>
          <p:nvPr/>
        </p:nvCxnSpPr>
        <p:spPr>
          <a:xfrm>
            <a:off x="6029185" y="4265711"/>
            <a:ext cx="1473" cy="83488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1" name="文本框 20">
            <a:extLst>
              <a:ext uri="{FF2B5EF4-FFF2-40B4-BE49-F238E27FC236}">
                <a16:creationId xmlns:a16="http://schemas.microsoft.com/office/drawing/2014/main" id="{93F13BD6-E016-4C69-8A34-840F648CBA60}"/>
              </a:ext>
            </a:extLst>
          </p:cNvPr>
          <p:cNvSpPr txBox="1"/>
          <p:nvPr/>
        </p:nvSpPr>
        <p:spPr>
          <a:xfrm>
            <a:off x="242000" y="1134442"/>
            <a:ext cx="3499676"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启动电路</a:t>
            </a:r>
          </a:p>
        </p:txBody>
      </p:sp>
      <p:cxnSp>
        <p:nvCxnSpPr>
          <p:cNvPr id="22" name="直接箭头连接符 21">
            <a:extLst>
              <a:ext uri="{FF2B5EF4-FFF2-40B4-BE49-F238E27FC236}">
                <a16:creationId xmlns:a16="http://schemas.microsoft.com/office/drawing/2014/main" id="{1819B55A-72AC-4DDC-9269-7FA146BB003F}"/>
              </a:ext>
            </a:extLst>
          </p:cNvPr>
          <p:cNvCxnSpPr>
            <a:cxnSpLocks/>
          </p:cNvCxnSpPr>
          <p:nvPr/>
        </p:nvCxnSpPr>
        <p:spPr>
          <a:xfrm>
            <a:off x="4275362" y="3606064"/>
            <a:ext cx="15902" cy="2222483"/>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3" name="矩形 22">
            <a:extLst>
              <a:ext uri="{FF2B5EF4-FFF2-40B4-BE49-F238E27FC236}">
                <a16:creationId xmlns:a16="http://schemas.microsoft.com/office/drawing/2014/main" id="{F44DCAA4-2BEB-4FD1-996C-B32BB90E66FA}"/>
              </a:ext>
            </a:extLst>
          </p:cNvPr>
          <p:cNvSpPr/>
          <p:nvPr/>
        </p:nvSpPr>
        <p:spPr>
          <a:xfrm>
            <a:off x="3737266" y="5939988"/>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主控制器</a:t>
            </a:r>
            <a:endParaRPr lang="en-US" altLang="zh-CN" dirty="0">
              <a:latin typeface="微软雅黑" panose="020B0503020204020204" pitchFamily="34" charset="-122"/>
              <a:ea typeface="微软雅黑" panose="020B0503020204020204" pitchFamily="34" charset="-122"/>
            </a:endParaRPr>
          </a:p>
        </p:txBody>
      </p:sp>
      <p:cxnSp>
        <p:nvCxnSpPr>
          <p:cNvPr id="24" name="直接连接符 23">
            <a:extLst>
              <a:ext uri="{FF2B5EF4-FFF2-40B4-BE49-F238E27FC236}">
                <a16:creationId xmlns:a16="http://schemas.microsoft.com/office/drawing/2014/main" id="{BA62FD64-76E3-4DFE-B521-C5E077CD1FB0}"/>
              </a:ext>
            </a:extLst>
          </p:cNvPr>
          <p:cNvCxnSpPr>
            <a:cxnSpLocks/>
          </p:cNvCxnSpPr>
          <p:nvPr/>
        </p:nvCxnSpPr>
        <p:spPr>
          <a:xfrm flipH="1">
            <a:off x="1154906" y="1959711"/>
            <a:ext cx="43975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5" name="矩形 24">
            <a:extLst>
              <a:ext uri="{FF2B5EF4-FFF2-40B4-BE49-F238E27FC236}">
                <a16:creationId xmlns:a16="http://schemas.microsoft.com/office/drawing/2014/main" id="{1801E2D1-8FAF-4ABF-9D04-8D3C0B065673}"/>
              </a:ext>
            </a:extLst>
          </p:cNvPr>
          <p:cNvSpPr/>
          <p:nvPr/>
        </p:nvSpPr>
        <p:spPr>
          <a:xfrm>
            <a:off x="78870" y="1736555"/>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主控制器</a:t>
            </a:r>
            <a:endParaRPr lang="en-US" altLang="zh-CN" dirty="0">
              <a:latin typeface="微软雅黑" panose="020B0503020204020204" pitchFamily="34" charset="-122"/>
              <a:ea typeface="微软雅黑" panose="020B0503020204020204" pitchFamily="34" charset="-122"/>
            </a:endParaRPr>
          </a:p>
        </p:txBody>
      </p:sp>
      <p:cxnSp>
        <p:nvCxnSpPr>
          <p:cNvPr id="26" name="直接箭头连接符 25">
            <a:extLst>
              <a:ext uri="{FF2B5EF4-FFF2-40B4-BE49-F238E27FC236}">
                <a16:creationId xmlns:a16="http://schemas.microsoft.com/office/drawing/2014/main" id="{9616395F-51AB-426D-BA9A-B95B968CC182}"/>
              </a:ext>
            </a:extLst>
          </p:cNvPr>
          <p:cNvCxnSpPr/>
          <p:nvPr/>
        </p:nvCxnSpPr>
        <p:spPr>
          <a:xfrm>
            <a:off x="1581697" y="1968561"/>
            <a:ext cx="0" cy="997061"/>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27" name="直接箭头连接符 26">
            <a:extLst>
              <a:ext uri="{FF2B5EF4-FFF2-40B4-BE49-F238E27FC236}">
                <a16:creationId xmlns:a16="http://schemas.microsoft.com/office/drawing/2014/main" id="{399A007B-71FE-40E4-8CFD-7DE72246F27D}"/>
              </a:ext>
            </a:extLst>
          </p:cNvPr>
          <p:cNvCxnSpPr>
            <a:cxnSpLocks/>
          </p:cNvCxnSpPr>
          <p:nvPr/>
        </p:nvCxnSpPr>
        <p:spPr>
          <a:xfrm>
            <a:off x="5067514" y="3668698"/>
            <a:ext cx="0" cy="756039"/>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28" name="直接箭头连接符 27">
            <a:extLst>
              <a:ext uri="{FF2B5EF4-FFF2-40B4-BE49-F238E27FC236}">
                <a16:creationId xmlns:a16="http://schemas.microsoft.com/office/drawing/2014/main" id="{65D20D90-6923-4A86-816A-9DE5B4149F4F}"/>
              </a:ext>
            </a:extLst>
          </p:cNvPr>
          <p:cNvCxnSpPr>
            <a:cxnSpLocks/>
          </p:cNvCxnSpPr>
          <p:nvPr/>
        </p:nvCxnSpPr>
        <p:spPr>
          <a:xfrm>
            <a:off x="1400261" y="3727010"/>
            <a:ext cx="0" cy="756039"/>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29" name="直接箭头连接符 28">
            <a:extLst>
              <a:ext uri="{FF2B5EF4-FFF2-40B4-BE49-F238E27FC236}">
                <a16:creationId xmlns:a16="http://schemas.microsoft.com/office/drawing/2014/main" id="{068A8BF0-0FE7-492B-A7CC-5098ABD3B683}"/>
              </a:ext>
            </a:extLst>
          </p:cNvPr>
          <p:cNvCxnSpPr>
            <a:cxnSpLocks/>
          </p:cNvCxnSpPr>
          <p:nvPr/>
        </p:nvCxnSpPr>
        <p:spPr>
          <a:xfrm flipV="1">
            <a:off x="1056911" y="3405690"/>
            <a:ext cx="0" cy="76107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196314191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Picture 1" descr="c:\users\public\documents\kk6 files\xcmgwj\account\1419@10.15.7.244\image_cache\84758e7aa5214ab79f2fe7d1758d43d7.png">
            <a:extLst>
              <a:ext uri="{FF2B5EF4-FFF2-40B4-BE49-F238E27FC236}">
                <a16:creationId xmlns:a16="http://schemas.microsoft.com/office/drawing/2014/main" id="{3D12DB5D-C8EA-4E3C-82B7-C389F6F27B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4315" y="1548700"/>
            <a:ext cx="4981530" cy="4528019"/>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箭头连接符 3">
            <a:extLst>
              <a:ext uri="{FF2B5EF4-FFF2-40B4-BE49-F238E27FC236}">
                <a16:creationId xmlns:a16="http://schemas.microsoft.com/office/drawing/2014/main" id="{F0BBFF1D-7112-4157-BB3C-4566B2A23BD7}"/>
              </a:ext>
            </a:extLst>
          </p:cNvPr>
          <p:cNvCxnSpPr>
            <a:stCxn id="5" idx="0"/>
          </p:cNvCxnSpPr>
          <p:nvPr/>
        </p:nvCxnSpPr>
        <p:spPr>
          <a:xfrm flipV="1">
            <a:off x="1367650" y="3485321"/>
            <a:ext cx="371513" cy="266523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5" name="矩形 4">
            <a:extLst>
              <a:ext uri="{FF2B5EF4-FFF2-40B4-BE49-F238E27FC236}">
                <a16:creationId xmlns:a16="http://schemas.microsoft.com/office/drawing/2014/main" id="{C2E32CC3-6974-4528-A38C-A61BEC5367CF}"/>
              </a:ext>
            </a:extLst>
          </p:cNvPr>
          <p:cNvSpPr/>
          <p:nvPr/>
        </p:nvSpPr>
        <p:spPr>
          <a:xfrm>
            <a:off x="557973" y="6150553"/>
            <a:ext cx="1619354"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预热继电器</a:t>
            </a:r>
            <a:r>
              <a:rPr lang="en-US" altLang="zh-CN" dirty="0">
                <a:latin typeface="微软雅黑" panose="020B0503020204020204" pitchFamily="34" charset="-122"/>
                <a:ea typeface="微软雅黑" panose="020B0503020204020204" pitchFamily="34" charset="-122"/>
              </a:rPr>
              <a:t>K3</a:t>
            </a:r>
          </a:p>
        </p:txBody>
      </p:sp>
      <p:sp>
        <p:nvSpPr>
          <p:cNvPr id="6" name="矩形 5">
            <a:extLst>
              <a:ext uri="{FF2B5EF4-FFF2-40B4-BE49-F238E27FC236}">
                <a16:creationId xmlns:a16="http://schemas.microsoft.com/office/drawing/2014/main" id="{D5785388-2EA5-4BF0-96D6-70523C87F571}"/>
              </a:ext>
            </a:extLst>
          </p:cNvPr>
          <p:cNvSpPr/>
          <p:nvPr/>
        </p:nvSpPr>
        <p:spPr>
          <a:xfrm>
            <a:off x="5634809" y="2656937"/>
            <a:ext cx="6096000" cy="2585323"/>
          </a:xfrm>
          <a:prstGeom prst="rect">
            <a:avLst/>
          </a:prstGeom>
        </p:spPr>
        <p:txBody>
          <a:bodyPr>
            <a:spAutoFit/>
          </a:bodyPr>
          <a:lstStyle/>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当钥匙开关</a:t>
            </a:r>
            <a:r>
              <a:rPr lang="en-US" altLang="zh-CN" dirty="0">
                <a:latin typeface="微软雅黑" panose="020B0503020204020204" pitchFamily="34" charset="-122"/>
                <a:ea typeface="微软雅黑" panose="020B0503020204020204" pitchFamily="34" charset="-122"/>
              </a:rPr>
              <a:t>S1</a:t>
            </a:r>
            <a:r>
              <a:rPr lang="zh-CN" altLang="zh-CN" dirty="0">
                <a:latin typeface="微软雅黑" panose="020B0503020204020204" pitchFamily="34" charset="-122"/>
                <a:ea typeface="微软雅黑" panose="020B0503020204020204" pitchFamily="34" charset="-122"/>
              </a:rPr>
              <a:t>打到“</a:t>
            </a:r>
            <a:r>
              <a:rPr lang="en-US" altLang="zh-CN" dirty="0">
                <a:latin typeface="微软雅黑" panose="020B0503020204020204" pitchFamily="34" charset="-122"/>
                <a:ea typeface="微软雅黑" panose="020B0503020204020204" pitchFamily="34" charset="-122"/>
              </a:rPr>
              <a:t>ON</a:t>
            </a:r>
            <a:r>
              <a:rPr lang="zh-CN" altLang="zh-CN" dirty="0">
                <a:latin typeface="微软雅黑" panose="020B0503020204020204" pitchFamily="34" charset="-122"/>
                <a:ea typeface="微软雅黑" panose="020B0503020204020204" pitchFamily="34" charset="-122"/>
              </a:rPr>
              <a:t>”档位时，电流经钥匙开关“</a:t>
            </a:r>
            <a:r>
              <a:rPr lang="en-US" altLang="zh-CN" dirty="0">
                <a:latin typeface="微软雅黑" panose="020B0503020204020204" pitchFamily="34" charset="-122"/>
                <a:ea typeface="微软雅黑" panose="020B0503020204020204" pitchFamily="34" charset="-122"/>
              </a:rPr>
              <a:t>ACC</a:t>
            </a:r>
            <a:r>
              <a:rPr lang="zh-CN" altLang="zh-CN" dirty="0">
                <a:latin typeface="微软雅黑" panose="020B0503020204020204" pitchFamily="34" charset="-122"/>
                <a:ea typeface="微软雅黑" panose="020B0503020204020204" pitchFamily="34" charset="-122"/>
              </a:rPr>
              <a:t>”端、急停开关</a:t>
            </a:r>
            <a:r>
              <a:rPr lang="en-US" altLang="zh-CN" dirty="0">
                <a:latin typeface="微软雅黑" panose="020B0503020204020204" pitchFamily="34" charset="-122"/>
                <a:ea typeface="微软雅黑" panose="020B0503020204020204" pitchFamily="34" charset="-122"/>
              </a:rPr>
              <a:t>S2</a:t>
            </a:r>
            <a:r>
              <a:rPr lang="zh-CN" altLang="zh-CN" dirty="0">
                <a:latin typeface="微软雅黑" panose="020B0503020204020204" pitchFamily="34" charset="-122"/>
                <a:ea typeface="微软雅黑" panose="020B0503020204020204" pitchFamily="34" charset="-122"/>
              </a:rPr>
              <a:t>到达发动机</a:t>
            </a:r>
            <a:r>
              <a:rPr lang="en-US" altLang="zh-CN" dirty="0">
                <a:latin typeface="微软雅黑" panose="020B0503020204020204" pitchFamily="34" charset="-122"/>
                <a:ea typeface="微软雅黑" panose="020B0503020204020204" pitchFamily="34" charset="-122"/>
              </a:rPr>
              <a:t>ECM</a:t>
            </a:r>
            <a:r>
              <a:rPr lang="zh-CN" altLang="zh-CN" dirty="0">
                <a:latin typeface="微软雅黑" panose="020B0503020204020204" pitchFamily="34" charset="-122"/>
                <a:ea typeface="微软雅黑" panose="020B0503020204020204" pitchFamily="34" charset="-122"/>
              </a:rPr>
              <a:t>的端口从而触发发动机</a:t>
            </a:r>
            <a:r>
              <a:rPr lang="en-US" altLang="zh-CN" dirty="0">
                <a:latin typeface="微软雅黑" panose="020B0503020204020204" pitchFamily="34" charset="-122"/>
                <a:ea typeface="微软雅黑" panose="020B0503020204020204" pitchFamily="34" charset="-122"/>
              </a:rPr>
              <a:t>ECM</a:t>
            </a:r>
            <a:r>
              <a:rPr lang="zh-CN" altLang="zh-CN" dirty="0">
                <a:latin typeface="微软雅黑" panose="020B0503020204020204" pitchFamily="34" charset="-122"/>
                <a:ea typeface="微软雅黑" panose="020B0503020204020204" pitchFamily="34" charset="-122"/>
              </a:rPr>
              <a:t>工作，</a:t>
            </a:r>
            <a:r>
              <a:rPr lang="en-US" altLang="zh-CN" dirty="0">
                <a:latin typeface="微软雅黑" panose="020B0503020204020204" pitchFamily="34" charset="-122"/>
                <a:ea typeface="微软雅黑" panose="020B0503020204020204" pitchFamily="34" charset="-122"/>
              </a:rPr>
              <a:t>ECM</a:t>
            </a:r>
            <a:r>
              <a:rPr lang="zh-CN" altLang="zh-CN" dirty="0">
                <a:latin typeface="微软雅黑" panose="020B0503020204020204" pitchFamily="34" charset="-122"/>
                <a:ea typeface="微软雅黑" panose="020B0503020204020204" pitchFamily="34" charset="-122"/>
              </a:rPr>
              <a:t>根据检测到的发动机进气口温度来控制预热，此时</a:t>
            </a:r>
            <a:r>
              <a:rPr lang="en-US" altLang="zh-CN" dirty="0">
                <a:latin typeface="微软雅黑" panose="020B0503020204020204" pitchFamily="34" charset="-122"/>
                <a:ea typeface="微软雅黑" panose="020B0503020204020204" pitchFamily="34" charset="-122"/>
              </a:rPr>
              <a:t>ECM</a:t>
            </a:r>
            <a:r>
              <a:rPr lang="zh-CN" altLang="zh-CN" dirty="0">
                <a:latin typeface="微软雅黑" panose="020B0503020204020204" pitchFamily="34" charset="-122"/>
                <a:ea typeface="微软雅黑" panose="020B0503020204020204" pitchFamily="34" charset="-122"/>
              </a:rPr>
              <a:t>的端口“</a:t>
            </a:r>
            <a:r>
              <a:rPr lang="en-US" altLang="zh-CN" dirty="0">
                <a:latin typeface="微软雅黑" panose="020B0503020204020204" pitchFamily="34" charset="-122"/>
                <a:ea typeface="微软雅黑" panose="020B0503020204020204" pitchFamily="34" charset="-122"/>
              </a:rPr>
              <a:t>75</a:t>
            </a:r>
            <a:r>
              <a:rPr lang="zh-CN" altLang="zh-CN" dirty="0">
                <a:latin typeface="微软雅黑" panose="020B0503020204020204" pitchFamily="34" charset="-122"/>
                <a:ea typeface="微软雅黑" panose="020B0503020204020204" pitchFamily="34" charset="-122"/>
              </a:rPr>
              <a:t>”输出高电平，电流经预热继电器的线圈到达</a:t>
            </a:r>
            <a:r>
              <a:rPr lang="en-US" altLang="zh-CN" dirty="0">
                <a:latin typeface="微软雅黑" panose="020B0503020204020204" pitchFamily="34" charset="-122"/>
                <a:ea typeface="微软雅黑" panose="020B0503020204020204" pitchFamily="34" charset="-122"/>
              </a:rPr>
              <a:t>ECM</a:t>
            </a:r>
            <a:r>
              <a:rPr lang="zh-CN" altLang="zh-CN" dirty="0">
                <a:latin typeface="微软雅黑" panose="020B0503020204020204" pitchFamily="34" charset="-122"/>
                <a:ea typeface="微软雅黑" panose="020B0503020204020204" pitchFamily="34" charset="-122"/>
              </a:rPr>
              <a:t>的端口“</a:t>
            </a:r>
            <a:r>
              <a:rPr lang="en-US" altLang="zh-CN" dirty="0">
                <a:latin typeface="微软雅黑" panose="020B0503020204020204" pitchFamily="34" charset="-122"/>
                <a:ea typeface="微软雅黑" panose="020B0503020204020204" pitchFamily="34" charset="-122"/>
              </a:rPr>
              <a:t>76</a:t>
            </a:r>
            <a:r>
              <a:rPr lang="zh-CN" altLang="zh-CN" dirty="0">
                <a:latin typeface="微软雅黑" panose="020B0503020204020204" pitchFamily="34" charset="-122"/>
                <a:ea typeface="微软雅黑" panose="020B0503020204020204" pitchFamily="34" charset="-122"/>
              </a:rPr>
              <a:t>”接地，预热继电器常开触点闭合，电流经</a:t>
            </a:r>
            <a:r>
              <a:rPr lang="zh-CN" altLang="en-US" dirty="0">
                <a:latin typeface="微软雅黑" panose="020B0503020204020204" pitchFamily="34" charset="-122"/>
                <a:ea typeface="微软雅黑" panose="020B0503020204020204" pitchFamily="34" charset="-122"/>
              </a:rPr>
              <a:t>过</a:t>
            </a:r>
            <a:r>
              <a:rPr lang="zh-CN" altLang="zh-CN" dirty="0">
                <a:latin typeface="微软雅黑" panose="020B0503020204020204" pitchFamily="34" charset="-122"/>
                <a:ea typeface="微软雅黑" panose="020B0503020204020204" pitchFamily="34" charset="-122"/>
              </a:rPr>
              <a:t>预热继电器</a:t>
            </a:r>
            <a:r>
              <a:rPr lang="en-US" altLang="zh-CN" dirty="0">
                <a:latin typeface="微软雅黑" panose="020B0503020204020204" pitchFamily="34" charset="-122"/>
                <a:ea typeface="微软雅黑" panose="020B0503020204020204" pitchFamily="34" charset="-122"/>
              </a:rPr>
              <a:t>K3</a:t>
            </a:r>
            <a:r>
              <a:rPr lang="zh-CN" altLang="zh-CN" dirty="0">
                <a:latin typeface="微软雅黑" panose="020B0503020204020204" pitchFamily="34" charset="-122"/>
                <a:ea typeface="微软雅黑" panose="020B0503020204020204" pitchFamily="34" charset="-122"/>
              </a:rPr>
              <a:t>到达预热塞</a:t>
            </a:r>
            <a:r>
              <a:rPr lang="en-US" altLang="zh-CN" dirty="0">
                <a:latin typeface="微软雅黑" panose="020B0503020204020204" pitchFamily="34" charset="-122"/>
                <a:ea typeface="微软雅黑" panose="020B0503020204020204" pitchFamily="34" charset="-122"/>
              </a:rPr>
              <a:t>B1</a:t>
            </a:r>
            <a:r>
              <a:rPr lang="zh-CN" altLang="zh-CN" dirty="0">
                <a:latin typeface="微软雅黑" panose="020B0503020204020204" pitchFamily="34" charset="-122"/>
                <a:ea typeface="微软雅黑" panose="020B0503020204020204" pitchFamily="34" charset="-122"/>
              </a:rPr>
              <a:t>，预热塞开始工作，同时主控制器的端口检测到高电平信号将记录预热状态，并将预热状态发送给监控器，显示器将显示预热状态。</a:t>
            </a:r>
          </a:p>
        </p:txBody>
      </p:sp>
      <p:cxnSp>
        <p:nvCxnSpPr>
          <p:cNvPr id="7" name="直接连接符 6">
            <a:extLst>
              <a:ext uri="{FF2B5EF4-FFF2-40B4-BE49-F238E27FC236}">
                <a16:creationId xmlns:a16="http://schemas.microsoft.com/office/drawing/2014/main" id="{B9A1D572-5703-4007-AD8A-9FCAA552B268}"/>
              </a:ext>
            </a:extLst>
          </p:cNvPr>
          <p:cNvCxnSpPr/>
          <p:nvPr/>
        </p:nvCxnSpPr>
        <p:spPr>
          <a:xfrm>
            <a:off x="4134678" y="5656026"/>
            <a:ext cx="70252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7C4AD3BF-3669-44F4-83CF-00675F8B75D6}"/>
              </a:ext>
            </a:extLst>
          </p:cNvPr>
          <p:cNvCxnSpPr/>
          <p:nvPr/>
        </p:nvCxnSpPr>
        <p:spPr>
          <a:xfrm flipH="1">
            <a:off x="1272215" y="2025751"/>
            <a:ext cx="11920" cy="378135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 name="直接连接符 8">
            <a:extLst>
              <a:ext uri="{FF2B5EF4-FFF2-40B4-BE49-F238E27FC236}">
                <a16:creationId xmlns:a16="http://schemas.microsoft.com/office/drawing/2014/main" id="{5EE2C40D-602A-4BA0-B05C-5B0E118AB4A9}"/>
              </a:ext>
            </a:extLst>
          </p:cNvPr>
          <p:cNvCxnSpPr/>
          <p:nvPr/>
        </p:nvCxnSpPr>
        <p:spPr>
          <a:xfrm flipV="1">
            <a:off x="3673503" y="4823987"/>
            <a:ext cx="456608" cy="1305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直接连接符 9">
            <a:extLst>
              <a:ext uri="{FF2B5EF4-FFF2-40B4-BE49-F238E27FC236}">
                <a16:creationId xmlns:a16="http://schemas.microsoft.com/office/drawing/2014/main" id="{3A02F5E9-99C9-4E5C-BD11-A47BC1F8E245}"/>
              </a:ext>
            </a:extLst>
          </p:cNvPr>
          <p:cNvCxnSpPr/>
          <p:nvPr/>
        </p:nvCxnSpPr>
        <p:spPr>
          <a:xfrm flipH="1">
            <a:off x="4815533" y="4644786"/>
            <a:ext cx="13427" cy="101124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直接连接符 10">
            <a:extLst>
              <a:ext uri="{FF2B5EF4-FFF2-40B4-BE49-F238E27FC236}">
                <a16:creationId xmlns:a16="http://schemas.microsoft.com/office/drawing/2014/main" id="{38EF39DE-23A3-4DB4-8652-C65FE1F86678}"/>
              </a:ext>
            </a:extLst>
          </p:cNvPr>
          <p:cNvCxnSpPr/>
          <p:nvPr/>
        </p:nvCxnSpPr>
        <p:spPr>
          <a:xfrm>
            <a:off x="3673503" y="3874934"/>
            <a:ext cx="0" cy="94584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3" name="直接箭头连接符 12">
            <a:extLst>
              <a:ext uri="{FF2B5EF4-FFF2-40B4-BE49-F238E27FC236}">
                <a16:creationId xmlns:a16="http://schemas.microsoft.com/office/drawing/2014/main" id="{A0D9B271-7390-4CA6-ADBE-6DBA37E4EE07}"/>
              </a:ext>
            </a:extLst>
          </p:cNvPr>
          <p:cNvCxnSpPr>
            <a:stCxn id="14" idx="0"/>
          </p:cNvCxnSpPr>
          <p:nvPr/>
        </p:nvCxnSpPr>
        <p:spPr>
          <a:xfrm flipV="1">
            <a:off x="4783169" y="4426422"/>
            <a:ext cx="216784" cy="178522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4" name="矩形 13">
            <a:extLst>
              <a:ext uri="{FF2B5EF4-FFF2-40B4-BE49-F238E27FC236}">
                <a16:creationId xmlns:a16="http://schemas.microsoft.com/office/drawing/2014/main" id="{ECF66648-AD9D-42E3-8730-425323294E13}"/>
              </a:ext>
            </a:extLst>
          </p:cNvPr>
          <p:cNvSpPr/>
          <p:nvPr/>
        </p:nvSpPr>
        <p:spPr>
          <a:xfrm>
            <a:off x="3745064" y="6211644"/>
            <a:ext cx="207620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发动机控制器</a:t>
            </a:r>
            <a:r>
              <a:rPr lang="en-US" altLang="zh-CN" dirty="0">
                <a:latin typeface="微软雅黑" panose="020B0503020204020204" pitchFamily="34" charset="-122"/>
                <a:ea typeface="微软雅黑" panose="020B0503020204020204" pitchFamily="34" charset="-122"/>
              </a:rPr>
              <a:t>ECM</a:t>
            </a:r>
          </a:p>
        </p:txBody>
      </p:sp>
      <p:cxnSp>
        <p:nvCxnSpPr>
          <p:cNvPr id="15" name="直接连接符 14">
            <a:extLst>
              <a:ext uri="{FF2B5EF4-FFF2-40B4-BE49-F238E27FC236}">
                <a16:creationId xmlns:a16="http://schemas.microsoft.com/office/drawing/2014/main" id="{1A832225-64A0-4196-B7A4-3C6AB1B5676E}"/>
              </a:ext>
            </a:extLst>
          </p:cNvPr>
          <p:cNvCxnSpPr/>
          <p:nvPr/>
        </p:nvCxnSpPr>
        <p:spPr>
          <a:xfrm flipH="1">
            <a:off x="4130111" y="4837041"/>
            <a:ext cx="4567" cy="81898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6" name="直接连接符 15">
            <a:extLst>
              <a:ext uri="{FF2B5EF4-FFF2-40B4-BE49-F238E27FC236}">
                <a16:creationId xmlns:a16="http://schemas.microsoft.com/office/drawing/2014/main" id="{0EBC209D-522D-4CAF-B361-EE7524E9B36E}"/>
              </a:ext>
            </a:extLst>
          </p:cNvPr>
          <p:cNvCxnSpPr>
            <a:cxnSpLocks/>
          </p:cNvCxnSpPr>
          <p:nvPr/>
        </p:nvCxnSpPr>
        <p:spPr>
          <a:xfrm>
            <a:off x="1597605" y="5751442"/>
            <a:ext cx="3601376" cy="572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7" name="直接连接符 16">
            <a:extLst>
              <a:ext uri="{FF2B5EF4-FFF2-40B4-BE49-F238E27FC236}">
                <a16:creationId xmlns:a16="http://schemas.microsoft.com/office/drawing/2014/main" id="{E1223349-0ADB-4EA0-B529-250B165D857D}"/>
              </a:ext>
            </a:extLst>
          </p:cNvPr>
          <p:cNvCxnSpPr/>
          <p:nvPr/>
        </p:nvCxnSpPr>
        <p:spPr>
          <a:xfrm flipH="1">
            <a:off x="1597605" y="2758955"/>
            <a:ext cx="26582" cy="299088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8" name="直接连接符 17">
            <a:extLst>
              <a:ext uri="{FF2B5EF4-FFF2-40B4-BE49-F238E27FC236}">
                <a16:creationId xmlns:a16="http://schemas.microsoft.com/office/drawing/2014/main" id="{7C446E31-D296-4328-BE05-24C436F5A2CE}"/>
              </a:ext>
            </a:extLst>
          </p:cNvPr>
          <p:cNvCxnSpPr/>
          <p:nvPr/>
        </p:nvCxnSpPr>
        <p:spPr>
          <a:xfrm flipH="1">
            <a:off x="2831644" y="1621475"/>
            <a:ext cx="1" cy="205927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接连接符 18">
            <a:extLst>
              <a:ext uri="{FF2B5EF4-FFF2-40B4-BE49-F238E27FC236}">
                <a16:creationId xmlns:a16="http://schemas.microsoft.com/office/drawing/2014/main" id="{4D24934F-CCD9-48F5-9569-B5457F6D5E8C}"/>
              </a:ext>
            </a:extLst>
          </p:cNvPr>
          <p:cNvCxnSpPr/>
          <p:nvPr/>
        </p:nvCxnSpPr>
        <p:spPr>
          <a:xfrm flipH="1">
            <a:off x="5192268" y="4632858"/>
            <a:ext cx="3431" cy="111698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0" name="直接连接符 19">
            <a:extLst>
              <a:ext uri="{FF2B5EF4-FFF2-40B4-BE49-F238E27FC236}">
                <a16:creationId xmlns:a16="http://schemas.microsoft.com/office/drawing/2014/main" id="{98473F7F-EF21-4B9E-A08C-3C4E376662F3}"/>
              </a:ext>
            </a:extLst>
          </p:cNvPr>
          <p:cNvCxnSpPr/>
          <p:nvPr/>
        </p:nvCxnSpPr>
        <p:spPr>
          <a:xfrm flipV="1">
            <a:off x="1610896" y="2728892"/>
            <a:ext cx="3172272" cy="2273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1" name="直接连接符 20">
            <a:extLst>
              <a:ext uri="{FF2B5EF4-FFF2-40B4-BE49-F238E27FC236}">
                <a16:creationId xmlns:a16="http://schemas.microsoft.com/office/drawing/2014/main" id="{BD54011C-C461-41EE-9557-96ACC079D950}"/>
              </a:ext>
            </a:extLst>
          </p:cNvPr>
          <p:cNvCxnSpPr/>
          <p:nvPr/>
        </p:nvCxnSpPr>
        <p:spPr>
          <a:xfrm flipH="1">
            <a:off x="4762555" y="2736471"/>
            <a:ext cx="3430" cy="115087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2" name="文本框 21">
            <a:extLst>
              <a:ext uri="{FF2B5EF4-FFF2-40B4-BE49-F238E27FC236}">
                <a16:creationId xmlns:a16="http://schemas.microsoft.com/office/drawing/2014/main" id="{F99E3A32-64F2-44C1-8E95-C1F2CE0C75E0}"/>
              </a:ext>
            </a:extLst>
          </p:cNvPr>
          <p:cNvSpPr txBox="1"/>
          <p:nvPr/>
        </p:nvSpPr>
        <p:spPr>
          <a:xfrm>
            <a:off x="242000" y="1134442"/>
            <a:ext cx="3499676"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预热电路</a:t>
            </a:r>
          </a:p>
        </p:txBody>
      </p:sp>
      <p:cxnSp>
        <p:nvCxnSpPr>
          <p:cNvPr id="23" name="直接箭头连接符 22">
            <a:extLst>
              <a:ext uri="{FF2B5EF4-FFF2-40B4-BE49-F238E27FC236}">
                <a16:creationId xmlns:a16="http://schemas.microsoft.com/office/drawing/2014/main" id="{33BCE942-334C-4DA3-A4B4-3B33B802776B}"/>
              </a:ext>
            </a:extLst>
          </p:cNvPr>
          <p:cNvCxnSpPr>
            <a:cxnSpLocks/>
          </p:cNvCxnSpPr>
          <p:nvPr/>
        </p:nvCxnSpPr>
        <p:spPr>
          <a:xfrm flipV="1">
            <a:off x="4762555" y="2728892"/>
            <a:ext cx="0" cy="1146042"/>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24" name="直接箭头连接符 23">
            <a:extLst>
              <a:ext uri="{FF2B5EF4-FFF2-40B4-BE49-F238E27FC236}">
                <a16:creationId xmlns:a16="http://schemas.microsoft.com/office/drawing/2014/main" id="{F3299E32-FC4E-4812-AAAF-3BBE9DCE0E2A}"/>
              </a:ext>
            </a:extLst>
          </p:cNvPr>
          <p:cNvCxnSpPr>
            <a:cxnSpLocks/>
          </p:cNvCxnSpPr>
          <p:nvPr/>
        </p:nvCxnSpPr>
        <p:spPr>
          <a:xfrm flipV="1">
            <a:off x="5192268" y="4645910"/>
            <a:ext cx="13427" cy="101124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25" name="直接箭头连接符 24">
            <a:extLst>
              <a:ext uri="{FF2B5EF4-FFF2-40B4-BE49-F238E27FC236}">
                <a16:creationId xmlns:a16="http://schemas.microsoft.com/office/drawing/2014/main" id="{E4FBD719-35D2-4C5A-BB02-7DBDE8F99B30}"/>
              </a:ext>
            </a:extLst>
          </p:cNvPr>
          <p:cNvCxnSpPr>
            <a:cxnSpLocks/>
          </p:cNvCxnSpPr>
          <p:nvPr/>
        </p:nvCxnSpPr>
        <p:spPr>
          <a:xfrm>
            <a:off x="3673503" y="4081002"/>
            <a:ext cx="0" cy="756039"/>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cxnSp>
        <p:nvCxnSpPr>
          <p:cNvPr id="26" name="直接箭头连接符 25">
            <a:extLst>
              <a:ext uri="{FF2B5EF4-FFF2-40B4-BE49-F238E27FC236}">
                <a16:creationId xmlns:a16="http://schemas.microsoft.com/office/drawing/2014/main" id="{5371121A-45EA-4640-AC2E-5718211462E1}"/>
              </a:ext>
            </a:extLst>
          </p:cNvPr>
          <p:cNvCxnSpPr>
            <a:cxnSpLocks/>
          </p:cNvCxnSpPr>
          <p:nvPr/>
        </p:nvCxnSpPr>
        <p:spPr>
          <a:xfrm>
            <a:off x="1272215" y="3949598"/>
            <a:ext cx="0" cy="756039"/>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5363964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Picture 1" descr="c:\users\public\documents\kk6 files\xcmgwj\account\1419@10.15.7.244\image_cache\e643dbc80caa4fc6bf79db8faa36dd68.png">
            <a:extLst>
              <a:ext uri="{FF2B5EF4-FFF2-40B4-BE49-F238E27FC236}">
                <a16:creationId xmlns:a16="http://schemas.microsoft.com/office/drawing/2014/main" id="{7DEEC36C-BE98-4C1D-8B7A-C236A3C9B26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473" y="1817943"/>
            <a:ext cx="4029075" cy="4057650"/>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CFC8DC3-2DF4-4C37-9F53-58C067B7465C}"/>
              </a:ext>
            </a:extLst>
          </p:cNvPr>
          <p:cNvSpPr/>
          <p:nvPr/>
        </p:nvSpPr>
        <p:spPr>
          <a:xfrm>
            <a:off x="5428915" y="4379412"/>
            <a:ext cx="6096000" cy="2031325"/>
          </a:xfrm>
          <a:prstGeom prst="rect">
            <a:avLst/>
          </a:prstGeom>
        </p:spPr>
        <p:txBody>
          <a:bodyPr>
            <a:spAutoFit/>
          </a:bodyPr>
          <a:lstStyle/>
          <a:p>
            <a:r>
              <a:rPr lang="zh-CN" altLang="zh-CN" dirty="0">
                <a:latin typeface="微软雅黑" panose="020B0503020204020204" pitchFamily="34" charset="-122"/>
                <a:ea typeface="微软雅黑" panose="020B0503020204020204" pitchFamily="34" charset="-122"/>
              </a:rPr>
              <a:t>当钥匙开关打到“</a:t>
            </a:r>
            <a:r>
              <a:rPr lang="en-US" altLang="zh-CN" dirty="0">
                <a:latin typeface="微软雅黑" panose="020B0503020204020204" pitchFamily="34" charset="-122"/>
                <a:ea typeface="微软雅黑" panose="020B0503020204020204" pitchFamily="34" charset="-122"/>
              </a:rPr>
              <a:t>ON</a:t>
            </a:r>
            <a:r>
              <a:rPr lang="zh-CN" altLang="zh-CN" dirty="0">
                <a:latin typeface="微软雅黑" panose="020B0503020204020204" pitchFamily="34" charset="-122"/>
                <a:ea typeface="微软雅黑" panose="020B0503020204020204" pitchFamily="34" charset="-122"/>
              </a:rPr>
              <a:t>”档位时，电源电流到达钥匙开关的“</a:t>
            </a:r>
            <a:r>
              <a:rPr lang="en-US" altLang="zh-CN" dirty="0">
                <a:latin typeface="微软雅黑" panose="020B0503020204020204" pitchFamily="34" charset="-122"/>
                <a:ea typeface="微软雅黑" panose="020B0503020204020204" pitchFamily="34" charset="-122"/>
              </a:rPr>
              <a:t>B</a:t>
            </a:r>
            <a:r>
              <a:rPr lang="zh-CN" altLang="zh-CN" dirty="0">
                <a:latin typeface="微软雅黑" panose="020B0503020204020204" pitchFamily="34" charset="-122"/>
                <a:ea typeface="微软雅黑" panose="020B0503020204020204" pitchFamily="34" charset="-122"/>
              </a:rPr>
              <a:t>”端，然后经钥匙开关“</a:t>
            </a:r>
            <a:r>
              <a:rPr lang="en-US" altLang="zh-CN" dirty="0">
                <a:latin typeface="微软雅黑" panose="020B0503020204020204" pitchFamily="34" charset="-122"/>
                <a:ea typeface="微软雅黑" panose="020B0503020204020204" pitchFamily="34" charset="-122"/>
              </a:rPr>
              <a:t>B</a:t>
            </a:r>
            <a:r>
              <a:rPr lang="zh-CN" altLang="zh-CN" dirty="0">
                <a:latin typeface="微软雅黑" panose="020B0503020204020204" pitchFamily="34" charset="-122"/>
                <a:ea typeface="微软雅黑" panose="020B0503020204020204" pitchFamily="34" charset="-122"/>
              </a:rPr>
              <a:t>”端、到钥匙开关“</a:t>
            </a:r>
            <a:r>
              <a:rPr lang="en-US" altLang="zh-CN" dirty="0">
                <a:latin typeface="微软雅黑" panose="020B0503020204020204" pitchFamily="34" charset="-122"/>
                <a:ea typeface="微软雅黑" panose="020B0503020204020204" pitchFamily="34" charset="-122"/>
              </a:rPr>
              <a:t>ACC</a:t>
            </a:r>
            <a:r>
              <a:rPr lang="zh-CN" altLang="zh-CN" dirty="0">
                <a:latin typeface="微软雅黑" panose="020B0503020204020204" pitchFamily="34" charset="-122"/>
                <a:ea typeface="微软雅黑" panose="020B0503020204020204" pitchFamily="34" charset="-122"/>
              </a:rPr>
              <a:t>”端、然后再经急停开关</a:t>
            </a:r>
            <a:r>
              <a:rPr lang="en-US" altLang="zh-CN" dirty="0">
                <a:latin typeface="微软雅黑" panose="020B0503020204020204" pitchFamily="34" charset="-122"/>
                <a:ea typeface="微软雅黑" panose="020B0503020204020204" pitchFamily="34" charset="-122"/>
              </a:rPr>
              <a:t>S2</a:t>
            </a:r>
            <a:r>
              <a:rPr lang="zh-CN" altLang="zh-CN" dirty="0">
                <a:latin typeface="微软雅黑" panose="020B0503020204020204" pitchFamily="34" charset="-122"/>
                <a:ea typeface="微软雅黑" panose="020B0503020204020204" pitchFamily="34" charset="-122"/>
              </a:rPr>
              <a:t>到达发动机</a:t>
            </a:r>
            <a:r>
              <a:rPr lang="en-US" altLang="zh-CN" dirty="0">
                <a:latin typeface="微软雅黑" panose="020B0503020204020204" pitchFamily="34" charset="-122"/>
                <a:ea typeface="微软雅黑" panose="020B0503020204020204" pitchFamily="34" charset="-122"/>
              </a:rPr>
              <a:t>ECM</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5</a:t>
            </a:r>
            <a:r>
              <a:rPr lang="zh-CN" altLang="zh-CN" dirty="0">
                <a:latin typeface="微软雅黑" panose="020B0503020204020204" pitchFamily="34" charset="-122"/>
                <a:ea typeface="微软雅黑" panose="020B0503020204020204" pitchFamily="34" charset="-122"/>
              </a:rPr>
              <a:t>”端，发动机</a:t>
            </a:r>
            <a:r>
              <a:rPr lang="en-US" altLang="zh-CN" dirty="0">
                <a:latin typeface="微软雅黑" panose="020B0503020204020204" pitchFamily="34" charset="-122"/>
                <a:ea typeface="微软雅黑" panose="020B0503020204020204" pitchFamily="34" charset="-122"/>
              </a:rPr>
              <a:t>ECM</a:t>
            </a:r>
            <a:r>
              <a:rPr lang="zh-CN" altLang="zh-CN" dirty="0">
                <a:latin typeface="微软雅黑" panose="020B0503020204020204" pitchFamily="34" charset="-122"/>
                <a:ea typeface="微软雅黑" panose="020B0503020204020204" pitchFamily="34" charset="-122"/>
              </a:rPr>
              <a:t>工作，从而接通油路，当钥匙开关打到“</a:t>
            </a:r>
            <a:r>
              <a:rPr lang="en-US" altLang="zh-CN" dirty="0">
                <a:latin typeface="微软雅黑" panose="020B0503020204020204" pitchFamily="34" charset="-122"/>
                <a:ea typeface="微软雅黑" panose="020B0503020204020204" pitchFamily="34" charset="-122"/>
              </a:rPr>
              <a:t>OFF</a:t>
            </a:r>
            <a:r>
              <a:rPr lang="zh-CN" altLang="zh-CN" dirty="0">
                <a:latin typeface="微软雅黑" panose="020B0503020204020204" pitchFamily="34" charset="-122"/>
                <a:ea typeface="微软雅黑" panose="020B0503020204020204" pitchFamily="34" charset="-122"/>
              </a:rPr>
              <a:t>”档位时，钥匙开关“</a:t>
            </a:r>
            <a:r>
              <a:rPr lang="en-US" altLang="zh-CN" dirty="0">
                <a:latin typeface="微软雅黑" panose="020B0503020204020204" pitchFamily="34" charset="-122"/>
                <a:ea typeface="微软雅黑" panose="020B0503020204020204" pitchFamily="34" charset="-122"/>
              </a:rPr>
              <a:t>ACC</a:t>
            </a:r>
            <a:r>
              <a:rPr lang="zh-CN" altLang="zh-CN" dirty="0">
                <a:latin typeface="微软雅黑" panose="020B0503020204020204" pitchFamily="34" charset="-122"/>
                <a:ea typeface="微软雅黑" panose="020B0503020204020204" pitchFamily="34" charset="-122"/>
              </a:rPr>
              <a:t>”端失电，从而发动机</a:t>
            </a:r>
            <a:r>
              <a:rPr lang="en-US" altLang="zh-CN" dirty="0">
                <a:latin typeface="微软雅黑" panose="020B0503020204020204" pitchFamily="34" charset="-122"/>
                <a:ea typeface="微软雅黑" panose="020B0503020204020204" pitchFamily="34" charset="-122"/>
              </a:rPr>
              <a:t>ECM</a:t>
            </a:r>
            <a:r>
              <a:rPr lang="zh-CN" altLang="zh-CN" dirty="0">
                <a:latin typeface="微软雅黑" panose="020B0503020204020204" pitchFamily="34" charset="-122"/>
                <a:ea typeface="微软雅黑" panose="020B0503020204020204" pitchFamily="34" charset="-122"/>
              </a:rPr>
              <a:t>停止工作，发动机油路被切断，发动机停止运转。另外，在紧急情况下按下急停开关</a:t>
            </a:r>
            <a:r>
              <a:rPr lang="en-US" altLang="zh-CN" dirty="0">
                <a:latin typeface="微软雅黑" panose="020B0503020204020204" pitchFamily="34" charset="-122"/>
                <a:ea typeface="微软雅黑" panose="020B0503020204020204" pitchFamily="34" charset="-122"/>
              </a:rPr>
              <a:t>S2</a:t>
            </a:r>
            <a:r>
              <a:rPr lang="zh-CN" altLang="zh-CN" dirty="0">
                <a:latin typeface="微软雅黑" panose="020B0503020204020204" pitchFamily="34" charset="-122"/>
                <a:ea typeface="微软雅黑" panose="020B0503020204020204" pitchFamily="34" charset="-122"/>
              </a:rPr>
              <a:t>也可以达到停机目的。</a:t>
            </a:r>
          </a:p>
        </p:txBody>
      </p:sp>
      <p:cxnSp>
        <p:nvCxnSpPr>
          <p:cNvPr id="5" name="直接箭头连接符 4">
            <a:extLst>
              <a:ext uri="{FF2B5EF4-FFF2-40B4-BE49-F238E27FC236}">
                <a16:creationId xmlns:a16="http://schemas.microsoft.com/office/drawing/2014/main" id="{AAE1F536-CF0F-4243-9739-23E123F8ABE7}"/>
              </a:ext>
            </a:extLst>
          </p:cNvPr>
          <p:cNvCxnSpPr/>
          <p:nvPr/>
        </p:nvCxnSpPr>
        <p:spPr>
          <a:xfrm flipH="1" flipV="1">
            <a:off x="4675937" y="4321671"/>
            <a:ext cx="289095" cy="191870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6" name="矩形 5">
            <a:extLst>
              <a:ext uri="{FF2B5EF4-FFF2-40B4-BE49-F238E27FC236}">
                <a16:creationId xmlns:a16="http://schemas.microsoft.com/office/drawing/2014/main" id="{3827FD1B-C2A6-4EE9-8171-9F31B44B7824}"/>
              </a:ext>
            </a:extLst>
          </p:cNvPr>
          <p:cNvSpPr/>
          <p:nvPr/>
        </p:nvSpPr>
        <p:spPr>
          <a:xfrm>
            <a:off x="3202576" y="6158422"/>
            <a:ext cx="2076209"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发动机控制器</a:t>
            </a:r>
            <a:r>
              <a:rPr lang="en-US" altLang="zh-CN" dirty="0">
                <a:latin typeface="微软雅黑" panose="020B0503020204020204" pitchFamily="34" charset="-122"/>
                <a:ea typeface="微软雅黑" panose="020B0503020204020204" pitchFamily="34" charset="-122"/>
              </a:rPr>
              <a:t>ECM</a:t>
            </a:r>
          </a:p>
        </p:txBody>
      </p:sp>
      <p:cxnSp>
        <p:nvCxnSpPr>
          <p:cNvPr id="7" name="直接箭头连接符 6">
            <a:extLst>
              <a:ext uri="{FF2B5EF4-FFF2-40B4-BE49-F238E27FC236}">
                <a16:creationId xmlns:a16="http://schemas.microsoft.com/office/drawing/2014/main" id="{F1577413-9BE2-40FC-B45A-10ED21F1CEB8}"/>
              </a:ext>
            </a:extLst>
          </p:cNvPr>
          <p:cNvCxnSpPr>
            <a:stCxn id="8" idx="0"/>
          </p:cNvCxnSpPr>
          <p:nvPr/>
        </p:nvCxnSpPr>
        <p:spPr>
          <a:xfrm flipV="1">
            <a:off x="827801" y="3754698"/>
            <a:ext cx="166112" cy="2336001"/>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8" name="矩形 7">
            <a:extLst>
              <a:ext uri="{FF2B5EF4-FFF2-40B4-BE49-F238E27FC236}">
                <a16:creationId xmlns:a16="http://schemas.microsoft.com/office/drawing/2014/main" id="{A304489D-BEF2-4A99-9FE6-BEEFC4B8E273}"/>
              </a:ext>
            </a:extLst>
          </p:cNvPr>
          <p:cNvSpPr/>
          <p:nvPr/>
        </p:nvSpPr>
        <p:spPr>
          <a:xfrm>
            <a:off x="273803" y="6090699"/>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钥匙开关</a:t>
            </a:r>
            <a:endParaRPr lang="en-US" altLang="zh-CN" dirty="0">
              <a:latin typeface="微软雅黑" panose="020B0503020204020204" pitchFamily="34" charset="-122"/>
              <a:ea typeface="微软雅黑" panose="020B0503020204020204" pitchFamily="34" charset="-122"/>
            </a:endParaRPr>
          </a:p>
        </p:txBody>
      </p:sp>
      <p:cxnSp>
        <p:nvCxnSpPr>
          <p:cNvPr id="9" name="直接连接符 8">
            <a:extLst>
              <a:ext uri="{FF2B5EF4-FFF2-40B4-BE49-F238E27FC236}">
                <a16:creationId xmlns:a16="http://schemas.microsoft.com/office/drawing/2014/main" id="{7919B05C-0F37-4B43-B867-73289A37E417}"/>
              </a:ext>
            </a:extLst>
          </p:cNvPr>
          <p:cNvCxnSpPr/>
          <p:nvPr/>
        </p:nvCxnSpPr>
        <p:spPr>
          <a:xfrm>
            <a:off x="3608138" y="4481520"/>
            <a:ext cx="0" cy="132704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直接连接符 9">
            <a:extLst>
              <a:ext uri="{FF2B5EF4-FFF2-40B4-BE49-F238E27FC236}">
                <a16:creationId xmlns:a16="http://schemas.microsoft.com/office/drawing/2014/main" id="{AB0B6B63-240E-4119-B6F1-A776558D1BF8}"/>
              </a:ext>
            </a:extLst>
          </p:cNvPr>
          <p:cNvCxnSpPr/>
          <p:nvPr/>
        </p:nvCxnSpPr>
        <p:spPr>
          <a:xfrm flipH="1">
            <a:off x="2669939" y="5808564"/>
            <a:ext cx="93819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直接连接符 10">
            <a:extLst>
              <a:ext uri="{FF2B5EF4-FFF2-40B4-BE49-F238E27FC236}">
                <a16:creationId xmlns:a16="http://schemas.microsoft.com/office/drawing/2014/main" id="{1C852CF3-7E2C-4BA6-A46D-2617B7EF5185}"/>
              </a:ext>
            </a:extLst>
          </p:cNvPr>
          <p:cNvCxnSpPr/>
          <p:nvPr/>
        </p:nvCxnSpPr>
        <p:spPr>
          <a:xfrm>
            <a:off x="2049709" y="3396018"/>
            <a:ext cx="1728" cy="133019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3" name="直接连接符 12">
            <a:extLst>
              <a:ext uri="{FF2B5EF4-FFF2-40B4-BE49-F238E27FC236}">
                <a16:creationId xmlns:a16="http://schemas.microsoft.com/office/drawing/2014/main" id="{9502D3FF-7239-494D-A610-B0EE568A4301}"/>
              </a:ext>
            </a:extLst>
          </p:cNvPr>
          <p:cNvCxnSpPr/>
          <p:nvPr/>
        </p:nvCxnSpPr>
        <p:spPr>
          <a:xfrm>
            <a:off x="914400" y="1819449"/>
            <a:ext cx="15903" cy="1381087"/>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4" name="直接连接符 13">
            <a:extLst>
              <a:ext uri="{FF2B5EF4-FFF2-40B4-BE49-F238E27FC236}">
                <a16:creationId xmlns:a16="http://schemas.microsoft.com/office/drawing/2014/main" id="{3F0616AD-2514-41C3-A177-C4389A58822D}"/>
              </a:ext>
            </a:extLst>
          </p:cNvPr>
          <p:cNvCxnSpPr/>
          <p:nvPr/>
        </p:nvCxnSpPr>
        <p:spPr>
          <a:xfrm>
            <a:off x="2669938" y="4726217"/>
            <a:ext cx="6021" cy="1082347"/>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5" name="直接连接符 14">
            <a:extLst>
              <a:ext uri="{FF2B5EF4-FFF2-40B4-BE49-F238E27FC236}">
                <a16:creationId xmlns:a16="http://schemas.microsoft.com/office/drawing/2014/main" id="{874F1233-8640-43ED-BF85-A10B70C3B5F1}"/>
              </a:ext>
            </a:extLst>
          </p:cNvPr>
          <p:cNvCxnSpPr/>
          <p:nvPr/>
        </p:nvCxnSpPr>
        <p:spPr>
          <a:xfrm>
            <a:off x="2049708" y="4726217"/>
            <a:ext cx="62022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16" name="图片 15">
            <a:extLst>
              <a:ext uri="{FF2B5EF4-FFF2-40B4-BE49-F238E27FC236}">
                <a16:creationId xmlns:a16="http://schemas.microsoft.com/office/drawing/2014/main" id="{F57E474F-7335-4BD1-9F5F-73513A5951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635269" y="1257239"/>
            <a:ext cx="3884834" cy="2591192"/>
          </a:xfrm>
          <a:prstGeom prst="rect">
            <a:avLst/>
          </a:prstGeom>
        </p:spPr>
      </p:pic>
      <p:sp>
        <p:nvSpPr>
          <p:cNvPr id="17" name="椭圆 16">
            <a:extLst>
              <a:ext uri="{FF2B5EF4-FFF2-40B4-BE49-F238E27FC236}">
                <a16:creationId xmlns:a16="http://schemas.microsoft.com/office/drawing/2014/main" id="{E2CA420A-44E2-488E-8AB3-BCD84305BF64}"/>
              </a:ext>
            </a:extLst>
          </p:cNvPr>
          <p:cNvSpPr/>
          <p:nvPr/>
        </p:nvSpPr>
        <p:spPr>
          <a:xfrm>
            <a:off x="7657106" y="3281459"/>
            <a:ext cx="222637" cy="2012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8" name="直接箭头连接符 17">
            <a:extLst>
              <a:ext uri="{FF2B5EF4-FFF2-40B4-BE49-F238E27FC236}">
                <a16:creationId xmlns:a16="http://schemas.microsoft.com/office/drawing/2014/main" id="{5197ED67-C8E5-4318-BFA9-0ED44700B7E6}"/>
              </a:ext>
            </a:extLst>
          </p:cNvPr>
          <p:cNvCxnSpPr>
            <a:stCxn id="17" idx="4"/>
          </p:cNvCxnSpPr>
          <p:nvPr/>
        </p:nvCxnSpPr>
        <p:spPr>
          <a:xfrm flipH="1">
            <a:off x="7768424" y="3482671"/>
            <a:ext cx="1" cy="525610"/>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9" name="矩形 18">
            <a:extLst>
              <a:ext uri="{FF2B5EF4-FFF2-40B4-BE49-F238E27FC236}">
                <a16:creationId xmlns:a16="http://schemas.microsoft.com/office/drawing/2014/main" id="{67D1621E-C8E2-4436-B3CB-F544C455D262}"/>
              </a:ext>
            </a:extLst>
          </p:cNvPr>
          <p:cNvSpPr/>
          <p:nvPr/>
        </p:nvSpPr>
        <p:spPr>
          <a:xfrm>
            <a:off x="7214426" y="3996539"/>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急停开关</a:t>
            </a:r>
          </a:p>
        </p:txBody>
      </p:sp>
      <p:sp>
        <p:nvSpPr>
          <p:cNvPr id="20" name="文本框 19">
            <a:extLst>
              <a:ext uri="{FF2B5EF4-FFF2-40B4-BE49-F238E27FC236}">
                <a16:creationId xmlns:a16="http://schemas.microsoft.com/office/drawing/2014/main" id="{21AEB27B-A28F-48D4-ADB6-962378853CC3}"/>
              </a:ext>
            </a:extLst>
          </p:cNvPr>
          <p:cNvSpPr txBox="1"/>
          <p:nvPr/>
        </p:nvSpPr>
        <p:spPr>
          <a:xfrm>
            <a:off x="242000" y="1134442"/>
            <a:ext cx="4145687"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熄火控制电路</a:t>
            </a:r>
          </a:p>
        </p:txBody>
      </p:sp>
      <p:cxnSp>
        <p:nvCxnSpPr>
          <p:cNvPr id="21" name="直接箭头连接符 20">
            <a:extLst>
              <a:ext uri="{FF2B5EF4-FFF2-40B4-BE49-F238E27FC236}">
                <a16:creationId xmlns:a16="http://schemas.microsoft.com/office/drawing/2014/main" id="{67CE7D71-0EA4-4C30-87DD-65B2740E9BA9}"/>
              </a:ext>
            </a:extLst>
          </p:cNvPr>
          <p:cNvCxnSpPr>
            <a:cxnSpLocks/>
          </p:cNvCxnSpPr>
          <p:nvPr/>
        </p:nvCxnSpPr>
        <p:spPr>
          <a:xfrm>
            <a:off x="2049708" y="3970178"/>
            <a:ext cx="0" cy="756039"/>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00666321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8946E4B-C4D2-4B0F-8A3A-96900F822D62}"/>
              </a:ext>
            </a:extLst>
          </p:cNvPr>
          <p:cNvSpPr txBox="1"/>
          <p:nvPr/>
        </p:nvSpPr>
        <p:spPr>
          <a:xfrm>
            <a:off x="242000" y="1134442"/>
            <a:ext cx="1821332"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发动机电路</a:t>
            </a:r>
          </a:p>
        </p:txBody>
      </p:sp>
      <p:pic>
        <p:nvPicPr>
          <p:cNvPr id="4" name="图片 3">
            <a:extLst>
              <a:ext uri="{FF2B5EF4-FFF2-40B4-BE49-F238E27FC236}">
                <a16:creationId xmlns:a16="http://schemas.microsoft.com/office/drawing/2014/main" id="{1AA745EF-B781-4CE1-998B-472077E85D5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199" t="3576" r="28515" b="63689"/>
          <a:stretch/>
        </p:blipFill>
        <p:spPr>
          <a:xfrm>
            <a:off x="242000" y="1953511"/>
            <a:ext cx="11550053" cy="3974589"/>
          </a:xfrm>
          <a:prstGeom prst="rect">
            <a:avLst/>
          </a:prstGeom>
        </p:spPr>
      </p:pic>
      <p:sp>
        <p:nvSpPr>
          <p:cNvPr id="5" name="文本框 4">
            <a:extLst>
              <a:ext uri="{FF2B5EF4-FFF2-40B4-BE49-F238E27FC236}">
                <a16:creationId xmlns:a16="http://schemas.microsoft.com/office/drawing/2014/main" id="{D1305506-223D-4E85-A823-392F416F0ADB}"/>
              </a:ext>
            </a:extLst>
          </p:cNvPr>
          <p:cNvSpPr txBox="1"/>
          <p:nvPr/>
        </p:nvSpPr>
        <p:spPr>
          <a:xfrm>
            <a:off x="242000" y="1458594"/>
            <a:ext cx="2853666" cy="400110"/>
          </a:xfrm>
          <a:prstGeom prst="rect">
            <a:avLst/>
          </a:prstGeom>
          <a:noFill/>
        </p:spPr>
        <p:txBody>
          <a:bodyPr wrap="none" rtlCol="0">
            <a:spAutoFit/>
          </a:bodyPr>
          <a:lstStyle/>
          <a:p>
            <a:pPr marL="342900" indent="-3429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发动机电路原理介绍</a:t>
            </a:r>
          </a:p>
        </p:txBody>
      </p:sp>
    </p:spTree>
    <p:extLst>
      <p:ext uri="{BB962C8B-B14F-4D97-AF65-F5344CB8AC3E}">
        <p14:creationId xmlns:p14="http://schemas.microsoft.com/office/powerpoint/2010/main" val="1340167136"/>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9A532FF-6E42-48C2-AA4D-EB93326B60F4}"/>
              </a:ext>
            </a:extLst>
          </p:cNvPr>
          <p:cNvSpPr txBox="1"/>
          <p:nvPr/>
        </p:nvSpPr>
        <p:spPr>
          <a:xfrm>
            <a:off x="428624" y="1512630"/>
            <a:ext cx="9782175" cy="338554"/>
          </a:xfrm>
          <a:prstGeom prst="rect">
            <a:avLst/>
          </a:prstGeom>
          <a:noFill/>
        </p:spPr>
        <p:txBody>
          <a:bodyPr wrap="square" rtlCol="0">
            <a:spAutoFit/>
          </a:bodyPr>
          <a:lstStyle/>
          <a:p>
            <a:r>
              <a:rPr lang="zh-CN" altLang="en-US" sz="1600" dirty="0">
                <a:latin typeface="宋体" panose="02010600030101010101" pitchFamily="2" charset="-122"/>
                <a:ea typeface="宋体" panose="02010600030101010101" pitchFamily="2" charset="-122"/>
              </a:rPr>
              <a:t>使用多个传感器和化学处理机构，并通过电子系统控制，降低废气排放。</a:t>
            </a:r>
          </a:p>
        </p:txBody>
      </p:sp>
      <p:sp>
        <p:nvSpPr>
          <p:cNvPr id="4" name="文本框 3">
            <a:extLst>
              <a:ext uri="{FF2B5EF4-FFF2-40B4-BE49-F238E27FC236}">
                <a16:creationId xmlns:a16="http://schemas.microsoft.com/office/drawing/2014/main" id="{B0FC8BF4-E3A9-413E-A5A6-B140522FC989}"/>
              </a:ext>
            </a:extLst>
          </p:cNvPr>
          <p:cNvSpPr txBox="1"/>
          <p:nvPr/>
        </p:nvSpPr>
        <p:spPr>
          <a:xfrm>
            <a:off x="428624" y="1906970"/>
            <a:ext cx="8963025" cy="1600438"/>
          </a:xfrm>
          <a:prstGeom prst="rect">
            <a:avLst/>
          </a:prstGeom>
          <a:noFill/>
        </p:spPr>
        <p:txBody>
          <a:bodyPr wrap="square" rtlCol="0">
            <a:spAutoFit/>
          </a:bodyPr>
          <a:lstStyle/>
          <a:p>
            <a:r>
              <a:rPr lang="en-US" altLang="zh-CN" sz="1600" dirty="0">
                <a:latin typeface="宋体" panose="02010600030101010101" pitchFamily="2" charset="-122"/>
                <a:ea typeface="宋体" panose="02010600030101010101" pitchFamily="2" charset="-122"/>
              </a:rPr>
              <a:t>DPF</a:t>
            </a:r>
            <a:r>
              <a:rPr lang="zh-CN" altLang="en-US" sz="1600" dirty="0">
                <a:latin typeface="宋体" panose="02010600030101010101" pitchFamily="2" charset="-122"/>
                <a:ea typeface="宋体" panose="02010600030101010101" pitchFamily="2" charset="-122"/>
              </a:rPr>
              <a:t>压力检测模块：测量</a:t>
            </a:r>
            <a:r>
              <a:rPr lang="en-US" altLang="zh-CN" sz="1600" dirty="0">
                <a:latin typeface="宋体" panose="02010600030101010101" pitchFamily="2" charset="-122"/>
                <a:ea typeface="宋体" panose="02010600030101010101" pitchFamily="2" charset="-122"/>
              </a:rPr>
              <a:t>DPF</a:t>
            </a:r>
            <a:r>
              <a:rPr lang="zh-CN" altLang="en-US" sz="1600" dirty="0">
                <a:latin typeface="宋体" panose="02010600030101010101" pitchFamily="2" charset="-122"/>
                <a:ea typeface="宋体" panose="02010600030101010101" pitchFamily="2" charset="-122"/>
              </a:rPr>
              <a:t>进出口压差和出口压力，监测</a:t>
            </a:r>
            <a:r>
              <a:rPr lang="en-US" altLang="zh-CN" sz="1600" dirty="0">
                <a:latin typeface="宋体" panose="02010600030101010101" pitchFamily="2" charset="-122"/>
                <a:ea typeface="宋体" panose="02010600030101010101" pitchFamily="2" charset="-122"/>
              </a:rPr>
              <a:t>DPF</a:t>
            </a:r>
            <a:r>
              <a:rPr lang="zh-CN" altLang="en-US" sz="1600" dirty="0">
                <a:latin typeface="宋体" panose="02010600030101010101" pitchFamily="2" charset="-122"/>
                <a:ea typeface="宋体" panose="02010600030101010101" pitchFamily="2" charset="-122"/>
              </a:rPr>
              <a:t>堵塞情况；</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排气温度传感器：测量后处理尾气温度；</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氮氧化物传感器（进气）：检测后处理进气氮氧化物含量；</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氮氧化物传感器（出气）；检测后处理排气氮氧化物含量；</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尿素质量传感器：检测尿素罐中尿素质量、液位和温度。</a:t>
            </a:r>
            <a:endParaRPr lang="en-US" altLang="zh-CN" sz="1600" dirty="0">
              <a:latin typeface="宋体" panose="02010600030101010101" pitchFamily="2" charset="-122"/>
              <a:ea typeface="宋体" panose="02010600030101010101" pitchFamily="2" charset="-122"/>
            </a:endParaRPr>
          </a:p>
          <a:p>
            <a:endParaRPr lang="zh-CN" altLang="en-US" dirty="0"/>
          </a:p>
        </p:txBody>
      </p:sp>
      <p:pic>
        <p:nvPicPr>
          <p:cNvPr id="5" name="图片 4">
            <a:extLst>
              <a:ext uri="{FF2B5EF4-FFF2-40B4-BE49-F238E27FC236}">
                <a16:creationId xmlns:a16="http://schemas.microsoft.com/office/drawing/2014/main" id="{8543D284-FF35-4E27-8BC1-EA536243B3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2968" y="3161655"/>
            <a:ext cx="3027805" cy="3286943"/>
          </a:xfrm>
          <a:prstGeom prst="rect">
            <a:avLst/>
          </a:prstGeom>
        </p:spPr>
      </p:pic>
      <p:pic>
        <p:nvPicPr>
          <p:cNvPr id="6" name="图片 5">
            <a:extLst>
              <a:ext uri="{FF2B5EF4-FFF2-40B4-BE49-F238E27FC236}">
                <a16:creationId xmlns:a16="http://schemas.microsoft.com/office/drawing/2014/main" id="{2723BC20-7938-4DF8-8138-AFD4E55DD5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13313" y="2692024"/>
            <a:ext cx="3970434" cy="3686832"/>
          </a:xfrm>
          <a:prstGeom prst="rect">
            <a:avLst/>
          </a:prstGeom>
        </p:spPr>
      </p:pic>
      <p:sp>
        <p:nvSpPr>
          <p:cNvPr id="7" name="文本框 6">
            <a:extLst>
              <a:ext uri="{FF2B5EF4-FFF2-40B4-BE49-F238E27FC236}">
                <a16:creationId xmlns:a16="http://schemas.microsoft.com/office/drawing/2014/main" id="{9FA8562B-5E8B-4DF9-A8C6-E02FF8B35E5E}"/>
              </a:ext>
            </a:extLst>
          </p:cNvPr>
          <p:cNvSpPr txBox="1"/>
          <p:nvPr/>
        </p:nvSpPr>
        <p:spPr>
          <a:xfrm>
            <a:off x="428624" y="1112520"/>
            <a:ext cx="4273927" cy="400110"/>
          </a:xfrm>
          <a:prstGeom prst="rect">
            <a:avLst/>
          </a:prstGeom>
          <a:noFill/>
        </p:spPr>
        <p:txBody>
          <a:bodyPr wrap="none" rtlCol="0">
            <a:spAutoFit/>
          </a:bodyPr>
          <a:lstStyle/>
          <a:p>
            <a:pPr marL="342900" indent="-3429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发动机后处理电气系统原理介绍</a:t>
            </a:r>
          </a:p>
        </p:txBody>
      </p:sp>
    </p:spTree>
    <p:extLst>
      <p:ext uri="{BB962C8B-B14F-4D97-AF65-F5344CB8AC3E}">
        <p14:creationId xmlns:p14="http://schemas.microsoft.com/office/powerpoint/2010/main" val="393496179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A4E3B30-2850-4F42-A5D2-A2D9DA1D52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1667" y="1780775"/>
            <a:ext cx="5966658" cy="3734200"/>
          </a:xfrm>
          <a:prstGeom prst="rect">
            <a:avLst/>
          </a:prstGeom>
        </p:spPr>
      </p:pic>
      <p:pic>
        <p:nvPicPr>
          <p:cNvPr id="4" name="图片 3">
            <a:extLst>
              <a:ext uri="{FF2B5EF4-FFF2-40B4-BE49-F238E27FC236}">
                <a16:creationId xmlns:a16="http://schemas.microsoft.com/office/drawing/2014/main" id="{289A8A6E-BCBE-4A96-B7B9-AE9AD83AB76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09909" y="1780775"/>
            <a:ext cx="4108791" cy="3734200"/>
          </a:xfrm>
          <a:prstGeom prst="rect">
            <a:avLst/>
          </a:prstGeom>
        </p:spPr>
      </p:pic>
      <p:sp>
        <p:nvSpPr>
          <p:cNvPr id="5" name="文本框 4">
            <a:extLst>
              <a:ext uri="{FF2B5EF4-FFF2-40B4-BE49-F238E27FC236}">
                <a16:creationId xmlns:a16="http://schemas.microsoft.com/office/drawing/2014/main" id="{12053047-1168-4296-93FD-2DE5671CD120}"/>
              </a:ext>
            </a:extLst>
          </p:cNvPr>
          <p:cNvSpPr txBox="1"/>
          <p:nvPr/>
        </p:nvSpPr>
        <p:spPr>
          <a:xfrm>
            <a:off x="3257550" y="5705475"/>
            <a:ext cx="877163" cy="369332"/>
          </a:xfrm>
          <a:prstGeom prst="rect">
            <a:avLst/>
          </a:prstGeom>
          <a:noFill/>
        </p:spPr>
        <p:txBody>
          <a:bodyPr wrap="none" rtlCol="0">
            <a:spAutoFit/>
          </a:bodyPr>
          <a:lstStyle/>
          <a:p>
            <a:r>
              <a:rPr lang="zh-CN" altLang="en-US" dirty="0"/>
              <a:t>后处理</a:t>
            </a:r>
          </a:p>
        </p:txBody>
      </p:sp>
      <p:sp>
        <p:nvSpPr>
          <p:cNvPr id="6" name="文本框 5">
            <a:extLst>
              <a:ext uri="{FF2B5EF4-FFF2-40B4-BE49-F238E27FC236}">
                <a16:creationId xmlns:a16="http://schemas.microsoft.com/office/drawing/2014/main" id="{3F4B930E-3E07-47A2-BC43-CAEAF27BADB1}"/>
              </a:ext>
            </a:extLst>
          </p:cNvPr>
          <p:cNvSpPr txBox="1"/>
          <p:nvPr/>
        </p:nvSpPr>
        <p:spPr>
          <a:xfrm>
            <a:off x="8630513" y="5705475"/>
            <a:ext cx="877163" cy="369332"/>
          </a:xfrm>
          <a:prstGeom prst="rect">
            <a:avLst/>
          </a:prstGeom>
          <a:noFill/>
        </p:spPr>
        <p:txBody>
          <a:bodyPr wrap="none" rtlCol="0">
            <a:spAutoFit/>
          </a:bodyPr>
          <a:lstStyle/>
          <a:p>
            <a:r>
              <a:rPr lang="zh-CN" altLang="en-US" dirty="0"/>
              <a:t>尿素罐</a:t>
            </a:r>
          </a:p>
        </p:txBody>
      </p:sp>
    </p:spTree>
    <p:extLst>
      <p:ext uri="{BB962C8B-B14F-4D97-AF65-F5344CB8AC3E}">
        <p14:creationId xmlns:p14="http://schemas.microsoft.com/office/powerpoint/2010/main" val="296421900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CB476E6-F94D-4C2D-B168-0D2DAD95CE29}"/>
              </a:ext>
            </a:extLst>
          </p:cNvPr>
          <p:cNvSpPr txBox="1"/>
          <p:nvPr/>
        </p:nvSpPr>
        <p:spPr>
          <a:xfrm>
            <a:off x="388104" y="1501788"/>
            <a:ext cx="6340197" cy="861774"/>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发动机再生控制电路：</a:t>
            </a:r>
            <a:endParaRPr lang="en-US" altLang="zh-CN"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禁止再生：禁止发动机执行再生功能，特殊工况，如易燃易爆场所；</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手动再生：通过提高排气温度等措施，将后处理中累积的碳烟烧掉。</a:t>
            </a:r>
          </a:p>
        </p:txBody>
      </p:sp>
      <p:pic>
        <p:nvPicPr>
          <p:cNvPr id="4" name="图片 3">
            <a:extLst>
              <a:ext uri="{FF2B5EF4-FFF2-40B4-BE49-F238E27FC236}">
                <a16:creationId xmlns:a16="http://schemas.microsoft.com/office/drawing/2014/main" id="{406E643F-1F36-44F4-80B6-D92472F640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04813" y="2390774"/>
            <a:ext cx="3391373" cy="4043673"/>
          </a:xfrm>
          <a:prstGeom prst="rect">
            <a:avLst/>
          </a:prstGeom>
        </p:spPr>
      </p:pic>
      <p:pic>
        <p:nvPicPr>
          <p:cNvPr id="5" name="图片 4">
            <a:extLst>
              <a:ext uri="{FF2B5EF4-FFF2-40B4-BE49-F238E27FC236}">
                <a16:creationId xmlns:a16="http://schemas.microsoft.com/office/drawing/2014/main" id="{A3140F38-449A-4583-8886-38CAF3DF7B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38491" y="2390774"/>
            <a:ext cx="4451891" cy="4043673"/>
          </a:xfrm>
          <a:prstGeom prst="rect">
            <a:avLst/>
          </a:prstGeom>
        </p:spPr>
      </p:pic>
      <p:sp>
        <p:nvSpPr>
          <p:cNvPr id="6" name="文本框 5">
            <a:extLst>
              <a:ext uri="{FF2B5EF4-FFF2-40B4-BE49-F238E27FC236}">
                <a16:creationId xmlns:a16="http://schemas.microsoft.com/office/drawing/2014/main" id="{49F81641-4845-42EC-8BBA-EF41B1B9693A}"/>
              </a:ext>
            </a:extLst>
          </p:cNvPr>
          <p:cNvSpPr txBox="1"/>
          <p:nvPr/>
        </p:nvSpPr>
        <p:spPr>
          <a:xfrm>
            <a:off x="428624" y="1112520"/>
            <a:ext cx="3111749" cy="400110"/>
          </a:xfrm>
          <a:prstGeom prst="rect">
            <a:avLst/>
          </a:prstGeom>
          <a:noFill/>
        </p:spPr>
        <p:txBody>
          <a:bodyPr wrap="none" rtlCol="0">
            <a:spAutoFit/>
          </a:bodyPr>
          <a:lstStyle/>
          <a:p>
            <a:pPr marL="342900" indent="-3429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发动机后处理再生原理</a:t>
            </a:r>
          </a:p>
        </p:txBody>
      </p:sp>
    </p:spTree>
    <p:extLst>
      <p:ext uri="{BB962C8B-B14F-4D97-AF65-F5344CB8AC3E}">
        <p14:creationId xmlns:p14="http://schemas.microsoft.com/office/powerpoint/2010/main" val="87246808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BCC19AE-6BA7-4549-A77E-4F321A548A9C}"/>
              </a:ext>
            </a:extLst>
          </p:cNvPr>
          <p:cNvSpPr txBox="1"/>
          <p:nvPr/>
        </p:nvSpPr>
        <p:spPr>
          <a:xfrm>
            <a:off x="289379" y="1526260"/>
            <a:ext cx="8439150" cy="861774"/>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尿素加热电路：</a:t>
            </a:r>
            <a:endParaRPr lang="en-US" altLang="zh-CN"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尿素加热水电磁阀：通过发动机冷却液对尿素溶液进行加热；</a:t>
            </a:r>
            <a:endParaRPr lang="en-US" altLang="zh-CN" sz="1600"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尿素管加热：通过对缠绕在尿素管上的电热丝通电发热，实现尿素管加热。</a:t>
            </a:r>
          </a:p>
        </p:txBody>
      </p:sp>
      <p:pic>
        <p:nvPicPr>
          <p:cNvPr id="4" name="图片 3">
            <a:extLst>
              <a:ext uri="{FF2B5EF4-FFF2-40B4-BE49-F238E27FC236}">
                <a16:creationId xmlns:a16="http://schemas.microsoft.com/office/drawing/2014/main" id="{8F336651-2C58-4289-B781-226B7D5819E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3320" y="2552105"/>
            <a:ext cx="5426941" cy="3029545"/>
          </a:xfrm>
          <a:prstGeom prst="rect">
            <a:avLst/>
          </a:prstGeom>
        </p:spPr>
      </p:pic>
      <p:pic>
        <p:nvPicPr>
          <p:cNvPr id="5" name="图片 4">
            <a:extLst>
              <a:ext uri="{FF2B5EF4-FFF2-40B4-BE49-F238E27FC236}">
                <a16:creationId xmlns:a16="http://schemas.microsoft.com/office/drawing/2014/main" id="{D0B7CE37-7115-4643-A1C3-66941B2F47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370" y="2681207"/>
            <a:ext cx="4056318" cy="2900443"/>
          </a:xfrm>
          <a:prstGeom prst="rect">
            <a:avLst/>
          </a:prstGeom>
        </p:spPr>
      </p:pic>
      <p:sp>
        <p:nvSpPr>
          <p:cNvPr id="6" name="文本框 5">
            <a:extLst>
              <a:ext uri="{FF2B5EF4-FFF2-40B4-BE49-F238E27FC236}">
                <a16:creationId xmlns:a16="http://schemas.microsoft.com/office/drawing/2014/main" id="{161EBD67-56C2-4F3E-A692-C8066F2AC64D}"/>
              </a:ext>
            </a:extLst>
          </p:cNvPr>
          <p:cNvSpPr txBox="1"/>
          <p:nvPr/>
        </p:nvSpPr>
        <p:spPr>
          <a:xfrm>
            <a:off x="428624" y="1112520"/>
            <a:ext cx="3499676" cy="400110"/>
          </a:xfrm>
          <a:prstGeom prst="rect">
            <a:avLst/>
          </a:prstGeom>
          <a:noFill/>
        </p:spPr>
        <p:txBody>
          <a:bodyPr wrap="none" rtlCol="0">
            <a:spAutoFit/>
          </a:bodyPr>
          <a:lstStyle/>
          <a:p>
            <a:pPr marL="342900" indent="-3429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发动机尿素加热原理介绍</a:t>
            </a:r>
          </a:p>
        </p:txBody>
      </p:sp>
    </p:spTree>
    <p:extLst>
      <p:ext uri="{BB962C8B-B14F-4D97-AF65-F5344CB8AC3E}">
        <p14:creationId xmlns:p14="http://schemas.microsoft.com/office/powerpoint/2010/main" val="426880818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518FE15-CE4B-48C7-85EC-ACCEDD17ABE4}"/>
              </a:ext>
            </a:extLst>
          </p:cNvPr>
          <p:cNvSpPr txBox="1"/>
          <p:nvPr/>
        </p:nvSpPr>
        <p:spPr>
          <a:xfrm>
            <a:off x="565687" y="1598464"/>
            <a:ext cx="9027763" cy="861774"/>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风扇离合器电路：</a:t>
            </a:r>
            <a:endParaRPr lang="en-US" altLang="zh-CN" dirty="0">
              <a:latin typeface="宋体" panose="02010600030101010101" pitchFamily="2" charset="-122"/>
              <a:ea typeface="宋体" panose="02010600030101010101" pitchFamily="2" charset="-122"/>
            </a:endParaRPr>
          </a:p>
          <a:p>
            <a:r>
              <a:rPr lang="zh-CN" altLang="en-US" sz="1600" dirty="0">
                <a:latin typeface="宋体" panose="02010600030101010101" pitchFamily="2" charset="-122"/>
                <a:ea typeface="宋体" panose="02010600030101010101" pitchFamily="2" charset="-122"/>
              </a:rPr>
              <a:t>    根据发动机冷却液温度等参数，自动调节风扇转速，实现缩短整机预热时间，降低噪音及燃油消耗。</a:t>
            </a:r>
          </a:p>
        </p:txBody>
      </p:sp>
      <p:pic>
        <p:nvPicPr>
          <p:cNvPr id="4" name="图片 3">
            <a:extLst>
              <a:ext uri="{FF2B5EF4-FFF2-40B4-BE49-F238E27FC236}">
                <a16:creationId xmlns:a16="http://schemas.microsoft.com/office/drawing/2014/main" id="{31026494-32BD-48C8-8900-3197188BFCA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90960" y="2460238"/>
            <a:ext cx="2702809" cy="3887784"/>
          </a:xfrm>
          <a:prstGeom prst="rect">
            <a:avLst/>
          </a:prstGeom>
        </p:spPr>
      </p:pic>
      <p:pic>
        <p:nvPicPr>
          <p:cNvPr id="5" name="图片 4">
            <a:extLst>
              <a:ext uri="{FF2B5EF4-FFF2-40B4-BE49-F238E27FC236}">
                <a16:creationId xmlns:a16="http://schemas.microsoft.com/office/drawing/2014/main" id="{6E0167AB-CBC0-4197-AE12-29FCA03212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5501101" y="2692205"/>
            <a:ext cx="3340191" cy="3723468"/>
          </a:xfrm>
          <a:prstGeom prst="rect">
            <a:avLst/>
          </a:prstGeom>
        </p:spPr>
      </p:pic>
      <p:sp>
        <p:nvSpPr>
          <p:cNvPr id="6" name="文本框 5">
            <a:extLst>
              <a:ext uri="{FF2B5EF4-FFF2-40B4-BE49-F238E27FC236}">
                <a16:creationId xmlns:a16="http://schemas.microsoft.com/office/drawing/2014/main" id="{56266203-B073-497E-9E87-406078945929}"/>
              </a:ext>
            </a:extLst>
          </p:cNvPr>
          <p:cNvSpPr txBox="1"/>
          <p:nvPr/>
        </p:nvSpPr>
        <p:spPr>
          <a:xfrm>
            <a:off x="428624" y="1112520"/>
            <a:ext cx="3499676" cy="400110"/>
          </a:xfrm>
          <a:prstGeom prst="rect">
            <a:avLst/>
          </a:prstGeom>
          <a:noFill/>
        </p:spPr>
        <p:txBody>
          <a:bodyPr wrap="none" rtlCol="0">
            <a:spAutoFit/>
          </a:bodyPr>
          <a:lstStyle/>
          <a:p>
            <a:pPr marL="342900" indent="-3429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硅油离合器系统原理介绍</a:t>
            </a:r>
          </a:p>
        </p:txBody>
      </p:sp>
    </p:spTree>
    <p:extLst>
      <p:ext uri="{BB962C8B-B14F-4D97-AF65-F5344CB8AC3E}">
        <p14:creationId xmlns:p14="http://schemas.microsoft.com/office/powerpoint/2010/main" val="25806897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7">
            <a:extLst>
              <a:ext uri="{FF2B5EF4-FFF2-40B4-BE49-F238E27FC236}">
                <a16:creationId xmlns:a16="http://schemas.microsoft.com/office/drawing/2014/main" id="{675748CA-59C9-422B-BB9F-E90C565A359D}"/>
              </a:ext>
            </a:extLst>
          </p:cNvPr>
          <p:cNvSpPr>
            <a:spLocks noChangeArrowheads="1"/>
          </p:cNvSpPr>
          <p:nvPr/>
        </p:nvSpPr>
        <p:spPr bwMode="auto">
          <a:xfrm>
            <a:off x="419122" y="686780"/>
            <a:ext cx="2540893" cy="369332"/>
          </a:xfrm>
          <a:prstGeom prst="rect">
            <a:avLst/>
          </a:prstGeom>
          <a:solidFill>
            <a:schemeClr val="bg1"/>
          </a:solidFill>
          <a:ln w="9525">
            <a:noFill/>
            <a:miter lim="800000"/>
          </a:ln>
        </p:spPr>
        <p:txBody>
          <a:bodyPr wrap="square">
            <a:spAutoFit/>
          </a:bodyPr>
          <a:lstStyle/>
          <a:p>
            <a:r>
              <a:rPr lang="zh-CN" altLang="en-US" noProof="1">
                <a:latin typeface="+mj-ea"/>
                <a:ea typeface="+mj-ea"/>
              </a:rPr>
              <a:t>正流量电比例排量控制</a:t>
            </a:r>
          </a:p>
        </p:txBody>
      </p:sp>
      <p:grpSp>
        <p:nvGrpSpPr>
          <p:cNvPr id="4" name="组合 3">
            <a:extLst>
              <a:ext uri="{FF2B5EF4-FFF2-40B4-BE49-F238E27FC236}">
                <a16:creationId xmlns:a16="http://schemas.microsoft.com/office/drawing/2014/main" id="{FEC4D8F0-BD36-4227-9E53-4ADFF0BBD288}"/>
              </a:ext>
            </a:extLst>
          </p:cNvPr>
          <p:cNvGrpSpPr/>
          <p:nvPr/>
        </p:nvGrpSpPr>
        <p:grpSpPr>
          <a:xfrm>
            <a:off x="6032767" y="1550738"/>
            <a:ext cx="4968901" cy="4851749"/>
            <a:chOff x="6631638" y="1419131"/>
            <a:chExt cx="5224487" cy="5160486"/>
          </a:xfrm>
        </p:grpSpPr>
        <p:pic>
          <p:nvPicPr>
            <p:cNvPr id="5" name="Picture 2">
              <a:extLst>
                <a:ext uri="{FF2B5EF4-FFF2-40B4-BE49-F238E27FC236}">
                  <a16:creationId xmlns:a16="http://schemas.microsoft.com/office/drawing/2014/main" id="{59A5C8E5-933B-4E20-98F0-A98BA256D03E}"/>
                </a:ext>
              </a:extLst>
            </p:cNvPr>
            <p:cNvPicPr>
              <a:picLocks noChangeAspect="1" noChangeArrowheads="1"/>
            </p:cNvPicPr>
            <p:nvPr/>
          </p:nvPicPr>
          <p:blipFill>
            <a:blip r:embed="rId2">
              <a:grayscl/>
              <a:extLst>
                <a:ext uri="{BEBA8EAE-BF5A-486C-A8C5-ECC9F3942E4B}">
                  <a14:imgProps xmlns:a14="http://schemas.microsoft.com/office/drawing/2010/main">
                    <a14:imgLayer r:embed="rId3">
                      <a14:imgEffect>
                        <a14:backgroundRemoval t="22500" b="92404" l="40990" r="65000">
                          <a14:foregroundMark x1="55417" y1="25865" x2="55417" y2="25865"/>
                          <a14:foregroundMark x1="55990" y1="22596" x2="55990" y2="22596"/>
                          <a14:foregroundMark x1="42448" y1="35385" x2="42448" y2="35385"/>
                          <a14:foregroundMark x1="40990" y1="37212" x2="40990" y2="37212"/>
                          <a14:foregroundMark x1="64271" y1="55000" x2="64271" y2="55000"/>
                          <a14:foregroundMark x1="64323" y1="52404" x2="64323" y2="52404"/>
                          <a14:foregroundMark x1="65000" y1="50481" x2="65000" y2="50481"/>
                          <a14:foregroundMark x1="56458" y1="88173" x2="56458" y2="88173"/>
                          <a14:foregroundMark x1="53073" y1="92404" x2="53073" y2="92404"/>
                        </a14:backgroundRemoval>
                      </a14:imgEffect>
                    </a14:imgLayer>
                  </a14:imgProps>
                </a:ext>
              </a:extLst>
            </a:blip>
            <a:srcRect l="40234" t="20913" r="33594" b="4807"/>
            <a:stretch>
              <a:fillRect/>
            </a:stretch>
          </p:blipFill>
          <p:spPr bwMode="auto">
            <a:xfrm>
              <a:off x="8029593" y="1419131"/>
              <a:ext cx="3346346" cy="5144382"/>
            </a:xfrm>
            <a:prstGeom prst="rect">
              <a:avLst/>
            </a:prstGeom>
            <a:noFill/>
            <a:ln w="9525">
              <a:noFill/>
              <a:miter lim="800000"/>
              <a:headEnd/>
              <a:tailEnd/>
            </a:ln>
            <a:effectLst/>
          </p:spPr>
        </p:pic>
        <p:grpSp>
          <p:nvGrpSpPr>
            <p:cNvPr id="6" name="组合 5">
              <a:extLst>
                <a:ext uri="{FF2B5EF4-FFF2-40B4-BE49-F238E27FC236}">
                  <a16:creationId xmlns:a16="http://schemas.microsoft.com/office/drawing/2014/main" id="{E5A1C3A1-F61C-45A5-A6A4-F6A2D86DAF0D}"/>
                </a:ext>
              </a:extLst>
            </p:cNvPr>
            <p:cNvGrpSpPr/>
            <p:nvPr/>
          </p:nvGrpSpPr>
          <p:grpSpPr>
            <a:xfrm>
              <a:off x="6631638" y="2334522"/>
              <a:ext cx="5224487" cy="4245095"/>
              <a:chOff x="13309" y="4090"/>
              <a:chExt cx="8228" cy="6611"/>
            </a:xfrm>
          </p:grpSpPr>
          <p:sp>
            <p:nvSpPr>
              <p:cNvPr id="7" name="矩形 7">
                <a:extLst>
                  <a:ext uri="{FF2B5EF4-FFF2-40B4-BE49-F238E27FC236}">
                    <a16:creationId xmlns:a16="http://schemas.microsoft.com/office/drawing/2014/main" id="{86A1B04C-DA0D-4B18-B5AD-D805A94E874E}"/>
                  </a:ext>
                </a:extLst>
              </p:cNvPr>
              <p:cNvSpPr>
                <a:spLocks noChangeArrowheads="1"/>
              </p:cNvSpPr>
              <p:nvPr/>
            </p:nvSpPr>
            <p:spPr bwMode="auto">
              <a:xfrm>
                <a:off x="13414" y="5874"/>
                <a:ext cx="1628" cy="510"/>
              </a:xfrm>
              <a:prstGeom prst="rect">
                <a:avLst/>
              </a:prstGeom>
              <a:solidFill>
                <a:schemeClr val="accent1">
                  <a:lumMod val="60000"/>
                  <a:lumOff val="40000"/>
                </a:schemeClr>
              </a:solidFill>
              <a:ln w="9525">
                <a:noFill/>
                <a:miter lim="800000"/>
              </a:ln>
            </p:spPr>
            <p:txBody>
              <a:bodyPr wrap="square">
                <a:spAutoFit/>
              </a:bodyPr>
              <a:lstStyle/>
              <a:p>
                <a:r>
                  <a:rPr lang="zh-CN" altLang="en-US" sz="1400" noProof="1">
                    <a:latin typeface="黑体" panose="02010609060101010101" pitchFamily="49" charset="-122"/>
                    <a:ea typeface="黑体" panose="02010609060101010101" pitchFamily="49" charset="-122"/>
                  </a:rPr>
                  <a:t>变量活塞</a:t>
                </a:r>
              </a:p>
            </p:txBody>
          </p:sp>
          <p:sp>
            <p:nvSpPr>
              <p:cNvPr id="8" name="矩形 7">
                <a:extLst>
                  <a:ext uri="{FF2B5EF4-FFF2-40B4-BE49-F238E27FC236}">
                    <a16:creationId xmlns:a16="http://schemas.microsoft.com/office/drawing/2014/main" id="{D8903575-6012-4566-BD82-6F81BFF2E2BA}"/>
                  </a:ext>
                </a:extLst>
              </p:cNvPr>
              <p:cNvSpPr>
                <a:spLocks noChangeArrowheads="1"/>
              </p:cNvSpPr>
              <p:nvPr/>
            </p:nvSpPr>
            <p:spPr bwMode="auto">
              <a:xfrm>
                <a:off x="16440" y="9650"/>
                <a:ext cx="1628" cy="510"/>
              </a:xfrm>
              <a:prstGeom prst="rect">
                <a:avLst/>
              </a:prstGeom>
              <a:solidFill>
                <a:schemeClr val="accent1">
                  <a:lumMod val="60000"/>
                  <a:lumOff val="40000"/>
                </a:schemeClr>
              </a:solidFill>
              <a:ln w="9525">
                <a:noFill/>
                <a:miter lim="800000"/>
              </a:ln>
            </p:spPr>
            <p:txBody>
              <a:bodyPr wrap="square">
                <a:spAutoFit/>
              </a:bodyPr>
              <a:lstStyle/>
              <a:p>
                <a:r>
                  <a:rPr lang="zh-CN" altLang="en-US" sz="1400" noProof="1">
                    <a:latin typeface="黑体" panose="02010609060101010101" pitchFamily="49" charset="-122"/>
                    <a:ea typeface="黑体" panose="02010609060101010101" pitchFamily="49" charset="-122"/>
                  </a:rPr>
                  <a:t>回位活塞</a:t>
                </a:r>
              </a:p>
            </p:txBody>
          </p:sp>
          <p:sp>
            <p:nvSpPr>
              <p:cNvPr id="9" name="矩形 8">
                <a:extLst>
                  <a:ext uri="{FF2B5EF4-FFF2-40B4-BE49-F238E27FC236}">
                    <a16:creationId xmlns:a16="http://schemas.microsoft.com/office/drawing/2014/main" id="{BEF579E7-8C5C-43EC-928B-7AFEEFB559E8}"/>
                  </a:ext>
                </a:extLst>
              </p:cNvPr>
              <p:cNvSpPr>
                <a:spLocks noChangeArrowheads="1"/>
              </p:cNvSpPr>
              <p:nvPr/>
            </p:nvSpPr>
            <p:spPr bwMode="auto">
              <a:xfrm>
                <a:off x="18387" y="10191"/>
                <a:ext cx="2394" cy="510"/>
              </a:xfrm>
              <a:prstGeom prst="rect">
                <a:avLst/>
              </a:prstGeom>
              <a:solidFill>
                <a:schemeClr val="accent1">
                  <a:lumMod val="60000"/>
                  <a:lumOff val="40000"/>
                </a:schemeClr>
              </a:solidFill>
              <a:ln w="9525">
                <a:noFill/>
                <a:miter lim="800000"/>
              </a:ln>
            </p:spPr>
            <p:txBody>
              <a:bodyPr wrap="square">
                <a:spAutoFit/>
              </a:bodyPr>
              <a:lstStyle/>
              <a:p>
                <a:r>
                  <a:rPr lang="zh-CN" altLang="en-US" sz="1400" noProof="1">
                    <a:latin typeface="黑体" panose="02010609060101010101" pitchFamily="49" charset="-122"/>
                    <a:ea typeface="黑体" panose="02010609060101010101" pitchFamily="49" charset="-122"/>
                  </a:rPr>
                  <a:t>小排量限位螺钉</a:t>
                </a:r>
              </a:p>
            </p:txBody>
          </p:sp>
          <p:sp>
            <p:nvSpPr>
              <p:cNvPr id="10" name="矩形 7">
                <a:extLst>
                  <a:ext uri="{FF2B5EF4-FFF2-40B4-BE49-F238E27FC236}">
                    <a16:creationId xmlns:a16="http://schemas.microsoft.com/office/drawing/2014/main" id="{DFFB29B7-4A01-4792-91A9-9B1063C532B3}"/>
                  </a:ext>
                </a:extLst>
              </p:cNvPr>
              <p:cNvSpPr>
                <a:spLocks noChangeArrowheads="1"/>
              </p:cNvSpPr>
              <p:nvPr/>
            </p:nvSpPr>
            <p:spPr bwMode="auto">
              <a:xfrm>
                <a:off x="20637" y="7724"/>
                <a:ext cx="900" cy="485"/>
              </a:xfrm>
              <a:prstGeom prst="rect">
                <a:avLst/>
              </a:prstGeom>
              <a:solidFill>
                <a:schemeClr val="accent1">
                  <a:lumMod val="60000"/>
                  <a:lumOff val="40000"/>
                </a:schemeClr>
              </a:solidFill>
              <a:ln w="9525">
                <a:noFill/>
                <a:miter lim="800000"/>
              </a:ln>
            </p:spPr>
            <p:txBody>
              <a:bodyPr wrap="square">
                <a:spAutoFit/>
              </a:bodyPr>
              <a:lstStyle/>
              <a:p>
                <a:r>
                  <a:rPr lang="zh-CN" altLang="en-US" sz="1400" noProof="1">
                    <a:latin typeface="黑体" panose="02010609060101010101" pitchFamily="49" charset="-122"/>
                    <a:ea typeface="黑体" panose="02010609060101010101" pitchFamily="49" charset="-122"/>
                  </a:rPr>
                  <a:t>斜盘</a:t>
                </a:r>
              </a:p>
            </p:txBody>
          </p:sp>
          <p:sp>
            <p:nvSpPr>
              <p:cNvPr id="11" name="矩形 7">
                <a:extLst>
                  <a:ext uri="{FF2B5EF4-FFF2-40B4-BE49-F238E27FC236}">
                    <a16:creationId xmlns:a16="http://schemas.microsoft.com/office/drawing/2014/main" id="{8F316E2C-08DD-4434-B529-982759CC3C60}"/>
                  </a:ext>
                </a:extLst>
              </p:cNvPr>
              <p:cNvSpPr>
                <a:spLocks noChangeArrowheads="1"/>
              </p:cNvSpPr>
              <p:nvPr/>
            </p:nvSpPr>
            <p:spPr bwMode="auto">
              <a:xfrm>
                <a:off x="17696" y="7143"/>
                <a:ext cx="900" cy="824"/>
              </a:xfrm>
              <a:prstGeom prst="rect">
                <a:avLst/>
              </a:prstGeom>
              <a:solidFill>
                <a:schemeClr val="accent1">
                  <a:lumMod val="60000"/>
                  <a:lumOff val="40000"/>
                </a:schemeClr>
              </a:solidFill>
              <a:ln w="9525">
                <a:noFill/>
                <a:miter lim="800000"/>
              </a:ln>
            </p:spPr>
            <p:txBody>
              <a:bodyPr wrap="square">
                <a:spAutoFit/>
              </a:bodyPr>
              <a:lstStyle/>
              <a:p>
                <a:r>
                  <a:rPr lang="zh-CN" altLang="en-US" sz="1400" noProof="1">
                    <a:latin typeface="黑体" panose="02010609060101010101" pitchFamily="49" charset="-122"/>
                    <a:ea typeface="黑体" panose="02010609060101010101" pitchFamily="49" charset="-122"/>
                  </a:rPr>
                  <a:t>旋转部件</a:t>
                </a:r>
              </a:p>
            </p:txBody>
          </p:sp>
          <p:sp>
            <p:nvSpPr>
              <p:cNvPr id="13" name="矩形 7">
                <a:extLst>
                  <a:ext uri="{FF2B5EF4-FFF2-40B4-BE49-F238E27FC236}">
                    <a16:creationId xmlns:a16="http://schemas.microsoft.com/office/drawing/2014/main" id="{54A9BB9C-93C4-42FC-ADD1-F45767FB7791}"/>
                  </a:ext>
                </a:extLst>
              </p:cNvPr>
              <p:cNvSpPr>
                <a:spLocks noChangeArrowheads="1"/>
              </p:cNvSpPr>
              <p:nvPr/>
            </p:nvSpPr>
            <p:spPr bwMode="auto">
              <a:xfrm>
                <a:off x="13309" y="4090"/>
                <a:ext cx="1800" cy="510"/>
              </a:xfrm>
              <a:prstGeom prst="rect">
                <a:avLst/>
              </a:prstGeom>
              <a:solidFill>
                <a:schemeClr val="accent1">
                  <a:lumMod val="60000"/>
                  <a:lumOff val="40000"/>
                </a:schemeClr>
              </a:solidFill>
              <a:ln w="9525">
                <a:noFill/>
                <a:miter lim="800000"/>
              </a:ln>
            </p:spPr>
            <p:txBody>
              <a:bodyPr wrap="square">
                <a:spAutoFit/>
              </a:bodyPr>
              <a:lstStyle/>
              <a:p>
                <a:r>
                  <a:rPr lang="zh-CN" altLang="en-US" sz="1400" noProof="1">
                    <a:latin typeface="黑体" panose="02010609060101010101" pitchFamily="49" charset="-122"/>
                    <a:ea typeface="黑体" panose="02010609060101010101" pitchFamily="49" charset="-122"/>
                  </a:rPr>
                  <a:t>排量控制阀</a:t>
                </a:r>
              </a:p>
            </p:txBody>
          </p:sp>
          <p:sp>
            <p:nvSpPr>
              <p:cNvPr id="14" name="矩形 7">
                <a:extLst>
                  <a:ext uri="{FF2B5EF4-FFF2-40B4-BE49-F238E27FC236}">
                    <a16:creationId xmlns:a16="http://schemas.microsoft.com/office/drawing/2014/main" id="{5B4CC449-525F-47F7-8ECA-103E5277E8A9}"/>
                  </a:ext>
                </a:extLst>
              </p:cNvPr>
              <p:cNvSpPr>
                <a:spLocks noChangeArrowheads="1"/>
              </p:cNvSpPr>
              <p:nvPr/>
            </p:nvSpPr>
            <p:spPr bwMode="auto">
              <a:xfrm>
                <a:off x="13626" y="4955"/>
                <a:ext cx="1238" cy="485"/>
              </a:xfrm>
              <a:prstGeom prst="rect">
                <a:avLst/>
              </a:prstGeom>
              <a:solidFill>
                <a:schemeClr val="accent1">
                  <a:lumMod val="60000"/>
                  <a:lumOff val="40000"/>
                </a:schemeClr>
              </a:solidFill>
              <a:ln w="9525">
                <a:noFill/>
                <a:miter lim="800000"/>
              </a:ln>
            </p:spPr>
            <p:txBody>
              <a:bodyPr wrap="square">
                <a:spAutoFit/>
              </a:bodyPr>
              <a:lstStyle/>
              <a:p>
                <a:r>
                  <a:rPr lang="zh-CN" altLang="en-US" sz="1400" noProof="1">
                    <a:latin typeface="黑体" panose="02010609060101010101" pitchFamily="49" charset="-122"/>
                    <a:ea typeface="黑体" panose="02010609060101010101" pitchFamily="49" charset="-122"/>
                  </a:rPr>
                  <a:t>反馈杆</a:t>
                </a:r>
              </a:p>
            </p:txBody>
          </p:sp>
        </p:grpSp>
      </p:grpSp>
      <p:sp>
        <p:nvSpPr>
          <p:cNvPr id="15" name="矩形 7">
            <a:extLst>
              <a:ext uri="{FF2B5EF4-FFF2-40B4-BE49-F238E27FC236}">
                <a16:creationId xmlns:a16="http://schemas.microsoft.com/office/drawing/2014/main" id="{08538345-1E39-4BB5-A428-5D2A66ACD962}"/>
              </a:ext>
            </a:extLst>
          </p:cNvPr>
          <p:cNvSpPr>
            <a:spLocks noChangeArrowheads="1"/>
          </p:cNvSpPr>
          <p:nvPr/>
        </p:nvSpPr>
        <p:spPr bwMode="auto">
          <a:xfrm>
            <a:off x="8000277" y="1192545"/>
            <a:ext cx="2310393" cy="369332"/>
          </a:xfrm>
          <a:prstGeom prst="rect">
            <a:avLst/>
          </a:prstGeom>
          <a:noFill/>
          <a:ln w="9525">
            <a:noFill/>
            <a:miter lim="800000"/>
          </a:ln>
        </p:spPr>
        <p:txBody>
          <a:bodyPr wrap="square">
            <a:spAutoFit/>
          </a:bodyPr>
          <a:lstStyle/>
          <a:p>
            <a:r>
              <a:rPr lang="zh-CN" altLang="en-US" b="1" noProof="1">
                <a:latin typeface="黑体" panose="02010609060101010101" pitchFamily="49" charset="-122"/>
                <a:ea typeface="黑体" panose="02010609060101010101" pitchFamily="49" charset="-122"/>
              </a:rPr>
              <a:t>电比例排量控制结构</a:t>
            </a:r>
          </a:p>
        </p:txBody>
      </p:sp>
      <p:sp>
        <p:nvSpPr>
          <p:cNvPr id="16" name="文本框 15">
            <a:extLst>
              <a:ext uri="{FF2B5EF4-FFF2-40B4-BE49-F238E27FC236}">
                <a16:creationId xmlns:a16="http://schemas.microsoft.com/office/drawing/2014/main" id="{136515C7-92EB-4DC3-91E3-F525575D0C98}"/>
              </a:ext>
            </a:extLst>
          </p:cNvPr>
          <p:cNvSpPr txBox="1"/>
          <p:nvPr/>
        </p:nvSpPr>
        <p:spPr>
          <a:xfrm>
            <a:off x="556574" y="5487003"/>
            <a:ext cx="5072098" cy="954107"/>
          </a:xfrm>
          <a:prstGeom prst="rect">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wrap="square">
            <a:spAutoFit/>
          </a:bodyPr>
          <a:lstStyle/>
          <a:p>
            <a:pPr indent="457200" algn="just"/>
            <a:r>
              <a:rPr lang="zh-CN" altLang="en-US" sz="1400" dirty="0">
                <a:solidFill>
                  <a:schemeClr val="tx1"/>
                </a:solidFill>
                <a:latin typeface="+mn-ea"/>
              </a:rPr>
              <a:t>通过改变输入电流，无极控制柱塞泵的倾斜角（输出流量）。随着电流</a:t>
            </a:r>
            <a:r>
              <a:rPr lang="en-US" altLang="zh-CN" sz="1400" dirty="0">
                <a:solidFill>
                  <a:schemeClr val="tx1"/>
                </a:solidFill>
                <a:latin typeface="+mn-ea"/>
              </a:rPr>
              <a:t>I</a:t>
            </a:r>
            <a:r>
              <a:rPr lang="zh-CN" altLang="en-US" sz="1400" dirty="0">
                <a:solidFill>
                  <a:schemeClr val="tx1"/>
                </a:solidFill>
                <a:latin typeface="+mn-ea"/>
              </a:rPr>
              <a:t>增大，柱塞泵的输出流量</a:t>
            </a:r>
            <a:r>
              <a:rPr lang="en-US" altLang="zh-CN" sz="1400" dirty="0">
                <a:solidFill>
                  <a:schemeClr val="tx1"/>
                </a:solidFill>
                <a:latin typeface="+mn-ea"/>
              </a:rPr>
              <a:t>Q</a:t>
            </a:r>
            <a:r>
              <a:rPr lang="zh-CN" altLang="en-US" sz="1400" dirty="0">
                <a:solidFill>
                  <a:schemeClr val="tx1"/>
                </a:solidFill>
                <a:latin typeface="+mn-ea"/>
              </a:rPr>
              <a:t>也增加。</a:t>
            </a:r>
            <a:endParaRPr lang="en-US" altLang="zh-CN" sz="1400" dirty="0">
              <a:solidFill>
                <a:schemeClr val="tx1"/>
              </a:solidFill>
              <a:latin typeface="+mn-ea"/>
            </a:endParaRPr>
          </a:p>
          <a:p>
            <a:pPr indent="457200" algn="just"/>
            <a:r>
              <a:rPr lang="zh-CN" altLang="en-US" sz="1400" dirty="0">
                <a:solidFill>
                  <a:schemeClr val="tx1"/>
                </a:solidFill>
                <a:latin typeface="+mn-ea"/>
              </a:rPr>
              <a:t>通过此机构可对应作业必要流量的指令电流，这样泵仅输出必要的流量，因此不浪费无用的动力。</a:t>
            </a:r>
            <a:endParaRPr lang="en-US" altLang="zh-CN" sz="1400" dirty="0">
              <a:solidFill>
                <a:schemeClr val="tx1"/>
              </a:solidFill>
              <a:latin typeface="+mn-ea"/>
            </a:endParaRPr>
          </a:p>
        </p:txBody>
      </p:sp>
      <p:pic>
        <p:nvPicPr>
          <p:cNvPr id="17" name="图片 16">
            <a:extLst>
              <a:ext uri="{FF2B5EF4-FFF2-40B4-BE49-F238E27FC236}">
                <a16:creationId xmlns:a16="http://schemas.microsoft.com/office/drawing/2014/main" id="{760EC53C-2E31-48BD-B59C-770146A35558}"/>
              </a:ext>
            </a:extLst>
          </p:cNvPr>
          <p:cNvPicPr>
            <a:picLocks noChangeAspect="1"/>
          </p:cNvPicPr>
          <p:nvPr/>
        </p:nvPicPr>
        <p:blipFill>
          <a:blip r:embed="rId4"/>
          <a:stretch>
            <a:fillRect/>
          </a:stretch>
        </p:blipFill>
        <p:spPr>
          <a:xfrm>
            <a:off x="277415" y="1598398"/>
            <a:ext cx="5638120" cy="3784307"/>
          </a:xfrm>
          <a:prstGeom prst="rect">
            <a:avLst/>
          </a:prstGeom>
        </p:spPr>
      </p:pic>
      <p:cxnSp>
        <p:nvCxnSpPr>
          <p:cNvPr id="18" name="直接箭头连接符 17">
            <a:extLst>
              <a:ext uri="{FF2B5EF4-FFF2-40B4-BE49-F238E27FC236}">
                <a16:creationId xmlns:a16="http://schemas.microsoft.com/office/drawing/2014/main" id="{4ED7AB11-16F8-4CD2-B8B7-E4F9171FB4D8}"/>
              </a:ext>
            </a:extLst>
          </p:cNvPr>
          <p:cNvCxnSpPr>
            <a:cxnSpLocks/>
            <a:stCxn id="7" idx="1"/>
          </p:cNvCxnSpPr>
          <p:nvPr/>
        </p:nvCxnSpPr>
        <p:spPr>
          <a:xfrm flipH="1">
            <a:off x="4179846" y="3642379"/>
            <a:ext cx="1916154" cy="0"/>
          </a:xfrm>
          <a:prstGeom prst="straightConnector1">
            <a:avLst/>
          </a:prstGeom>
          <a:ln w="12700">
            <a:solidFill>
              <a:srgbClr val="FF0000"/>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BDB35874-49AA-4BB5-AD0B-F14B64EF07F0}"/>
              </a:ext>
            </a:extLst>
          </p:cNvPr>
          <p:cNvCxnSpPr>
            <a:cxnSpLocks/>
            <a:stCxn id="7" idx="3"/>
          </p:cNvCxnSpPr>
          <p:nvPr/>
        </p:nvCxnSpPr>
        <p:spPr>
          <a:xfrm flipV="1">
            <a:off x="7079329" y="3565325"/>
            <a:ext cx="990015" cy="77003"/>
          </a:xfrm>
          <a:prstGeom prst="straightConnector1">
            <a:avLst/>
          </a:prstGeom>
          <a:ln w="12700">
            <a:solidFill>
              <a:srgbClr val="FF0000"/>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80D2F6B0-A85E-4375-BE04-EE5BC1156BD8}"/>
              </a:ext>
            </a:extLst>
          </p:cNvPr>
          <p:cNvCxnSpPr>
            <a:cxnSpLocks/>
            <a:stCxn id="14" idx="1"/>
          </p:cNvCxnSpPr>
          <p:nvPr/>
        </p:nvCxnSpPr>
        <p:spPr>
          <a:xfrm flipH="1">
            <a:off x="4097863" y="3079973"/>
            <a:ext cx="2126341" cy="188970"/>
          </a:xfrm>
          <a:prstGeom prst="straightConnector1">
            <a:avLst/>
          </a:prstGeom>
          <a:ln w="12700">
            <a:solidFill>
              <a:srgbClr val="FF0000"/>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ACEA7FAD-5D1F-4D5F-89DA-1DC73E1EE307}"/>
              </a:ext>
            </a:extLst>
          </p:cNvPr>
          <p:cNvCxnSpPr>
            <a:cxnSpLocks/>
            <a:stCxn id="14" idx="3"/>
          </p:cNvCxnSpPr>
          <p:nvPr/>
        </p:nvCxnSpPr>
        <p:spPr>
          <a:xfrm>
            <a:off x="6971833" y="3080149"/>
            <a:ext cx="1446799" cy="22413"/>
          </a:xfrm>
          <a:prstGeom prst="straightConnector1">
            <a:avLst/>
          </a:prstGeom>
          <a:ln w="12700">
            <a:solidFill>
              <a:srgbClr val="FF0000"/>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4A3DCAFF-43EF-45DA-B9B2-8B7607E27752}"/>
              </a:ext>
            </a:extLst>
          </p:cNvPr>
          <p:cNvCxnSpPr>
            <a:cxnSpLocks/>
            <a:stCxn id="13" idx="1"/>
          </p:cNvCxnSpPr>
          <p:nvPr/>
        </p:nvCxnSpPr>
        <p:spPr>
          <a:xfrm flipH="1">
            <a:off x="4792403" y="2565310"/>
            <a:ext cx="1240364" cy="360769"/>
          </a:xfrm>
          <a:prstGeom prst="straightConnector1">
            <a:avLst/>
          </a:prstGeom>
          <a:ln w="12700">
            <a:solidFill>
              <a:srgbClr val="FF0000"/>
            </a:solidFill>
            <a:headEnd w="med" len="lg"/>
            <a:tailEnd type="triangle"/>
          </a:ln>
        </p:spPr>
        <p:style>
          <a:lnRef idx="1">
            <a:schemeClr val="accent1"/>
          </a:lnRef>
          <a:fillRef idx="0">
            <a:schemeClr val="accent1"/>
          </a:fillRef>
          <a:effectRef idx="0">
            <a:schemeClr val="accent1"/>
          </a:effectRef>
          <a:fontRef idx="minor">
            <a:schemeClr val="tx1"/>
          </a:fontRef>
        </p:style>
      </p:cxnSp>
      <p:cxnSp>
        <p:nvCxnSpPr>
          <p:cNvPr id="23" name="直接箭头连接符 22">
            <a:extLst>
              <a:ext uri="{FF2B5EF4-FFF2-40B4-BE49-F238E27FC236}">
                <a16:creationId xmlns:a16="http://schemas.microsoft.com/office/drawing/2014/main" id="{9722B3C8-0A38-4717-A133-FBC12C8B38F3}"/>
              </a:ext>
            </a:extLst>
          </p:cNvPr>
          <p:cNvCxnSpPr>
            <a:cxnSpLocks/>
            <a:stCxn id="13" idx="3"/>
          </p:cNvCxnSpPr>
          <p:nvPr/>
        </p:nvCxnSpPr>
        <p:spPr>
          <a:xfrm flipV="1">
            <a:off x="7119790" y="2558032"/>
            <a:ext cx="529407" cy="7278"/>
          </a:xfrm>
          <a:prstGeom prst="straightConnector1">
            <a:avLst/>
          </a:prstGeom>
          <a:ln w="12700">
            <a:solidFill>
              <a:srgbClr val="FF0000"/>
            </a:solidFill>
            <a:headEnd w="med" len="lg"/>
            <a:tailEnd type="triangle"/>
          </a:ln>
        </p:spPr>
        <p:style>
          <a:lnRef idx="1">
            <a:schemeClr val="accent1"/>
          </a:lnRef>
          <a:fillRef idx="0">
            <a:schemeClr val="accent1"/>
          </a:fillRef>
          <a:effectRef idx="0">
            <a:schemeClr val="accent1"/>
          </a:effectRef>
          <a:fontRef idx="minor">
            <a:schemeClr val="tx1"/>
          </a:fontRef>
        </p:style>
      </p:cxnSp>
      <p:sp>
        <p:nvSpPr>
          <p:cNvPr id="24" name="矩形 7">
            <a:extLst>
              <a:ext uri="{FF2B5EF4-FFF2-40B4-BE49-F238E27FC236}">
                <a16:creationId xmlns:a16="http://schemas.microsoft.com/office/drawing/2014/main" id="{3ADC4995-EBDD-411B-85AA-2EDC92FCA3BF}"/>
              </a:ext>
            </a:extLst>
          </p:cNvPr>
          <p:cNvSpPr>
            <a:spLocks noChangeArrowheads="1"/>
          </p:cNvSpPr>
          <p:nvPr/>
        </p:nvSpPr>
        <p:spPr bwMode="auto">
          <a:xfrm>
            <a:off x="6080060" y="1876068"/>
            <a:ext cx="1087023" cy="307777"/>
          </a:xfrm>
          <a:prstGeom prst="rect">
            <a:avLst/>
          </a:prstGeom>
          <a:solidFill>
            <a:schemeClr val="accent1">
              <a:lumMod val="60000"/>
              <a:lumOff val="40000"/>
            </a:schemeClr>
          </a:solidFill>
          <a:ln w="9525">
            <a:noFill/>
            <a:miter lim="800000"/>
          </a:ln>
        </p:spPr>
        <p:txBody>
          <a:bodyPr wrap="square">
            <a:spAutoFit/>
          </a:bodyPr>
          <a:lstStyle/>
          <a:p>
            <a:r>
              <a:rPr lang="zh-CN" altLang="en-US" sz="1400" noProof="1">
                <a:latin typeface="黑体" panose="02010609060101010101" pitchFamily="49" charset="-122"/>
                <a:ea typeface="黑体" panose="02010609060101010101" pitchFamily="49" charset="-122"/>
              </a:rPr>
              <a:t>比例电磁阀</a:t>
            </a:r>
          </a:p>
        </p:txBody>
      </p:sp>
      <p:cxnSp>
        <p:nvCxnSpPr>
          <p:cNvPr id="25" name="直接箭头连接符 24">
            <a:extLst>
              <a:ext uri="{FF2B5EF4-FFF2-40B4-BE49-F238E27FC236}">
                <a16:creationId xmlns:a16="http://schemas.microsoft.com/office/drawing/2014/main" id="{8E20EB2D-21AB-46EF-83CE-3D1228B19017}"/>
              </a:ext>
            </a:extLst>
          </p:cNvPr>
          <p:cNvCxnSpPr>
            <a:cxnSpLocks/>
            <a:stCxn id="24" idx="1"/>
          </p:cNvCxnSpPr>
          <p:nvPr/>
        </p:nvCxnSpPr>
        <p:spPr>
          <a:xfrm flipH="1">
            <a:off x="5380318" y="2029957"/>
            <a:ext cx="699742" cy="399906"/>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E3F48BB9-5D5A-44EE-A046-D33E8AA145FE}"/>
              </a:ext>
            </a:extLst>
          </p:cNvPr>
          <p:cNvCxnSpPr>
            <a:cxnSpLocks/>
            <a:stCxn id="24" idx="3"/>
          </p:cNvCxnSpPr>
          <p:nvPr/>
        </p:nvCxnSpPr>
        <p:spPr>
          <a:xfrm flipV="1">
            <a:off x="7167083" y="1882378"/>
            <a:ext cx="942880" cy="14757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矩形 26">
            <a:extLst>
              <a:ext uri="{FF2B5EF4-FFF2-40B4-BE49-F238E27FC236}">
                <a16:creationId xmlns:a16="http://schemas.microsoft.com/office/drawing/2014/main" id="{3A17096A-3CF5-43E4-A5AE-0F138944DA54}"/>
              </a:ext>
            </a:extLst>
          </p:cNvPr>
          <p:cNvSpPr>
            <a:spLocks noChangeArrowheads="1"/>
          </p:cNvSpPr>
          <p:nvPr/>
        </p:nvSpPr>
        <p:spPr bwMode="auto">
          <a:xfrm>
            <a:off x="9700905" y="3020512"/>
            <a:ext cx="1445740" cy="307892"/>
          </a:xfrm>
          <a:prstGeom prst="rect">
            <a:avLst/>
          </a:prstGeom>
          <a:solidFill>
            <a:schemeClr val="accent1">
              <a:lumMod val="60000"/>
              <a:lumOff val="40000"/>
            </a:schemeClr>
          </a:solidFill>
          <a:ln w="9525">
            <a:noFill/>
            <a:miter lim="800000"/>
          </a:ln>
        </p:spPr>
        <p:txBody>
          <a:bodyPr wrap="square">
            <a:spAutoFit/>
          </a:bodyPr>
          <a:lstStyle/>
          <a:p>
            <a:r>
              <a:rPr lang="zh-CN" altLang="en-US" sz="1400" noProof="1">
                <a:latin typeface="黑体" panose="02010609060101010101" pitchFamily="49" charset="-122"/>
                <a:ea typeface="黑体" panose="02010609060101010101" pitchFamily="49" charset="-122"/>
              </a:rPr>
              <a:t>大排量限位螺钉</a:t>
            </a:r>
          </a:p>
        </p:txBody>
      </p:sp>
    </p:spTree>
    <p:extLst>
      <p:ext uri="{BB962C8B-B14F-4D97-AF65-F5344CB8AC3E}">
        <p14:creationId xmlns:p14="http://schemas.microsoft.com/office/powerpoint/2010/main" val="152823051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4946F06C-FB29-4C05-81B4-225296535A81}"/>
              </a:ext>
            </a:extLst>
          </p:cNvPr>
          <p:cNvSpPr txBox="1"/>
          <p:nvPr/>
        </p:nvSpPr>
        <p:spPr>
          <a:xfrm>
            <a:off x="418453" y="1658318"/>
            <a:ext cx="8989017" cy="991041"/>
          </a:xfrm>
          <a:prstGeom prst="rect">
            <a:avLst/>
          </a:prstGeom>
          <a:noFill/>
        </p:spPr>
        <p:txBody>
          <a:bodyPr wrap="square" rtlCol="0">
            <a:spAutoFit/>
          </a:bodyPr>
          <a:lstStyle/>
          <a:p>
            <a:r>
              <a:rPr lang="zh-CN" altLang="en-US" dirty="0"/>
              <a:t>发动机预热系统电路：</a:t>
            </a:r>
            <a:endParaRPr lang="en-US" altLang="zh-CN" dirty="0"/>
          </a:p>
          <a:p>
            <a:pPr algn="just">
              <a:lnSpc>
                <a:spcPct val="90000"/>
              </a:lnSpc>
              <a:spcBef>
                <a:spcPct val="50000"/>
              </a:spcBef>
              <a:buSzPct val="65000"/>
              <a:buFont typeface="Wingdings" panose="05000000000000000000" pitchFamily="2" charset="2"/>
              <a:buNone/>
            </a:pPr>
            <a:r>
              <a:rPr lang="zh-CN" altLang="en-US" sz="1600" dirty="0">
                <a:latin typeface="宋体" panose="02010600030101010101" pitchFamily="2" charset="-122"/>
                <a:ea typeface="宋体" panose="02010600030101010101" pitchFamily="2" charset="-122"/>
              </a:rPr>
              <a:t>环境温度较低时，通过接通预热塞对发动机进气进行加热，提高发动机起动性能。</a:t>
            </a:r>
            <a:endParaRPr lang="en-US" altLang="zh-CN" sz="1600" dirty="0">
              <a:latin typeface="宋体" panose="02010600030101010101" pitchFamily="2" charset="-122"/>
              <a:ea typeface="宋体" panose="02010600030101010101" pitchFamily="2" charset="-122"/>
            </a:endParaRPr>
          </a:p>
          <a:p>
            <a:endParaRPr lang="zh-CN" altLang="en-US" dirty="0"/>
          </a:p>
        </p:txBody>
      </p:sp>
      <p:pic>
        <p:nvPicPr>
          <p:cNvPr id="4" name="图片 3">
            <a:extLst>
              <a:ext uri="{FF2B5EF4-FFF2-40B4-BE49-F238E27FC236}">
                <a16:creationId xmlns:a16="http://schemas.microsoft.com/office/drawing/2014/main" id="{57047299-4E24-4EA9-81C3-39D2828F7FC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0276" y="2715695"/>
            <a:ext cx="2378075" cy="3386102"/>
          </a:xfrm>
          <a:prstGeom prst="rect">
            <a:avLst/>
          </a:prstGeom>
        </p:spPr>
      </p:pic>
      <p:pic>
        <p:nvPicPr>
          <p:cNvPr id="5" name="图片 4">
            <a:extLst>
              <a:ext uri="{FF2B5EF4-FFF2-40B4-BE49-F238E27FC236}">
                <a16:creationId xmlns:a16="http://schemas.microsoft.com/office/drawing/2014/main" id="{989AB4DC-9236-401E-B449-62128746CB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4537" y="2715695"/>
            <a:ext cx="2898947" cy="3386102"/>
          </a:xfrm>
          <a:prstGeom prst="rect">
            <a:avLst/>
          </a:prstGeom>
        </p:spPr>
      </p:pic>
      <p:sp>
        <p:nvSpPr>
          <p:cNvPr id="6" name="文本框 5">
            <a:extLst>
              <a:ext uri="{FF2B5EF4-FFF2-40B4-BE49-F238E27FC236}">
                <a16:creationId xmlns:a16="http://schemas.microsoft.com/office/drawing/2014/main" id="{DD7CFE9C-10D3-4A52-8772-43CDBA359613}"/>
              </a:ext>
            </a:extLst>
          </p:cNvPr>
          <p:cNvSpPr txBox="1"/>
          <p:nvPr/>
        </p:nvSpPr>
        <p:spPr>
          <a:xfrm>
            <a:off x="428624" y="1112520"/>
            <a:ext cx="3499676" cy="400110"/>
          </a:xfrm>
          <a:prstGeom prst="rect">
            <a:avLst/>
          </a:prstGeom>
          <a:noFill/>
        </p:spPr>
        <p:txBody>
          <a:bodyPr wrap="none" rtlCol="0">
            <a:spAutoFit/>
          </a:bodyPr>
          <a:lstStyle/>
          <a:p>
            <a:pPr marL="342900" indent="-3429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发动机预热系统原理介绍</a:t>
            </a:r>
          </a:p>
        </p:txBody>
      </p:sp>
    </p:spTree>
    <p:extLst>
      <p:ext uri="{BB962C8B-B14F-4D97-AF65-F5344CB8AC3E}">
        <p14:creationId xmlns:p14="http://schemas.microsoft.com/office/powerpoint/2010/main" val="24987716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2B5B8E8-B04C-441C-B949-5D080D33B184}"/>
              </a:ext>
            </a:extLst>
          </p:cNvPr>
          <p:cNvSpPr txBox="1"/>
          <p:nvPr/>
        </p:nvSpPr>
        <p:spPr>
          <a:xfrm>
            <a:off x="6337267" y="4197223"/>
            <a:ext cx="4842806" cy="1822037"/>
          </a:xfrm>
          <a:prstGeom prst="rect">
            <a:avLst/>
          </a:prstGeom>
          <a:noFill/>
        </p:spPr>
        <p:txBody>
          <a:bodyPr wrap="square" rtlCol="0">
            <a:spAutoFit/>
          </a:bodyPr>
          <a:lstStyle/>
          <a:p>
            <a:pPr algn="just">
              <a:lnSpc>
                <a:spcPct val="90000"/>
              </a:lnSpc>
              <a:spcBef>
                <a:spcPct val="50000"/>
              </a:spcBef>
              <a:buSzPct val="65000"/>
              <a:buFont typeface="Wingdings" panose="05000000000000000000" pitchFamily="2" charset="2"/>
              <a:buNone/>
            </a:pPr>
            <a:r>
              <a:rPr lang="zh-CN" altLang="en-US" sz="1600" dirty="0">
                <a:latin typeface="宋体" panose="02010600030101010101" pitchFamily="2" charset="-122"/>
                <a:ea typeface="宋体" panose="02010600030101010101" pitchFamily="2" charset="-122"/>
              </a:rPr>
              <a:t>整车通过两路</a:t>
            </a:r>
            <a:r>
              <a:rPr lang="en-US" altLang="zh-CN" sz="1600" dirty="0">
                <a:latin typeface="宋体" panose="02010600030101010101" pitchFamily="2" charset="-122"/>
                <a:ea typeface="宋体" panose="02010600030101010101" pitchFamily="2" charset="-122"/>
              </a:rPr>
              <a:t>CAN</a:t>
            </a:r>
            <a:r>
              <a:rPr lang="zh-CN" altLang="en-US" sz="1600" dirty="0">
                <a:latin typeface="宋体" panose="02010600030101010101" pitchFamily="2" charset="-122"/>
                <a:ea typeface="宋体" panose="02010600030101010101" pitchFamily="2" charset="-122"/>
              </a:rPr>
              <a:t>信号进行通讯，</a:t>
            </a:r>
            <a:r>
              <a:rPr lang="en-US" altLang="zh-CN" sz="1600" dirty="0">
                <a:latin typeface="宋体" panose="02010600030101010101" pitchFamily="2" charset="-122"/>
                <a:ea typeface="宋体" panose="02010600030101010101" pitchFamily="2" charset="-122"/>
              </a:rPr>
              <a:t>CAN1</a:t>
            </a:r>
            <a:r>
              <a:rPr lang="zh-CN" altLang="en-US" sz="1600" dirty="0">
                <a:latin typeface="宋体" panose="02010600030101010101" pitchFamily="2" charset="-122"/>
                <a:ea typeface="宋体" panose="02010600030101010101" pitchFamily="2" charset="-122"/>
              </a:rPr>
              <a:t>连通控制器、开关面板、控制器程序刷写接口、</a:t>
            </a:r>
            <a:r>
              <a:rPr lang="en-US" altLang="zh-CN" sz="1600" dirty="0">
                <a:latin typeface="宋体" panose="02010600030101010101" pitchFamily="2" charset="-122"/>
                <a:ea typeface="宋体" panose="02010600030101010101" pitchFamily="2" charset="-122"/>
              </a:rPr>
              <a:t>GPS</a:t>
            </a:r>
            <a:r>
              <a:rPr lang="zh-CN" altLang="en-US" sz="1600" dirty="0">
                <a:latin typeface="宋体" panose="02010600030101010101" pitchFamily="2" charset="-122"/>
                <a:ea typeface="宋体" panose="02010600030101010101" pitchFamily="2" charset="-122"/>
              </a:rPr>
              <a:t>、仪表及发动机程序刷写接口；</a:t>
            </a:r>
            <a:r>
              <a:rPr lang="en-US" altLang="zh-CN" sz="1600" dirty="0">
                <a:latin typeface="宋体" panose="02010600030101010101" pitchFamily="2" charset="-122"/>
                <a:ea typeface="宋体" panose="02010600030101010101" pitchFamily="2" charset="-122"/>
              </a:rPr>
              <a:t>CAN0</a:t>
            </a:r>
            <a:r>
              <a:rPr lang="zh-CN" altLang="en-US" sz="1600" dirty="0">
                <a:latin typeface="宋体" panose="02010600030101010101" pitchFamily="2" charset="-122"/>
                <a:ea typeface="宋体" panose="02010600030101010101" pitchFamily="2" charset="-122"/>
              </a:rPr>
              <a:t>连通控制器、发动机、</a:t>
            </a:r>
            <a:r>
              <a:rPr lang="en-US" altLang="zh-CN" sz="1600" dirty="0">
                <a:latin typeface="宋体" panose="02010600030101010101" pitchFamily="2" charset="-122"/>
                <a:ea typeface="宋体" panose="02010600030101010101" pitchFamily="2" charset="-122"/>
              </a:rPr>
              <a:t>GPS</a:t>
            </a:r>
            <a:r>
              <a:rPr lang="zh-CN" altLang="en-US" sz="1600" dirty="0">
                <a:latin typeface="宋体" panose="02010600030101010101" pitchFamily="2" charset="-122"/>
                <a:ea typeface="宋体" panose="02010600030101010101" pitchFamily="2" charset="-122"/>
              </a:rPr>
              <a:t>。</a:t>
            </a:r>
            <a:endParaRPr lang="en-US" altLang="zh-CN" sz="1600" dirty="0">
              <a:latin typeface="宋体" panose="02010600030101010101" pitchFamily="2" charset="-122"/>
              <a:ea typeface="宋体" panose="02010600030101010101" pitchFamily="2" charset="-122"/>
            </a:endParaRPr>
          </a:p>
          <a:p>
            <a:pPr algn="just">
              <a:lnSpc>
                <a:spcPct val="90000"/>
              </a:lnSpc>
              <a:spcBef>
                <a:spcPct val="50000"/>
              </a:spcBef>
              <a:buSzPct val="65000"/>
              <a:buFont typeface="Wingdings" panose="05000000000000000000" pitchFamily="2" charset="2"/>
              <a:buNone/>
            </a:pPr>
            <a:r>
              <a:rPr lang="zh-CN" altLang="en-US" sz="1600" dirty="0">
                <a:latin typeface="宋体" panose="02010600030101010101" pitchFamily="2" charset="-122"/>
                <a:ea typeface="宋体" panose="02010600030101010101" pitchFamily="2" charset="-122"/>
              </a:rPr>
              <a:t>根据通讯协议进行器件之间的数据交互，实时传递整车状态给控制器，对数据进行整合分析做出逻辑判断，进而控制整车动作。</a:t>
            </a:r>
            <a:endParaRPr lang="en-US" altLang="zh-CN" sz="1600" dirty="0">
              <a:latin typeface="宋体" panose="02010600030101010101" pitchFamily="2" charset="-122"/>
              <a:ea typeface="宋体" panose="02010600030101010101" pitchFamily="2" charset="-122"/>
            </a:endParaRPr>
          </a:p>
          <a:p>
            <a:endParaRPr lang="zh-CN" altLang="en-US" dirty="0"/>
          </a:p>
        </p:txBody>
      </p:sp>
      <p:sp>
        <p:nvSpPr>
          <p:cNvPr id="4" name="文本框 3">
            <a:extLst>
              <a:ext uri="{FF2B5EF4-FFF2-40B4-BE49-F238E27FC236}">
                <a16:creationId xmlns:a16="http://schemas.microsoft.com/office/drawing/2014/main" id="{D006AFDF-A920-4F7B-9E8F-980E53D5C28E}"/>
              </a:ext>
            </a:extLst>
          </p:cNvPr>
          <p:cNvSpPr txBox="1"/>
          <p:nvPr/>
        </p:nvSpPr>
        <p:spPr>
          <a:xfrm>
            <a:off x="242000" y="1134442"/>
            <a:ext cx="1563248"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通讯电路</a:t>
            </a:r>
          </a:p>
        </p:txBody>
      </p:sp>
      <p:pic>
        <p:nvPicPr>
          <p:cNvPr id="5" name="图片 4">
            <a:extLst>
              <a:ext uri="{FF2B5EF4-FFF2-40B4-BE49-F238E27FC236}">
                <a16:creationId xmlns:a16="http://schemas.microsoft.com/office/drawing/2014/main" id="{E666382E-A897-43E1-8858-A6A106166881}"/>
              </a:ext>
            </a:extLst>
          </p:cNvPr>
          <p:cNvPicPr>
            <a:picLocks noChangeAspect="1"/>
          </p:cNvPicPr>
          <p:nvPr/>
        </p:nvPicPr>
        <p:blipFill>
          <a:blip r:embed="rId2"/>
          <a:stretch>
            <a:fillRect/>
          </a:stretch>
        </p:blipFill>
        <p:spPr>
          <a:xfrm>
            <a:off x="453256" y="1495670"/>
            <a:ext cx="5602392" cy="4685636"/>
          </a:xfrm>
          <a:prstGeom prst="rect">
            <a:avLst/>
          </a:prstGeom>
        </p:spPr>
      </p:pic>
      <p:cxnSp>
        <p:nvCxnSpPr>
          <p:cNvPr id="6" name="直接箭头连接符 5">
            <a:extLst>
              <a:ext uri="{FF2B5EF4-FFF2-40B4-BE49-F238E27FC236}">
                <a16:creationId xmlns:a16="http://schemas.microsoft.com/office/drawing/2014/main" id="{52379093-2AE0-4238-B7C3-8FD0781E58FC}"/>
              </a:ext>
            </a:extLst>
          </p:cNvPr>
          <p:cNvCxnSpPr>
            <a:cxnSpLocks/>
            <a:stCxn id="13" idx="0"/>
          </p:cNvCxnSpPr>
          <p:nvPr/>
        </p:nvCxnSpPr>
        <p:spPr>
          <a:xfrm flipH="1" flipV="1">
            <a:off x="1234020" y="4011591"/>
            <a:ext cx="207748" cy="2175914"/>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7" name="矩形 6">
            <a:extLst>
              <a:ext uri="{FF2B5EF4-FFF2-40B4-BE49-F238E27FC236}">
                <a16:creationId xmlns:a16="http://schemas.microsoft.com/office/drawing/2014/main" id="{DA74281A-1C6E-45FC-B44B-30C1007CDA72}"/>
              </a:ext>
            </a:extLst>
          </p:cNvPr>
          <p:cNvSpPr/>
          <p:nvPr/>
        </p:nvSpPr>
        <p:spPr>
          <a:xfrm>
            <a:off x="6277631" y="1534552"/>
            <a:ext cx="2492990" cy="2308324"/>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①主控制器</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②开关面板</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③发动机程序刷写接口</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④控制器程序刷写接口</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⑤发动机</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⑥</a:t>
            </a:r>
            <a:r>
              <a:rPr lang="en-US" altLang="zh-CN" dirty="0">
                <a:latin typeface="微软雅黑" panose="020B0503020204020204" pitchFamily="34" charset="-122"/>
                <a:ea typeface="微软雅黑" panose="020B0503020204020204" pitchFamily="34" charset="-122"/>
              </a:rPr>
              <a:t>GPS</a:t>
            </a:r>
          </a:p>
          <a:p>
            <a:r>
              <a:rPr lang="en-US" altLang="zh-CN" dirty="0">
                <a:latin typeface="微软雅黑" panose="020B0503020204020204" pitchFamily="34" charset="-122"/>
                <a:ea typeface="微软雅黑" panose="020B0503020204020204" pitchFamily="34" charset="-122"/>
              </a:rPr>
              <a:t>⑦</a:t>
            </a:r>
            <a:r>
              <a:rPr lang="zh-CN" altLang="en-US" dirty="0">
                <a:latin typeface="微软雅黑" panose="020B0503020204020204" pitchFamily="34" charset="-122"/>
                <a:ea typeface="微软雅黑" panose="020B0503020204020204" pitchFamily="34" charset="-122"/>
              </a:rPr>
              <a:t>电子监控器</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⑧</a:t>
            </a:r>
            <a:r>
              <a:rPr lang="zh-CN" altLang="en-US" dirty="0">
                <a:latin typeface="微软雅黑" panose="020B0503020204020204" pitchFamily="34" charset="-122"/>
                <a:ea typeface="微软雅黑" panose="020B0503020204020204" pitchFamily="34" charset="-122"/>
              </a:rPr>
              <a:t>摄像头</a:t>
            </a:r>
            <a:endParaRPr lang="en-US" altLang="zh-CN" dirty="0"/>
          </a:p>
        </p:txBody>
      </p:sp>
      <p:cxnSp>
        <p:nvCxnSpPr>
          <p:cNvPr id="8" name="直接箭头连接符 7">
            <a:extLst>
              <a:ext uri="{FF2B5EF4-FFF2-40B4-BE49-F238E27FC236}">
                <a16:creationId xmlns:a16="http://schemas.microsoft.com/office/drawing/2014/main" id="{1E1B4D5D-ADCF-482F-A117-6196D9DE3D8A}"/>
              </a:ext>
            </a:extLst>
          </p:cNvPr>
          <p:cNvCxnSpPr>
            <a:cxnSpLocks/>
            <a:stCxn id="9" idx="0"/>
          </p:cNvCxnSpPr>
          <p:nvPr/>
        </p:nvCxnSpPr>
        <p:spPr>
          <a:xfrm flipH="1" flipV="1">
            <a:off x="2272866" y="5857145"/>
            <a:ext cx="53466" cy="32423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9" name="矩形 8">
            <a:extLst>
              <a:ext uri="{FF2B5EF4-FFF2-40B4-BE49-F238E27FC236}">
                <a16:creationId xmlns:a16="http://schemas.microsoft.com/office/drawing/2014/main" id="{F533A517-7FD5-4E04-A65A-B9E36F74E7AB}"/>
              </a:ext>
            </a:extLst>
          </p:cNvPr>
          <p:cNvSpPr/>
          <p:nvPr/>
        </p:nvSpPr>
        <p:spPr>
          <a:xfrm>
            <a:off x="2118583" y="6181375"/>
            <a:ext cx="415498" cy="369332"/>
          </a:xfrm>
          <a:prstGeom prst="rect">
            <a:avLst/>
          </a:prstGeom>
        </p:spPr>
        <p:txBody>
          <a:bodyPr wrap="none">
            <a:spAutoFit/>
          </a:bodyPr>
          <a:lstStyle/>
          <a:p>
            <a:r>
              <a:rPr lang="zh-CN" altLang="en-US" dirty="0"/>
              <a:t>③</a:t>
            </a:r>
          </a:p>
        </p:txBody>
      </p:sp>
      <p:cxnSp>
        <p:nvCxnSpPr>
          <p:cNvPr id="10" name="直接箭头连接符 9">
            <a:extLst>
              <a:ext uri="{FF2B5EF4-FFF2-40B4-BE49-F238E27FC236}">
                <a16:creationId xmlns:a16="http://schemas.microsoft.com/office/drawing/2014/main" id="{4E0942CA-450E-4240-BC52-D64CD8D15BD2}"/>
              </a:ext>
            </a:extLst>
          </p:cNvPr>
          <p:cNvCxnSpPr>
            <a:cxnSpLocks/>
          </p:cNvCxnSpPr>
          <p:nvPr/>
        </p:nvCxnSpPr>
        <p:spPr>
          <a:xfrm flipH="1" flipV="1">
            <a:off x="1446837" y="2511787"/>
            <a:ext cx="426275" cy="367571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 name="矩形 10">
            <a:extLst>
              <a:ext uri="{FF2B5EF4-FFF2-40B4-BE49-F238E27FC236}">
                <a16:creationId xmlns:a16="http://schemas.microsoft.com/office/drawing/2014/main" id="{8EB28414-4C62-439E-A511-807143A5ACDA}"/>
              </a:ext>
            </a:extLst>
          </p:cNvPr>
          <p:cNvSpPr/>
          <p:nvPr/>
        </p:nvSpPr>
        <p:spPr>
          <a:xfrm>
            <a:off x="1676165" y="6187505"/>
            <a:ext cx="415498" cy="369332"/>
          </a:xfrm>
          <a:prstGeom prst="rect">
            <a:avLst/>
          </a:prstGeom>
        </p:spPr>
        <p:txBody>
          <a:bodyPr wrap="none">
            <a:spAutoFit/>
          </a:bodyPr>
          <a:lstStyle/>
          <a:p>
            <a:r>
              <a:rPr lang="zh-CN" altLang="en-US" dirty="0"/>
              <a:t>②</a:t>
            </a:r>
          </a:p>
        </p:txBody>
      </p:sp>
      <p:sp>
        <p:nvSpPr>
          <p:cNvPr id="13" name="矩形 12">
            <a:extLst>
              <a:ext uri="{FF2B5EF4-FFF2-40B4-BE49-F238E27FC236}">
                <a16:creationId xmlns:a16="http://schemas.microsoft.com/office/drawing/2014/main" id="{0684C26D-326C-40DB-A798-DE58D9C2947E}"/>
              </a:ext>
            </a:extLst>
          </p:cNvPr>
          <p:cNvSpPr/>
          <p:nvPr/>
        </p:nvSpPr>
        <p:spPr>
          <a:xfrm>
            <a:off x="1234019" y="6187505"/>
            <a:ext cx="415498" cy="369332"/>
          </a:xfrm>
          <a:prstGeom prst="rect">
            <a:avLst/>
          </a:prstGeom>
        </p:spPr>
        <p:txBody>
          <a:bodyPr wrap="none">
            <a:spAutoFit/>
          </a:bodyPr>
          <a:lstStyle/>
          <a:p>
            <a:r>
              <a:rPr lang="zh-CN" altLang="en-US" dirty="0"/>
              <a:t>①</a:t>
            </a:r>
          </a:p>
        </p:txBody>
      </p:sp>
      <p:cxnSp>
        <p:nvCxnSpPr>
          <p:cNvPr id="14" name="直接箭头连接符 13">
            <a:extLst>
              <a:ext uri="{FF2B5EF4-FFF2-40B4-BE49-F238E27FC236}">
                <a16:creationId xmlns:a16="http://schemas.microsoft.com/office/drawing/2014/main" id="{8205B68E-C69B-4367-AB81-648305593CD8}"/>
              </a:ext>
            </a:extLst>
          </p:cNvPr>
          <p:cNvCxnSpPr>
            <a:cxnSpLocks/>
            <a:stCxn id="15" idx="0"/>
          </p:cNvCxnSpPr>
          <p:nvPr/>
        </p:nvCxnSpPr>
        <p:spPr>
          <a:xfrm flipH="1" flipV="1">
            <a:off x="2154731" y="2450087"/>
            <a:ext cx="645114" cy="373128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5" name="矩形 14">
            <a:extLst>
              <a:ext uri="{FF2B5EF4-FFF2-40B4-BE49-F238E27FC236}">
                <a16:creationId xmlns:a16="http://schemas.microsoft.com/office/drawing/2014/main" id="{DC631ADE-59DC-43F9-89BA-485A8A622457}"/>
              </a:ext>
            </a:extLst>
          </p:cNvPr>
          <p:cNvSpPr/>
          <p:nvPr/>
        </p:nvSpPr>
        <p:spPr>
          <a:xfrm>
            <a:off x="2592096" y="6181375"/>
            <a:ext cx="415498" cy="369332"/>
          </a:xfrm>
          <a:prstGeom prst="rect">
            <a:avLst/>
          </a:prstGeom>
        </p:spPr>
        <p:txBody>
          <a:bodyPr wrap="square">
            <a:spAutoFit/>
          </a:bodyPr>
          <a:lstStyle/>
          <a:p>
            <a:r>
              <a:rPr lang="zh-CN" altLang="en-US" dirty="0"/>
              <a:t>④</a:t>
            </a:r>
          </a:p>
        </p:txBody>
      </p:sp>
      <p:cxnSp>
        <p:nvCxnSpPr>
          <p:cNvPr id="16" name="直接箭头连接符 15">
            <a:extLst>
              <a:ext uri="{FF2B5EF4-FFF2-40B4-BE49-F238E27FC236}">
                <a16:creationId xmlns:a16="http://schemas.microsoft.com/office/drawing/2014/main" id="{5F159CEC-BC6C-4D90-82CE-D615D5334298}"/>
              </a:ext>
            </a:extLst>
          </p:cNvPr>
          <p:cNvCxnSpPr>
            <a:cxnSpLocks/>
            <a:stCxn id="17" idx="0"/>
          </p:cNvCxnSpPr>
          <p:nvPr/>
        </p:nvCxnSpPr>
        <p:spPr>
          <a:xfrm flipH="1" flipV="1">
            <a:off x="2663773" y="3948658"/>
            <a:ext cx="578490" cy="222414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7" name="矩形 16">
            <a:extLst>
              <a:ext uri="{FF2B5EF4-FFF2-40B4-BE49-F238E27FC236}">
                <a16:creationId xmlns:a16="http://schemas.microsoft.com/office/drawing/2014/main" id="{66F2ABAC-E565-4ABB-ABB1-BE8CB5D3F1AA}"/>
              </a:ext>
            </a:extLst>
          </p:cNvPr>
          <p:cNvSpPr/>
          <p:nvPr/>
        </p:nvSpPr>
        <p:spPr>
          <a:xfrm>
            <a:off x="3034514" y="6172804"/>
            <a:ext cx="415498" cy="369332"/>
          </a:xfrm>
          <a:prstGeom prst="rect">
            <a:avLst/>
          </a:prstGeom>
        </p:spPr>
        <p:txBody>
          <a:bodyPr wrap="square">
            <a:spAutoFit/>
          </a:bodyPr>
          <a:lstStyle/>
          <a:p>
            <a:r>
              <a:rPr lang="zh-CN" altLang="en-US" dirty="0"/>
              <a:t>⑤</a:t>
            </a:r>
          </a:p>
        </p:txBody>
      </p:sp>
      <p:cxnSp>
        <p:nvCxnSpPr>
          <p:cNvPr id="18" name="直接箭头连接符 17">
            <a:extLst>
              <a:ext uri="{FF2B5EF4-FFF2-40B4-BE49-F238E27FC236}">
                <a16:creationId xmlns:a16="http://schemas.microsoft.com/office/drawing/2014/main" id="{FA76E82F-F9AB-4E38-9E7A-E9C019EEECAD}"/>
              </a:ext>
            </a:extLst>
          </p:cNvPr>
          <p:cNvCxnSpPr>
            <a:cxnSpLocks/>
            <a:stCxn id="19" idx="0"/>
          </p:cNvCxnSpPr>
          <p:nvPr/>
        </p:nvCxnSpPr>
        <p:spPr>
          <a:xfrm flipH="1" flipV="1">
            <a:off x="3410225" y="4011591"/>
            <a:ext cx="308782" cy="21510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9" name="矩形 18">
            <a:extLst>
              <a:ext uri="{FF2B5EF4-FFF2-40B4-BE49-F238E27FC236}">
                <a16:creationId xmlns:a16="http://schemas.microsoft.com/office/drawing/2014/main" id="{36BD1A8B-B280-4BD7-A36C-8FF836A221B4}"/>
              </a:ext>
            </a:extLst>
          </p:cNvPr>
          <p:cNvSpPr/>
          <p:nvPr/>
        </p:nvSpPr>
        <p:spPr>
          <a:xfrm>
            <a:off x="3511258" y="6162606"/>
            <a:ext cx="415498" cy="369332"/>
          </a:xfrm>
          <a:prstGeom prst="rect">
            <a:avLst/>
          </a:prstGeom>
        </p:spPr>
        <p:txBody>
          <a:bodyPr wrap="square">
            <a:spAutoFit/>
          </a:bodyPr>
          <a:lstStyle/>
          <a:p>
            <a:r>
              <a:rPr lang="en-US" altLang="zh-CN" dirty="0">
                <a:latin typeface="+mn-ea"/>
              </a:rPr>
              <a:t>⑥</a:t>
            </a:r>
            <a:endParaRPr lang="zh-CN" altLang="en-US" dirty="0">
              <a:latin typeface="+mn-ea"/>
            </a:endParaRPr>
          </a:p>
        </p:txBody>
      </p:sp>
      <p:cxnSp>
        <p:nvCxnSpPr>
          <p:cNvPr id="20" name="直接箭头连接符 19">
            <a:extLst>
              <a:ext uri="{FF2B5EF4-FFF2-40B4-BE49-F238E27FC236}">
                <a16:creationId xmlns:a16="http://schemas.microsoft.com/office/drawing/2014/main" id="{C18E65E1-6AA1-489F-A08D-F4C772ED3136}"/>
              </a:ext>
            </a:extLst>
          </p:cNvPr>
          <p:cNvCxnSpPr>
            <a:cxnSpLocks/>
            <a:stCxn id="21" idx="0"/>
          </p:cNvCxnSpPr>
          <p:nvPr/>
        </p:nvCxnSpPr>
        <p:spPr>
          <a:xfrm flipH="1" flipV="1">
            <a:off x="4687612" y="4011591"/>
            <a:ext cx="308782" cy="2151015"/>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1" name="矩形 20">
            <a:extLst>
              <a:ext uri="{FF2B5EF4-FFF2-40B4-BE49-F238E27FC236}">
                <a16:creationId xmlns:a16="http://schemas.microsoft.com/office/drawing/2014/main" id="{522221EC-6E2C-40C1-99D6-35166FAA5635}"/>
              </a:ext>
            </a:extLst>
          </p:cNvPr>
          <p:cNvSpPr/>
          <p:nvPr/>
        </p:nvSpPr>
        <p:spPr>
          <a:xfrm>
            <a:off x="4788645" y="6162606"/>
            <a:ext cx="415498" cy="369332"/>
          </a:xfrm>
          <a:prstGeom prst="rect">
            <a:avLst/>
          </a:prstGeom>
        </p:spPr>
        <p:txBody>
          <a:bodyPr wrap="square">
            <a:spAutoFit/>
          </a:bodyPr>
          <a:lstStyle/>
          <a:p>
            <a:r>
              <a:rPr lang="en-US" altLang="zh-CN" dirty="0">
                <a:latin typeface="+mn-ea"/>
              </a:rPr>
              <a:t>⑦</a:t>
            </a:r>
            <a:endParaRPr lang="zh-CN" altLang="en-US" dirty="0">
              <a:latin typeface="+mn-ea"/>
            </a:endParaRPr>
          </a:p>
        </p:txBody>
      </p:sp>
      <p:cxnSp>
        <p:nvCxnSpPr>
          <p:cNvPr id="22" name="直接箭头连接符 21">
            <a:extLst>
              <a:ext uri="{FF2B5EF4-FFF2-40B4-BE49-F238E27FC236}">
                <a16:creationId xmlns:a16="http://schemas.microsoft.com/office/drawing/2014/main" id="{2FE687AF-0036-4A35-BC3E-14C9B5BD830D}"/>
              </a:ext>
            </a:extLst>
          </p:cNvPr>
          <p:cNvCxnSpPr>
            <a:cxnSpLocks/>
            <a:stCxn id="23" idx="0"/>
          </p:cNvCxnSpPr>
          <p:nvPr/>
        </p:nvCxnSpPr>
        <p:spPr>
          <a:xfrm flipH="1" flipV="1">
            <a:off x="5139717" y="2781300"/>
            <a:ext cx="404409" cy="3381306"/>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3" name="矩形 22">
            <a:extLst>
              <a:ext uri="{FF2B5EF4-FFF2-40B4-BE49-F238E27FC236}">
                <a16:creationId xmlns:a16="http://schemas.microsoft.com/office/drawing/2014/main" id="{778406AA-06FA-48D6-B978-9E276D9B45ED}"/>
              </a:ext>
            </a:extLst>
          </p:cNvPr>
          <p:cNvSpPr/>
          <p:nvPr/>
        </p:nvSpPr>
        <p:spPr>
          <a:xfrm>
            <a:off x="5336377" y="6162606"/>
            <a:ext cx="415498" cy="369332"/>
          </a:xfrm>
          <a:prstGeom prst="rect">
            <a:avLst/>
          </a:prstGeom>
        </p:spPr>
        <p:txBody>
          <a:bodyPr wrap="square">
            <a:spAutoFit/>
          </a:bodyPr>
          <a:lstStyle/>
          <a:p>
            <a:r>
              <a:rPr lang="en-US" altLang="zh-CN" dirty="0">
                <a:latin typeface="+mn-ea"/>
              </a:rPr>
              <a:t>⑧</a:t>
            </a:r>
            <a:endParaRPr lang="zh-CN" altLang="en-US" dirty="0">
              <a:latin typeface="+mn-ea"/>
            </a:endParaRPr>
          </a:p>
        </p:txBody>
      </p:sp>
      <p:cxnSp>
        <p:nvCxnSpPr>
          <p:cNvPr id="24" name="直接连接符 23">
            <a:extLst>
              <a:ext uri="{FF2B5EF4-FFF2-40B4-BE49-F238E27FC236}">
                <a16:creationId xmlns:a16="http://schemas.microsoft.com/office/drawing/2014/main" id="{9175AB44-544B-4E5D-A5BD-99F7B6B6772C}"/>
              </a:ext>
            </a:extLst>
          </p:cNvPr>
          <p:cNvCxnSpPr/>
          <p:nvPr/>
        </p:nvCxnSpPr>
        <p:spPr>
          <a:xfrm flipH="1">
            <a:off x="657225" y="3081338"/>
            <a:ext cx="403038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5" name="直接连接符 24">
            <a:extLst>
              <a:ext uri="{FF2B5EF4-FFF2-40B4-BE49-F238E27FC236}">
                <a16:creationId xmlns:a16="http://schemas.microsoft.com/office/drawing/2014/main" id="{D9EEDB01-CDBC-4885-A37C-175E7D3EB363}"/>
              </a:ext>
            </a:extLst>
          </p:cNvPr>
          <p:cNvCxnSpPr/>
          <p:nvPr/>
        </p:nvCxnSpPr>
        <p:spPr>
          <a:xfrm flipV="1">
            <a:off x="4929188" y="2976563"/>
            <a:ext cx="0" cy="67151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6" name="直接连接符 25">
            <a:extLst>
              <a:ext uri="{FF2B5EF4-FFF2-40B4-BE49-F238E27FC236}">
                <a16:creationId xmlns:a16="http://schemas.microsoft.com/office/drawing/2014/main" id="{0B91E1FE-8128-4905-8177-7864292B72A9}"/>
              </a:ext>
            </a:extLst>
          </p:cNvPr>
          <p:cNvCxnSpPr/>
          <p:nvPr/>
        </p:nvCxnSpPr>
        <p:spPr>
          <a:xfrm flipH="1">
            <a:off x="519113" y="2981325"/>
            <a:ext cx="441007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7" name="直接连接符 26">
            <a:extLst>
              <a:ext uri="{FF2B5EF4-FFF2-40B4-BE49-F238E27FC236}">
                <a16:creationId xmlns:a16="http://schemas.microsoft.com/office/drawing/2014/main" id="{D5FD2A8F-FC18-44AF-A6E1-C3156E85160A}"/>
              </a:ext>
            </a:extLst>
          </p:cNvPr>
          <p:cNvCxnSpPr>
            <a:cxnSpLocks/>
          </p:cNvCxnSpPr>
          <p:nvPr/>
        </p:nvCxnSpPr>
        <p:spPr>
          <a:xfrm>
            <a:off x="519113" y="2976563"/>
            <a:ext cx="0" cy="291465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8" name="直接连接符 27">
            <a:extLst>
              <a:ext uri="{FF2B5EF4-FFF2-40B4-BE49-F238E27FC236}">
                <a16:creationId xmlns:a16="http://schemas.microsoft.com/office/drawing/2014/main" id="{AD5998AD-4525-4A6C-A879-1698A1C5EEEB}"/>
              </a:ext>
            </a:extLst>
          </p:cNvPr>
          <p:cNvCxnSpPr>
            <a:cxnSpLocks/>
          </p:cNvCxnSpPr>
          <p:nvPr/>
        </p:nvCxnSpPr>
        <p:spPr>
          <a:xfrm>
            <a:off x="519113" y="5891213"/>
            <a:ext cx="142398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9" name="直接连接符 28">
            <a:extLst>
              <a:ext uri="{FF2B5EF4-FFF2-40B4-BE49-F238E27FC236}">
                <a16:creationId xmlns:a16="http://schemas.microsoft.com/office/drawing/2014/main" id="{EADBF0FF-3A2F-44A4-B7A7-69D5A69865CA}"/>
              </a:ext>
            </a:extLst>
          </p:cNvPr>
          <p:cNvCxnSpPr/>
          <p:nvPr/>
        </p:nvCxnSpPr>
        <p:spPr>
          <a:xfrm>
            <a:off x="657225" y="3081338"/>
            <a:ext cx="0" cy="264222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0" name="直接连接符 29">
            <a:extLst>
              <a:ext uri="{FF2B5EF4-FFF2-40B4-BE49-F238E27FC236}">
                <a16:creationId xmlns:a16="http://schemas.microsoft.com/office/drawing/2014/main" id="{EAFD2CBB-E8F6-4FE1-A64E-3EE457F0AE27}"/>
              </a:ext>
            </a:extLst>
          </p:cNvPr>
          <p:cNvCxnSpPr/>
          <p:nvPr/>
        </p:nvCxnSpPr>
        <p:spPr>
          <a:xfrm>
            <a:off x="657225" y="5724525"/>
            <a:ext cx="128587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1" name="直接连接符 30">
            <a:extLst>
              <a:ext uri="{FF2B5EF4-FFF2-40B4-BE49-F238E27FC236}">
                <a16:creationId xmlns:a16="http://schemas.microsoft.com/office/drawing/2014/main" id="{5DFA1343-1BA4-4A3D-9073-77A03FCBBC18}"/>
              </a:ext>
            </a:extLst>
          </p:cNvPr>
          <p:cNvCxnSpPr/>
          <p:nvPr/>
        </p:nvCxnSpPr>
        <p:spPr>
          <a:xfrm>
            <a:off x="4687612" y="3081338"/>
            <a:ext cx="0" cy="56673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2" name="直接连接符 31">
            <a:extLst>
              <a:ext uri="{FF2B5EF4-FFF2-40B4-BE49-F238E27FC236}">
                <a16:creationId xmlns:a16="http://schemas.microsoft.com/office/drawing/2014/main" id="{357159BF-6AA2-4002-8CA5-E17198EB8E7D}"/>
              </a:ext>
            </a:extLst>
          </p:cNvPr>
          <p:cNvCxnSpPr/>
          <p:nvPr/>
        </p:nvCxnSpPr>
        <p:spPr>
          <a:xfrm>
            <a:off x="1071563" y="4048125"/>
            <a:ext cx="0" cy="115728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3" name="直接连接符 32">
            <a:extLst>
              <a:ext uri="{FF2B5EF4-FFF2-40B4-BE49-F238E27FC236}">
                <a16:creationId xmlns:a16="http://schemas.microsoft.com/office/drawing/2014/main" id="{24E9DA11-5307-4BE9-A75D-9D83BE3B10F7}"/>
              </a:ext>
            </a:extLst>
          </p:cNvPr>
          <p:cNvCxnSpPr/>
          <p:nvPr/>
        </p:nvCxnSpPr>
        <p:spPr>
          <a:xfrm>
            <a:off x="1071563" y="5205413"/>
            <a:ext cx="1020100"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81EE401-4CB4-4DC1-B4DB-C75FFE87E932}"/>
              </a:ext>
            </a:extLst>
          </p:cNvPr>
          <p:cNvCxnSpPr/>
          <p:nvPr/>
        </p:nvCxnSpPr>
        <p:spPr>
          <a:xfrm flipV="1">
            <a:off x="2063332" y="4119563"/>
            <a:ext cx="0" cy="108585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5" name="直接连接符 34">
            <a:extLst>
              <a:ext uri="{FF2B5EF4-FFF2-40B4-BE49-F238E27FC236}">
                <a16:creationId xmlns:a16="http://schemas.microsoft.com/office/drawing/2014/main" id="{0ABC396C-A560-45A0-B924-D8902920FE40}"/>
              </a:ext>
            </a:extLst>
          </p:cNvPr>
          <p:cNvCxnSpPr/>
          <p:nvPr/>
        </p:nvCxnSpPr>
        <p:spPr>
          <a:xfrm>
            <a:off x="2272866" y="4133850"/>
            <a:ext cx="0" cy="117633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6" name="直接连接符 35">
            <a:extLst>
              <a:ext uri="{FF2B5EF4-FFF2-40B4-BE49-F238E27FC236}">
                <a16:creationId xmlns:a16="http://schemas.microsoft.com/office/drawing/2014/main" id="{2E24ED18-F204-4A67-9642-753BFBE771E3}"/>
              </a:ext>
            </a:extLst>
          </p:cNvPr>
          <p:cNvCxnSpPr/>
          <p:nvPr/>
        </p:nvCxnSpPr>
        <p:spPr>
          <a:xfrm>
            <a:off x="1300163" y="4048125"/>
            <a:ext cx="0" cy="128111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7" name="直接连接符 36">
            <a:extLst>
              <a:ext uri="{FF2B5EF4-FFF2-40B4-BE49-F238E27FC236}">
                <a16:creationId xmlns:a16="http://schemas.microsoft.com/office/drawing/2014/main" id="{5E81116F-07F6-493B-A9FB-501EA406A8DE}"/>
              </a:ext>
            </a:extLst>
          </p:cNvPr>
          <p:cNvCxnSpPr/>
          <p:nvPr/>
        </p:nvCxnSpPr>
        <p:spPr>
          <a:xfrm>
            <a:off x="1300163" y="5310188"/>
            <a:ext cx="248602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8" name="直接连接符 37">
            <a:extLst>
              <a:ext uri="{FF2B5EF4-FFF2-40B4-BE49-F238E27FC236}">
                <a16:creationId xmlns:a16="http://schemas.microsoft.com/office/drawing/2014/main" id="{3B31ED3E-1ECC-4C75-9E78-2A219D3D246D}"/>
              </a:ext>
            </a:extLst>
          </p:cNvPr>
          <p:cNvCxnSpPr/>
          <p:nvPr/>
        </p:nvCxnSpPr>
        <p:spPr>
          <a:xfrm flipV="1">
            <a:off x="3790950" y="4133850"/>
            <a:ext cx="0" cy="117633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39" name="直接连接符 38">
            <a:extLst>
              <a:ext uri="{FF2B5EF4-FFF2-40B4-BE49-F238E27FC236}">
                <a16:creationId xmlns:a16="http://schemas.microsoft.com/office/drawing/2014/main" id="{E39A507D-B9C9-4E94-A6C4-91B09DB40C95}"/>
              </a:ext>
            </a:extLst>
          </p:cNvPr>
          <p:cNvCxnSpPr/>
          <p:nvPr/>
        </p:nvCxnSpPr>
        <p:spPr>
          <a:xfrm>
            <a:off x="3568408" y="4133850"/>
            <a:ext cx="0" cy="107156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40" name="直接连接符 39">
            <a:extLst>
              <a:ext uri="{FF2B5EF4-FFF2-40B4-BE49-F238E27FC236}">
                <a16:creationId xmlns:a16="http://schemas.microsoft.com/office/drawing/2014/main" id="{2B8A29EF-E88E-405E-959C-48875C79B5F6}"/>
              </a:ext>
            </a:extLst>
          </p:cNvPr>
          <p:cNvCxnSpPr/>
          <p:nvPr/>
        </p:nvCxnSpPr>
        <p:spPr>
          <a:xfrm flipH="1">
            <a:off x="1071563" y="5205413"/>
            <a:ext cx="249078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38617150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16B9BC8-B131-459D-AC94-63BE217D0E5E}"/>
              </a:ext>
            </a:extLst>
          </p:cNvPr>
          <p:cNvSpPr txBox="1"/>
          <p:nvPr/>
        </p:nvSpPr>
        <p:spPr>
          <a:xfrm>
            <a:off x="6140450" y="4386036"/>
            <a:ext cx="5243207" cy="2031325"/>
          </a:xfrm>
          <a:prstGeom prst="rect">
            <a:avLst/>
          </a:prstGeom>
          <a:noFill/>
        </p:spPr>
        <p:txBody>
          <a:bodyPr wrap="square" rtlCol="0">
            <a:spAutoFit/>
          </a:bodyPr>
          <a:lstStyle/>
          <a:p>
            <a:r>
              <a:rPr lang="zh-CN" altLang="en-US" dirty="0"/>
              <a:t>起吊模式翘班开关置于如图打开状态，根据仪表设置倾翻压力值，动臂压力达到预设值及以上，仪表会有相应报警提醒；关闭则无此警示功能。</a:t>
            </a:r>
            <a:endParaRPr lang="en-US" altLang="zh-CN" dirty="0"/>
          </a:p>
          <a:p>
            <a:r>
              <a:rPr lang="zh-CN" altLang="en-US" dirty="0"/>
              <a:t>警顶灯翘班开关置于如图关闭状态时，警顶灯根据仪表内设置状态进行闪烁或关闭；警顶灯翘板开关置于当钥匙开关打到“</a:t>
            </a:r>
            <a:r>
              <a:rPr lang="en-US" altLang="zh-CN" dirty="0"/>
              <a:t>ON”</a:t>
            </a:r>
            <a:r>
              <a:rPr lang="zh-CN" altLang="en-US" dirty="0"/>
              <a:t>档位，钥匙开关上电警顶灯即闪烁。</a:t>
            </a:r>
          </a:p>
        </p:txBody>
      </p:sp>
      <p:sp>
        <p:nvSpPr>
          <p:cNvPr id="4" name="文本框 3">
            <a:extLst>
              <a:ext uri="{FF2B5EF4-FFF2-40B4-BE49-F238E27FC236}">
                <a16:creationId xmlns:a16="http://schemas.microsoft.com/office/drawing/2014/main" id="{C80F218F-FC8A-4A7A-9A6D-CFC0795E13BA}"/>
              </a:ext>
            </a:extLst>
          </p:cNvPr>
          <p:cNvSpPr txBox="1"/>
          <p:nvPr/>
        </p:nvSpPr>
        <p:spPr>
          <a:xfrm>
            <a:off x="428624" y="1112520"/>
            <a:ext cx="2079415" cy="400110"/>
          </a:xfrm>
          <a:prstGeom prst="rect">
            <a:avLst/>
          </a:prstGeom>
          <a:noFill/>
        </p:spPr>
        <p:txBody>
          <a:bodyPr wrap="none" rtlCol="0">
            <a:spAutoFit/>
          </a:bodyPr>
          <a:lstStyle/>
          <a:p>
            <a:pPr marL="342900" indent="-342900">
              <a:buFont typeface="Wingdings" panose="05000000000000000000" pitchFamily="2" charset="2"/>
              <a:buChar char="l"/>
            </a:pPr>
            <a:r>
              <a:rPr lang="zh-CN" altLang="en-US" sz="2000" b="1" dirty="0">
                <a:latin typeface="宋体" panose="02010600030101010101" pitchFamily="2" charset="-122"/>
                <a:ea typeface="宋体" panose="02010600030101010101" pitchFamily="2" charset="-122"/>
              </a:rPr>
              <a:t>基本功能介绍</a:t>
            </a:r>
          </a:p>
        </p:txBody>
      </p:sp>
      <p:pic>
        <p:nvPicPr>
          <p:cNvPr id="5" name="图片 4">
            <a:extLst>
              <a:ext uri="{FF2B5EF4-FFF2-40B4-BE49-F238E27FC236}">
                <a16:creationId xmlns:a16="http://schemas.microsoft.com/office/drawing/2014/main" id="{692177EE-A0CF-47C0-9A5F-E23723CD9BAC}"/>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661" t="22222"/>
          <a:stretch/>
        </p:blipFill>
        <p:spPr>
          <a:xfrm>
            <a:off x="7601913" y="1838928"/>
            <a:ext cx="4052810" cy="2160000"/>
          </a:xfrm>
          <a:prstGeom prst="rect">
            <a:avLst/>
          </a:prstGeom>
        </p:spPr>
      </p:pic>
      <p:pic>
        <p:nvPicPr>
          <p:cNvPr id="6" name="图片 5">
            <a:extLst>
              <a:ext uri="{FF2B5EF4-FFF2-40B4-BE49-F238E27FC236}">
                <a16:creationId xmlns:a16="http://schemas.microsoft.com/office/drawing/2014/main" id="{ED4B61AE-28F4-43BE-910C-CD81B2543B25}"/>
              </a:ext>
            </a:extLst>
          </p:cNvPr>
          <p:cNvPicPr>
            <a:picLocks noChangeAspect="1"/>
          </p:cNvPicPr>
          <p:nvPr/>
        </p:nvPicPr>
        <p:blipFill>
          <a:blip r:embed="rId3"/>
          <a:stretch>
            <a:fillRect/>
          </a:stretch>
        </p:blipFill>
        <p:spPr>
          <a:xfrm>
            <a:off x="625365" y="1603671"/>
            <a:ext cx="6605869" cy="2476569"/>
          </a:xfrm>
          <a:prstGeom prst="rect">
            <a:avLst/>
          </a:prstGeom>
        </p:spPr>
      </p:pic>
      <p:pic>
        <p:nvPicPr>
          <p:cNvPr id="7" name="图片 6">
            <a:extLst>
              <a:ext uri="{FF2B5EF4-FFF2-40B4-BE49-F238E27FC236}">
                <a16:creationId xmlns:a16="http://schemas.microsoft.com/office/drawing/2014/main" id="{29A91320-C182-4C84-9849-BA32C3F6FEF9}"/>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29060" y="5479448"/>
            <a:ext cx="927508" cy="623960"/>
          </a:xfrm>
          <a:prstGeom prst="rect">
            <a:avLst/>
          </a:prstGeom>
        </p:spPr>
      </p:pic>
      <p:pic>
        <p:nvPicPr>
          <p:cNvPr id="8" name="图片 7">
            <a:extLst>
              <a:ext uri="{FF2B5EF4-FFF2-40B4-BE49-F238E27FC236}">
                <a16:creationId xmlns:a16="http://schemas.microsoft.com/office/drawing/2014/main" id="{3AD23E94-3F8B-4A5A-B8F7-6A932205F90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81356" y="5486538"/>
            <a:ext cx="833727" cy="616870"/>
          </a:xfrm>
          <a:prstGeom prst="rect">
            <a:avLst/>
          </a:prstGeom>
        </p:spPr>
      </p:pic>
      <p:cxnSp>
        <p:nvCxnSpPr>
          <p:cNvPr id="9" name="直接箭头连接符 8">
            <a:extLst>
              <a:ext uri="{FF2B5EF4-FFF2-40B4-BE49-F238E27FC236}">
                <a16:creationId xmlns:a16="http://schemas.microsoft.com/office/drawing/2014/main" id="{B77E69B9-7236-4FE4-A231-A09581FFB196}"/>
              </a:ext>
            </a:extLst>
          </p:cNvPr>
          <p:cNvCxnSpPr>
            <a:cxnSpLocks/>
            <a:stCxn id="10" idx="0"/>
          </p:cNvCxnSpPr>
          <p:nvPr/>
        </p:nvCxnSpPr>
        <p:spPr>
          <a:xfrm flipH="1" flipV="1">
            <a:off x="1000396" y="2918928"/>
            <a:ext cx="67903" cy="1880659"/>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0" name="矩形 9">
            <a:extLst>
              <a:ext uri="{FF2B5EF4-FFF2-40B4-BE49-F238E27FC236}">
                <a16:creationId xmlns:a16="http://schemas.microsoft.com/office/drawing/2014/main" id="{6AABFE82-94A4-41B4-944E-41F8A3313695}"/>
              </a:ext>
            </a:extLst>
          </p:cNvPr>
          <p:cNvSpPr/>
          <p:nvPr/>
        </p:nvSpPr>
        <p:spPr>
          <a:xfrm>
            <a:off x="629717" y="4799587"/>
            <a:ext cx="877163" cy="369332"/>
          </a:xfrm>
          <a:prstGeom prst="rect">
            <a:avLst/>
          </a:prstGeom>
        </p:spPr>
        <p:txBody>
          <a:bodyPr wrap="none">
            <a:spAutoFit/>
          </a:bodyPr>
          <a:lstStyle/>
          <a:p>
            <a:r>
              <a:rPr lang="zh-CN" altLang="en-US" dirty="0"/>
              <a:t>燃油位</a:t>
            </a:r>
          </a:p>
        </p:txBody>
      </p:sp>
      <p:cxnSp>
        <p:nvCxnSpPr>
          <p:cNvPr id="11" name="直接箭头连接符 10">
            <a:extLst>
              <a:ext uri="{FF2B5EF4-FFF2-40B4-BE49-F238E27FC236}">
                <a16:creationId xmlns:a16="http://schemas.microsoft.com/office/drawing/2014/main" id="{C38EDA84-AECE-43AC-8CE2-D0F976647442}"/>
              </a:ext>
            </a:extLst>
          </p:cNvPr>
          <p:cNvCxnSpPr>
            <a:cxnSpLocks/>
            <a:stCxn id="13" idx="0"/>
          </p:cNvCxnSpPr>
          <p:nvPr/>
        </p:nvCxnSpPr>
        <p:spPr>
          <a:xfrm flipH="1" flipV="1">
            <a:off x="1623060" y="2918928"/>
            <a:ext cx="452032" cy="1754638"/>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3" name="矩形 12">
            <a:extLst>
              <a:ext uri="{FF2B5EF4-FFF2-40B4-BE49-F238E27FC236}">
                <a16:creationId xmlns:a16="http://schemas.microsoft.com/office/drawing/2014/main" id="{5E4DADF2-B086-4298-8CCE-7F3A4B73BC00}"/>
              </a:ext>
            </a:extLst>
          </p:cNvPr>
          <p:cNvSpPr/>
          <p:nvPr/>
        </p:nvSpPr>
        <p:spPr>
          <a:xfrm>
            <a:off x="1463334" y="4673566"/>
            <a:ext cx="1223516" cy="646331"/>
          </a:xfrm>
          <a:prstGeom prst="rect">
            <a:avLst/>
          </a:prstGeom>
        </p:spPr>
        <p:txBody>
          <a:bodyPr wrap="square">
            <a:spAutoFit/>
          </a:bodyPr>
          <a:lstStyle/>
          <a:p>
            <a:pPr algn="ctr"/>
            <a:r>
              <a:rPr lang="zh-CN" altLang="en-US" dirty="0"/>
              <a:t>液压油温传感器</a:t>
            </a:r>
          </a:p>
        </p:txBody>
      </p:sp>
      <p:pic>
        <p:nvPicPr>
          <p:cNvPr id="14" name="图片 13">
            <a:extLst>
              <a:ext uri="{FF2B5EF4-FFF2-40B4-BE49-F238E27FC236}">
                <a16:creationId xmlns:a16="http://schemas.microsoft.com/office/drawing/2014/main" id="{14502799-D5C0-47CD-9A81-39FC6556F40B}"/>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r="46126"/>
          <a:stretch/>
        </p:blipFill>
        <p:spPr>
          <a:xfrm>
            <a:off x="2728595" y="4799587"/>
            <a:ext cx="1372915" cy="1699782"/>
          </a:xfrm>
          <a:prstGeom prst="rect">
            <a:avLst/>
          </a:prstGeom>
        </p:spPr>
      </p:pic>
      <p:cxnSp>
        <p:nvCxnSpPr>
          <p:cNvPr id="15" name="直接箭头连接符 14">
            <a:extLst>
              <a:ext uri="{FF2B5EF4-FFF2-40B4-BE49-F238E27FC236}">
                <a16:creationId xmlns:a16="http://schemas.microsoft.com/office/drawing/2014/main" id="{E1E54326-D9D0-41B5-9244-B904269F145D}"/>
              </a:ext>
            </a:extLst>
          </p:cNvPr>
          <p:cNvCxnSpPr>
            <a:cxnSpLocks/>
            <a:stCxn id="16" idx="0"/>
          </p:cNvCxnSpPr>
          <p:nvPr/>
        </p:nvCxnSpPr>
        <p:spPr>
          <a:xfrm flipH="1" flipV="1">
            <a:off x="2629853" y="2882420"/>
            <a:ext cx="785200" cy="1530757"/>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6" name="矩形 15">
            <a:extLst>
              <a:ext uri="{FF2B5EF4-FFF2-40B4-BE49-F238E27FC236}">
                <a16:creationId xmlns:a16="http://schemas.microsoft.com/office/drawing/2014/main" id="{BCD26359-D551-41D3-85D2-F42F5A9860E5}"/>
              </a:ext>
            </a:extLst>
          </p:cNvPr>
          <p:cNvSpPr/>
          <p:nvPr/>
        </p:nvSpPr>
        <p:spPr>
          <a:xfrm>
            <a:off x="2728595" y="4413177"/>
            <a:ext cx="1372915" cy="369332"/>
          </a:xfrm>
          <a:prstGeom prst="rect">
            <a:avLst/>
          </a:prstGeom>
        </p:spPr>
        <p:txBody>
          <a:bodyPr wrap="square">
            <a:spAutoFit/>
          </a:bodyPr>
          <a:lstStyle/>
          <a:p>
            <a:pPr algn="ctr"/>
            <a:r>
              <a:rPr lang="zh-CN" altLang="en-US" dirty="0"/>
              <a:t>空滤报警器</a:t>
            </a:r>
          </a:p>
        </p:txBody>
      </p:sp>
      <p:pic>
        <p:nvPicPr>
          <p:cNvPr id="17" name="图片 16">
            <a:extLst>
              <a:ext uri="{FF2B5EF4-FFF2-40B4-BE49-F238E27FC236}">
                <a16:creationId xmlns:a16="http://schemas.microsoft.com/office/drawing/2014/main" id="{2A31FC7A-ECE8-4289-B409-8740B6CE1E52}"/>
              </a:ext>
            </a:extLst>
          </p:cNvPr>
          <p:cNvPicPr>
            <a:picLocks noChangeAspect="1"/>
          </p:cNvPicPr>
          <p:nvPr/>
        </p:nvPicPr>
        <p:blipFill>
          <a:blip r:embed="rId7"/>
          <a:stretch>
            <a:fillRect/>
          </a:stretch>
        </p:blipFill>
        <p:spPr>
          <a:xfrm>
            <a:off x="4261501" y="4782509"/>
            <a:ext cx="1350010" cy="1716860"/>
          </a:xfrm>
          <a:prstGeom prst="rect">
            <a:avLst/>
          </a:prstGeom>
        </p:spPr>
      </p:pic>
      <p:sp>
        <p:nvSpPr>
          <p:cNvPr id="18" name="矩形 17">
            <a:extLst>
              <a:ext uri="{FF2B5EF4-FFF2-40B4-BE49-F238E27FC236}">
                <a16:creationId xmlns:a16="http://schemas.microsoft.com/office/drawing/2014/main" id="{ECC992B9-ADF2-4DD0-A256-FEE981D1BB58}"/>
              </a:ext>
            </a:extLst>
          </p:cNvPr>
          <p:cNvSpPr/>
          <p:nvPr/>
        </p:nvSpPr>
        <p:spPr>
          <a:xfrm>
            <a:off x="4200252" y="4388832"/>
            <a:ext cx="1372915" cy="369332"/>
          </a:xfrm>
          <a:prstGeom prst="rect">
            <a:avLst/>
          </a:prstGeom>
        </p:spPr>
        <p:txBody>
          <a:bodyPr wrap="square">
            <a:spAutoFit/>
          </a:bodyPr>
          <a:lstStyle/>
          <a:p>
            <a:pPr algn="ctr"/>
            <a:r>
              <a:rPr lang="zh-CN" altLang="en-US" dirty="0"/>
              <a:t>增力按钮</a:t>
            </a:r>
          </a:p>
        </p:txBody>
      </p:sp>
      <p:cxnSp>
        <p:nvCxnSpPr>
          <p:cNvPr id="19" name="直接箭头连接符 18">
            <a:extLst>
              <a:ext uri="{FF2B5EF4-FFF2-40B4-BE49-F238E27FC236}">
                <a16:creationId xmlns:a16="http://schemas.microsoft.com/office/drawing/2014/main" id="{870A2B35-C326-41CE-8EEF-D7A2F99E0D1E}"/>
              </a:ext>
            </a:extLst>
          </p:cNvPr>
          <p:cNvCxnSpPr>
            <a:cxnSpLocks/>
          </p:cNvCxnSpPr>
          <p:nvPr/>
        </p:nvCxnSpPr>
        <p:spPr>
          <a:xfrm flipH="1" flipV="1">
            <a:off x="4378891" y="2841955"/>
            <a:ext cx="562031" cy="1522533"/>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20" name="文本框 19">
            <a:extLst>
              <a:ext uri="{FF2B5EF4-FFF2-40B4-BE49-F238E27FC236}">
                <a16:creationId xmlns:a16="http://schemas.microsoft.com/office/drawing/2014/main" id="{EAC12A64-57F1-4386-AFFC-172A40733D97}"/>
              </a:ext>
            </a:extLst>
          </p:cNvPr>
          <p:cNvSpPr txBox="1"/>
          <p:nvPr/>
        </p:nvSpPr>
        <p:spPr>
          <a:xfrm>
            <a:off x="8661696" y="1495501"/>
            <a:ext cx="1826141" cy="584775"/>
          </a:xfrm>
          <a:prstGeom prst="rect">
            <a:avLst/>
          </a:prstGeom>
          <a:noFill/>
        </p:spPr>
        <p:txBody>
          <a:bodyPr wrap="none" rtlCol="0">
            <a:spAutoFit/>
          </a:bodyPr>
          <a:lstStyle/>
          <a:p>
            <a:pPr algn="ctr"/>
            <a:r>
              <a:rPr lang="zh-CN" altLang="en-US" sz="1600" dirty="0">
                <a:solidFill>
                  <a:srgbClr val="FF0000"/>
                </a:solidFill>
              </a:rPr>
              <a:t>起吊模式翘板开关</a:t>
            </a:r>
          </a:p>
          <a:p>
            <a:pPr algn="ctr"/>
            <a:r>
              <a:rPr lang="en-US" altLang="zh-CN" sz="1600" dirty="0">
                <a:solidFill>
                  <a:srgbClr val="FF0000"/>
                </a:solidFill>
              </a:rPr>
              <a:t>S10</a:t>
            </a:r>
            <a:endParaRPr lang="zh-CN" altLang="en-US" sz="1600" dirty="0">
              <a:solidFill>
                <a:srgbClr val="FF0000"/>
              </a:solidFill>
            </a:endParaRPr>
          </a:p>
        </p:txBody>
      </p:sp>
      <p:sp>
        <p:nvSpPr>
          <p:cNvPr id="21" name="文本框 20">
            <a:extLst>
              <a:ext uri="{FF2B5EF4-FFF2-40B4-BE49-F238E27FC236}">
                <a16:creationId xmlns:a16="http://schemas.microsoft.com/office/drawing/2014/main" id="{9D786CFB-D11F-4EE7-8E78-2DB0CEC0D852}"/>
              </a:ext>
            </a:extLst>
          </p:cNvPr>
          <p:cNvSpPr txBox="1"/>
          <p:nvPr/>
        </p:nvSpPr>
        <p:spPr>
          <a:xfrm>
            <a:off x="8139861" y="3136612"/>
            <a:ext cx="1620958" cy="584775"/>
          </a:xfrm>
          <a:prstGeom prst="rect">
            <a:avLst/>
          </a:prstGeom>
          <a:noFill/>
        </p:spPr>
        <p:txBody>
          <a:bodyPr wrap="none" rtlCol="0">
            <a:spAutoFit/>
          </a:bodyPr>
          <a:lstStyle/>
          <a:p>
            <a:pPr algn="ctr"/>
            <a:r>
              <a:rPr lang="zh-CN" altLang="en-US" sz="1600" dirty="0">
                <a:solidFill>
                  <a:srgbClr val="FF0000"/>
                </a:solidFill>
              </a:rPr>
              <a:t>警顶灯翘板开关</a:t>
            </a:r>
          </a:p>
          <a:p>
            <a:pPr algn="ctr"/>
            <a:r>
              <a:rPr lang="en-US" altLang="zh-CN" sz="1600" dirty="0">
                <a:solidFill>
                  <a:srgbClr val="FF0000"/>
                </a:solidFill>
              </a:rPr>
              <a:t>S9</a:t>
            </a:r>
            <a:endParaRPr lang="zh-CN" altLang="en-US" sz="1600" dirty="0">
              <a:solidFill>
                <a:srgbClr val="FF0000"/>
              </a:solidFill>
            </a:endParaRPr>
          </a:p>
        </p:txBody>
      </p:sp>
      <p:cxnSp>
        <p:nvCxnSpPr>
          <p:cNvPr id="22" name="直接箭头连接符 21">
            <a:extLst>
              <a:ext uri="{FF2B5EF4-FFF2-40B4-BE49-F238E27FC236}">
                <a16:creationId xmlns:a16="http://schemas.microsoft.com/office/drawing/2014/main" id="{A25872F6-D0B9-49A5-984F-B7E8DE93D006}"/>
              </a:ext>
            </a:extLst>
          </p:cNvPr>
          <p:cNvCxnSpPr>
            <a:cxnSpLocks/>
          </p:cNvCxnSpPr>
          <p:nvPr/>
        </p:nvCxnSpPr>
        <p:spPr>
          <a:xfrm flipH="1">
            <a:off x="5803941" y="2202180"/>
            <a:ext cx="3618425" cy="260182"/>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23" name="直接箭头连接符 22">
            <a:extLst>
              <a:ext uri="{FF2B5EF4-FFF2-40B4-BE49-F238E27FC236}">
                <a16:creationId xmlns:a16="http://schemas.microsoft.com/office/drawing/2014/main" id="{8E444E50-1958-4502-BB01-54EEC7E946E8}"/>
              </a:ext>
            </a:extLst>
          </p:cNvPr>
          <p:cNvCxnSpPr>
            <a:cxnSpLocks/>
          </p:cNvCxnSpPr>
          <p:nvPr/>
        </p:nvCxnSpPr>
        <p:spPr>
          <a:xfrm flipH="1" flipV="1">
            <a:off x="6703102" y="2858450"/>
            <a:ext cx="2334218" cy="2397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90953351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9B51E61-436F-46AA-BA77-378FD382A2CD}"/>
              </a:ext>
            </a:extLst>
          </p:cNvPr>
          <p:cNvSpPr/>
          <p:nvPr/>
        </p:nvSpPr>
        <p:spPr>
          <a:xfrm>
            <a:off x="382999" y="1196827"/>
            <a:ext cx="2550698"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压力传感器明细简介</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5F8B4EB9-78F8-483A-B36F-55477709C8DC}"/>
              </a:ext>
            </a:extLst>
          </p:cNvPr>
          <p:cNvPicPr>
            <a:picLocks noChangeAspect="1"/>
          </p:cNvPicPr>
          <p:nvPr/>
        </p:nvPicPr>
        <p:blipFill>
          <a:blip r:embed="rId2"/>
          <a:stretch>
            <a:fillRect/>
          </a:stretch>
        </p:blipFill>
        <p:spPr>
          <a:xfrm>
            <a:off x="711099" y="1497891"/>
            <a:ext cx="6124041" cy="4958896"/>
          </a:xfrm>
          <a:prstGeom prst="rect">
            <a:avLst/>
          </a:prstGeom>
        </p:spPr>
      </p:pic>
      <p:pic>
        <p:nvPicPr>
          <p:cNvPr id="5" name="图片 4">
            <a:extLst>
              <a:ext uri="{FF2B5EF4-FFF2-40B4-BE49-F238E27FC236}">
                <a16:creationId xmlns:a16="http://schemas.microsoft.com/office/drawing/2014/main" id="{BF5FE3A7-27AC-4BD4-9BDD-E2D209EDD3EE}"/>
              </a:ext>
            </a:extLst>
          </p:cNvPr>
          <p:cNvPicPr>
            <a:picLocks noChangeAspect="1"/>
          </p:cNvPicPr>
          <p:nvPr/>
        </p:nvPicPr>
        <p:blipFill>
          <a:blip r:embed="rId3"/>
          <a:stretch>
            <a:fillRect/>
          </a:stretch>
        </p:blipFill>
        <p:spPr>
          <a:xfrm>
            <a:off x="8919402" y="1381493"/>
            <a:ext cx="1926630" cy="2438549"/>
          </a:xfrm>
          <a:prstGeom prst="rect">
            <a:avLst/>
          </a:prstGeom>
        </p:spPr>
      </p:pic>
      <p:pic>
        <p:nvPicPr>
          <p:cNvPr id="6" name="图片 5">
            <a:extLst>
              <a:ext uri="{FF2B5EF4-FFF2-40B4-BE49-F238E27FC236}">
                <a16:creationId xmlns:a16="http://schemas.microsoft.com/office/drawing/2014/main" id="{FD9F43A1-488E-415C-8CAA-F77966E890CA}"/>
              </a:ext>
            </a:extLst>
          </p:cNvPr>
          <p:cNvPicPr>
            <a:picLocks noChangeAspect="1"/>
          </p:cNvPicPr>
          <p:nvPr/>
        </p:nvPicPr>
        <p:blipFill>
          <a:blip r:embed="rId4"/>
          <a:stretch>
            <a:fillRect/>
          </a:stretch>
        </p:blipFill>
        <p:spPr>
          <a:xfrm>
            <a:off x="8919402" y="3855869"/>
            <a:ext cx="1926630" cy="2673300"/>
          </a:xfrm>
          <a:prstGeom prst="rect">
            <a:avLst/>
          </a:prstGeom>
        </p:spPr>
      </p:pic>
      <p:cxnSp>
        <p:nvCxnSpPr>
          <p:cNvPr id="7" name="曲线连接符 20">
            <a:extLst>
              <a:ext uri="{FF2B5EF4-FFF2-40B4-BE49-F238E27FC236}">
                <a16:creationId xmlns:a16="http://schemas.microsoft.com/office/drawing/2014/main" id="{68F61780-12D4-49CE-A0A9-F899C16626A1}"/>
              </a:ext>
            </a:extLst>
          </p:cNvPr>
          <p:cNvCxnSpPr>
            <a:cxnSpLocks/>
          </p:cNvCxnSpPr>
          <p:nvPr/>
        </p:nvCxnSpPr>
        <p:spPr>
          <a:xfrm flipV="1">
            <a:off x="5311140" y="1752600"/>
            <a:ext cx="4282440" cy="2979462"/>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 name="曲线连接符 22">
            <a:extLst>
              <a:ext uri="{FF2B5EF4-FFF2-40B4-BE49-F238E27FC236}">
                <a16:creationId xmlns:a16="http://schemas.microsoft.com/office/drawing/2014/main" id="{BF7B0FC3-837D-4A3E-81BC-54EBBD77EEEF}"/>
              </a:ext>
            </a:extLst>
          </p:cNvPr>
          <p:cNvCxnSpPr>
            <a:cxnSpLocks/>
          </p:cNvCxnSpPr>
          <p:nvPr/>
        </p:nvCxnSpPr>
        <p:spPr>
          <a:xfrm flipV="1">
            <a:off x="4625340" y="4191149"/>
            <a:ext cx="5280660" cy="841976"/>
          </a:xfrm>
          <a:prstGeom prst="curvedConnector3">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9" name="矩形 8">
            <a:extLst>
              <a:ext uri="{FF2B5EF4-FFF2-40B4-BE49-F238E27FC236}">
                <a16:creationId xmlns:a16="http://schemas.microsoft.com/office/drawing/2014/main" id="{2D41E442-44D7-430C-8D90-3C99A6EFBB72}"/>
              </a:ext>
            </a:extLst>
          </p:cNvPr>
          <p:cNvSpPr/>
          <p:nvPr/>
        </p:nvSpPr>
        <p:spPr>
          <a:xfrm>
            <a:off x="7527902" y="5067342"/>
            <a:ext cx="1372915" cy="646331"/>
          </a:xfrm>
          <a:prstGeom prst="rect">
            <a:avLst/>
          </a:prstGeom>
        </p:spPr>
        <p:txBody>
          <a:bodyPr wrap="square">
            <a:spAutoFit/>
          </a:bodyPr>
          <a:lstStyle/>
          <a:p>
            <a:pPr algn="ctr"/>
            <a:r>
              <a:rPr lang="zh-CN" altLang="en-US" dirty="0"/>
              <a:t>左先导手柄划键</a:t>
            </a:r>
          </a:p>
        </p:txBody>
      </p:sp>
      <p:sp>
        <p:nvSpPr>
          <p:cNvPr id="10" name="矩形 9">
            <a:extLst>
              <a:ext uri="{FF2B5EF4-FFF2-40B4-BE49-F238E27FC236}">
                <a16:creationId xmlns:a16="http://schemas.microsoft.com/office/drawing/2014/main" id="{F440D227-8446-4844-87DC-DF4D43054A26}"/>
              </a:ext>
            </a:extLst>
          </p:cNvPr>
          <p:cNvSpPr/>
          <p:nvPr/>
        </p:nvSpPr>
        <p:spPr>
          <a:xfrm>
            <a:off x="7546487" y="3063499"/>
            <a:ext cx="1372915" cy="646331"/>
          </a:xfrm>
          <a:prstGeom prst="rect">
            <a:avLst/>
          </a:prstGeom>
        </p:spPr>
        <p:txBody>
          <a:bodyPr wrap="square">
            <a:spAutoFit/>
          </a:bodyPr>
          <a:lstStyle/>
          <a:p>
            <a:pPr algn="ctr"/>
            <a:r>
              <a:rPr lang="zh-CN" altLang="en-US" dirty="0"/>
              <a:t>右先导手柄划键</a:t>
            </a:r>
          </a:p>
        </p:txBody>
      </p:sp>
    </p:spTree>
    <p:extLst>
      <p:ext uri="{BB962C8B-B14F-4D97-AF65-F5344CB8AC3E}">
        <p14:creationId xmlns:p14="http://schemas.microsoft.com/office/powerpoint/2010/main" val="135858032"/>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295466C8-E667-4EE5-82D2-5789BAB42F78}"/>
              </a:ext>
            </a:extLst>
          </p:cNvPr>
          <p:cNvGraphicFramePr>
            <a:graphicFrameLocks noGrp="1"/>
          </p:cNvGraphicFramePr>
          <p:nvPr/>
        </p:nvGraphicFramePr>
        <p:xfrm>
          <a:off x="7618431" y="4695191"/>
          <a:ext cx="3556175" cy="1477382"/>
        </p:xfrm>
        <a:graphic>
          <a:graphicData uri="http://schemas.openxmlformats.org/drawingml/2006/table">
            <a:tbl>
              <a:tblPr firstRow="1" bandRow="1">
                <a:tableStyleId>{5C22544A-7EE6-4342-B048-85BDC9FD1C3A}</a:tableStyleId>
              </a:tblPr>
              <a:tblGrid>
                <a:gridCol w="673940">
                  <a:extLst>
                    <a:ext uri="{9D8B030D-6E8A-4147-A177-3AD203B41FA5}">
                      <a16:colId xmlns:a16="http://schemas.microsoft.com/office/drawing/2014/main" val="20000"/>
                    </a:ext>
                  </a:extLst>
                </a:gridCol>
                <a:gridCol w="944947">
                  <a:extLst>
                    <a:ext uri="{9D8B030D-6E8A-4147-A177-3AD203B41FA5}">
                      <a16:colId xmlns:a16="http://schemas.microsoft.com/office/drawing/2014/main" val="20001"/>
                    </a:ext>
                  </a:extLst>
                </a:gridCol>
                <a:gridCol w="960895">
                  <a:extLst>
                    <a:ext uri="{9D8B030D-6E8A-4147-A177-3AD203B41FA5}">
                      <a16:colId xmlns:a16="http://schemas.microsoft.com/office/drawing/2014/main" val="20002"/>
                    </a:ext>
                  </a:extLst>
                </a:gridCol>
                <a:gridCol w="976393">
                  <a:extLst>
                    <a:ext uri="{9D8B030D-6E8A-4147-A177-3AD203B41FA5}">
                      <a16:colId xmlns:a16="http://schemas.microsoft.com/office/drawing/2014/main" val="20003"/>
                    </a:ext>
                  </a:extLst>
                </a:gridCol>
              </a:tblGrid>
              <a:tr h="312424">
                <a:tc>
                  <a:txBody>
                    <a:bodyPr/>
                    <a:lstStyle/>
                    <a:p>
                      <a:r>
                        <a:rPr lang="zh-CN" altLang="en-US" sz="1200" dirty="0">
                          <a:latin typeface="+mn-ea"/>
                          <a:ea typeface="+mn-ea"/>
                        </a:rPr>
                        <a:t>编号</a:t>
                      </a:r>
                    </a:p>
                  </a:txBody>
                  <a:tcPr/>
                </a:tc>
                <a:tc>
                  <a:txBody>
                    <a:bodyPr/>
                    <a:lstStyle/>
                    <a:p>
                      <a:r>
                        <a:rPr lang="zh-CN" altLang="en-US" sz="1200" dirty="0">
                          <a:latin typeface="+mn-ea"/>
                          <a:ea typeface="+mn-ea"/>
                        </a:rPr>
                        <a:t>功能</a:t>
                      </a:r>
                    </a:p>
                  </a:txBody>
                  <a:tcPr/>
                </a:tc>
                <a:tc>
                  <a:txBody>
                    <a:bodyPr/>
                    <a:lstStyle/>
                    <a:p>
                      <a:r>
                        <a:rPr lang="zh-CN" altLang="en-US" sz="1200" dirty="0">
                          <a:latin typeface="+mn-ea"/>
                          <a:ea typeface="+mn-ea"/>
                        </a:rPr>
                        <a:t>编号</a:t>
                      </a:r>
                    </a:p>
                  </a:txBody>
                  <a:tcPr/>
                </a:tc>
                <a:tc>
                  <a:txBody>
                    <a:bodyPr/>
                    <a:lstStyle/>
                    <a:p>
                      <a:r>
                        <a:rPr lang="zh-CN" altLang="en-US" sz="1200" dirty="0">
                          <a:latin typeface="+mn-ea"/>
                          <a:ea typeface="+mn-ea"/>
                        </a:rPr>
                        <a:t>功能</a:t>
                      </a:r>
                    </a:p>
                  </a:txBody>
                  <a:tcPr/>
                </a:tc>
                <a:extLst>
                  <a:ext uri="{0D108BD9-81ED-4DB2-BD59-A6C34878D82A}">
                    <a16:rowId xmlns:a16="http://schemas.microsoft.com/office/drawing/2014/main" val="10000"/>
                  </a:ext>
                </a:extLst>
              </a:tr>
              <a:tr h="251195">
                <a:tc>
                  <a:txBody>
                    <a:bodyPr/>
                    <a:lstStyle/>
                    <a:p>
                      <a:r>
                        <a:rPr lang="en-US" altLang="zh-CN" sz="1200" dirty="0">
                          <a:latin typeface="+mn-ea"/>
                          <a:ea typeface="+mn-ea"/>
                        </a:rPr>
                        <a:t>R14</a:t>
                      </a:r>
                      <a:endParaRPr lang="zh-CN" altLang="en-US" sz="1200" dirty="0">
                        <a:latin typeface="+mn-ea"/>
                        <a:ea typeface="+mn-ea"/>
                      </a:endParaRPr>
                    </a:p>
                  </a:txBody>
                  <a:tcPr/>
                </a:tc>
                <a:tc>
                  <a:txBody>
                    <a:bodyPr/>
                    <a:lstStyle/>
                    <a:p>
                      <a:r>
                        <a:rPr lang="zh-CN" altLang="en-US" sz="1200" dirty="0">
                          <a:latin typeface="+mn-ea"/>
                          <a:ea typeface="+mn-ea"/>
                        </a:rPr>
                        <a:t>铲斗外摆</a:t>
                      </a:r>
                    </a:p>
                  </a:txBody>
                  <a:tcPr/>
                </a:tc>
                <a:tc>
                  <a:txBody>
                    <a:bodyPr/>
                    <a:lstStyle/>
                    <a:p>
                      <a:r>
                        <a:rPr lang="en-US" altLang="zh-CN" sz="1200" dirty="0">
                          <a:latin typeface="+mn-ea"/>
                          <a:ea typeface="+mn-ea"/>
                        </a:rPr>
                        <a:t>R18</a:t>
                      </a:r>
                      <a:endParaRPr lang="zh-CN" altLang="en-US" sz="1200" dirty="0">
                        <a:latin typeface="+mn-ea"/>
                        <a:ea typeface="+mn-ea"/>
                      </a:endParaRPr>
                    </a:p>
                  </a:txBody>
                  <a:tcPr/>
                </a:tc>
                <a:tc>
                  <a:txBody>
                    <a:bodyPr/>
                    <a:lstStyle/>
                    <a:p>
                      <a:r>
                        <a:rPr lang="zh-CN" altLang="en-US" sz="1200" dirty="0">
                          <a:latin typeface="+mn-ea"/>
                          <a:ea typeface="+mn-ea"/>
                        </a:rPr>
                        <a:t>斗杆外摆</a:t>
                      </a:r>
                    </a:p>
                  </a:txBody>
                  <a:tcPr/>
                </a:tc>
                <a:extLst>
                  <a:ext uri="{0D108BD9-81ED-4DB2-BD59-A6C34878D82A}">
                    <a16:rowId xmlns:a16="http://schemas.microsoft.com/office/drawing/2014/main" val="10001"/>
                  </a:ext>
                </a:extLst>
              </a:tr>
              <a:tr h="271651">
                <a:tc>
                  <a:txBody>
                    <a:bodyPr/>
                    <a:lstStyle/>
                    <a:p>
                      <a:r>
                        <a:rPr lang="en-US" altLang="zh-CN" sz="1200" dirty="0">
                          <a:latin typeface="+mn-ea"/>
                          <a:ea typeface="+mn-ea"/>
                        </a:rPr>
                        <a:t>R15</a:t>
                      </a:r>
                      <a:endParaRPr lang="zh-CN" altLang="en-US" sz="1200" dirty="0">
                        <a:latin typeface="+mn-ea"/>
                        <a:ea typeface="+mn-ea"/>
                      </a:endParaRPr>
                    </a:p>
                  </a:txBody>
                  <a:tcPr/>
                </a:tc>
                <a:tc>
                  <a:txBody>
                    <a:bodyPr/>
                    <a:lstStyle/>
                    <a:p>
                      <a:r>
                        <a:rPr lang="zh-CN" altLang="en-US" sz="1200" dirty="0">
                          <a:latin typeface="+mn-ea"/>
                          <a:ea typeface="+mn-ea"/>
                        </a:rPr>
                        <a:t>铲斗内收</a:t>
                      </a:r>
                    </a:p>
                  </a:txBody>
                  <a:tcPr/>
                </a:tc>
                <a:tc>
                  <a:txBody>
                    <a:bodyPr/>
                    <a:lstStyle/>
                    <a:p>
                      <a:r>
                        <a:rPr lang="en-US" altLang="zh-CN" sz="1200" dirty="0">
                          <a:latin typeface="+mn-ea"/>
                          <a:ea typeface="+mn-ea"/>
                        </a:rPr>
                        <a:t>R19</a:t>
                      </a:r>
                      <a:endParaRPr lang="zh-CN" altLang="en-US" sz="1200" dirty="0">
                        <a:latin typeface="+mn-ea"/>
                        <a:ea typeface="+mn-ea"/>
                      </a:endParaRPr>
                    </a:p>
                  </a:txBody>
                  <a:tcPr/>
                </a:tc>
                <a:tc>
                  <a:txBody>
                    <a:bodyPr/>
                    <a:lstStyle/>
                    <a:p>
                      <a:r>
                        <a:rPr lang="zh-CN" altLang="en-US" sz="1200" dirty="0">
                          <a:latin typeface="+mn-ea"/>
                          <a:ea typeface="+mn-ea"/>
                        </a:rPr>
                        <a:t>斗杆内收</a:t>
                      </a:r>
                    </a:p>
                  </a:txBody>
                  <a:tcPr/>
                </a:tc>
                <a:extLst>
                  <a:ext uri="{0D108BD9-81ED-4DB2-BD59-A6C34878D82A}">
                    <a16:rowId xmlns:a16="http://schemas.microsoft.com/office/drawing/2014/main" val="10002"/>
                  </a:ext>
                </a:extLst>
              </a:tr>
              <a:tr h="276740">
                <a:tc>
                  <a:txBody>
                    <a:bodyPr/>
                    <a:lstStyle/>
                    <a:p>
                      <a:r>
                        <a:rPr lang="en-US" altLang="zh-CN" sz="1200" dirty="0">
                          <a:latin typeface="+mn-ea"/>
                          <a:ea typeface="+mn-ea"/>
                        </a:rPr>
                        <a:t>R16</a:t>
                      </a:r>
                      <a:endParaRPr lang="zh-CN" altLang="en-US" sz="1200" dirty="0">
                        <a:latin typeface="+mn-ea"/>
                        <a:ea typeface="+mn-ea"/>
                      </a:endParaRPr>
                    </a:p>
                  </a:txBody>
                  <a:tcPr/>
                </a:tc>
                <a:tc>
                  <a:txBody>
                    <a:bodyPr/>
                    <a:lstStyle/>
                    <a:p>
                      <a:r>
                        <a:rPr lang="zh-CN" altLang="en-US" sz="1200" dirty="0">
                          <a:latin typeface="+mn-ea"/>
                          <a:ea typeface="+mn-ea"/>
                        </a:rPr>
                        <a:t>动臂升</a:t>
                      </a:r>
                    </a:p>
                  </a:txBody>
                  <a:tcPr/>
                </a:tc>
                <a:tc>
                  <a:txBody>
                    <a:bodyPr/>
                    <a:lstStyle/>
                    <a:p>
                      <a:r>
                        <a:rPr lang="en-US" altLang="zh-CN" sz="1200" dirty="0">
                          <a:latin typeface="+mn-ea"/>
                          <a:ea typeface="+mn-ea"/>
                        </a:rPr>
                        <a:t>R20</a:t>
                      </a:r>
                      <a:endParaRPr lang="zh-CN" altLang="en-US" sz="1200" dirty="0">
                        <a:latin typeface="+mn-ea"/>
                        <a:ea typeface="+mn-ea"/>
                      </a:endParaRPr>
                    </a:p>
                  </a:txBody>
                  <a:tcPr/>
                </a:tc>
                <a:tc>
                  <a:txBody>
                    <a:bodyPr/>
                    <a:lstStyle/>
                    <a:p>
                      <a:r>
                        <a:rPr lang="zh-CN" altLang="en-US" sz="1200" dirty="0">
                          <a:latin typeface="+mn-ea"/>
                          <a:ea typeface="+mn-ea"/>
                        </a:rPr>
                        <a:t>回转</a:t>
                      </a:r>
                    </a:p>
                  </a:txBody>
                  <a:tcPr/>
                </a:tc>
                <a:extLst>
                  <a:ext uri="{0D108BD9-81ED-4DB2-BD59-A6C34878D82A}">
                    <a16:rowId xmlns:a16="http://schemas.microsoft.com/office/drawing/2014/main" val="10003"/>
                  </a:ext>
                </a:extLst>
              </a:tr>
              <a:tr h="339578">
                <a:tc>
                  <a:txBody>
                    <a:bodyPr/>
                    <a:lstStyle/>
                    <a:p>
                      <a:r>
                        <a:rPr lang="en-US" altLang="zh-CN" sz="1200" dirty="0">
                          <a:latin typeface="+mn-ea"/>
                          <a:ea typeface="+mn-ea"/>
                        </a:rPr>
                        <a:t>R17</a:t>
                      </a:r>
                      <a:endParaRPr lang="zh-CN" altLang="en-US" sz="1200" dirty="0">
                        <a:latin typeface="+mn-ea"/>
                        <a:ea typeface="+mn-ea"/>
                      </a:endParaRPr>
                    </a:p>
                  </a:txBody>
                  <a:tcPr/>
                </a:tc>
                <a:tc>
                  <a:txBody>
                    <a:bodyPr/>
                    <a:lstStyle/>
                    <a:p>
                      <a:r>
                        <a:rPr lang="zh-CN" altLang="en-US" sz="1200" dirty="0">
                          <a:latin typeface="+mn-ea"/>
                          <a:ea typeface="+mn-ea"/>
                        </a:rPr>
                        <a:t>动臂降</a:t>
                      </a:r>
                    </a:p>
                  </a:txBody>
                  <a:tcPr/>
                </a:tc>
                <a:tc>
                  <a:txBody>
                    <a:bodyPr/>
                    <a:lstStyle/>
                    <a:p>
                      <a:endParaRPr lang="zh-CN" altLang="en-US" sz="1200">
                        <a:latin typeface="+mn-ea"/>
                        <a:ea typeface="+mn-ea"/>
                      </a:endParaRPr>
                    </a:p>
                  </a:txBody>
                  <a:tcPr/>
                </a:tc>
                <a:tc>
                  <a:txBody>
                    <a:bodyPr/>
                    <a:lstStyle/>
                    <a:p>
                      <a:endParaRPr lang="zh-CN" altLang="en-US" sz="1200" dirty="0">
                        <a:latin typeface="+mn-ea"/>
                        <a:ea typeface="+mn-ea"/>
                      </a:endParaRPr>
                    </a:p>
                  </a:txBody>
                  <a:tcPr/>
                </a:tc>
                <a:extLst>
                  <a:ext uri="{0D108BD9-81ED-4DB2-BD59-A6C34878D82A}">
                    <a16:rowId xmlns:a16="http://schemas.microsoft.com/office/drawing/2014/main" val="10004"/>
                  </a:ext>
                </a:extLst>
              </a:tr>
            </a:tbl>
          </a:graphicData>
        </a:graphic>
      </p:graphicFrame>
      <p:grpSp>
        <p:nvGrpSpPr>
          <p:cNvPr id="4" name="组合 3">
            <a:extLst>
              <a:ext uri="{FF2B5EF4-FFF2-40B4-BE49-F238E27FC236}">
                <a16:creationId xmlns:a16="http://schemas.microsoft.com/office/drawing/2014/main" id="{E6B6EF16-FACE-4A40-93C5-A009BB65AC5F}"/>
              </a:ext>
            </a:extLst>
          </p:cNvPr>
          <p:cNvGrpSpPr/>
          <p:nvPr/>
        </p:nvGrpSpPr>
        <p:grpSpPr>
          <a:xfrm>
            <a:off x="227704" y="1630423"/>
            <a:ext cx="10763325" cy="3864987"/>
            <a:chOff x="213799" y="1667967"/>
            <a:chExt cx="10763325" cy="3864987"/>
          </a:xfrm>
        </p:grpSpPr>
        <p:pic>
          <p:nvPicPr>
            <p:cNvPr id="5" name="图片 4">
              <a:extLst>
                <a:ext uri="{FF2B5EF4-FFF2-40B4-BE49-F238E27FC236}">
                  <a16:creationId xmlns:a16="http://schemas.microsoft.com/office/drawing/2014/main" id="{5B9EC4A0-7D87-4F69-AD8A-CEBE0CF00B0A}"/>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618431" y="2067978"/>
              <a:ext cx="3308417" cy="2481313"/>
            </a:xfrm>
            <a:prstGeom prst="rect">
              <a:avLst/>
            </a:prstGeom>
          </p:spPr>
        </p:pic>
        <p:pic>
          <p:nvPicPr>
            <p:cNvPr id="6" name="图片 5">
              <a:extLst>
                <a:ext uri="{FF2B5EF4-FFF2-40B4-BE49-F238E27FC236}">
                  <a16:creationId xmlns:a16="http://schemas.microsoft.com/office/drawing/2014/main" id="{F3FA7CAA-735B-48AC-9FE1-53C31F8E865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31722" y="1964156"/>
              <a:ext cx="3605939" cy="2704454"/>
            </a:xfrm>
            <a:prstGeom prst="rect">
              <a:avLst/>
            </a:prstGeom>
          </p:spPr>
        </p:pic>
        <p:grpSp>
          <p:nvGrpSpPr>
            <p:cNvPr id="7" name="组合 6">
              <a:extLst>
                <a:ext uri="{FF2B5EF4-FFF2-40B4-BE49-F238E27FC236}">
                  <a16:creationId xmlns:a16="http://schemas.microsoft.com/office/drawing/2014/main" id="{7C8FD7E8-992A-49C1-8D45-CCB4B669534B}"/>
                </a:ext>
              </a:extLst>
            </p:cNvPr>
            <p:cNvGrpSpPr/>
            <p:nvPr/>
          </p:nvGrpSpPr>
          <p:grpSpPr>
            <a:xfrm>
              <a:off x="213799" y="1667967"/>
              <a:ext cx="10750209" cy="3864987"/>
              <a:chOff x="4359190" y="1893111"/>
              <a:chExt cx="14131066" cy="4647095"/>
            </a:xfrm>
          </p:grpSpPr>
          <p:pic>
            <p:nvPicPr>
              <p:cNvPr id="10" name="图片 9">
                <a:extLst>
                  <a:ext uri="{FF2B5EF4-FFF2-40B4-BE49-F238E27FC236}">
                    <a16:creationId xmlns:a16="http://schemas.microsoft.com/office/drawing/2014/main" id="{F3045F4A-E0B6-425D-9DF5-443CEB23675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899401" y="2383384"/>
                <a:ext cx="3977899" cy="2983424"/>
              </a:xfrm>
              <a:prstGeom prst="rect">
                <a:avLst/>
              </a:prstGeom>
            </p:spPr>
          </p:pic>
          <p:cxnSp>
            <p:nvCxnSpPr>
              <p:cNvPr id="11" name="曲线连接符 10">
                <a:extLst>
                  <a:ext uri="{FF2B5EF4-FFF2-40B4-BE49-F238E27FC236}">
                    <a16:creationId xmlns:a16="http://schemas.microsoft.com/office/drawing/2014/main" id="{FB5C5FC9-67ED-4E59-A00C-AD57823077D6}"/>
                  </a:ext>
                </a:extLst>
              </p:cNvPr>
              <p:cNvCxnSpPr/>
              <p:nvPr/>
            </p:nvCxnSpPr>
            <p:spPr>
              <a:xfrm rot="10800000">
                <a:off x="5981056" y="2772728"/>
                <a:ext cx="1486658" cy="694158"/>
              </a:xfrm>
              <a:prstGeom prst="curvedConnector3">
                <a:avLst>
                  <a:gd name="adj1" fmla="val 50000"/>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5F51D17B-59EA-45A2-B5FA-E6D3117AC107}"/>
                  </a:ext>
                </a:extLst>
              </p:cNvPr>
              <p:cNvSpPr txBox="1"/>
              <p:nvPr/>
            </p:nvSpPr>
            <p:spPr>
              <a:xfrm>
                <a:off x="4359190" y="2565210"/>
                <a:ext cx="2523817" cy="444069"/>
              </a:xfrm>
              <a:prstGeom prst="rect">
                <a:avLst/>
              </a:prstGeom>
              <a:noFill/>
            </p:spPr>
            <p:txBody>
              <a:bodyPr wrap="square" rtlCol="0">
                <a:spAutoFit/>
              </a:bodyPr>
              <a:lstStyle/>
              <a:p>
                <a:r>
                  <a:rPr lang="zh-CN" altLang="en-US" dirty="0">
                    <a:solidFill>
                      <a:srgbClr val="FF0000"/>
                    </a:solidFill>
                  </a:rPr>
                  <a:t>行走脚踏阀</a:t>
                </a:r>
              </a:p>
            </p:txBody>
          </p:sp>
          <p:cxnSp>
            <p:nvCxnSpPr>
              <p:cNvPr id="14" name="直接箭头连接符 13">
                <a:extLst>
                  <a:ext uri="{FF2B5EF4-FFF2-40B4-BE49-F238E27FC236}">
                    <a16:creationId xmlns:a16="http://schemas.microsoft.com/office/drawing/2014/main" id="{321EB1DB-79E5-4291-BAB4-99E484142AD5}"/>
                  </a:ext>
                </a:extLst>
              </p:cNvPr>
              <p:cNvCxnSpPr>
                <a:cxnSpLocks/>
              </p:cNvCxnSpPr>
              <p:nvPr/>
            </p:nvCxnSpPr>
            <p:spPr>
              <a:xfrm>
                <a:off x="7919713" y="3906388"/>
                <a:ext cx="935365" cy="16826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F062A3FD-4202-492E-90C6-F78BCAA971BF}"/>
                  </a:ext>
                </a:extLst>
              </p:cNvPr>
              <p:cNvCxnSpPr>
                <a:cxnSpLocks/>
              </p:cNvCxnSpPr>
              <p:nvPr/>
            </p:nvCxnSpPr>
            <p:spPr>
              <a:xfrm>
                <a:off x="6710768" y="3906388"/>
                <a:ext cx="278721" cy="168268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C418753-6257-494E-A86D-6BB0A6877167}"/>
                  </a:ext>
                </a:extLst>
              </p:cNvPr>
              <p:cNvSpPr txBox="1"/>
              <p:nvPr/>
            </p:nvSpPr>
            <p:spPr>
              <a:xfrm>
                <a:off x="8243027" y="5578057"/>
                <a:ext cx="1934741" cy="962149"/>
              </a:xfrm>
              <a:prstGeom prst="rect">
                <a:avLst/>
              </a:prstGeom>
              <a:noFill/>
            </p:spPr>
            <p:txBody>
              <a:bodyPr wrap="square" rtlCol="0">
                <a:spAutoFit/>
              </a:bodyPr>
              <a:lstStyle/>
              <a:p>
                <a:pPr algn="ctr"/>
                <a:r>
                  <a:rPr lang="zh-CN" altLang="en-US" sz="1400" dirty="0">
                    <a:solidFill>
                      <a:srgbClr val="FF0000"/>
                    </a:solidFill>
                  </a:rPr>
                  <a:t>左行走先导压力传感器</a:t>
                </a:r>
                <a:r>
                  <a:rPr lang="en-US" altLang="zh-CN" sz="1400" dirty="0">
                    <a:solidFill>
                      <a:srgbClr val="FF0000"/>
                    </a:solidFill>
                  </a:rPr>
                  <a:t>R13</a:t>
                </a:r>
              </a:p>
              <a:p>
                <a:endParaRPr lang="zh-CN" altLang="en-US" dirty="0">
                  <a:solidFill>
                    <a:srgbClr val="FF0000"/>
                  </a:solidFill>
                </a:endParaRPr>
              </a:p>
            </p:txBody>
          </p:sp>
          <p:sp>
            <p:nvSpPr>
              <p:cNvPr id="17" name="文本框 16">
                <a:extLst>
                  <a:ext uri="{FF2B5EF4-FFF2-40B4-BE49-F238E27FC236}">
                    <a16:creationId xmlns:a16="http://schemas.microsoft.com/office/drawing/2014/main" id="{9870F8D3-AA24-4A22-8DA9-54E9616FA737}"/>
                  </a:ext>
                </a:extLst>
              </p:cNvPr>
              <p:cNvSpPr txBox="1"/>
              <p:nvPr/>
            </p:nvSpPr>
            <p:spPr>
              <a:xfrm>
                <a:off x="6343750" y="5548634"/>
                <a:ext cx="1816446" cy="962149"/>
              </a:xfrm>
              <a:prstGeom prst="rect">
                <a:avLst/>
              </a:prstGeom>
              <a:noFill/>
            </p:spPr>
            <p:txBody>
              <a:bodyPr wrap="square" rtlCol="0">
                <a:spAutoFit/>
              </a:bodyPr>
              <a:lstStyle/>
              <a:p>
                <a:pPr algn="ctr"/>
                <a:r>
                  <a:rPr lang="zh-CN" altLang="en-US" sz="1400" dirty="0">
                    <a:solidFill>
                      <a:srgbClr val="FF0000"/>
                    </a:solidFill>
                  </a:rPr>
                  <a:t>右行走先导压力传感器</a:t>
                </a:r>
                <a:r>
                  <a:rPr lang="en-US" altLang="zh-CN" sz="1400" dirty="0">
                    <a:solidFill>
                      <a:srgbClr val="FF0000"/>
                    </a:solidFill>
                  </a:rPr>
                  <a:t>R12</a:t>
                </a:r>
              </a:p>
              <a:p>
                <a:endParaRPr lang="zh-CN" altLang="en-US" dirty="0">
                  <a:solidFill>
                    <a:srgbClr val="FF0000"/>
                  </a:solidFill>
                </a:endParaRPr>
              </a:p>
            </p:txBody>
          </p:sp>
          <p:sp>
            <p:nvSpPr>
              <p:cNvPr id="18" name="文本框 17">
                <a:extLst>
                  <a:ext uri="{FF2B5EF4-FFF2-40B4-BE49-F238E27FC236}">
                    <a16:creationId xmlns:a16="http://schemas.microsoft.com/office/drawing/2014/main" id="{84E85B3D-B031-4421-A39E-A75A73C41C60}"/>
                  </a:ext>
                </a:extLst>
              </p:cNvPr>
              <p:cNvSpPr txBox="1"/>
              <p:nvPr/>
            </p:nvSpPr>
            <p:spPr>
              <a:xfrm>
                <a:off x="5888591" y="1893111"/>
                <a:ext cx="2469018" cy="444069"/>
              </a:xfrm>
              <a:prstGeom prst="rect">
                <a:avLst/>
              </a:prstGeom>
              <a:noFill/>
            </p:spPr>
            <p:txBody>
              <a:bodyPr wrap="square" rtlCol="0">
                <a:spAutoFit/>
              </a:bodyPr>
              <a:lstStyle/>
              <a:p>
                <a:r>
                  <a:rPr lang="zh-CN" altLang="en-US" dirty="0">
                    <a:solidFill>
                      <a:srgbClr val="FF0000"/>
                    </a:solidFill>
                  </a:rPr>
                  <a:t>驾驶室地板下侧</a:t>
                </a:r>
              </a:p>
            </p:txBody>
          </p:sp>
          <p:cxnSp>
            <p:nvCxnSpPr>
              <p:cNvPr id="19" name="曲线连接符 28">
                <a:extLst>
                  <a:ext uri="{FF2B5EF4-FFF2-40B4-BE49-F238E27FC236}">
                    <a16:creationId xmlns:a16="http://schemas.microsoft.com/office/drawing/2014/main" id="{7DBA8BF8-7B1F-42F2-8332-61FCAC795A60}"/>
                  </a:ext>
                </a:extLst>
              </p:cNvPr>
              <p:cNvCxnSpPr/>
              <p:nvPr/>
            </p:nvCxnSpPr>
            <p:spPr>
              <a:xfrm rot="10800000">
                <a:off x="8472428" y="3466887"/>
                <a:ext cx="1705340" cy="1169290"/>
              </a:xfrm>
              <a:prstGeom prst="curvedConnector3">
                <a:avLst>
                  <a:gd name="adj1" fmla="val 50000"/>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曲线连接符 32">
                <a:extLst>
                  <a:ext uri="{FF2B5EF4-FFF2-40B4-BE49-F238E27FC236}">
                    <a16:creationId xmlns:a16="http://schemas.microsoft.com/office/drawing/2014/main" id="{76CE2952-A0F6-4D49-9675-FCF18CB2011C}"/>
                  </a:ext>
                </a:extLst>
              </p:cNvPr>
              <p:cNvCxnSpPr/>
              <p:nvPr/>
            </p:nvCxnSpPr>
            <p:spPr>
              <a:xfrm rot="10800000" flipV="1">
                <a:off x="11660707" y="3713768"/>
                <a:ext cx="2611914" cy="991494"/>
              </a:xfrm>
              <a:prstGeom prst="curvedConnector3">
                <a:avLst>
                  <a:gd name="adj1" fmla="val 50000"/>
                </a:avLst>
              </a:prstGeom>
              <a:ln w="38100">
                <a:solidFill>
                  <a:srgbClr val="FF0000"/>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C247AC1E-FFAB-44C0-B474-C23F15C5792F}"/>
                  </a:ext>
                </a:extLst>
              </p:cNvPr>
              <p:cNvSpPr txBox="1"/>
              <p:nvPr/>
            </p:nvSpPr>
            <p:spPr>
              <a:xfrm>
                <a:off x="15032455" y="1925079"/>
                <a:ext cx="2469017" cy="444069"/>
              </a:xfrm>
              <a:prstGeom prst="rect">
                <a:avLst/>
              </a:prstGeom>
              <a:noFill/>
            </p:spPr>
            <p:txBody>
              <a:bodyPr wrap="square" rtlCol="0">
                <a:spAutoFit/>
              </a:bodyPr>
              <a:lstStyle/>
              <a:p>
                <a:r>
                  <a:rPr lang="zh-CN" altLang="en-US" dirty="0">
                    <a:solidFill>
                      <a:srgbClr val="FF0000"/>
                    </a:solidFill>
                  </a:rPr>
                  <a:t>驾驶室地板下侧</a:t>
                </a:r>
              </a:p>
            </p:txBody>
          </p:sp>
          <p:cxnSp>
            <p:nvCxnSpPr>
              <p:cNvPr id="22" name="直接箭头连接符 21">
                <a:extLst>
                  <a:ext uri="{FF2B5EF4-FFF2-40B4-BE49-F238E27FC236}">
                    <a16:creationId xmlns:a16="http://schemas.microsoft.com/office/drawing/2014/main" id="{47881972-054E-41C1-8970-13150CBC974F}"/>
                  </a:ext>
                </a:extLst>
              </p:cNvPr>
              <p:cNvCxnSpPr/>
              <p:nvPr/>
            </p:nvCxnSpPr>
            <p:spPr>
              <a:xfrm flipV="1">
                <a:off x="14569759" y="3247907"/>
                <a:ext cx="1462344" cy="100026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C17CFE4F-3D98-4F5D-BC68-3272B428BD54}"/>
                  </a:ext>
                </a:extLst>
              </p:cNvPr>
              <p:cNvSpPr txBox="1"/>
              <p:nvPr/>
            </p:nvSpPr>
            <p:spPr>
              <a:xfrm>
                <a:off x="15009479" y="2843680"/>
                <a:ext cx="2572488" cy="444069"/>
              </a:xfrm>
              <a:prstGeom prst="rect">
                <a:avLst/>
              </a:prstGeom>
              <a:noFill/>
            </p:spPr>
            <p:txBody>
              <a:bodyPr wrap="square" rtlCol="0">
                <a:spAutoFit/>
              </a:bodyPr>
              <a:lstStyle/>
              <a:p>
                <a:pPr algn="ctr"/>
                <a:r>
                  <a:rPr lang="zh-CN" altLang="en-US" dirty="0">
                    <a:solidFill>
                      <a:srgbClr val="FF0000"/>
                    </a:solidFill>
                  </a:rPr>
                  <a:t>先导压力传感器</a:t>
                </a:r>
              </a:p>
            </p:txBody>
          </p:sp>
          <p:sp>
            <p:nvSpPr>
              <p:cNvPr id="24" name="文本框 23">
                <a:extLst>
                  <a:ext uri="{FF2B5EF4-FFF2-40B4-BE49-F238E27FC236}">
                    <a16:creationId xmlns:a16="http://schemas.microsoft.com/office/drawing/2014/main" id="{01F839CB-0DEA-4880-B974-500E3B48B11D}"/>
                  </a:ext>
                </a:extLst>
              </p:cNvPr>
              <p:cNvSpPr txBox="1"/>
              <p:nvPr/>
            </p:nvSpPr>
            <p:spPr>
              <a:xfrm>
                <a:off x="14002638" y="4501731"/>
                <a:ext cx="786537" cy="333052"/>
              </a:xfrm>
              <a:prstGeom prst="rect">
                <a:avLst/>
              </a:prstGeom>
              <a:noFill/>
            </p:spPr>
            <p:txBody>
              <a:bodyPr wrap="square" rtlCol="0">
                <a:spAutoFit/>
              </a:bodyPr>
              <a:lstStyle/>
              <a:p>
                <a:pPr algn="ctr"/>
                <a:r>
                  <a:rPr lang="en-US" altLang="zh-CN" sz="1200" b="1" dirty="0">
                    <a:solidFill>
                      <a:srgbClr val="FF0000"/>
                    </a:solidFill>
                  </a:rPr>
                  <a:t>R20</a:t>
                </a:r>
                <a:endParaRPr lang="zh-CN" altLang="en-US" sz="1200" b="1" dirty="0">
                  <a:solidFill>
                    <a:srgbClr val="FF0000"/>
                  </a:solidFill>
                </a:endParaRPr>
              </a:p>
            </p:txBody>
          </p:sp>
          <p:sp>
            <p:nvSpPr>
              <p:cNvPr id="25" name="文本框 24">
                <a:extLst>
                  <a:ext uri="{FF2B5EF4-FFF2-40B4-BE49-F238E27FC236}">
                    <a16:creationId xmlns:a16="http://schemas.microsoft.com/office/drawing/2014/main" id="{29F04A22-A571-4445-BCF6-D7B08291318B}"/>
                  </a:ext>
                </a:extLst>
              </p:cNvPr>
              <p:cNvSpPr txBox="1"/>
              <p:nvPr/>
            </p:nvSpPr>
            <p:spPr>
              <a:xfrm>
                <a:off x="14958965" y="4488554"/>
                <a:ext cx="786537" cy="333052"/>
              </a:xfrm>
              <a:prstGeom prst="rect">
                <a:avLst/>
              </a:prstGeom>
              <a:noFill/>
            </p:spPr>
            <p:txBody>
              <a:bodyPr wrap="square" rtlCol="0">
                <a:spAutoFit/>
              </a:bodyPr>
              <a:lstStyle/>
              <a:p>
                <a:pPr algn="ctr"/>
                <a:r>
                  <a:rPr lang="en-US" altLang="zh-CN" sz="1200" b="1" dirty="0">
                    <a:solidFill>
                      <a:srgbClr val="FF0000"/>
                    </a:solidFill>
                  </a:rPr>
                  <a:t>R19</a:t>
                </a:r>
                <a:endParaRPr lang="zh-CN" altLang="en-US" sz="1200" b="1" dirty="0">
                  <a:solidFill>
                    <a:srgbClr val="FF0000"/>
                  </a:solidFill>
                </a:endParaRPr>
              </a:p>
            </p:txBody>
          </p:sp>
          <p:sp>
            <p:nvSpPr>
              <p:cNvPr id="26" name="文本框 25">
                <a:extLst>
                  <a:ext uri="{FF2B5EF4-FFF2-40B4-BE49-F238E27FC236}">
                    <a16:creationId xmlns:a16="http://schemas.microsoft.com/office/drawing/2014/main" id="{EF5FB072-CD07-4227-B4D4-086E7462E318}"/>
                  </a:ext>
                </a:extLst>
              </p:cNvPr>
              <p:cNvSpPr txBox="1"/>
              <p:nvPr/>
            </p:nvSpPr>
            <p:spPr>
              <a:xfrm>
                <a:off x="15569404" y="4529944"/>
                <a:ext cx="786537" cy="333052"/>
              </a:xfrm>
              <a:prstGeom prst="rect">
                <a:avLst/>
              </a:prstGeom>
              <a:noFill/>
            </p:spPr>
            <p:txBody>
              <a:bodyPr wrap="square" rtlCol="0">
                <a:spAutoFit/>
              </a:bodyPr>
              <a:lstStyle/>
              <a:p>
                <a:pPr algn="ctr"/>
                <a:r>
                  <a:rPr lang="en-US" altLang="zh-CN" sz="1200" b="1" dirty="0">
                    <a:solidFill>
                      <a:srgbClr val="FF0000"/>
                    </a:solidFill>
                  </a:rPr>
                  <a:t>R18</a:t>
                </a:r>
                <a:endParaRPr lang="zh-CN" altLang="en-US" sz="1200" b="1" dirty="0">
                  <a:solidFill>
                    <a:srgbClr val="FF0000"/>
                  </a:solidFill>
                </a:endParaRPr>
              </a:p>
            </p:txBody>
          </p:sp>
          <p:sp>
            <p:nvSpPr>
              <p:cNvPr id="27" name="文本框 26">
                <a:extLst>
                  <a:ext uri="{FF2B5EF4-FFF2-40B4-BE49-F238E27FC236}">
                    <a16:creationId xmlns:a16="http://schemas.microsoft.com/office/drawing/2014/main" id="{FFCFE66C-3BD8-4FC5-9F2D-7AA043B51A4E}"/>
                  </a:ext>
                </a:extLst>
              </p:cNvPr>
              <p:cNvSpPr txBox="1"/>
              <p:nvPr/>
            </p:nvSpPr>
            <p:spPr>
              <a:xfrm>
                <a:off x="16107529" y="4571334"/>
                <a:ext cx="786537" cy="333052"/>
              </a:xfrm>
              <a:prstGeom prst="rect">
                <a:avLst/>
              </a:prstGeom>
              <a:noFill/>
            </p:spPr>
            <p:txBody>
              <a:bodyPr wrap="square" rtlCol="0">
                <a:spAutoFit/>
              </a:bodyPr>
              <a:lstStyle/>
              <a:p>
                <a:pPr algn="ctr"/>
                <a:r>
                  <a:rPr lang="en-US" altLang="zh-CN" sz="1200" b="1" dirty="0">
                    <a:solidFill>
                      <a:srgbClr val="FF0000"/>
                    </a:solidFill>
                  </a:rPr>
                  <a:t>R15</a:t>
                </a:r>
                <a:endParaRPr lang="zh-CN" altLang="en-US" sz="1200" b="1" dirty="0">
                  <a:solidFill>
                    <a:srgbClr val="FF0000"/>
                  </a:solidFill>
                </a:endParaRPr>
              </a:p>
            </p:txBody>
          </p:sp>
          <p:sp>
            <p:nvSpPr>
              <p:cNvPr id="28" name="文本框 27">
                <a:extLst>
                  <a:ext uri="{FF2B5EF4-FFF2-40B4-BE49-F238E27FC236}">
                    <a16:creationId xmlns:a16="http://schemas.microsoft.com/office/drawing/2014/main" id="{061ED9BD-1C43-4DF2-88F9-8ADEABEFF245}"/>
                  </a:ext>
                </a:extLst>
              </p:cNvPr>
              <p:cNvSpPr txBox="1"/>
              <p:nvPr/>
            </p:nvSpPr>
            <p:spPr>
              <a:xfrm>
                <a:off x="16645830" y="4599301"/>
                <a:ext cx="786537" cy="333052"/>
              </a:xfrm>
              <a:prstGeom prst="rect">
                <a:avLst/>
              </a:prstGeom>
              <a:noFill/>
            </p:spPr>
            <p:txBody>
              <a:bodyPr wrap="square" rtlCol="0">
                <a:spAutoFit/>
              </a:bodyPr>
              <a:lstStyle/>
              <a:p>
                <a:pPr algn="ctr"/>
                <a:r>
                  <a:rPr lang="en-US" altLang="zh-CN" sz="1200" b="1" dirty="0">
                    <a:solidFill>
                      <a:srgbClr val="FF0000"/>
                    </a:solidFill>
                  </a:rPr>
                  <a:t>R14</a:t>
                </a:r>
                <a:endParaRPr lang="zh-CN" altLang="en-US" sz="1200" b="1" dirty="0">
                  <a:solidFill>
                    <a:srgbClr val="FF0000"/>
                  </a:solidFill>
                </a:endParaRPr>
              </a:p>
            </p:txBody>
          </p:sp>
          <p:sp>
            <p:nvSpPr>
              <p:cNvPr id="29" name="文本框 28">
                <a:extLst>
                  <a:ext uri="{FF2B5EF4-FFF2-40B4-BE49-F238E27FC236}">
                    <a16:creationId xmlns:a16="http://schemas.microsoft.com/office/drawing/2014/main" id="{D8D78CB1-851A-4A4B-9777-D3EB742BA35D}"/>
                  </a:ext>
                </a:extLst>
              </p:cNvPr>
              <p:cNvSpPr txBox="1"/>
              <p:nvPr/>
            </p:nvSpPr>
            <p:spPr>
              <a:xfrm>
                <a:off x="16818405" y="3873897"/>
                <a:ext cx="786537" cy="333052"/>
              </a:xfrm>
              <a:prstGeom prst="rect">
                <a:avLst/>
              </a:prstGeom>
              <a:noFill/>
            </p:spPr>
            <p:txBody>
              <a:bodyPr wrap="square" rtlCol="0">
                <a:spAutoFit/>
              </a:bodyPr>
              <a:lstStyle/>
              <a:p>
                <a:pPr algn="ctr"/>
                <a:r>
                  <a:rPr lang="en-US" altLang="zh-CN" sz="1200" b="1" dirty="0">
                    <a:solidFill>
                      <a:srgbClr val="FF0000"/>
                    </a:solidFill>
                  </a:rPr>
                  <a:t>R17</a:t>
                </a:r>
                <a:endParaRPr lang="zh-CN" altLang="en-US" sz="1200" b="1" dirty="0">
                  <a:solidFill>
                    <a:srgbClr val="FF0000"/>
                  </a:solidFill>
                </a:endParaRPr>
              </a:p>
            </p:txBody>
          </p:sp>
          <p:sp>
            <p:nvSpPr>
              <p:cNvPr id="30" name="文本框 29">
                <a:extLst>
                  <a:ext uri="{FF2B5EF4-FFF2-40B4-BE49-F238E27FC236}">
                    <a16:creationId xmlns:a16="http://schemas.microsoft.com/office/drawing/2014/main" id="{64D5054D-FCFF-4055-984F-16748A006EFD}"/>
                  </a:ext>
                </a:extLst>
              </p:cNvPr>
              <p:cNvSpPr txBox="1"/>
              <p:nvPr/>
            </p:nvSpPr>
            <p:spPr>
              <a:xfrm>
                <a:off x="17297156" y="3896790"/>
                <a:ext cx="786537" cy="333052"/>
              </a:xfrm>
              <a:prstGeom prst="rect">
                <a:avLst/>
              </a:prstGeom>
              <a:noFill/>
            </p:spPr>
            <p:txBody>
              <a:bodyPr wrap="square" rtlCol="0">
                <a:spAutoFit/>
              </a:bodyPr>
              <a:lstStyle/>
              <a:p>
                <a:pPr algn="ctr"/>
                <a:r>
                  <a:rPr lang="en-US" altLang="zh-CN" sz="1200" b="1" dirty="0">
                    <a:solidFill>
                      <a:srgbClr val="FF0000"/>
                    </a:solidFill>
                  </a:rPr>
                  <a:t>R16</a:t>
                </a:r>
                <a:endParaRPr lang="zh-CN" altLang="en-US" sz="1200" b="1" dirty="0">
                  <a:solidFill>
                    <a:srgbClr val="FF0000"/>
                  </a:solidFill>
                </a:endParaRPr>
              </a:p>
            </p:txBody>
          </p:sp>
          <p:sp>
            <p:nvSpPr>
              <p:cNvPr id="31" name="文本框 30">
                <a:extLst>
                  <a:ext uri="{FF2B5EF4-FFF2-40B4-BE49-F238E27FC236}">
                    <a16:creationId xmlns:a16="http://schemas.microsoft.com/office/drawing/2014/main" id="{1BBE5DF5-8451-4764-8052-054A164A892A}"/>
                  </a:ext>
                </a:extLst>
              </p:cNvPr>
              <p:cNvSpPr txBox="1"/>
              <p:nvPr/>
            </p:nvSpPr>
            <p:spPr>
              <a:xfrm>
                <a:off x="14030005" y="2377815"/>
                <a:ext cx="478400" cy="444069"/>
              </a:xfrm>
              <a:prstGeom prst="rect">
                <a:avLst/>
              </a:prstGeom>
              <a:noFill/>
            </p:spPr>
            <p:txBody>
              <a:bodyPr wrap="square" rtlCol="0">
                <a:spAutoFit/>
              </a:bodyPr>
              <a:lstStyle/>
              <a:p>
                <a:pPr algn="ctr"/>
                <a:r>
                  <a:rPr lang="zh-CN" altLang="en-US" dirty="0">
                    <a:solidFill>
                      <a:srgbClr val="FF0000"/>
                    </a:solidFill>
                  </a:rPr>
                  <a:t>外</a:t>
                </a:r>
              </a:p>
            </p:txBody>
          </p:sp>
          <p:sp>
            <p:nvSpPr>
              <p:cNvPr id="32" name="文本框 31">
                <a:extLst>
                  <a:ext uri="{FF2B5EF4-FFF2-40B4-BE49-F238E27FC236}">
                    <a16:creationId xmlns:a16="http://schemas.microsoft.com/office/drawing/2014/main" id="{7D2AFDDD-3608-4255-A542-B4467DB7CA0B}"/>
                  </a:ext>
                </a:extLst>
              </p:cNvPr>
              <p:cNvSpPr txBox="1"/>
              <p:nvPr/>
            </p:nvSpPr>
            <p:spPr>
              <a:xfrm>
                <a:off x="18011856" y="2403103"/>
                <a:ext cx="478400" cy="444069"/>
              </a:xfrm>
              <a:prstGeom prst="rect">
                <a:avLst/>
              </a:prstGeom>
              <a:noFill/>
            </p:spPr>
            <p:txBody>
              <a:bodyPr wrap="square" rtlCol="0">
                <a:spAutoFit/>
              </a:bodyPr>
              <a:lstStyle/>
              <a:p>
                <a:pPr algn="ctr"/>
                <a:r>
                  <a:rPr lang="zh-CN" altLang="en-US" dirty="0">
                    <a:solidFill>
                      <a:srgbClr val="FF0000"/>
                    </a:solidFill>
                  </a:rPr>
                  <a:t>内</a:t>
                </a:r>
              </a:p>
            </p:txBody>
          </p:sp>
        </p:grpSp>
        <p:cxnSp>
          <p:nvCxnSpPr>
            <p:cNvPr id="8" name="直接箭头连接符 7">
              <a:extLst>
                <a:ext uri="{FF2B5EF4-FFF2-40B4-BE49-F238E27FC236}">
                  <a16:creationId xmlns:a16="http://schemas.microsoft.com/office/drawing/2014/main" id="{AA9E42C7-077C-4370-B292-D6CE7014E8A8}"/>
                </a:ext>
              </a:extLst>
            </p:cNvPr>
            <p:cNvCxnSpPr/>
            <p:nvPr/>
          </p:nvCxnSpPr>
          <p:spPr>
            <a:xfrm flipH="1">
              <a:off x="7570872" y="2411617"/>
              <a:ext cx="410618" cy="0"/>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FB5ED2AB-2283-462E-AC7E-1F7940F3BF05}"/>
                </a:ext>
              </a:extLst>
            </p:cNvPr>
            <p:cNvCxnSpPr/>
            <p:nvPr/>
          </p:nvCxnSpPr>
          <p:spPr>
            <a:xfrm>
              <a:off x="10654715" y="2457556"/>
              <a:ext cx="322409" cy="999"/>
            </a:xfrm>
            <a:prstGeom prst="straightConnector1">
              <a:avLst/>
            </a:prstGeom>
            <a:ln w="1270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33" name="矩形 32">
            <a:extLst>
              <a:ext uri="{FF2B5EF4-FFF2-40B4-BE49-F238E27FC236}">
                <a16:creationId xmlns:a16="http://schemas.microsoft.com/office/drawing/2014/main" id="{F33BF70B-75B2-4C80-9960-F34834E5534A}"/>
              </a:ext>
            </a:extLst>
          </p:cNvPr>
          <p:cNvSpPr/>
          <p:nvPr/>
        </p:nvSpPr>
        <p:spPr>
          <a:xfrm>
            <a:off x="245839" y="1212067"/>
            <a:ext cx="2550698"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压力传感器明细简介</a:t>
            </a:r>
            <a:endParaRPr lang="en-US" altLang="zh-CN" dirty="0">
              <a:latin typeface="微软雅黑" panose="020B0503020204020204" pitchFamily="34" charset="-122"/>
              <a:ea typeface="微软雅黑" panose="020B0503020204020204" pitchFamily="34" charset="-122"/>
            </a:endParaRPr>
          </a:p>
        </p:txBody>
      </p:sp>
      <p:cxnSp>
        <p:nvCxnSpPr>
          <p:cNvPr id="34" name="直接箭头连接符 33">
            <a:extLst>
              <a:ext uri="{FF2B5EF4-FFF2-40B4-BE49-F238E27FC236}">
                <a16:creationId xmlns:a16="http://schemas.microsoft.com/office/drawing/2014/main" id="{93B3B0BC-5536-43C2-B376-D4D460E492F8}"/>
              </a:ext>
            </a:extLst>
          </p:cNvPr>
          <p:cNvCxnSpPr>
            <a:cxnSpLocks/>
          </p:cNvCxnSpPr>
          <p:nvPr/>
        </p:nvCxnSpPr>
        <p:spPr>
          <a:xfrm flipH="1">
            <a:off x="1054278" y="3589127"/>
            <a:ext cx="374362" cy="1041939"/>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5" name="文本框 34">
            <a:extLst>
              <a:ext uri="{FF2B5EF4-FFF2-40B4-BE49-F238E27FC236}">
                <a16:creationId xmlns:a16="http://schemas.microsoft.com/office/drawing/2014/main" id="{E9458A60-AE63-4D24-ADAE-78ED094D0A6C}"/>
              </a:ext>
            </a:extLst>
          </p:cNvPr>
          <p:cNvSpPr txBox="1"/>
          <p:nvPr/>
        </p:nvSpPr>
        <p:spPr>
          <a:xfrm>
            <a:off x="292583" y="4704357"/>
            <a:ext cx="1381861" cy="523220"/>
          </a:xfrm>
          <a:prstGeom prst="rect">
            <a:avLst/>
          </a:prstGeom>
          <a:noFill/>
        </p:spPr>
        <p:txBody>
          <a:bodyPr wrap="square" rtlCol="0">
            <a:spAutoFit/>
          </a:bodyPr>
          <a:lstStyle/>
          <a:p>
            <a:pPr algn="ctr"/>
            <a:r>
              <a:rPr lang="zh-CN" altLang="en-US" sz="1400" dirty="0">
                <a:solidFill>
                  <a:srgbClr val="FF0000"/>
                </a:solidFill>
              </a:rPr>
              <a:t>破碎先导压力传感器</a:t>
            </a:r>
            <a:r>
              <a:rPr lang="en-US" altLang="zh-CN" sz="1400" dirty="0">
                <a:solidFill>
                  <a:srgbClr val="FF0000"/>
                </a:solidFill>
              </a:rPr>
              <a:t>R21</a:t>
            </a:r>
            <a:endParaRPr lang="zh-CN" altLang="en-US" sz="1400" dirty="0">
              <a:solidFill>
                <a:srgbClr val="FF0000"/>
              </a:solidFill>
            </a:endParaRPr>
          </a:p>
        </p:txBody>
      </p:sp>
    </p:spTree>
    <p:extLst>
      <p:ext uri="{BB962C8B-B14F-4D97-AF65-F5344CB8AC3E}">
        <p14:creationId xmlns:p14="http://schemas.microsoft.com/office/powerpoint/2010/main" val="2719047815"/>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3E0BC06-3FD8-423E-8227-E48D33A7BA8E}"/>
              </a:ext>
            </a:extLst>
          </p:cNvPr>
          <p:cNvPicPr>
            <a:picLocks noChangeAspect="1"/>
          </p:cNvPicPr>
          <p:nvPr/>
        </p:nvPicPr>
        <p:blipFill>
          <a:blip r:embed="rId2"/>
          <a:stretch>
            <a:fillRect/>
          </a:stretch>
        </p:blipFill>
        <p:spPr>
          <a:xfrm>
            <a:off x="754386" y="1515562"/>
            <a:ext cx="3185299" cy="2335064"/>
          </a:xfrm>
          <a:prstGeom prst="rect">
            <a:avLst/>
          </a:prstGeom>
        </p:spPr>
      </p:pic>
      <p:pic>
        <p:nvPicPr>
          <p:cNvPr id="4" name="图片 3">
            <a:extLst>
              <a:ext uri="{FF2B5EF4-FFF2-40B4-BE49-F238E27FC236}">
                <a16:creationId xmlns:a16="http://schemas.microsoft.com/office/drawing/2014/main" id="{39991CEC-1B6A-47F5-B7F9-7C25D3ABCC02}"/>
              </a:ext>
            </a:extLst>
          </p:cNvPr>
          <p:cNvPicPr>
            <a:picLocks noChangeAspect="1"/>
          </p:cNvPicPr>
          <p:nvPr/>
        </p:nvPicPr>
        <p:blipFill>
          <a:blip r:embed="rId3"/>
          <a:stretch>
            <a:fillRect/>
          </a:stretch>
        </p:blipFill>
        <p:spPr>
          <a:xfrm>
            <a:off x="549169" y="4031698"/>
            <a:ext cx="3715265" cy="2129770"/>
          </a:xfrm>
          <a:prstGeom prst="rect">
            <a:avLst/>
          </a:prstGeom>
        </p:spPr>
      </p:pic>
      <p:pic>
        <p:nvPicPr>
          <p:cNvPr id="5" name="图片 4">
            <a:extLst>
              <a:ext uri="{FF2B5EF4-FFF2-40B4-BE49-F238E27FC236}">
                <a16:creationId xmlns:a16="http://schemas.microsoft.com/office/drawing/2014/main" id="{48C38496-534E-4387-9E35-75A3CD54F857}"/>
              </a:ext>
            </a:extLst>
          </p:cNvPr>
          <p:cNvPicPr>
            <a:picLocks noChangeAspect="1"/>
          </p:cNvPicPr>
          <p:nvPr/>
        </p:nvPicPr>
        <p:blipFill>
          <a:blip r:embed="rId4"/>
          <a:stretch>
            <a:fillRect/>
          </a:stretch>
        </p:blipFill>
        <p:spPr>
          <a:xfrm>
            <a:off x="6174349" y="1548581"/>
            <a:ext cx="4949553" cy="4461198"/>
          </a:xfrm>
          <a:prstGeom prst="rect">
            <a:avLst/>
          </a:prstGeom>
        </p:spPr>
      </p:pic>
      <p:cxnSp>
        <p:nvCxnSpPr>
          <p:cNvPr id="6" name="直接箭头连接符 5">
            <a:extLst>
              <a:ext uri="{FF2B5EF4-FFF2-40B4-BE49-F238E27FC236}">
                <a16:creationId xmlns:a16="http://schemas.microsoft.com/office/drawing/2014/main" id="{E0CC32A4-1052-48DF-B990-B3ABF8E0FD1A}"/>
              </a:ext>
            </a:extLst>
          </p:cNvPr>
          <p:cNvCxnSpPr>
            <a:cxnSpLocks/>
            <a:endCxn id="7" idx="3"/>
          </p:cNvCxnSpPr>
          <p:nvPr/>
        </p:nvCxnSpPr>
        <p:spPr>
          <a:xfrm flipH="1">
            <a:off x="6027250" y="3351598"/>
            <a:ext cx="1931554" cy="10915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3506736C-6186-4E0A-965F-3A74F521DA8C}"/>
              </a:ext>
            </a:extLst>
          </p:cNvPr>
          <p:cNvSpPr txBox="1"/>
          <p:nvPr/>
        </p:nvSpPr>
        <p:spPr>
          <a:xfrm>
            <a:off x="4645389" y="3199139"/>
            <a:ext cx="1381861" cy="523220"/>
          </a:xfrm>
          <a:prstGeom prst="rect">
            <a:avLst/>
          </a:prstGeom>
          <a:noFill/>
        </p:spPr>
        <p:txBody>
          <a:bodyPr wrap="square" rtlCol="0">
            <a:spAutoFit/>
          </a:bodyPr>
          <a:lstStyle/>
          <a:p>
            <a:pPr algn="ctr"/>
            <a:r>
              <a:rPr lang="zh-CN" altLang="en-US" sz="1400" dirty="0">
                <a:solidFill>
                  <a:srgbClr val="FF0000"/>
                </a:solidFill>
              </a:rPr>
              <a:t>先导电磁阀</a:t>
            </a:r>
            <a:endParaRPr lang="en-US" altLang="zh-CN" sz="1400" dirty="0">
              <a:solidFill>
                <a:srgbClr val="FF0000"/>
              </a:solidFill>
            </a:endParaRPr>
          </a:p>
          <a:p>
            <a:pPr algn="ctr"/>
            <a:r>
              <a:rPr lang="en-US" altLang="zh-CN" sz="1400" dirty="0">
                <a:solidFill>
                  <a:srgbClr val="FF0000"/>
                </a:solidFill>
              </a:rPr>
              <a:t>Y1</a:t>
            </a:r>
            <a:endParaRPr lang="zh-CN" altLang="en-US" sz="1400" dirty="0">
              <a:solidFill>
                <a:srgbClr val="FF0000"/>
              </a:solidFill>
            </a:endParaRPr>
          </a:p>
        </p:txBody>
      </p:sp>
      <p:cxnSp>
        <p:nvCxnSpPr>
          <p:cNvPr id="8" name="直接箭头连接符 7">
            <a:extLst>
              <a:ext uri="{FF2B5EF4-FFF2-40B4-BE49-F238E27FC236}">
                <a16:creationId xmlns:a16="http://schemas.microsoft.com/office/drawing/2014/main" id="{A6BEA6FC-38C0-4B9A-A650-8C9449F5A5E2}"/>
              </a:ext>
            </a:extLst>
          </p:cNvPr>
          <p:cNvCxnSpPr>
            <a:cxnSpLocks/>
            <a:endCxn id="9" idx="3"/>
          </p:cNvCxnSpPr>
          <p:nvPr/>
        </p:nvCxnSpPr>
        <p:spPr>
          <a:xfrm flipH="1">
            <a:off x="5948422" y="3364029"/>
            <a:ext cx="2075392" cy="5881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14806F54-6A0D-4577-9C34-32189282358B}"/>
              </a:ext>
            </a:extLst>
          </p:cNvPr>
          <p:cNvSpPr txBox="1"/>
          <p:nvPr/>
        </p:nvSpPr>
        <p:spPr>
          <a:xfrm>
            <a:off x="4669753" y="3690610"/>
            <a:ext cx="1278669" cy="523220"/>
          </a:xfrm>
          <a:prstGeom prst="rect">
            <a:avLst/>
          </a:prstGeom>
          <a:noFill/>
        </p:spPr>
        <p:txBody>
          <a:bodyPr wrap="square" rtlCol="0">
            <a:spAutoFit/>
          </a:bodyPr>
          <a:lstStyle/>
          <a:p>
            <a:pPr algn="ctr"/>
            <a:r>
              <a:rPr lang="zh-CN" altLang="en-US" sz="1400" dirty="0">
                <a:solidFill>
                  <a:srgbClr val="FF0000"/>
                </a:solidFill>
              </a:rPr>
              <a:t>瞬时增力</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Y2</a:t>
            </a:r>
            <a:endParaRPr lang="zh-CN" altLang="en-US" sz="1400" dirty="0">
              <a:solidFill>
                <a:srgbClr val="FF0000"/>
              </a:solidFill>
            </a:endParaRPr>
          </a:p>
        </p:txBody>
      </p:sp>
      <p:cxnSp>
        <p:nvCxnSpPr>
          <p:cNvPr id="10" name="直接箭头连接符 9">
            <a:extLst>
              <a:ext uri="{FF2B5EF4-FFF2-40B4-BE49-F238E27FC236}">
                <a16:creationId xmlns:a16="http://schemas.microsoft.com/office/drawing/2014/main" id="{21013BDE-F171-497B-811A-49E4D8F9C76D}"/>
              </a:ext>
            </a:extLst>
          </p:cNvPr>
          <p:cNvCxnSpPr>
            <a:cxnSpLocks/>
          </p:cNvCxnSpPr>
          <p:nvPr/>
        </p:nvCxnSpPr>
        <p:spPr>
          <a:xfrm flipH="1">
            <a:off x="5902741" y="3364029"/>
            <a:ext cx="2190334" cy="112224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5B7DA0C4-3547-4FD6-9A11-AF958C88D828}"/>
              </a:ext>
            </a:extLst>
          </p:cNvPr>
          <p:cNvSpPr txBox="1"/>
          <p:nvPr/>
        </p:nvSpPr>
        <p:spPr>
          <a:xfrm>
            <a:off x="4640590" y="4213830"/>
            <a:ext cx="1381861" cy="523220"/>
          </a:xfrm>
          <a:prstGeom prst="rect">
            <a:avLst/>
          </a:prstGeom>
          <a:noFill/>
        </p:spPr>
        <p:txBody>
          <a:bodyPr wrap="square" rtlCol="0">
            <a:spAutoFit/>
          </a:bodyPr>
          <a:lstStyle/>
          <a:p>
            <a:pPr algn="ctr"/>
            <a:r>
              <a:rPr lang="zh-CN" altLang="en-US" sz="1400" dirty="0">
                <a:solidFill>
                  <a:srgbClr val="FF0000"/>
                </a:solidFill>
              </a:rPr>
              <a:t>行走高低速</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Y3</a:t>
            </a:r>
            <a:endParaRPr lang="zh-CN" altLang="en-US" sz="1400" dirty="0">
              <a:solidFill>
                <a:srgbClr val="FF0000"/>
              </a:solidFill>
            </a:endParaRPr>
          </a:p>
        </p:txBody>
      </p:sp>
      <p:cxnSp>
        <p:nvCxnSpPr>
          <p:cNvPr id="13" name="直接箭头连接符 12">
            <a:extLst>
              <a:ext uri="{FF2B5EF4-FFF2-40B4-BE49-F238E27FC236}">
                <a16:creationId xmlns:a16="http://schemas.microsoft.com/office/drawing/2014/main" id="{F46543CF-CBD4-4873-A4AE-F36B45BB1B14}"/>
              </a:ext>
            </a:extLst>
          </p:cNvPr>
          <p:cNvCxnSpPr>
            <a:cxnSpLocks/>
          </p:cNvCxnSpPr>
          <p:nvPr/>
        </p:nvCxnSpPr>
        <p:spPr>
          <a:xfrm flipH="1">
            <a:off x="5897942" y="3678787"/>
            <a:ext cx="2101546" cy="133070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F889FAD0-3093-4FC2-B07D-2DC5AAC3EDA4}"/>
              </a:ext>
            </a:extLst>
          </p:cNvPr>
          <p:cNvSpPr txBox="1"/>
          <p:nvPr/>
        </p:nvSpPr>
        <p:spPr>
          <a:xfrm>
            <a:off x="4635791" y="4737050"/>
            <a:ext cx="1381861" cy="523220"/>
          </a:xfrm>
          <a:prstGeom prst="rect">
            <a:avLst/>
          </a:prstGeom>
          <a:noFill/>
        </p:spPr>
        <p:txBody>
          <a:bodyPr wrap="square" rtlCol="0">
            <a:spAutoFit/>
          </a:bodyPr>
          <a:lstStyle/>
          <a:p>
            <a:pPr algn="ctr"/>
            <a:r>
              <a:rPr lang="zh-CN" altLang="en-US" sz="1400" dirty="0">
                <a:solidFill>
                  <a:srgbClr val="FF0000"/>
                </a:solidFill>
              </a:rPr>
              <a:t>主泵合流</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Y21</a:t>
            </a:r>
            <a:endParaRPr lang="zh-CN" altLang="en-US" sz="1400" dirty="0">
              <a:solidFill>
                <a:srgbClr val="FF0000"/>
              </a:solidFill>
            </a:endParaRPr>
          </a:p>
        </p:txBody>
      </p:sp>
      <p:cxnSp>
        <p:nvCxnSpPr>
          <p:cNvPr id="15" name="直接箭头连接符 14">
            <a:extLst>
              <a:ext uri="{FF2B5EF4-FFF2-40B4-BE49-F238E27FC236}">
                <a16:creationId xmlns:a16="http://schemas.microsoft.com/office/drawing/2014/main" id="{0521FA30-0586-42D6-AE85-91E5CFCED016}"/>
              </a:ext>
            </a:extLst>
          </p:cNvPr>
          <p:cNvCxnSpPr>
            <a:cxnSpLocks/>
          </p:cNvCxnSpPr>
          <p:nvPr/>
        </p:nvCxnSpPr>
        <p:spPr>
          <a:xfrm flipH="1">
            <a:off x="5907540" y="3765852"/>
            <a:ext cx="2116274" cy="174020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6728D815-FD12-407F-A066-A77E31322486}"/>
              </a:ext>
            </a:extLst>
          </p:cNvPr>
          <p:cNvSpPr txBox="1"/>
          <p:nvPr/>
        </p:nvSpPr>
        <p:spPr>
          <a:xfrm>
            <a:off x="4645389" y="5233613"/>
            <a:ext cx="1381861" cy="523220"/>
          </a:xfrm>
          <a:prstGeom prst="rect">
            <a:avLst/>
          </a:prstGeom>
          <a:noFill/>
        </p:spPr>
        <p:txBody>
          <a:bodyPr wrap="square" rtlCol="0">
            <a:spAutoFit/>
          </a:bodyPr>
          <a:lstStyle/>
          <a:p>
            <a:pPr algn="ctr"/>
            <a:r>
              <a:rPr lang="zh-CN" altLang="en-US" sz="1400" dirty="0">
                <a:solidFill>
                  <a:srgbClr val="FF0000"/>
                </a:solidFill>
              </a:rPr>
              <a:t>机具单双路转换电磁阀</a:t>
            </a:r>
            <a:r>
              <a:rPr lang="en-US" altLang="zh-CN" sz="1400" dirty="0">
                <a:solidFill>
                  <a:srgbClr val="FF0000"/>
                </a:solidFill>
              </a:rPr>
              <a:t>Y20</a:t>
            </a:r>
            <a:endParaRPr lang="zh-CN" altLang="en-US" sz="1400" dirty="0">
              <a:solidFill>
                <a:srgbClr val="FF0000"/>
              </a:solidFill>
            </a:endParaRPr>
          </a:p>
        </p:txBody>
      </p:sp>
      <p:cxnSp>
        <p:nvCxnSpPr>
          <p:cNvPr id="17" name="直接箭头连接符 16">
            <a:extLst>
              <a:ext uri="{FF2B5EF4-FFF2-40B4-BE49-F238E27FC236}">
                <a16:creationId xmlns:a16="http://schemas.microsoft.com/office/drawing/2014/main" id="{A08B2B24-7C13-4276-BEEF-48283AE89D2E}"/>
              </a:ext>
            </a:extLst>
          </p:cNvPr>
          <p:cNvCxnSpPr>
            <a:cxnSpLocks/>
          </p:cNvCxnSpPr>
          <p:nvPr/>
        </p:nvCxnSpPr>
        <p:spPr>
          <a:xfrm flipV="1">
            <a:off x="9405675" y="2703148"/>
            <a:ext cx="1796576" cy="10627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3629CF5A-96D7-44CA-8829-8995C28E5B23}"/>
              </a:ext>
            </a:extLst>
          </p:cNvPr>
          <p:cNvSpPr txBox="1"/>
          <p:nvPr/>
        </p:nvSpPr>
        <p:spPr>
          <a:xfrm>
            <a:off x="10948841" y="2468838"/>
            <a:ext cx="1155287" cy="523220"/>
          </a:xfrm>
          <a:prstGeom prst="rect">
            <a:avLst/>
          </a:prstGeom>
          <a:noFill/>
        </p:spPr>
        <p:txBody>
          <a:bodyPr wrap="square" rtlCol="0">
            <a:spAutoFit/>
          </a:bodyPr>
          <a:lstStyle/>
          <a:p>
            <a:pPr algn="ctr"/>
            <a:r>
              <a:rPr lang="zh-CN" altLang="en-US" sz="1400" dirty="0">
                <a:solidFill>
                  <a:srgbClr val="FF0000"/>
                </a:solidFill>
              </a:rPr>
              <a:t>斗杆外摆</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Y8</a:t>
            </a:r>
            <a:endParaRPr lang="zh-CN" altLang="en-US" sz="1400" dirty="0">
              <a:solidFill>
                <a:srgbClr val="FF0000"/>
              </a:solidFill>
            </a:endParaRPr>
          </a:p>
        </p:txBody>
      </p:sp>
      <p:cxnSp>
        <p:nvCxnSpPr>
          <p:cNvPr id="19" name="直接箭头连接符 18">
            <a:extLst>
              <a:ext uri="{FF2B5EF4-FFF2-40B4-BE49-F238E27FC236}">
                <a16:creationId xmlns:a16="http://schemas.microsoft.com/office/drawing/2014/main" id="{2B1676AB-3698-4CCF-971A-2AC5E17042C8}"/>
              </a:ext>
            </a:extLst>
          </p:cNvPr>
          <p:cNvCxnSpPr>
            <a:cxnSpLocks/>
          </p:cNvCxnSpPr>
          <p:nvPr/>
        </p:nvCxnSpPr>
        <p:spPr>
          <a:xfrm flipV="1">
            <a:off x="9574091" y="3406173"/>
            <a:ext cx="1656723" cy="4536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8803E38B-1E48-4AE9-A4EB-0A6073B5C9A3}"/>
              </a:ext>
            </a:extLst>
          </p:cNvPr>
          <p:cNvSpPr txBox="1"/>
          <p:nvPr/>
        </p:nvSpPr>
        <p:spPr>
          <a:xfrm>
            <a:off x="10993976" y="3156950"/>
            <a:ext cx="1155287" cy="523220"/>
          </a:xfrm>
          <a:prstGeom prst="rect">
            <a:avLst/>
          </a:prstGeom>
          <a:noFill/>
        </p:spPr>
        <p:txBody>
          <a:bodyPr wrap="square" rtlCol="0">
            <a:spAutoFit/>
          </a:bodyPr>
          <a:lstStyle/>
          <a:p>
            <a:pPr algn="ctr"/>
            <a:r>
              <a:rPr lang="zh-CN" altLang="en-US" sz="1400" dirty="0">
                <a:solidFill>
                  <a:srgbClr val="FF0000"/>
                </a:solidFill>
              </a:rPr>
              <a:t>斗杆内收</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Y9</a:t>
            </a:r>
            <a:endParaRPr lang="zh-CN" altLang="en-US" sz="1400" dirty="0">
              <a:solidFill>
                <a:srgbClr val="FF0000"/>
              </a:solidFill>
            </a:endParaRPr>
          </a:p>
        </p:txBody>
      </p:sp>
      <p:cxnSp>
        <p:nvCxnSpPr>
          <p:cNvPr id="21" name="直接箭头连接符 20">
            <a:extLst>
              <a:ext uri="{FF2B5EF4-FFF2-40B4-BE49-F238E27FC236}">
                <a16:creationId xmlns:a16="http://schemas.microsoft.com/office/drawing/2014/main" id="{1B5A802D-1349-4A83-A3BE-5EAC4E83F054}"/>
              </a:ext>
            </a:extLst>
          </p:cNvPr>
          <p:cNvCxnSpPr>
            <a:cxnSpLocks/>
            <a:endCxn id="22" idx="3"/>
          </p:cNvCxnSpPr>
          <p:nvPr/>
        </p:nvCxnSpPr>
        <p:spPr>
          <a:xfrm flipH="1">
            <a:off x="6096000" y="2587929"/>
            <a:ext cx="2362912" cy="2528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F0635450-8E72-404A-A50A-2C824BF41E99}"/>
              </a:ext>
            </a:extLst>
          </p:cNvPr>
          <p:cNvSpPr txBox="1"/>
          <p:nvPr/>
        </p:nvSpPr>
        <p:spPr>
          <a:xfrm>
            <a:off x="4714139" y="2579136"/>
            <a:ext cx="1381861" cy="523220"/>
          </a:xfrm>
          <a:prstGeom prst="rect">
            <a:avLst/>
          </a:prstGeom>
          <a:noFill/>
        </p:spPr>
        <p:txBody>
          <a:bodyPr wrap="square" rtlCol="0">
            <a:spAutoFit/>
          </a:bodyPr>
          <a:lstStyle/>
          <a:p>
            <a:pPr algn="ctr"/>
            <a:r>
              <a:rPr lang="zh-CN" altLang="en-US" sz="1400" dirty="0">
                <a:solidFill>
                  <a:srgbClr val="FF0000"/>
                </a:solidFill>
              </a:rPr>
              <a:t>机具回路压力调节电磁阀</a:t>
            </a:r>
            <a:r>
              <a:rPr lang="en-US" altLang="zh-CN" sz="1400" dirty="0">
                <a:solidFill>
                  <a:srgbClr val="FF0000"/>
                </a:solidFill>
              </a:rPr>
              <a:t>Y13</a:t>
            </a:r>
            <a:endParaRPr lang="zh-CN" altLang="en-US" sz="1400" dirty="0">
              <a:solidFill>
                <a:srgbClr val="FF0000"/>
              </a:solidFill>
            </a:endParaRPr>
          </a:p>
        </p:txBody>
      </p:sp>
      <p:sp>
        <p:nvSpPr>
          <p:cNvPr id="23" name="矩形 22">
            <a:extLst>
              <a:ext uri="{FF2B5EF4-FFF2-40B4-BE49-F238E27FC236}">
                <a16:creationId xmlns:a16="http://schemas.microsoft.com/office/drawing/2014/main" id="{5A68A95A-FEFE-4C62-A983-4698E610175E}"/>
              </a:ext>
            </a:extLst>
          </p:cNvPr>
          <p:cNvSpPr/>
          <p:nvPr/>
        </p:nvSpPr>
        <p:spPr>
          <a:xfrm>
            <a:off x="754385" y="2802022"/>
            <a:ext cx="3329935" cy="19003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4" name="矩形 23">
            <a:extLst>
              <a:ext uri="{FF2B5EF4-FFF2-40B4-BE49-F238E27FC236}">
                <a16:creationId xmlns:a16="http://schemas.microsoft.com/office/drawing/2014/main" id="{8832F5F8-27F0-45CD-BBEF-3FE80A452315}"/>
              </a:ext>
            </a:extLst>
          </p:cNvPr>
          <p:cNvSpPr/>
          <p:nvPr/>
        </p:nvSpPr>
        <p:spPr>
          <a:xfrm>
            <a:off x="701040" y="3678787"/>
            <a:ext cx="3329935" cy="19003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5" name="矩形 24">
            <a:extLst>
              <a:ext uri="{FF2B5EF4-FFF2-40B4-BE49-F238E27FC236}">
                <a16:creationId xmlns:a16="http://schemas.microsoft.com/office/drawing/2014/main" id="{8CB3E5D3-49C6-4465-8EFC-0DD316CB220B}"/>
              </a:ext>
            </a:extLst>
          </p:cNvPr>
          <p:cNvSpPr/>
          <p:nvPr/>
        </p:nvSpPr>
        <p:spPr>
          <a:xfrm>
            <a:off x="442257" y="5137086"/>
            <a:ext cx="3718263" cy="196218"/>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073D1F5C-2C81-4B3E-B927-8D290BCDD335}"/>
              </a:ext>
            </a:extLst>
          </p:cNvPr>
          <p:cNvSpPr/>
          <p:nvPr/>
        </p:nvSpPr>
        <p:spPr>
          <a:xfrm>
            <a:off x="442257" y="5966211"/>
            <a:ext cx="3901143" cy="236721"/>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cxnSp>
        <p:nvCxnSpPr>
          <p:cNvPr id="27" name="直接箭头连接符 26">
            <a:extLst>
              <a:ext uri="{FF2B5EF4-FFF2-40B4-BE49-F238E27FC236}">
                <a16:creationId xmlns:a16="http://schemas.microsoft.com/office/drawing/2014/main" id="{61593B35-4E69-4D30-B900-D8BA5F8C5D4A}"/>
              </a:ext>
            </a:extLst>
          </p:cNvPr>
          <p:cNvCxnSpPr>
            <a:cxnSpLocks/>
          </p:cNvCxnSpPr>
          <p:nvPr/>
        </p:nvCxnSpPr>
        <p:spPr>
          <a:xfrm flipV="1">
            <a:off x="10132541" y="4192935"/>
            <a:ext cx="1073947" cy="68962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8" name="文本框 27">
            <a:extLst>
              <a:ext uri="{FF2B5EF4-FFF2-40B4-BE49-F238E27FC236}">
                <a16:creationId xmlns:a16="http://schemas.microsoft.com/office/drawing/2014/main" id="{0F0D8B98-A8FF-4D41-B89D-9228D07ACD84}"/>
              </a:ext>
            </a:extLst>
          </p:cNvPr>
          <p:cNvSpPr txBox="1"/>
          <p:nvPr/>
        </p:nvSpPr>
        <p:spPr>
          <a:xfrm>
            <a:off x="10993976" y="3943427"/>
            <a:ext cx="1155287" cy="523220"/>
          </a:xfrm>
          <a:prstGeom prst="rect">
            <a:avLst/>
          </a:prstGeom>
          <a:noFill/>
        </p:spPr>
        <p:txBody>
          <a:bodyPr wrap="square" rtlCol="0">
            <a:spAutoFit/>
          </a:bodyPr>
          <a:lstStyle/>
          <a:p>
            <a:pPr algn="ctr"/>
            <a:r>
              <a:rPr lang="zh-CN" altLang="en-US" sz="1400" dirty="0">
                <a:solidFill>
                  <a:srgbClr val="FF0000"/>
                </a:solidFill>
              </a:rPr>
              <a:t>主泵</a:t>
            </a:r>
            <a:r>
              <a:rPr lang="en-US" altLang="zh-CN" sz="1400" dirty="0">
                <a:solidFill>
                  <a:srgbClr val="FF0000"/>
                </a:solidFill>
              </a:rPr>
              <a:t>1</a:t>
            </a:r>
            <a:r>
              <a:rPr lang="zh-CN" altLang="en-US" sz="1400" dirty="0">
                <a:solidFill>
                  <a:srgbClr val="FF0000"/>
                </a:solidFill>
              </a:rPr>
              <a:t>压力传感器</a:t>
            </a:r>
            <a:r>
              <a:rPr lang="en-US" altLang="zh-CN" sz="1400" dirty="0">
                <a:solidFill>
                  <a:srgbClr val="FF0000"/>
                </a:solidFill>
              </a:rPr>
              <a:t>R10 </a:t>
            </a:r>
            <a:endParaRPr lang="zh-CN" altLang="en-US" sz="1400" dirty="0">
              <a:solidFill>
                <a:srgbClr val="FF0000"/>
              </a:solidFill>
            </a:endParaRPr>
          </a:p>
        </p:txBody>
      </p:sp>
      <p:cxnSp>
        <p:nvCxnSpPr>
          <p:cNvPr id="29" name="直接箭头连接符 28">
            <a:extLst>
              <a:ext uri="{FF2B5EF4-FFF2-40B4-BE49-F238E27FC236}">
                <a16:creationId xmlns:a16="http://schemas.microsoft.com/office/drawing/2014/main" id="{718EA6B6-25DA-4227-833B-C390FAB349C3}"/>
              </a:ext>
            </a:extLst>
          </p:cNvPr>
          <p:cNvCxnSpPr>
            <a:cxnSpLocks/>
          </p:cNvCxnSpPr>
          <p:nvPr/>
        </p:nvCxnSpPr>
        <p:spPr>
          <a:xfrm flipV="1">
            <a:off x="10651524" y="4666971"/>
            <a:ext cx="554964" cy="191136"/>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文本框 29">
            <a:extLst>
              <a:ext uri="{FF2B5EF4-FFF2-40B4-BE49-F238E27FC236}">
                <a16:creationId xmlns:a16="http://schemas.microsoft.com/office/drawing/2014/main" id="{0A98C000-3C5D-470D-ADA0-7D280F990055}"/>
              </a:ext>
            </a:extLst>
          </p:cNvPr>
          <p:cNvSpPr txBox="1"/>
          <p:nvPr/>
        </p:nvSpPr>
        <p:spPr>
          <a:xfrm>
            <a:off x="10993976" y="4417463"/>
            <a:ext cx="1155287" cy="523220"/>
          </a:xfrm>
          <a:prstGeom prst="rect">
            <a:avLst/>
          </a:prstGeom>
          <a:noFill/>
        </p:spPr>
        <p:txBody>
          <a:bodyPr wrap="square" rtlCol="0">
            <a:spAutoFit/>
          </a:bodyPr>
          <a:lstStyle/>
          <a:p>
            <a:pPr algn="ctr"/>
            <a:r>
              <a:rPr lang="zh-CN" altLang="en-US" sz="1400" dirty="0">
                <a:solidFill>
                  <a:srgbClr val="FF0000"/>
                </a:solidFill>
              </a:rPr>
              <a:t>主泵</a:t>
            </a:r>
            <a:r>
              <a:rPr lang="en-US" altLang="zh-CN" sz="1400" dirty="0">
                <a:solidFill>
                  <a:srgbClr val="FF0000"/>
                </a:solidFill>
              </a:rPr>
              <a:t>2</a:t>
            </a:r>
            <a:r>
              <a:rPr lang="zh-CN" altLang="en-US" sz="1400" dirty="0">
                <a:solidFill>
                  <a:srgbClr val="FF0000"/>
                </a:solidFill>
              </a:rPr>
              <a:t>压力</a:t>
            </a:r>
            <a:endParaRPr lang="en-US" altLang="zh-CN" sz="1400" dirty="0">
              <a:solidFill>
                <a:srgbClr val="FF0000"/>
              </a:solidFill>
            </a:endParaRPr>
          </a:p>
          <a:p>
            <a:pPr algn="ctr"/>
            <a:r>
              <a:rPr lang="zh-CN" altLang="en-US" sz="1400" dirty="0">
                <a:solidFill>
                  <a:srgbClr val="FF0000"/>
                </a:solidFill>
              </a:rPr>
              <a:t>传感器</a:t>
            </a:r>
            <a:r>
              <a:rPr lang="en-US" altLang="zh-CN" sz="1400" dirty="0">
                <a:solidFill>
                  <a:srgbClr val="FF0000"/>
                </a:solidFill>
              </a:rPr>
              <a:t>R11</a:t>
            </a:r>
            <a:endParaRPr lang="zh-CN" altLang="en-US" sz="1400" dirty="0">
              <a:solidFill>
                <a:srgbClr val="FF0000"/>
              </a:solidFill>
            </a:endParaRPr>
          </a:p>
        </p:txBody>
      </p:sp>
      <p:cxnSp>
        <p:nvCxnSpPr>
          <p:cNvPr id="31" name="直接箭头连接符 30">
            <a:extLst>
              <a:ext uri="{FF2B5EF4-FFF2-40B4-BE49-F238E27FC236}">
                <a16:creationId xmlns:a16="http://schemas.microsoft.com/office/drawing/2014/main" id="{F5326BCD-9087-486D-8BDE-1275F30C2ED3}"/>
              </a:ext>
            </a:extLst>
          </p:cNvPr>
          <p:cNvCxnSpPr>
            <a:cxnSpLocks/>
          </p:cNvCxnSpPr>
          <p:nvPr/>
        </p:nvCxnSpPr>
        <p:spPr>
          <a:xfrm flipV="1">
            <a:off x="10256108" y="5177351"/>
            <a:ext cx="950380" cy="15595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文本框 31">
            <a:extLst>
              <a:ext uri="{FF2B5EF4-FFF2-40B4-BE49-F238E27FC236}">
                <a16:creationId xmlns:a16="http://schemas.microsoft.com/office/drawing/2014/main" id="{116703F2-10E4-4FA1-AB6A-60BE046589F7}"/>
              </a:ext>
            </a:extLst>
          </p:cNvPr>
          <p:cNvSpPr txBox="1"/>
          <p:nvPr/>
        </p:nvSpPr>
        <p:spPr>
          <a:xfrm>
            <a:off x="10993976" y="4927843"/>
            <a:ext cx="1155287" cy="523220"/>
          </a:xfrm>
          <a:prstGeom prst="rect">
            <a:avLst/>
          </a:prstGeom>
          <a:noFill/>
        </p:spPr>
        <p:txBody>
          <a:bodyPr wrap="square" rtlCol="0">
            <a:spAutoFit/>
          </a:bodyPr>
          <a:lstStyle/>
          <a:p>
            <a:pPr algn="ctr"/>
            <a:r>
              <a:rPr lang="zh-CN" altLang="en-US" sz="1400" dirty="0">
                <a:solidFill>
                  <a:srgbClr val="FF0000"/>
                </a:solidFill>
              </a:rPr>
              <a:t>主泵</a:t>
            </a:r>
            <a:r>
              <a:rPr lang="en-US" altLang="zh-CN" sz="1400" dirty="0">
                <a:solidFill>
                  <a:srgbClr val="FF0000"/>
                </a:solidFill>
              </a:rPr>
              <a:t>2</a:t>
            </a:r>
            <a:r>
              <a:rPr lang="zh-CN" altLang="en-US" sz="1400" dirty="0">
                <a:solidFill>
                  <a:srgbClr val="FF0000"/>
                </a:solidFill>
              </a:rPr>
              <a:t>比例电磁阀</a:t>
            </a:r>
            <a:r>
              <a:rPr lang="en-US" altLang="zh-CN" sz="1400" dirty="0">
                <a:solidFill>
                  <a:srgbClr val="FF0000"/>
                </a:solidFill>
              </a:rPr>
              <a:t>Y5</a:t>
            </a:r>
            <a:endParaRPr lang="zh-CN" altLang="en-US" sz="1400" dirty="0">
              <a:solidFill>
                <a:srgbClr val="FF0000"/>
              </a:solidFill>
            </a:endParaRPr>
          </a:p>
        </p:txBody>
      </p:sp>
      <p:cxnSp>
        <p:nvCxnSpPr>
          <p:cNvPr id="33" name="直接箭头连接符 32">
            <a:extLst>
              <a:ext uri="{FF2B5EF4-FFF2-40B4-BE49-F238E27FC236}">
                <a16:creationId xmlns:a16="http://schemas.microsoft.com/office/drawing/2014/main" id="{F2F09C6E-FAC9-4FB1-B687-35DACDA1E933}"/>
              </a:ext>
            </a:extLst>
          </p:cNvPr>
          <p:cNvCxnSpPr>
            <a:cxnSpLocks/>
          </p:cNvCxnSpPr>
          <p:nvPr/>
        </p:nvCxnSpPr>
        <p:spPr>
          <a:xfrm>
            <a:off x="10651524" y="5401879"/>
            <a:ext cx="554964" cy="24574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文本框 33">
            <a:extLst>
              <a:ext uri="{FF2B5EF4-FFF2-40B4-BE49-F238E27FC236}">
                <a16:creationId xmlns:a16="http://schemas.microsoft.com/office/drawing/2014/main" id="{A262B21A-64A2-4B37-A6F4-60A43E4954A7}"/>
              </a:ext>
            </a:extLst>
          </p:cNvPr>
          <p:cNvSpPr txBox="1"/>
          <p:nvPr/>
        </p:nvSpPr>
        <p:spPr>
          <a:xfrm>
            <a:off x="10993976" y="5398112"/>
            <a:ext cx="1155287" cy="523220"/>
          </a:xfrm>
          <a:prstGeom prst="rect">
            <a:avLst/>
          </a:prstGeom>
          <a:noFill/>
        </p:spPr>
        <p:txBody>
          <a:bodyPr wrap="square" rtlCol="0">
            <a:spAutoFit/>
          </a:bodyPr>
          <a:lstStyle/>
          <a:p>
            <a:pPr algn="ctr"/>
            <a:r>
              <a:rPr lang="zh-CN" altLang="en-US" sz="1400" dirty="0">
                <a:solidFill>
                  <a:srgbClr val="FF0000"/>
                </a:solidFill>
              </a:rPr>
              <a:t>主泵</a:t>
            </a:r>
            <a:r>
              <a:rPr lang="en-US" altLang="zh-CN" sz="1400" dirty="0">
                <a:solidFill>
                  <a:srgbClr val="FF0000"/>
                </a:solidFill>
              </a:rPr>
              <a:t>1</a:t>
            </a:r>
            <a:r>
              <a:rPr lang="zh-CN" altLang="en-US" sz="1400" dirty="0">
                <a:solidFill>
                  <a:srgbClr val="FF0000"/>
                </a:solidFill>
              </a:rPr>
              <a:t>比例电磁阀</a:t>
            </a:r>
            <a:r>
              <a:rPr lang="en-US" altLang="zh-CN" sz="1400" dirty="0">
                <a:solidFill>
                  <a:srgbClr val="FF0000"/>
                </a:solidFill>
              </a:rPr>
              <a:t>Y4</a:t>
            </a:r>
            <a:endParaRPr lang="zh-CN" altLang="en-US" sz="1400" dirty="0">
              <a:solidFill>
                <a:srgbClr val="FF0000"/>
              </a:solidFill>
            </a:endParaRPr>
          </a:p>
        </p:txBody>
      </p:sp>
      <p:sp>
        <p:nvSpPr>
          <p:cNvPr id="35" name="矩形 34">
            <a:extLst>
              <a:ext uri="{FF2B5EF4-FFF2-40B4-BE49-F238E27FC236}">
                <a16:creationId xmlns:a16="http://schemas.microsoft.com/office/drawing/2014/main" id="{F854FF2D-B128-46D6-991F-602DDD758FE4}"/>
              </a:ext>
            </a:extLst>
          </p:cNvPr>
          <p:cNvSpPr/>
          <p:nvPr/>
        </p:nvSpPr>
        <p:spPr>
          <a:xfrm>
            <a:off x="258002" y="1155364"/>
            <a:ext cx="2089033"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电磁阀明细简介</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24808736"/>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DFD6D8D6-1FAD-45B0-BD85-5CA23E13F546}"/>
              </a:ext>
            </a:extLst>
          </p:cNvPr>
          <p:cNvSpPr/>
          <p:nvPr/>
        </p:nvSpPr>
        <p:spPr>
          <a:xfrm>
            <a:off x="245839" y="1212067"/>
            <a:ext cx="2550698" cy="369332"/>
          </a:xfrm>
          <a:prstGeom prst="rect">
            <a:avLst/>
          </a:prstGeom>
        </p:spPr>
        <p:txBody>
          <a:bodyPr wrap="none">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压力传感器明细简介</a:t>
            </a:r>
            <a:endParaRPr lang="en-US" altLang="zh-CN"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359666FF-55A3-446F-B8F2-CDF0A68281AE}"/>
              </a:ext>
            </a:extLst>
          </p:cNvPr>
          <p:cNvPicPr>
            <a:picLocks noChangeAspect="1"/>
          </p:cNvPicPr>
          <p:nvPr/>
        </p:nvPicPr>
        <p:blipFill>
          <a:blip r:embed="rId2"/>
          <a:stretch>
            <a:fillRect/>
          </a:stretch>
        </p:blipFill>
        <p:spPr>
          <a:xfrm>
            <a:off x="5890877" y="1871083"/>
            <a:ext cx="3954164" cy="4438237"/>
          </a:xfrm>
          <a:prstGeom prst="rect">
            <a:avLst/>
          </a:prstGeom>
        </p:spPr>
      </p:pic>
      <p:pic>
        <p:nvPicPr>
          <p:cNvPr id="5" name="图片 4">
            <a:extLst>
              <a:ext uri="{FF2B5EF4-FFF2-40B4-BE49-F238E27FC236}">
                <a16:creationId xmlns:a16="http://schemas.microsoft.com/office/drawing/2014/main" id="{553E20AD-41E0-4C94-BB3A-2C24CF23C7A8}"/>
              </a:ext>
            </a:extLst>
          </p:cNvPr>
          <p:cNvPicPr>
            <a:picLocks noChangeAspect="1"/>
          </p:cNvPicPr>
          <p:nvPr/>
        </p:nvPicPr>
        <p:blipFill>
          <a:blip r:embed="rId3"/>
          <a:stretch>
            <a:fillRect/>
          </a:stretch>
        </p:blipFill>
        <p:spPr>
          <a:xfrm>
            <a:off x="508039" y="4286494"/>
            <a:ext cx="4691522" cy="2022826"/>
          </a:xfrm>
          <a:prstGeom prst="rect">
            <a:avLst/>
          </a:prstGeom>
        </p:spPr>
      </p:pic>
      <p:cxnSp>
        <p:nvCxnSpPr>
          <p:cNvPr id="6" name="直接箭头连接符 5">
            <a:extLst>
              <a:ext uri="{FF2B5EF4-FFF2-40B4-BE49-F238E27FC236}">
                <a16:creationId xmlns:a16="http://schemas.microsoft.com/office/drawing/2014/main" id="{85C29C76-AFAF-406C-8FF4-B369F0088B42}"/>
              </a:ext>
            </a:extLst>
          </p:cNvPr>
          <p:cNvCxnSpPr>
            <a:cxnSpLocks/>
            <a:endCxn id="7" idx="2"/>
          </p:cNvCxnSpPr>
          <p:nvPr/>
        </p:nvCxnSpPr>
        <p:spPr>
          <a:xfrm flipH="1" flipV="1">
            <a:off x="1165785" y="4111519"/>
            <a:ext cx="1457280" cy="1638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1FFC3644-6C79-4ABB-BDE5-0A3EE6071EDF}"/>
              </a:ext>
            </a:extLst>
          </p:cNvPr>
          <p:cNvSpPr txBox="1"/>
          <p:nvPr/>
        </p:nvSpPr>
        <p:spPr>
          <a:xfrm>
            <a:off x="474854" y="3588299"/>
            <a:ext cx="1381861" cy="523220"/>
          </a:xfrm>
          <a:prstGeom prst="rect">
            <a:avLst/>
          </a:prstGeom>
          <a:noFill/>
        </p:spPr>
        <p:txBody>
          <a:bodyPr wrap="square" rtlCol="0">
            <a:spAutoFit/>
          </a:bodyPr>
          <a:lstStyle/>
          <a:p>
            <a:pPr algn="ctr"/>
            <a:r>
              <a:rPr lang="zh-CN" altLang="en-US" sz="1400" dirty="0">
                <a:solidFill>
                  <a:srgbClr val="FF0000"/>
                </a:solidFill>
              </a:rPr>
              <a:t>泵</a:t>
            </a:r>
            <a:r>
              <a:rPr lang="en-US" altLang="zh-CN" sz="1400" dirty="0">
                <a:solidFill>
                  <a:srgbClr val="FF0000"/>
                </a:solidFill>
              </a:rPr>
              <a:t>2</a:t>
            </a:r>
            <a:r>
              <a:rPr lang="zh-CN" altLang="en-US" sz="1400" dirty="0">
                <a:solidFill>
                  <a:srgbClr val="FF0000"/>
                </a:solidFill>
              </a:rPr>
              <a:t>切断</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Y16</a:t>
            </a:r>
            <a:endParaRPr lang="zh-CN" altLang="en-US" sz="1400" dirty="0">
              <a:solidFill>
                <a:srgbClr val="FF0000"/>
              </a:solidFill>
            </a:endParaRPr>
          </a:p>
        </p:txBody>
      </p:sp>
      <p:cxnSp>
        <p:nvCxnSpPr>
          <p:cNvPr id="8" name="直接箭头连接符 7">
            <a:extLst>
              <a:ext uri="{FF2B5EF4-FFF2-40B4-BE49-F238E27FC236}">
                <a16:creationId xmlns:a16="http://schemas.microsoft.com/office/drawing/2014/main" id="{BB33FFC8-5862-4DB8-915D-B546CE41A6D1}"/>
              </a:ext>
            </a:extLst>
          </p:cNvPr>
          <p:cNvCxnSpPr>
            <a:cxnSpLocks/>
            <a:endCxn id="9" idx="2"/>
          </p:cNvCxnSpPr>
          <p:nvPr/>
        </p:nvCxnSpPr>
        <p:spPr>
          <a:xfrm flipH="1" flipV="1">
            <a:off x="2352684" y="4111519"/>
            <a:ext cx="378487" cy="1638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36A133A0-3C3F-4B89-9CF0-0D3C7BF5FD3B}"/>
              </a:ext>
            </a:extLst>
          </p:cNvPr>
          <p:cNvSpPr txBox="1"/>
          <p:nvPr/>
        </p:nvSpPr>
        <p:spPr>
          <a:xfrm>
            <a:off x="1661753" y="3588299"/>
            <a:ext cx="1381861" cy="523220"/>
          </a:xfrm>
          <a:prstGeom prst="rect">
            <a:avLst/>
          </a:prstGeom>
          <a:noFill/>
        </p:spPr>
        <p:txBody>
          <a:bodyPr wrap="square" rtlCol="0">
            <a:spAutoFit/>
          </a:bodyPr>
          <a:lstStyle/>
          <a:p>
            <a:pPr algn="ctr"/>
            <a:r>
              <a:rPr lang="zh-CN" altLang="en-US" sz="1400" dirty="0">
                <a:solidFill>
                  <a:srgbClr val="FF0000"/>
                </a:solidFill>
              </a:rPr>
              <a:t>机具夹紧</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Y14</a:t>
            </a:r>
            <a:endParaRPr lang="zh-CN" altLang="en-US" sz="1400" dirty="0">
              <a:solidFill>
                <a:srgbClr val="FF0000"/>
              </a:solidFill>
            </a:endParaRPr>
          </a:p>
        </p:txBody>
      </p:sp>
      <p:cxnSp>
        <p:nvCxnSpPr>
          <p:cNvPr id="10" name="直接箭头连接符 9">
            <a:extLst>
              <a:ext uri="{FF2B5EF4-FFF2-40B4-BE49-F238E27FC236}">
                <a16:creationId xmlns:a16="http://schemas.microsoft.com/office/drawing/2014/main" id="{EB77FF23-62A8-4783-963A-DF53B58DEB74}"/>
              </a:ext>
            </a:extLst>
          </p:cNvPr>
          <p:cNvCxnSpPr>
            <a:cxnSpLocks/>
            <a:endCxn id="11" idx="2"/>
          </p:cNvCxnSpPr>
          <p:nvPr/>
        </p:nvCxnSpPr>
        <p:spPr>
          <a:xfrm flipV="1">
            <a:off x="2894528" y="4111519"/>
            <a:ext cx="1870589" cy="1638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27960B2E-C67C-4228-92EA-18B73E933827}"/>
              </a:ext>
            </a:extLst>
          </p:cNvPr>
          <p:cNvSpPr txBox="1"/>
          <p:nvPr/>
        </p:nvSpPr>
        <p:spPr>
          <a:xfrm>
            <a:off x="4074186" y="3588299"/>
            <a:ext cx="1381861" cy="523220"/>
          </a:xfrm>
          <a:prstGeom prst="rect">
            <a:avLst/>
          </a:prstGeom>
          <a:noFill/>
        </p:spPr>
        <p:txBody>
          <a:bodyPr wrap="square" rtlCol="0">
            <a:spAutoFit/>
          </a:bodyPr>
          <a:lstStyle/>
          <a:p>
            <a:pPr algn="ctr"/>
            <a:r>
              <a:rPr lang="zh-CN" altLang="en-US" sz="1400" dirty="0">
                <a:solidFill>
                  <a:srgbClr val="FF0000"/>
                </a:solidFill>
              </a:rPr>
              <a:t>破碎限流</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Y12</a:t>
            </a:r>
            <a:endParaRPr lang="zh-CN" altLang="en-US" sz="1400" dirty="0">
              <a:solidFill>
                <a:srgbClr val="FF0000"/>
              </a:solidFill>
            </a:endParaRPr>
          </a:p>
        </p:txBody>
      </p:sp>
      <p:cxnSp>
        <p:nvCxnSpPr>
          <p:cNvPr id="13" name="直接箭头连接符 12">
            <a:extLst>
              <a:ext uri="{FF2B5EF4-FFF2-40B4-BE49-F238E27FC236}">
                <a16:creationId xmlns:a16="http://schemas.microsoft.com/office/drawing/2014/main" id="{58AF3172-BF3D-4469-B71F-6BF2F5D5C227}"/>
              </a:ext>
            </a:extLst>
          </p:cNvPr>
          <p:cNvCxnSpPr>
            <a:cxnSpLocks/>
            <a:endCxn id="14" idx="2"/>
          </p:cNvCxnSpPr>
          <p:nvPr/>
        </p:nvCxnSpPr>
        <p:spPr>
          <a:xfrm flipV="1">
            <a:off x="2806422" y="4111519"/>
            <a:ext cx="733161" cy="1638491"/>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3DFFDA4F-E3A1-4C58-BB17-BFE17F066041}"/>
              </a:ext>
            </a:extLst>
          </p:cNvPr>
          <p:cNvSpPr txBox="1"/>
          <p:nvPr/>
        </p:nvSpPr>
        <p:spPr>
          <a:xfrm>
            <a:off x="2848652" y="3588299"/>
            <a:ext cx="1381861" cy="523220"/>
          </a:xfrm>
          <a:prstGeom prst="rect">
            <a:avLst/>
          </a:prstGeom>
          <a:noFill/>
        </p:spPr>
        <p:txBody>
          <a:bodyPr wrap="square" rtlCol="0">
            <a:spAutoFit/>
          </a:bodyPr>
          <a:lstStyle/>
          <a:p>
            <a:pPr algn="ctr"/>
            <a:r>
              <a:rPr lang="zh-CN" altLang="en-US" sz="1400" dirty="0">
                <a:solidFill>
                  <a:srgbClr val="FF0000"/>
                </a:solidFill>
              </a:rPr>
              <a:t>机具松开</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Y15</a:t>
            </a:r>
            <a:endParaRPr lang="zh-CN" altLang="en-US" sz="1400" dirty="0">
              <a:solidFill>
                <a:srgbClr val="FF0000"/>
              </a:solidFill>
            </a:endParaRPr>
          </a:p>
        </p:txBody>
      </p:sp>
      <p:cxnSp>
        <p:nvCxnSpPr>
          <p:cNvPr id="15" name="直接箭头连接符 14">
            <a:extLst>
              <a:ext uri="{FF2B5EF4-FFF2-40B4-BE49-F238E27FC236}">
                <a16:creationId xmlns:a16="http://schemas.microsoft.com/office/drawing/2014/main" id="{6E345847-A419-4BE5-9744-775A30ED0BDF}"/>
              </a:ext>
            </a:extLst>
          </p:cNvPr>
          <p:cNvCxnSpPr>
            <a:cxnSpLocks/>
            <a:endCxn id="16" idx="1"/>
          </p:cNvCxnSpPr>
          <p:nvPr/>
        </p:nvCxnSpPr>
        <p:spPr>
          <a:xfrm flipV="1">
            <a:off x="9204945" y="2001485"/>
            <a:ext cx="1185179" cy="59413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文本框 15">
            <a:extLst>
              <a:ext uri="{FF2B5EF4-FFF2-40B4-BE49-F238E27FC236}">
                <a16:creationId xmlns:a16="http://schemas.microsoft.com/office/drawing/2014/main" id="{2230881F-909B-4514-B6DB-4BD48133732F}"/>
              </a:ext>
            </a:extLst>
          </p:cNvPr>
          <p:cNvSpPr txBox="1"/>
          <p:nvPr/>
        </p:nvSpPr>
        <p:spPr>
          <a:xfrm>
            <a:off x="10390124" y="1739875"/>
            <a:ext cx="1005572" cy="523220"/>
          </a:xfrm>
          <a:prstGeom prst="rect">
            <a:avLst/>
          </a:prstGeom>
          <a:noFill/>
        </p:spPr>
        <p:txBody>
          <a:bodyPr wrap="square" rtlCol="0">
            <a:spAutoFit/>
          </a:bodyPr>
          <a:lstStyle/>
          <a:p>
            <a:pPr algn="ctr"/>
            <a:r>
              <a:rPr lang="zh-CN" altLang="en-US" sz="1400" dirty="0">
                <a:solidFill>
                  <a:srgbClr val="FF0000"/>
                </a:solidFill>
              </a:rPr>
              <a:t>快换</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Y7</a:t>
            </a:r>
            <a:endParaRPr lang="zh-CN" altLang="en-US" sz="1400" dirty="0">
              <a:solidFill>
                <a:srgbClr val="FF0000"/>
              </a:solidFill>
            </a:endParaRPr>
          </a:p>
        </p:txBody>
      </p:sp>
      <p:cxnSp>
        <p:nvCxnSpPr>
          <p:cNvPr id="17" name="直接箭头连接符 16">
            <a:extLst>
              <a:ext uri="{FF2B5EF4-FFF2-40B4-BE49-F238E27FC236}">
                <a16:creationId xmlns:a16="http://schemas.microsoft.com/office/drawing/2014/main" id="{75C87017-2717-4514-A55D-5485BB3BBDF9}"/>
              </a:ext>
            </a:extLst>
          </p:cNvPr>
          <p:cNvCxnSpPr>
            <a:cxnSpLocks/>
            <a:endCxn id="18" idx="1"/>
          </p:cNvCxnSpPr>
          <p:nvPr/>
        </p:nvCxnSpPr>
        <p:spPr>
          <a:xfrm flipV="1">
            <a:off x="8713847" y="2596375"/>
            <a:ext cx="1619424" cy="12549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C2F45A8-315E-4DE6-A935-8721E0273B54}"/>
              </a:ext>
            </a:extLst>
          </p:cNvPr>
          <p:cNvSpPr txBox="1"/>
          <p:nvPr/>
        </p:nvSpPr>
        <p:spPr>
          <a:xfrm>
            <a:off x="10333271" y="2334765"/>
            <a:ext cx="1077794" cy="523220"/>
          </a:xfrm>
          <a:prstGeom prst="rect">
            <a:avLst/>
          </a:prstGeom>
          <a:noFill/>
        </p:spPr>
        <p:txBody>
          <a:bodyPr wrap="square" rtlCol="0">
            <a:spAutoFit/>
          </a:bodyPr>
          <a:lstStyle/>
          <a:p>
            <a:pPr algn="ctr"/>
            <a:r>
              <a:rPr lang="zh-CN" altLang="en-US" sz="1400" dirty="0">
                <a:solidFill>
                  <a:srgbClr val="FF0000"/>
                </a:solidFill>
              </a:rPr>
              <a:t>机具右回转</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Y11</a:t>
            </a:r>
            <a:endParaRPr lang="zh-CN" altLang="en-US" sz="1400" dirty="0">
              <a:solidFill>
                <a:srgbClr val="FF0000"/>
              </a:solidFill>
            </a:endParaRPr>
          </a:p>
        </p:txBody>
      </p:sp>
      <p:cxnSp>
        <p:nvCxnSpPr>
          <p:cNvPr id="19" name="直接箭头连接符 18">
            <a:extLst>
              <a:ext uri="{FF2B5EF4-FFF2-40B4-BE49-F238E27FC236}">
                <a16:creationId xmlns:a16="http://schemas.microsoft.com/office/drawing/2014/main" id="{404E2A21-9761-4DBD-9C59-644575F9C084}"/>
              </a:ext>
            </a:extLst>
          </p:cNvPr>
          <p:cNvCxnSpPr>
            <a:cxnSpLocks/>
            <a:endCxn id="20" idx="1"/>
          </p:cNvCxnSpPr>
          <p:nvPr/>
        </p:nvCxnSpPr>
        <p:spPr>
          <a:xfrm>
            <a:off x="8775700" y="3189928"/>
            <a:ext cx="1552066" cy="5948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5BD3102E-6888-41FD-8C3D-F95BF6890459}"/>
              </a:ext>
            </a:extLst>
          </p:cNvPr>
          <p:cNvSpPr txBox="1"/>
          <p:nvPr/>
        </p:nvSpPr>
        <p:spPr>
          <a:xfrm>
            <a:off x="10327766" y="3523208"/>
            <a:ext cx="1256766" cy="523220"/>
          </a:xfrm>
          <a:prstGeom prst="rect">
            <a:avLst/>
          </a:prstGeom>
          <a:noFill/>
        </p:spPr>
        <p:txBody>
          <a:bodyPr wrap="square" rtlCol="0">
            <a:spAutoFit/>
          </a:bodyPr>
          <a:lstStyle/>
          <a:p>
            <a:pPr algn="ctr"/>
            <a:r>
              <a:rPr lang="zh-CN" altLang="en-US" sz="1400" dirty="0">
                <a:solidFill>
                  <a:srgbClr val="FF0000"/>
                </a:solidFill>
              </a:rPr>
              <a:t>机具回转流量</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Y19</a:t>
            </a:r>
            <a:endParaRPr lang="zh-CN" altLang="en-US" sz="1400" dirty="0">
              <a:solidFill>
                <a:srgbClr val="FF0000"/>
              </a:solidFill>
            </a:endParaRPr>
          </a:p>
        </p:txBody>
      </p:sp>
      <p:cxnSp>
        <p:nvCxnSpPr>
          <p:cNvPr id="21" name="直接箭头连接符 20">
            <a:extLst>
              <a:ext uri="{FF2B5EF4-FFF2-40B4-BE49-F238E27FC236}">
                <a16:creationId xmlns:a16="http://schemas.microsoft.com/office/drawing/2014/main" id="{C8346A3B-E2EA-4C6C-BF75-44CE315B9E58}"/>
              </a:ext>
            </a:extLst>
          </p:cNvPr>
          <p:cNvCxnSpPr>
            <a:cxnSpLocks/>
            <a:endCxn id="22" idx="1"/>
          </p:cNvCxnSpPr>
          <p:nvPr/>
        </p:nvCxnSpPr>
        <p:spPr>
          <a:xfrm>
            <a:off x="8566150" y="3320909"/>
            <a:ext cx="1869025" cy="10473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文本框 21">
            <a:extLst>
              <a:ext uri="{FF2B5EF4-FFF2-40B4-BE49-F238E27FC236}">
                <a16:creationId xmlns:a16="http://schemas.microsoft.com/office/drawing/2014/main" id="{6929763E-CEB5-464E-9797-1F93E2B10A84}"/>
              </a:ext>
            </a:extLst>
          </p:cNvPr>
          <p:cNvSpPr txBox="1"/>
          <p:nvPr/>
        </p:nvSpPr>
        <p:spPr>
          <a:xfrm>
            <a:off x="10435175" y="4106614"/>
            <a:ext cx="1101462" cy="523220"/>
          </a:xfrm>
          <a:prstGeom prst="rect">
            <a:avLst/>
          </a:prstGeom>
          <a:noFill/>
        </p:spPr>
        <p:txBody>
          <a:bodyPr wrap="square" rtlCol="0">
            <a:spAutoFit/>
          </a:bodyPr>
          <a:lstStyle/>
          <a:p>
            <a:pPr algn="ctr"/>
            <a:r>
              <a:rPr lang="zh-CN" altLang="en-US" sz="1400" dirty="0">
                <a:solidFill>
                  <a:srgbClr val="FF0000"/>
                </a:solidFill>
              </a:rPr>
              <a:t>机具左回转</a:t>
            </a:r>
            <a:endParaRPr lang="en-US" altLang="zh-CN" sz="1400" dirty="0">
              <a:solidFill>
                <a:srgbClr val="FF0000"/>
              </a:solidFill>
            </a:endParaRPr>
          </a:p>
          <a:p>
            <a:pPr algn="ctr"/>
            <a:r>
              <a:rPr lang="zh-CN" altLang="en-US" sz="1400" dirty="0">
                <a:solidFill>
                  <a:srgbClr val="FF0000"/>
                </a:solidFill>
              </a:rPr>
              <a:t>电磁阀</a:t>
            </a:r>
            <a:r>
              <a:rPr lang="en-US" altLang="zh-CN" sz="1400" dirty="0">
                <a:solidFill>
                  <a:srgbClr val="FF0000"/>
                </a:solidFill>
              </a:rPr>
              <a:t>Y10</a:t>
            </a:r>
            <a:endParaRPr lang="zh-CN" altLang="en-US" sz="1400" dirty="0">
              <a:solidFill>
                <a:srgbClr val="FF0000"/>
              </a:solidFill>
            </a:endParaRPr>
          </a:p>
        </p:txBody>
      </p:sp>
      <p:cxnSp>
        <p:nvCxnSpPr>
          <p:cNvPr id="23" name="直接箭头连接符 22">
            <a:extLst>
              <a:ext uri="{FF2B5EF4-FFF2-40B4-BE49-F238E27FC236}">
                <a16:creationId xmlns:a16="http://schemas.microsoft.com/office/drawing/2014/main" id="{D0B12598-05EB-4BBC-A224-60CF40CE8E65}"/>
              </a:ext>
            </a:extLst>
          </p:cNvPr>
          <p:cNvCxnSpPr>
            <a:cxnSpLocks/>
            <a:endCxn id="24" idx="1"/>
          </p:cNvCxnSpPr>
          <p:nvPr/>
        </p:nvCxnSpPr>
        <p:spPr>
          <a:xfrm>
            <a:off x="8519214" y="3005538"/>
            <a:ext cx="1760657" cy="1843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732DE772-9E4F-4088-81C9-3CE7D1929C30}"/>
              </a:ext>
            </a:extLst>
          </p:cNvPr>
          <p:cNvSpPr txBox="1"/>
          <p:nvPr/>
        </p:nvSpPr>
        <p:spPr>
          <a:xfrm>
            <a:off x="10279871" y="2928318"/>
            <a:ext cx="1256766" cy="523220"/>
          </a:xfrm>
          <a:prstGeom prst="rect">
            <a:avLst/>
          </a:prstGeom>
          <a:noFill/>
        </p:spPr>
        <p:txBody>
          <a:bodyPr wrap="square" rtlCol="0">
            <a:spAutoFit/>
          </a:bodyPr>
          <a:lstStyle/>
          <a:p>
            <a:pPr algn="ctr"/>
            <a:r>
              <a:rPr lang="en-US" altLang="zh-CN" sz="1400" dirty="0">
                <a:solidFill>
                  <a:srgbClr val="FF0000"/>
                </a:solidFill>
              </a:rPr>
              <a:t>PTO</a:t>
            </a:r>
            <a:r>
              <a:rPr lang="zh-CN" altLang="en-US" sz="1400" dirty="0">
                <a:solidFill>
                  <a:srgbClr val="FF0000"/>
                </a:solidFill>
              </a:rPr>
              <a:t>泵工作压力传感器</a:t>
            </a:r>
            <a:r>
              <a:rPr lang="en-US" altLang="zh-CN" sz="1400" dirty="0">
                <a:solidFill>
                  <a:srgbClr val="FF0000"/>
                </a:solidFill>
              </a:rPr>
              <a:t>R31</a:t>
            </a:r>
            <a:endParaRPr lang="zh-CN" altLang="en-US" sz="1400" dirty="0">
              <a:solidFill>
                <a:srgbClr val="FF0000"/>
              </a:solidFill>
            </a:endParaRPr>
          </a:p>
        </p:txBody>
      </p:sp>
      <p:pic>
        <p:nvPicPr>
          <p:cNvPr id="25" name="图片 24">
            <a:extLst>
              <a:ext uri="{FF2B5EF4-FFF2-40B4-BE49-F238E27FC236}">
                <a16:creationId xmlns:a16="http://schemas.microsoft.com/office/drawing/2014/main" id="{A0D88CF1-C835-4193-8A40-B0D8749239A8}"/>
              </a:ext>
            </a:extLst>
          </p:cNvPr>
          <p:cNvPicPr>
            <a:picLocks noChangeAspect="1"/>
          </p:cNvPicPr>
          <p:nvPr/>
        </p:nvPicPr>
        <p:blipFill>
          <a:blip r:embed="rId4"/>
          <a:stretch>
            <a:fillRect/>
          </a:stretch>
        </p:blipFill>
        <p:spPr>
          <a:xfrm>
            <a:off x="862286" y="1547805"/>
            <a:ext cx="3179420" cy="2080650"/>
          </a:xfrm>
          <a:prstGeom prst="rect">
            <a:avLst/>
          </a:prstGeom>
        </p:spPr>
      </p:pic>
      <p:cxnSp>
        <p:nvCxnSpPr>
          <p:cNvPr id="26" name="直接箭头连接符 25">
            <a:extLst>
              <a:ext uri="{FF2B5EF4-FFF2-40B4-BE49-F238E27FC236}">
                <a16:creationId xmlns:a16="http://schemas.microsoft.com/office/drawing/2014/main" id="{24B044C7-2190-4BF3-83C1-E1DE7E2DD9EB}"/>
              </a:ext>
            </a:extLst>
          </p:cNvPr>
          <p:cNvCxnSpPr>
            <a:cxnSpLocks/>
            <a:endCxn id="27" idx="1"/>
          </p:cNvCxnSpPr>
          <p:nvPr/>
        </p:nvCxnSpPr>
        <p:spPr>
          <a:xfrm>
            <a:off x="2255520" y="2721869"/>
            <a:ext cx="2059305" cy="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文本框 26">
            <a:extLst>
              <a:ext uri="{FF2B5EF4-FFF2-40B4-BE49-F238E27FC236}">
                <a16:creationId xmlns:a16="http://schemas.microsoft.com/office/drawing/2014/main" id="{00973282-A6E0-4DEC-A75B-40CFAB7353C0}"/>
              </a:ext>
            </a:extLst>
          </p:cNvPr>
          <p:cNvSpPr txBox="1"/>
          <p:nvPr/>
        </p:nvSpPr>
        <p:spPr>
          <a:xfrm>
            <a:off x="4314825" y="2460259"/>
            <a:ext cx="1256766" cy="523220"/>
          </a:xfrm>
          <a:prstGeom prst="rect">
            <a:avLst/>
          </a:prstGeom>
          <a:noFill/>
        </p:spPr>
        <p:txBody>
          <a:bodyPr wrap="square" rtlCol="0">
            <a:spAutoFit/>
          </a:bodyPr>
          <a:lstStyle/>
          <a:p>
            <a:pPr algn="ctr"/>
            <a:r>
              <a:rPr lang="zh-CN" altLang="en-US" sz="1400" dirty="0">
                <a:solidFill>
                  <a:srgbClr val="FF0000"/>
                </a:solidFill>
              </a:rPr>
              <a:t>动臂大腔压力传感器</a:t>
            </a:r>
            <a:r>
              <a:rPr lang="en-US" altLang="zh-CN" sz="1400" dirty="0">
                <a:solidFill>
                  <a:srgbClr val="FF0000"/>
                </a:solidFill>
              </a:rPr>
              <a:t>R30</a:t>
            </a:r>
            <a:endParaRPr lang="zh-CN" altLang="en-US" sz="1400" dirty="0">
              <a:solidFill>
                <a:srgbClr val="FF0000"/>
              </a:solidFill>
            </a:endParaRPr>
          </a:p>
        </p:txBody>
      </p:sp>
    </p:spTree>
    <p:extLst>
      <p:ext uri="{BB962C8B-B14F-4D97-AF65-F5344CB8AC3E}">
        <p14:creationId xmlns:p14="http://schemas.microsoft.com/office/powerpoint/2010/main" val="3529981195"/>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350C8941-554F-48B4-B221-4097469E6B10}"/>
              </a:ext>
            </a:extLst>
          </p:cNvPr>
          <p:cNvSpPr/>
          <p:nvPr/>
        </p:nvSpPr>
        <p:spPr>
          <a:xfrm>
            <a:off x="7282876" y="1239996"/>
            <a:ext cx="4261424" cy="4801314"/>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钥匙开关打到</a:t>
            </a:r>
            <a:r>
              <a:rPr lang="zh-CN" altLang="en-US" dirty="0">
                <a:latin typeface="微软雅黑" panose="020B0503020204020204" pitchFamily="34" charset="-122"/>
                <a:ea typeface="微软雅黑" panose="020B0503020204020204" pitchFamily="34" charset="-122"/>
              </a:rPr>
              <a:t>打火</a:t>
            </a:r>
            <a:r>
              <a:rPr lang="zh-CN" altLang="zh-CN" dirty="0">
                <a:latin typeface="微软雅黑" panose="020B0503020204020204" pitchFamily="34" charset="-122"/>
                <a:ea typeface="微软雅黑" panose="020B0503020204020204" pitchFamily="34" charset="-122"/>
              </a:rPr>
              <a:t>位置</a:t>
            </a:r>
            <a:r>
              <a:rPr lang="zh-CN" altLang="en-US" dirty="0">
                <a:latin typeface="微软雅黑" panose="020B0503020204020204" pitchFamily="34" charset="-122"/>
                <a:ea typeface="微软雅黑" panose="020B0503020204020204" pitchFamily="34" charset="-122"/>
              </a:rPr>
              <a:t>后</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同时挖机动作触发仪表设置的相应状态时，控制器</a:t>
            </a:r>
            <a:r>
              <a:rPr lang="zh-CN" altLang="zh-CN" dirty="0">
                <a:latin typeface="微软雅黑" panose="020B0503020204020204" pitchFamily="34" charset="-122"/>
                <a:ea typeface="微软雅黑" panose="020B0503020204020204" pitchFamily="34" charset="-122"/>
              </a:rPr>
              <a:t>端口“</a:t>
            </a:r>
            <a:r>
              <a:rPr lang="en-US" altLang="zh-CN" dirty="0">
                <a:latin typeface="微软雅黑" panose="020B0503020204020204" pitchFamily="34" charset="-122"/>
                <a:ea typeface="微软雅黑" panose="020B0503020204020204" pitchFamily="34" charset="-122"/>
              </a:rPr>
              <a:t>86</a:t>
            </a:r>
            <a:r>
              <a:rPr lang="zh-CN" altLang="zh-CN" dirty="0">
                <a:latin typeface="微软雅黑" panose="020B0503020204020204" pitchFamily="34" charset="-122"/>
                <a:ea typeface="微软雅黑" panose="020B0503020204020204" pitchFamily="34" charset="-122"/>
              </a:rPr>
              <a:t>”输出高电平，继电器</a:t>
            </a:r>
            <a:r>
              <a:rPr lang="en-US" altLang="zh-CN" dirty="0">
                <a:latin typeface="微软雅黑" panose="020B0503020204020204" pitchFamily="34" charset="-122"/>
                <a:ea typeface="微软雅黑" panose="020B0503020204020204" pitchFamily="34" charset="-122"/>
              </a:rPr>
              <a:t>K4</a:t>
            </a:r>
            <a:r>
              <a:rPr lang="zh-CN" altLang="zh-CN" dirty="0">
                <a:latin typeface="微软雅黑" panose="020B0503020204020204" pitchFamily="34" charset="-122"/>
                <a:ea typeface="微软雅黑" panose="020B0503020204020204" pitchFamily="34" charset="-122"/>
              </a:rPr>
              <a:t>得电</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此时电流流经保险丝</a:t>
            </a:r>
            <a:r>
              <a:rPr lang="en-US" altLang="zh-CN" dirty="0">
                <a:latin typeface="微软雅黑" panose="020B0503020204020204" pitchFamily="34" charset="-122"/>
                <a:ea typeface="微软雅黑" panose="020B0503020204020204" pitchFamily="34" charset="-122"/>
              </a:rPr>
              <a:t>F11</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行走报警器</a:t>
            </a:r>
            <a:r>
              <a:rPr lang="zh-CN" altLang="zh-CN" dirty="0">
                <a:latin typeface="微软雅黑" panose="020B0503020204020204" pitchFamily="34" charset="-122"/>
                <a:ea typeface="微软雅黑" panose="020B0503020204020204" pitchFamily="34" charset="-122"/>
              </a:rPr>
              <a:t>继电器</a:t>
            </a:r>
            <a:r>
              <a:rPr lang="en-US" altLang="zh-CN" dirty="0">
                <a:latin typeface="微软雅黑" panose="020B0503020204020204" pitchFamily="34" charset="-122"/>
                <a:ea typeface="微软雅黑" panose="020B0503020204020204" pitchFamily="34" charset="-122"/>
              </a:rPr>
              <a:t>K4</a:t>
            </a:r>
            <a:r>
              <a:rPr lang="zh-CN" altLang="zh-CN" dirty="0">
                <a:latin typeface="微软雅黑" panose="020B0503020204020204" pitchFamily="34" charset="-122"/>
                <a:ea typeface="微软雅黑" panose="020B0503020204020204" pitchFamily="34" charset="-122"/>
              </a:rPr>
              <a:t>的触点“</a:t>
            </a:r>
            <a:r>
              <a:rPr lang="en-US" altLang="zh-CN" dirty="0">
                <a:latin typeface="微软雅黑" panose="020B0503020204020204" pitchFamily="34" charset="-122"/>
                <a:ea typeface="微软雅黑" panose="020B0503020204020204" pitchFamily="34" charset="-122"/>
              </a:rPr>
              <a:t>30</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87</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得电</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行走报警器工作蜂鸣</a:t>
            </a:r>
            <a:r>
              <a:rPr lang="zh-CN" altLang="zh-CN" dirty="0">
                <a:latin typeface="微软雅黑" panose="020B0503020204020204" pitchFamily="34" charset="-122"/>
                <a:ea typeface="微软雅黑" panose="020B0503020204020204" pitchFamily="34" charset="-122"/>
              </a:rPr>
              <a:t>；当</a:t>
            </a:r>
            <a:r>
              <a:rPr lang="zh-CN" altLang="en-US" dirty="0">
                <a:latin typeface="微软雅黑" panose="020B0503020204020204" pitchFamily="34" charset="-122"/>
                <a:ea typeface="微软雅黑" panose="020B0503020204020204" pitchFamily="34" charset="-122"/>
              </a:rPr>
              <a:t>动作结束</a:t>
            </a:r>
            <a:r>
              <a:rPr lang="zh-CN" altLang="zh-CN" dirty="0">
                <a:latin typeface="微软雅黑" panose="020B0503020204020204" pitchFamily="34" charset="-122"/>
                <a:ea typeface="微软雅黑" panose="020B0503020204020204" pitchFamily="34" charset="-122"/>
              </a:rPr>
              <a:t>时，</a:t>
            </a:r>
            <a:r>
              <a:rPr lang="zh-CN" altLang="en-US" dirty="0">
                <a:latin typeface="微软雅黑" panose="020B0503020204020204" pitchFamily="34" charset="-122"/>
                <a:ea typeface="微软雅黑" panose="020B0503020204020204" pitchFamily="34" charset="-122"/>
              </a:rPr>
              <a:t>控制器</a:t>
            </a:r>
            <a:r>
              <a:rPr lang="zh-CN" altLang="zh-CN" dirty="0">
                <a:latin typeface="微软雅黑" panose="020B0503020204020204" pitchFamily="34" charset="-122"/>
                <a:ea typeface="微软雅黑" panose="020B0503020204020204" pitchFamily="34" charset="-122"/>
              </a:rPr>
              <a:t>的端口“</a:t>
            </a:r>
            <a:r>
              <a:rPr lang="en-US" altLang="zh-CN" dirty="0">
                <a:latin typeface="微软雅黑" panose="020B0503020204020204" pitchFamily="34" charset="-122"/>
                <a:ea typeface="微软雅黑" panose="020B0503020204020204" pitchFamily="34" charset="-122"/>
              </a:rPr>
              <a:t>86</a:t>
            </a:r>
            <a:r>
              <a:rPr lang="zh-CN" altLang="zh-CN" dirty="0">
                <a:latin typeface="微软雅黑" panose="020B0503020204020204" pitchFamily="34" charset="-122"/>
                <a:ea typeface="微软雅黑" panose="020B0503020204020204" pitchFamily="34" charset="-122"/>
              </a:rPr>
              <a:t>”输出低电平，</a:t>
            </a:r>
            <a:r>
              <a:rPr lang="zh-CN" altLang="en-US" dirty="0">
                <a:latin typeface="微软雅黑" panose="020B0503020204020204" pitchFamily="34" charset="-122"/>
                <a:ea typeface="微软雅黑" panose="020B0503020204020204" pitchFamily="34" charset="-122"/>
              </a:rPr>
              <a:t>行走报警器</a:t>
            </a:r>
            <a:r>
              <a:rPr lang="zh-CN" altLang="zh-CN" dirty="0">
                <a:latin typeface="微软雅黑" panose="020B0503020204020204" pitchFamily="34" charset="-122"/>
                <a:ea typeface="微软雅黑" panose="020B0503020204020204" pitchFamily="34" charset="-122"/>
              </a:rPr>
              <a:t>继电器</a:t>
            </a:r>
            <a:r>
              <a:rPr lang="en-US" altLang="zh-CN" dirty="0">
                <a:latin typeface="微软雅黑" panose="020B0503020204020204" pitchFamily="34" charset="-122"/>
                <a:ea typeface="微软雅黑" panose="020B0503020204020204" pitchFamily="34" charset="-122"/>
              </a:rPr>
              <a:t>K4</a:t>
            </a:r>
            <a:r>
              <a:rPr lang="zh-CN" altLang="zh-CN" dirty="0">
                <a:latin typeface="微软雅黑" panose="020B0503020204020204" pitchFamily="34" charset="-122"/>
                <a:ea typeface="微软雅黑" panose="020B0503020204020204" pitchFamily="34" charset="-122"/>
              </a:rPr>
              <a:t>线圈断电，触点断开，</a:t>
            </a:r>
            <a:r>
              <a:rPr lang="zh-CN" altLang="en-US" dirty="0">
                <a:latin typeface="微软雅黑" panose="020B0503020204020204" pitchFamily="34" charset="-122"/>
                <a:ea typeface="微软雅黑" panose="020B0503020204020204" pitchFamily="34" charset="-122"/>
              </a:rPr>
              <a:t>行走报警器工作蜂鸣</a:t>
            </a:r>
            <a:r>
              <a:rPr lang="zh-CN" altLang="zh-CN" dirty="0">
                <a:latin typeface="微软雅黑" panose="020B0503020204020204" pitchFamily="34" charset="-122"/>
                <a:ea typeface="微软雅黑" panose="020B0503020204020204" pitchFamily="34" charset="-122"/>
              </a:rPr>
              <a:t>停止。</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钥匙开关打到</a:t>
            </a:r>
            <a:r>
              <a:rPr lang="zh-CN" altLang="en-US" dirty="0">
                <a:latin typeface="微软雅黑" panose="020B0503020204020204" pitchFamily="34" charset="-122"/>
                <a:ea typeface="微软雅黑" panose="020B0503020204020204" pitchFamily="34" charset="-122"/>
              </a:rPr>
              <a:t>打火</a:t>
            </a:r>
            <a:r>
              <a:rPr lang="zh-CN" altLang="zh-CN" dirty="0">
                <a:latin typeface="微软雅黑" panose="020B0503020204020204" pitchFamily="34" charset="-122"/>
                <a:ea typeface="微软雅黑" panose="020B0503020204020204" pitchFamily="34" charset="-122"/>
              </a:rPr>
              <a:t>位置</a:t>
            </a:r>
            <a:r>
              <a:rPr lang="zh-CN" altLang="en-US" dirty="0">
                <a:latin typeface="微软雅黑" panose="020B0503020204020204" pitchFamily="34" charset="-122"/>
                <a:ea typeface="微软雅黑" panose="020B0503020204020204" pitchFamily="34" charset="-122"/>
              </a:rPr>
              <a:t>后</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同时挖机动作触发仪表设置的相应状态时，控制器</a:t>
            </a:r>
            <a:r>
              <a:rPr lang="zh-CN" altLang="zh-CN" dirty="0">
                <a:latin typeface="微软雅黑" panose="020B0503020204020204" pitchFamily="34" charset="-122"/>
                <a:ea typeface="微软雅黑" panose="020B0503020204020204" pitchFamily="34" charset="-122"/>
              </a:rPr>
              <a:t>端口“</a:t>
            </a:r>
            <a:r>
              <a:rPr lang="en-US" altLang="zh-CN" dirty="0">
                <a:latin typeface="微软雅黑" panose="020B0503020204020204" pitchFamily="34" charset="-122"/>
                <a:ea typeface="微软雅黑" panose="020B0503020204020204" pitchFamily="34" charset="-122"/>
              </a:rPr>
              <a:t>92</a:t>
            </a:r>
            <a:r>
              <a:rPr lang="zh-CN" altLang="zh-CN" dirty="0">
                <a:latin typeface="微软雅黑" panose="020B0503020204020204" pitchFamily="34" charset="-122"/>
                <a:ea typeface="微软雅黑" panose="020B0503020204020204" pitchFamily="34" charset="-122"/>
              </a:rPr>
              <a:t>”输出高电平，继电器</a:t>
            </a:r>
            <a:r>
              <a:rPr lang="en-US" altLang="zh-CN" dirty="0">
                <a:latin typeface="微软雅黑" panose="020B0503020204020204" pitchFamily="34" charset="-122"/>
                <a:ea typeface="微软雅黑" panose="020B0503020204020204" pitchFamily="34" charset="-122"/>
              </a:rPr>
              <a:t>K5</a:t>
            </a:r>
            <a:r>
              <a:rPr lang="zh-CN" altLang="zh-CN" dirty="0">
                <a:latin typeface="微软雅黑" panose="020B0503020204020204" pitchFamily="34" charset="-122"/>
                <a:ea typeface="微软雅黑" panose="020B0503020204020204" pitchFamily="34" charset="-122"/>
              </a:rPr>
              <a:t>得电</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此时电流流经保险丝</a:t>
            </a:r>
            <a:r>
              <a:rPr lang="en-US" altLang="zh-CN" dirty="0">
                <a:latin typeface="微软雅黑" panose="020B0503020204020204" pitchFamily="34" charset="-122"/>
                <a:ea typeface="微软雅黑" panose="020B0503020204020204" pitchFamily="34" charset="-122"/>
              </a:rPr>
              <a:t>F11</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警顶灯</a:t>
            </a:r>
            <a:r>
              <a:rPr lang="zh-CN" altLang="zh-CN" dirty="0">
                <a:latin typeface="微软雅黑" panose="020B0503020204020204" pitchFamily="34" charset="-122"/>
                <a:ea typeface="微软雅黑" panose="020B0503020204020204" pitchFamily="34" charset="-122"/>
              </a:rPr>
              <a:t>继电器</a:t>
            </a:r>
            <a:r>
              <a:rPr lang="en-US" altLang="zh-CN" dirty="0">
                <a:latin typeface="微软雅黑" panose="020B0503020204020204" pitchFamily="34" charset="-122"/>
                <a:ea typeface="微软雅黑" panose="020B0503020204020204" pitchFamily="34" charset="-122"/>
              </a:rPr>
              <a:t>K5</a:t>
            </a:r>
            <a:r>
              <a:rPr lang="zh-CN" altLang="zh-CN" dirty="0">
                <a:latin typeface="微软雅黑" panose="020B0503020204020204" pitchFamily="34" charset="-122"/>
                <a:ea typeface="微软雅黑" panose="020B0503020204020204" pitchFamily="34" charset="-122"/>
              </a:rPr>
              <a:t>的触点“</a:t>
            </a:r>
            <a:r>
              <a:rPr lang="en-US" altLang="zh-CN" dirty="0">
                <a:latin typeface="微软雅黑" panose="020B0503020204020204" pitchFamily="34" charset="-122"/>
                <a:ea typeface="微软雅黑" panose="020B0503020204020204" pitchFamily="34" charset="-122"/>
              </a:rPr>
              <a:t>30</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87</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得电</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警顶灯工作闪烁</a:t>
            </a:r>
            <a:r>
              <a:rPr lang="zh-CN" altLang="zh-CN" dirty="0">
                <a:latin typeface="微软雅黑" panose="020B0503020204020204" pitchFamily="34" charset="-122"/>
                <a:ea typeface="微软雅黑" panose="020B0503020204020204" pitchFamily="34" charset="-122"/>
              </a:rPr>
              <a:t>；当</a:t>
            </a:r>
            <a:r>
              <a:rPr lang="zh-CN" altLang="en-US" dirty="0">
                <a:latin typeface="微软雅黑" panose="020B0503020204020204" pitchFamily="34" charset="-122"/>
                <a:ea typeface="微软雅黑" panose="020B0503020204020204" pitchFamily="34" charset="-122"/>
              </a:rPr>
              <a:t>动作结束</a:t>
            </a:r>
            <a:r>
              <a:rPr lang="zh-CN" altLang="zh-CN" dirty="0">
                <a:latin typeface="微软雅黑" panose="020B0503020204020204" pitchFamily="34" charset="-122"/>
                <a:ea typeface="微软雅黑" panose="020B0503020204020204" pitchFamily="34" charset="-122"/>
              </a:rPr>
              <a:t>时，</a:t>
            </a:r>
            <a:r>
              <a:rPr lang="zh-CN" altLang="en-US" dirty="0">
                <a:latin typeface="微软雅黑" panose="020B0503020204020204" pitchFamily="34" charset="-122"/>
                <a:ea typeface="微软雅黑" panose="020B0503020204020204" pitchFamily="34" charset="-122"/>
              </a:rPr>
              <a:t>控制器</a:t>
            </a:r>
            <a:r>
              <a:rPr lang="zh-CN" altLang="zh-CN" dirty="0">
                <a:latin typeface="微软雅黑" panose="020B0503020204020204" pitchFamily="34" charset="-122"/>
                <a:ea typeface="微软雅黑" panose="020B0503020204020204" pitchFamily="34" charset="-122"/>
              </a:rPr>
              <a:t>的端口“</a:t>
            </a:r>
            <a:r>
              <a:rPr lang="en-US" altLang="zh-CN" dirty="0">
                <a:latin typeface="微软雅黑" panose="020B0503020204020204" pitchFamily="34" charset="-122"/>
                <a:ea typeface="微软雅黑" panose="020B0503020204020204" pitchFamily="34" charset="-122"/>
              </a:rPr>
              <a:t>92</a:t>
            </a:r>
            <a:r>
              <a:rPr lang="zh-CN" altLang="zh-CN" dirty="0">
                <a:latin typeface="微软雅黑" panose="020B0503020204020204" pitchFamily="34" charset="-122"/>
                <a:ea typeface="微软雅黑" panose="020B0503020204020204" pitchFamily="34" charset="-122"/>
              </a:rPr>
              <a:t>”输出低电平，</a:t>
            </a:r>
            <a:r>
              <a:rPr lang="zh-CN" altLang="en-US" dirty="0">
                <a:latin typeface="微软雅黑" panose="020B0503020204020204" pitchFamily="34" charset="-122"/>
                <a:ea typeface="微软雅黑" panose="020B0503020204020204" pitchFamily="34" charset="-122"/>
              </a:rPr>
              <a:t>警顶灯</a:t>
            </a:r>
            <a:r>
              <a:rPr lang="zh-CN" altLang="zh-CN" dirty="0">
                <a:latin typeface="微软雅黑" panose="020B0503020204020204" pitchFamily="34" charset="-122"/>
                <a:ea typeface="微软雅黑" panose="020B0503020204020204" pitchFamily="34" charset="-122"/>
              </a:rPr>
              <a:t>继电器</a:t>
            </a:r>
            <a:r>
              <a:rPr lang="en-US" altLang="zh-CN" dirty="0">
                <a:latin typeface="微软雅黑" panose="020B0503020204020204" pitchFamily="34" charset="-122"/>
                <a:ea typeface="微软雅黑" panose="020B0503020204020204" pitchFamily="34" charset="-122"/>
              </a:rPr>
              <a:t>K5</a:t>
            </a:r>
            <a:r>
              <a:rPr lang="zh-CN" altLang="zh-CN" dirty="0">
                <a:latin typeface="微软雅黑" panose="020B0503020204020204" pitchFamily="34" charset="-122"/>
                <a:ea typeface="微软雅黑" panose="020B0503020204020204" pitchFamily="34" charset="-122"/>
              </a:rPr>
              <a:t>线圈断电，触点断开，</a:t>
            </a:r>
            <a:r>
              <a:rPr lang="zh-CN" altLang="en-US" dirty="0">
                <a:latin typeface="微软雅黑" panose="020B0503020204020204" pitchFamily="34" charset="-122"/>
                <a:ea typeface="微软雅黑" panose="020B0503020204020204" pitchFamily="34" charset="-122"/>
              </a:rPr>
              <a:t>警顶灯闪烁</a:t>
            </a:r>
            <a:r>
              <a:rPr lang="zh-CN" altLang="zh-CN" dirty="0">
                <a:latin typeface="微软雅黑" panose="020B0503020204020204" pitchFamily="34" charset="-122"/>
                <a:ea typeface="微软雅黑" panose="020B0503020204020204" pitchFamily="34" charset="-122"/>
              </a:rPr>
              <a:t>停止。</a:t>
            </a:r>
          </a:p>
        </p:txBody>
      </p:sp>
      <p:cxnSp>
        <p:nvCxnSpPr>
          <p:cNvPr id="4" name="直接连接符 3">
            <a:extLst>
              <a:ext uri="{FF2B5EF4-FFF2-40B4-BE49-F238E27FC236}">
                <a16:creationId xmlns:a16="http://schemas.microsoft.com/office/drawing/2014/main" id="{480111B9-6008-44BF-B608-DCACF593B090}"/>
              </a:ext>
            </a:extLst>
          </p:cNvPr>
          <p:cNvCxnSpPr/>
          <p:nvPr/>
        </p:nvCxnSpPr>
        <p:spPr>
          <a:xfrm flipV="1">
            <a:off x="912007" y="5747704"/>
            <a:ext cx="664" cy="1651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5" name="文本框 4">
            <a:extLst>
              <a:ext uri="{FF2B5EF4-FFF2-40B4-BE49-F238E27FC236}">
                <a16:creationId xmlns:a16="http://schemas.microsoft.com/office/drawing/2014/main" id="{F7BD0B27-3B89-43F1-8903-846D3DD7BF48}"/>
              </a:ext>
            </a:extLst>
          </p:cNvPr>
          <p:cNvSpPr txBox="1"/>
          <p:nvPr/>
        </p:nvSpPr>
        <p:spPr>
          <a:xfrm>
            <a:off x="242000" y="1134442"/>
            <a:ext cx="4015843"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声光报警电路</a:t>
            </a:r>
          </a:p>
        </p:txBody>
      </p:sp>
      <p:pic>
        <p:nvPicPr>
          <p:cNvPr id="6" name="图片 5">
            <a:extLst>
              <a:ext uri="{FF2B5EF4-FFF2-40B4-BE49-F238E27FC236}">
                <a16:creationId xmlns:a16="http://schemas.microsoft.com/office/drawing/2014/main" id="{FBD085FC-A1F2-4ED4-A3F3-0B082A977397}"/>
              </a:ext>
            </a:extLst>
          </p:cNvPr>
          <p:cNvPicPr>
            <a:picLocks noChangeAspect="1"/>
          </p:cNvPicPr>
          <p:nvPr/>
        </p:nvPicPr>
        <p:blipFill>
          <a:blip r:embed="rId2"/>
          <a:stretch>
            <a:fillRect/>
          </a:stretch>
        </p:blipFill>
        <p:spPr>
          <a:xfrm>
            <a:off x="388892" y="1471639"/>
            <a:ext cx="3840049" cy="4837681"/>
          </a:xfrm>
          <a:prstGeom prst="rect">
            <a:avLst/>
          </a:prstGeom>
        </p:spPr>
      </p:pic>
      <p:cxnSp>
        <p:nvCxnSpPr>
          <p:cNvPr id="7" name="直接连接符 6">
            <a:extLst>
              <a:ext uri="{FF2B5EF4-FFF2-40B4-BE49-F238E27FC236}">
                <a16:creationId xmlns:a16="http://schemas.microsoft.com/office/drawing/2014/main" id="{8B6BDD2F-E88F-4381-B43B-2B6B85298B25}"/>
              </a:ext>
            </a:extLst>
          </p:cNvPr>
          <p:cNvCxnSpPr>
            <a:cxnSpLocks/>
          </p:cNvCxnSpPr>
          <p:nvPr/>
        </p:nvCxnSpPr>
        <p:spPr>
          <a:xfrm>
            <a:off x="1110666" y="3923730"/>
            <a:ext cx="0" cy="42811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0F5BB919-ED0A-4620-BB9E-CD385DF924B4}"/>
              </a:ext>
            </a:extLst>
          </p:cNvPr>
          <p:cNvCxnSpPr/>
          <p:nvPr/>
        </p:nvCxnSpPr>
        <p:spPr>
          <a:xfrm>
            <a:off x="1106805" y="4345493"/>
            <a:ext cx="6604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 name="直接连接符 8">
            <a:extLst>
              <a:ext uri="{FF2B5EF4-FFF2-40B4-BE49-F238E27FC236}">
                <a16:creationId xmlns:a16="http://schemas.microsoft.com/office/drawing/2014/main" id="{04D81844-71EB-48BB-96CB-365B2BD1ED53}"/>
              </a:ext>
            </a:extLst>
          </p:cNvPr>
          <p:cNvCxnSpPr/>
          <p:nvPr/>
        </p:nvCxnSpPr>
        <p:spPr>
          <a:xfrm flipV="1">
            <a:off x="1767205" y="2910393"/>
            <a:ext cx="0" cy="143510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直接连接符 9">
            <a:extLst>
              <a:ext uri="{FF2B5EF4-FFF2-40B4-BE49-F238E27FC236}">
                <a16:creationId xmlns:a16="http://schemas.microsoft.com/office/drawing/2014/main" id="{E22658C9-32E9-477B-8910-C6BC7E2CAE77}"/>
              </a:ext>
            </a:extLst>
          </p:cNvPr>
          <p:cNvCxnSpPr/>
          <p:nvPr/>
        </p:nvCxnSpPr>
        <p:spPr>
          <a:xfrm>
            <a:off x="2043430" y="1722943"/>
            <a:ext cx="0" cy="427293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直接连接符 10">
            <a:extLst>
              <a:ext uri="{FF2B5EF4-FFF2-40B4-BE49-F238E27FC236}">
                <a16:creationId xmlns:a16="http://schemas.microsoft.com/office/drawing/2014/main" id="{72A5E68A-5FAD-45D4-AD25-2CA7E08A46EB}"/>
              </a:ext>
            </a:extLst>
          </p:cNvPr>
          <p:cNvCxnSpPr>
            <a:cxnSpLocks/>
          </p:cNvCxnSpPr>
          <p:nvPr/>
        </p:nvCxnSpPr>
        <p:spPr>
          <a:xfrm>
            <a:off x="3059430" y="2762756"/>
            <a:ext cx="0" cy="323312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3" name="直接连接符 12">
            <a:extLst>
              <a:ext uri="{FF2B5EF4-FFF2-40B4-BE49-F238E27FC236}">
                <a16:creationId xmlns:a16="http://schemas.microsoft.com/office/drawing/2014/main" id="{05E6866B-FA54-4687-B6AD-22C041FEB317}"/>
              </a:ext>
            </a:extLst>
          </p:cNvPr>
          <p:cNvCxnSpPr/>
          <p:nvPr/>
        </p:nvCxnSpPr>
        <p:spPr>
          <a:xfrm>
            <a:off x="798830" y="3923730"/>
            <a:ext cx="0" cy="70751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4" name="直接连接符 13">
            <a:extLst>
              <a:ext uri="{FF2B5EF4-FFF2-40B4-BE49-F238E27FC236}">
                <a16:creationId xmlns:a16="http://schemas.microsoft.com/office/drawing/2014/main" id="{B23ADB82-DDCC-4AF1-83C7-35D0C6D2950A}"/>
              </a:ext>
            </a:extLst>
          </p:cNvPr>
          <p:cNvCxnSpPr/>
          <p:nvPr/>
        </p:nvCxnSpPr>
        <p:spPr>
          <a:xfrm>
            <a:off x="798830" y="4637593"/>
            <a:ext cx="198755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5" name="直接连接符 14">
            <a:extLst>
              <a:ext uri="{FF2B5EF4-FFF2-40B4-BE49-F238E27FC236}">
                <a16:creationId xmlns:a16="http://schemas.microsoft.com/office/drawing/2014/main" id="{7A7D874A-39EE-4568-96BA-68B88E492A30}"/>
              </a:ext>
            </a:extLst>
          </p:cNvPr>
          <p:cNvCxnSpPr/>
          <p:nvPr/>
        </p:nvCxnSpPr>
        <p:spPr>
          <a:xfrm flipV="1">
            <a:off x="2768917" y="2916743"/>
            <a:ext cx="0" cy="172085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6" name="直接连接符 15">
            <a:extLst>
              <a:ext uri="{FF2B5EF4-FFF2-40B4-BE49-F238E27FC236}">
                <a16:creationId xmlns:a16="http://schemas.microsoft.com/office/drawing/2014/main" id="{EC943E7F-F684-4C19-989F-D1C3C852F630}"/>
              </a:ext>
            </a:extLst>
          </p:cNvPr>
          <p:cNvCxnSpPr/>
          <p:nvPr/>
        </p:nvCxnSpPr>
        <p:spPr>
          <a:xfrm flipH="1">
            <a:off x="2043430" y="2762756"/>
            <a:ext cx="101600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17" name="图片 16">
            <a:extLst>
              <a:ext uri="{FF2B5EF4-FFF2-40B4-BE49-F238E27FC236}">
                <a16:creationId xmlns:a16="http://schemas.microsoft.com/office/drawing/2014/main" id="{3BBD3017-D609-4152-A10A-15D63DBE42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09185" y="1196371"/>
            <a:ext cx="2436458" cy="2469468"/>
          </a:xfrm>
          <a:prstGeom prst="rect">
            <a:avLst/>
          </a:prstGeom>
        </p:spPr>
      </p:pic>
      <p:pic>
        <p:nvPicPr>
          <p:cNvPr id="18" name="图片 17">
            <a:extLst>
              <a:ext uri="{FF2B5EF4-FFF2-40B4-BE49-F238E27FC236}">
                <a16:creationId xmlns:a16="http://schemas.microsoft.com/office/drawing/2014/main" id="{C0E5F9E9-E6B2-4B36-AE31-BCDAAC979885}"/>
              </a:ext>
            </a:extLst>
          </p:cNvPr>
          <p:cNvPicPr>
            <a:picLocks noChangeAspect="1"/>
          </p:cNvPicPr>
          <p:nvPr/>
        </p:nvPicPr>
        <p:blipFill>
          <a:blip r:embed="rId4"/>
          <a:stretch>
            <a:fillRect/>
          </a:stretch>
        </p:blipFill>
        <p:spPr>
          <a:xfrm>
            <a:off x="4375833" y="3726867"/>
            <a:ext cx="1314450" cy="2571750"/>
          </a:xfrm>
          <a:prstGeom prst="rect">
            <a:avLst/>
          </a:prstGeom>
        </p:spPr>
      </p:pic>
      <p:sp>
        <p:nvSpPr>
          <p:cNvPr id="19" name="椭圆 18">
            <a:extLst>
              <a:ext uri="{FF2B5EF4-FFF2-40B4-BE49-F238E27FC236}">
                <a16:creationId xmlns:a16="http://schemas.microsoft.com/office/drawing/2014/main" id="{1E97ED27-EEB1-4D14-AD6B-5B26F255B99C}"/>
              </a:ext>
            </a:extLst>
          </p:cNvPr>
          <p:cNvSpPr/>
          <p:nvPr/>
        </p:nvSpPr>
        <p:spPr>
          <a:xfrm>
            <a:off x="4611127" y="5742773"/>
            <a:ext cx="471949"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0" name="直接箭头连接符 19">
            <a:extLst>
              <a:ext uri="{FF2B5EF4-FFF2-40B4-BE49-F238E27FC236}">
                <a16:creationId xmlns:a16="http://schemas.microsoft.com/office/drawing/2014/main" id="{4B6A293E-855C-4793-B7E3-E8474B3D1E35}"/>
              </a:ext>
            </a:extLst>
          </p:cNvPr>
          <p:cNvCxnSpPr>
            <a:cxnSpLocks/>
            <a:stCxn id="19" idx="7"/>
            <a:endCxn id="21" idx="2"/>
          </p:cNvCxnSpPr>
          <p:nvPr/>
        </p:nvCxnSpPr>
        <p:spPr>
          <a:xfrm flipV="1">
            <a:off x="5013961" y="4940260"/>
            <a:ext cx="1472619" cy="86946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1" name="矩形 20">
            <a:extLst>
              <a:ext uri="{FF2B5EF4-FFF2-40B4-BE49-F238E27FC236}">
                <a16:creationId xmlns:a16="http://schemas.microsoft.com/office/drawing/2014/main" id="{04711BEE-2E18-4A61-BF77-6D8B078E84A5}"/>
              </a:ext>
            </a:extLst>
          </p:cNvPr>
          <p:cNvSpPr/>
          <p:nvPr/>
        </p:nvSpPr>
        <p:spPr>
          <a:xfrm>
            <a:off x="5791410" y="4293929"/>
            <a:ext cx="1390339" cy="646331"/>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行走报警器消音按键</a:t>
            </a:r>
            <a:endParaRPr lang="zh-CN" altLang="en-US" dirty="0"/>
          </a:p>
        </p:txBody>
      </p:sp>
    </p:spTree>
    <p:extLst>
      <p:ext uri="{BB962C8B-B14F-4D97-AF65-F5344CB8AC3E}">
        <p14:creationId xmlns:p14="http://schemas.microsoft.com/office/powerpoint/2010/main" val="50135983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C4D91A1-C13C-4067-B208-30E76CA42B62}"/>
              </a:ext>
            </a:extLst>
          </p:cNvPr>
          <p:cNvSpPr/>
          <p:nvPr/>
        </p:nvSpPr>
        <p:spPr>
          <a:xfrm>
            <a:off x="6483552" y="3723997"/>
            <a:ext cx="4261424" cy="2585323"/>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钥匙开关打到</a:t>
            </a:r>
            <a:r>
              <a:rPr lang="zh-CN" altLang="en-US" dirty="0">
                <a:latin typeface="微软雅黑" panose="020B0503020204020204" pitchFamily="34" charset="-122"/>
                <a:ea typeface="微软雅黑" panose="020B0503020204020204" pitchFamily="34" charset="-122"/>
              </a:rPr>
              <a:t>打火</a:t>
            </a:r>
            <a:r>
              <a:rPr lang="zh-CN" altLang="zh-CN" dirty="0">
                <a:latin typeface="微软雅黑" panose="020B0503020204020204" pitchFamily="34" charset="-122"/>
                <a:ea typeface="微软雅黑" panose="020B0503020204020204" pitchFamily="34" charset="-122"/>
              </a:rPr>
              <a:t>位置</a:t>
            </a:r>
            <a:r>
              <a:rPr lang="zh-CN" altLang="en-US" dirty="0">
                <a:latin typeface="微软雅黑" panose="020B0503020204020204" pitchFamily="34" charset="-122"/>
                <a:ea typeface="微软雅黑" panose="020B0503020204020204" pitchFamily="34" charset="-122"/>
              </a:rPr>
              <a:t>后</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同时按动快换翘板开关</a:t>
            </a:r>
            <a:r>
              <a:rPr lang="en-US" altLang="zh-CN" dirty="0">
                <a:latin typeface="微软雅黑" panose="020B0503020204020204" pitchFamily="34" charset="-122"/>
                <a:ea typeface="微软雅黑" panose="020B0503020204020204" pitchFamily="34" charset="-122"/>
              </a:rPr>
              <a:t>S7</a:t>
            </a:r>
            <a:r>
              <a:rPr lang="zh-CN" altLang="en-US" dirty="0">
                <a:latin typeface="微软雅黑" panose="020B0503020204020204" pitchFamily="34" charset="-122"/>
                <a:ea typeface="微软雅黑" panose="020B0503020204020204" pitchFamily="34" charset="-122"/>
              </a:rPr>
              <a:t>，快换电磁阀得电；同时输出高电平信号至控制器端口“</a:t>
            </a:r>
            <a:r>
              <a:rPr lang="en-US" altLang="zh-CN" dirty="0">
                <a:latin typeface="微软雅黑" panose="020B0503020204020204" pitchFamily="34" charset="-122"/>
                <a:ea typeface="微软雅黑" panose="020B0503020204020204" pitchFamily="34" charset="-122"/>
              </a:rPr>
              <a:t>27</a:t>
            </a:r>
            <a:r>
              <a:rPr lang="zh-CN" altLang="en-US" dirty="0">
                <a:latin typeface="微软雅黑" panose="020B0503020204020204" pitchFamily="34" charset="-122"/>
                <a:ea typeface="微软雅黑" panose="020B0503020204020204" pitchFamily="34" charset="-122"/>
              </a:rPr>
              <a:t>”，控制器监控到快换电磁阀工作并通过</a:t>
            </a:r>
            <a:r>
              <a:rPr lang="en-US" altLang="zh-CN" dirty="0">
                <a:latin typeface="微软雅黑" panose="020B0503020204020204" pitchFamily="34" charset="-122"/>
                <a:ea typeface="微软雅黑" panose="020B0503020204020204" pitchFamily="34" charset="-122"/>
              </a:rPr>
              <a:t>CAN</a:t>
            </a:r>
            <a:r>
              <a:rPr lang="zh-CN" altLang="en-US" dirty="0">
                <a:latin typeface="微软雅黑" panose="020B0503020204020204" pitchFamily="34" charset="-122"/>
                <a:ea typeface="微软雅黑" panose="020B0503020204020204" pitchFamily="34" charset="-122"/>
              </a:rPr>
              <a:t>通讯发送仪表，仪表显示快换工作图标。当关闭快换翘班开关</a:t>
            </a:r>
            <a:r>
              <a:rPr lang="en-US" altLang="zh-CN" dirty="0">
                <a:latin typeface="微软雅黑" panose="020B0503020204020204" pitchFamily="34" charset="-122"/>
                <a:ea typeface="微软雅黑" panose="020B0503020204020204" pitchFamily="34" charset="-122"/>
              </a:rPr>
              <a:t>S7</a:t>
            </a:r>
            <a:r>
              <a:rPr lang="zh-CN" altLang="en-US" dirty="0">
                <a:latin typeface="微软雅黑" panose="020B0503020204020204" pitchFamily="34" charset="-122"/>
                <a:ea typeface="微软雅黑" panose="020B0503020204020204" pitchFamily="34" charset="-122"/>
              </a:rPr>
              <a:t>后，快换电磁阀断电，同时控制器端口“</a:t>
            </a:r>
            <a:r>
              <a:rPr lang="en-US" altLang="zh-CN" dirty="0">
                <a:latin typeface="微软雅黑" panose="020B0503020204020204" pitchFamily="34" charset="-122"/>
                <a:ea typeface="微软雅黑" panose="020B0503020204020204" pitchFamily="34" charset="-122"/>
              </a:rPr>
              <a:t>27</a:t>
            </a:r>
            <a:r>
              <a:rPr lang="zh-CN" altLang="en-US" dirty="0">
                <a:latin typeface="微软雅黑" panose="020B0503020204020204" pitchFamily="34" charset="-122"/>
                <a:ea typeface="微软雅黑" panose="020B0503020204020204" pitchFamily="34" charset="-122"/>
              </a:rPr>
              <a:t>”失电，发送仪表快换工作图标熄灭。</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73A87A2-4DA6-4AF5-B3F8-34288346B151}"/>
              </a:ext>
            </a:extLst>
          </p:cNvPr>
          <p:cNvSpPr txBox="1"/>
          <p:nvPr/>
        </p:nvSpPr>
        <p:spPr>
          <a:xfrm>
            <a:off x="242000" y="1134442"/>
            <a:ext cx="3499676"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快换电路</a:t>
            </a:r>
          </a:p>
        </p:txBody>
      </p:sp>
      <p:pic>
        <p:nvPicPr>
          <p:cNvPr id="5" name="图片 4">
            <a:extLst>
              <a:ext uri="{FF2B5EF4-FFF2-40B4-BE49-F238E27FC236}">
                <a16:creationId xmlns:a16="http://schemas.microsoft.com/office/drawing/2014/main" id="{C1F0E114-68F7-4D19-AC00-184601AC3BF0}"/>
              </a:ext>
            </a:extLst>
          </p:cNvPr>
          <p:cNvPicPr>
            <a:picLocks noChangeAspect="1"/>
          </p:cNvPicPr>
          <p:nvPr/>
        </p:nvPicPr>
        <p:blipFill>
          <a:blip r:embed="rId2"/>
          <a:stretch>
            <a:fillRect/>
          </a:stretch>
        </p:blipFill>
        <p:spPr>
          <a:xfrm>
            <a:off x="391515" y="1658649"/>
            <a:ext cx="4328809" cy="4541783"/>
          </a:xfrm>
          <a:prstGeom prst="rect">
            <a:avLst/>
          </a:prstGeom>
          <a:ln>
            <a:noFill/>
          </a:ln>
        </p:spPr>
      </p:pic>
      <p:cxnSp>
        <p:nvCxnSpPr>
          <p:cNvPr id="6" name="直接连接符 5">
            <a:extLst>
              <a:ext uri="{FF2B5EF4-FFF2-40B4-BE49-F238E27FC236}">
                <a16:creationId xmlns:a16="http://schemas.microsoft.com/office/drawing/2014/main" id="{8C105F76-E462-4B4B-82E8-48F1BBF70B20}"/>
              </a:ext>
            </a:extLst>
          </p:cNvPr>
          <p:cNvCxnSpPr>
            <a:cxnSpLocks/>
          </p:cNvCxnSpPr>
          <p:nvPr/>
        </p:nvCxnSpPr>
        <p:spPr>
          <a:xfrm>
            <a:off x="4285455" y="1801159"/>
            <a:ext cx="0" cy="390431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38FC6A12-30F0-4EE5-B04F-ED903DDF2905}"/>
              </a:ext>
            </a:extLst>
          </p:cNvPr>
          <p:cNvCxnSpPr/>
          <p:nvPr/>
        </p:nvCxnSpPr>
        <p:spPr>
          <a:xfrm flipH="1">
            <a:off x="3854450" y="4293929"/>
            <a:ext cx="431005"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A50D488F-55EC-45FF-941B-F9B1E8F71AD2}"/>
              </a:ext>
            </a:extLst>
          </p:cNvPr>
          <p:cNvCxnSpPr/>
          <p:nvPr/>
        </p:nvCxnSpPr>
        <p:spPr>
          <a:xfrm>
            <a:off x="3854450" y="4293929"/>
            <a:ext cx="0" cy="178240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 name="直接连接符 8">
            <a:extLst>
              <a:ext uri="{FF2B5EF4-FFF2-40B4-BE49-F238E27FC236}">
                <a16:creationId xmlns:a16="http://schemas.microsoft.com/office/drawing/2014/main" id="{CC8C2140-030C-4BAA-9CDA-5614FACF9C34}"/>
              </a:ext>
            </a:extLst>
          </p:cNvPr>
          <p:cNvCxnSpPr/>
          <p:nvPr/>
        </p:nvCxnSpPr>
        <p:spPr>
          <a:xfrm flipH="1">
            <a:off x="469900" y="6076335"/>
            <a:ext cx="3384550"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直接连接符 9">
            <a:extLst>
              <a:ext uri="{FF2B5EF4-FFF2-40B4-BE49-F238E27FC236}">
                <a16:creationId xmlns:a16="http://schemas.microsoft.com/office/drawing/2014/main" id="{960F9932-D195-40AA-8682-B8A70257816A}"/>
              </a:ext>
            </a:extLst>
          </p:cNvPr>
          <p:cNvCxnSpPr/>
          <p:nvPr/>
        </p:nvCxnSpPr>
        <p:spPr>
          <a:xfrm flipV="1">
            <a:off x="482600" y="3860800"/>
            <a:ext cx="0" cy="221553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grpSp>
        <p:nvGrpSpPr>
          <p:cNvPr id="11" name="组合 10">
            <a:extLst>
              <a:ext uri="{FF2B5EF4-FFF2-40B4-BE49-F238E27FC236}">
                <a16:creationId xmlns:a16="http://schemas.microsoft.com/office/drawing/2014/main" id="{1723EEFC-DCFF-4687-808E-F8FAF77F0BF3}"/>
              </a:ext>
            </a:extLst>
          </p:cNvPr>
          <p:cNvGrpSpPr/>
          <p:nvPr/>
        </p:nvGrpSpPr>
        <p:grpSpPr>
          <a:xfrm>
            <a:off x="5394897" y="1383340"/>
            <a:ext cx="5798097" cy="2160000"/>
            <a:chOff x="5550273" y="4191769"/>
            <a:chExt cx="5798097" cy="2160000"/>
          </a:xfrm>
        </p:grpSpPr>
        <p:pic>
          <p:nvPicPr>
            <p:cNvPr id="13" name="图片 12">
              <a:extLst>
                <a:ext uri="{FF2B5EF4-FFF2-40B4-BE49-F238E27FC236}">
                  <a16:creationId xmlns:a16="http://schemas.microsoft.com/office/drawing/2014/main" id="{EC85918E-26B7-44E0-B1E7-D8D684A95F0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661" t="22222"/>
            <a:stretch/>
          </p:blipFill>
          <p:spPr>
            <a:xfrm>
              <a:off x="5550273" y="4191769"/>
              <a:ext cx="4052810" cy="2160000"/>
            </a:xfrm>
            <a:prstGeom prst="rect">
              <a:avLst/>
            </a:prstGeom>
          </p:spPr>
        </p:pic>
        <p:sp>
          <p:nvSpPr>
            <p:cNvPr id="14" name="文本框 13">
              <a:extLst>
                <a:ext uri="{FF2B5EF4-FFF2-40B4-BE49-F238E27FC236}">
                  <a16:creationId xmlns:a16="http://schemas.microsoft.com/office/drawing/2014/main" id="{F6F718F7-358C-412A-B606-2B22D10C97AD}"/>
                </a:ext>
              </a:extLst>
            </p:cNvPr>
            <p:cNvSpPr txBox="1"/>
            <p:nvPr/>
          </p:nvSpPr>
          <p:spPr>
            <a:xfrm>
              <a:off x="9932597" y="4670212"/>
              <a:ext cx="1415773" cy="584775"/>
            </a:xfrm>
            <a:prstGeom prst="rect">
              <a:avLst/>
            </a:prstGeom>
            <a:noFill/>
          </p:spPr>
          <p:txBody>
            <a:bodyPr wrap="none" rtlCol="0">
              <a:spAutoFit/>
            </a:bodyPr>
            <a:lstStyle/>
            <a:p>
              <a:pPr algn="ctr"/>
              <a:r>
                <a:rPr lang="zh-CN" altLang="en-US" sz="1600" dirty="0">
                  <a:solidFill>
                    <a:srgbClr val="FF0000"/>
                  </a:solidFill>
                </a:rPr>
                <a:t>快换翘板开关</a:t>
              </a:r>
              <a:endParaRPr lang="en-US" altLang="zh-CN" sz="1600" dirty="0">
                <a:solidFill>
                  <a:srgbClr val="FF0000"/>
                </a:solidFill>
              </a:endParaRPr>
            </a:p>
            <a:p>
              <a:pPr algn="ctr"/>
              <a:r>
                <a:rPr lang="en-US" altLang="zh-CN" sz="1600" dirty="0">
                  <a:solidFill>
                    <a:srgbClr val="FF0000"/>
                  </a:solidFill>
                </a:rPr>
                <a:t>S7</a:t>
              </a:r>
              <a:endParaRPr lang="zh-CN" altLang="en-US" sz="1600" dirty="0">
                <a:solidFill>
                  <a:srgbClr val="FF0000"/>
                </a:solidFill>
              </a:endParaRPr>
            </a:p>
          </p:txBody>
        </p:sp>
        <p:cxnSp>
          <p:nvCxnSpPr>
            <p:cNvPr id="15" name="直接箭头连接符 14">
              <a:extLst>
                <a:ext uri="{FF2B5EF4-FFF2-40B4-BE49-F238E27FC236}">
                  <a16:creationId xmlns:a16="http://schemas.microsoft.com/office/drawing/2014/main" id="{4E7F6C9F-FF10-4C68-9642-35D4A474872B}"/>
                </a:ext>
              </a:extLst>
            </p:cNvPr>
            <p:cNvCxnSpPr>
              <a:cxnSpLocks/>
              <a:endCxn id="14" idx="1"/>
            </p:cNvCxnSpPr>
            <p:nvPr/>
          </p:nvCxnSpPr>
          <p:spPr>
            <a:xfrm flipV="1">
              <a:off x="7381675" y="4962600"/>
              <a:ext cx="2550922" cy="29238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56337330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AAD583B-C2E6-4BC2-B423-D2D77A62ABD1}"/>
              </a:ext>
            </a:extLst>
          </p:cNvPr>
          <p:cNvPicPr>
            <a:picLocks noChangeAspect="1"/>
          </p:cNvPicPr>
          <p:nvPr/>
        </p:nvPicPr>
        <p:blipFill>
          <a:blip r:embed="rId2"/>
          <a:stretch>
            <a:fillRect/>
          </a:stretch>
        </p:blipFill>
        <p:spPr>
          <a:xfrm>
            <a:off x="2519474" y="1658649"/>
            <a:ext cx="1664678" cy="4420533"/>
          </a:xfrm>
          <a:prstGeom prst="rect">
            <a:avLst/>
          </a:prstGeom>
        </p:spPr>
      </p:pic>
      <p:sp>
        <p:nvSpPr>
          <p:cNvPr id="4" name="矩形 3">
            <a:extLst>
              <a:ext uri="{FF2B5EF4-FFF2-40B4-BE49-F238E27FC236}">
                <a16:creationId xmlns:a16="http://schemas.microsoft.com/office/drawing/2014/main" id="{A0A0E7EB-4910-46B7-93DD-E6DC2D1C7BF4}"/>
              </a:ext>
            </a:extLst>
          </p:cNvPr>
          <p:cNvSpPr/>
          <p:nvPr/>
        </p:nvSpPr>
        <p:spPr>
          <a:xfrm>
            <a:off x="6206840" y="4065393"/>
            <a:ext cx="4261424" cy="2308324"/>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当钥匙开关打到“</a:t>
            </a:r>
            <a:r>
              <a:rPr lang="en-US" altLang="zh-CN" dirty="0">
                <a:latin typeface="微软雅黑" panose="020B0503020204020204" pitchFamily="34" charset="-122"/>
                <a:ea typeface="微软雅黑" panose="020B0503020204020204" pitchFamily="34" charset="-122"/>
              </a:rPr>
              <a:t>ON</a:t>
            </a:r>
            <a:r>
              <a:rPr lang="zh-CN" altLang="zh-CN" dirty="0">
                <a:latin typeface="微软雅黑" panose="020B0503020204020204" pitchFamily="34" charset="-122"/>
                <a:ea typeface="微软雅黑" panose="020B0503020204020204" pitchFamily="34" charset="-122"/>
              </a:rPr>
              <a:t>”档位，</a:t>
            </a:r>
            <a:r>
              <a:rPr lang="zh-CN" altLang="en-US" dirty="0">
                <a:latin typeface="微软雅黑" panose="020B0503020204020204" pitchFamily="34" charset="-122"/>
                <a:ea typeface="微软雅黑" panose="020B0503020204020204" pitchFamily="34" charset="-122"/>
              </a:rPr>
              <a:t>同时按下喇叭按键</a:t>
            </a:r>
            <a:r>
              <a:rPr lang="en-US" altLang="zh-CN" dirty="0">
                <a:latin typeface="微软雅黑" panose="020B0503020204020204" pitchFamily="34" charset="-122"/>
                <a:ea typeface="微软雅黑" panose="020B0503020204020204" pitchFamily="34" charset="-122"/>
              </a:rPr>
              <a:t>S4</a:t>
            </a:r>
            <a:r>
              <a:rPr lang="zh-CN" altLang="en-US" dirty="0">
                <a:latin typeface="微软雅黑" panose="020B0503020204020204" pitchFamily="34" charset="-122"/>
                <a:ea typeface="微软雅黑" panose="020B0503020204020204" pitchFamily="34" charset="-122"/>
              </a:rPr>
              <a:t>，喇叭</a:t>
            </a:r>
            <a:r>
              <a:rPr lang="zh-CN" altLang="zh-CN" dirty="0">
                <a:latin typeface="微软雅黑" panose="020B0503020204020204" pitchFamily="34" charset="-122"/>
                <a:ea typeface="微软雅黑" panose="020B0503020204020204" pitchFamily="34" charset="-122"/>
              </a:rPr>
              <a:t>继电器</a:t>
            </a:r>
            <a:r>
              <a:rPr lang="en-US" altLang="zh-CN" dirty="0">
                <a:latin typeface="微软雅黑" panose="020B0503020204020204" pitchFamily="34" charset="-122"/>
                <a:ea typeface="微软雅黑" panose="020B0503020204020204" pitchFamily="34" charset="-122"/>
              </a:rPr>
              <a:t>K11</a:t>
            </a:r>
            <a:r>
              <a:rPr lang="zh-CN" altLang="en-US" dirty="0">
                <a:latin typeface="微软雅黑" panose="020B0503020204020204" pitchFamily="34" charset="-122"/>
                <a:ea typeface="微软雅黑" panose="020B0503020204020204" pitchFamily="34" charset="-122"/>
              </a:rPr>
              <a:t>控制端对地导通，此时电流流过保险丝</a:t>
            </a:r>
            <a:r>
              <a:rPr lang="en-US" altLang="zh-CN" dirty="0">
                <a:latin typeface="微软雅黑" panose="020B0503020204020204" pitchFamily="34" charset="-122"/>
                <a:ea typeface="微软雅黑" panose="020B0503020204020204" pitchFamily="34" charset="-122"/>
              </a:rPr>
              <a:t>F18</a:t>
            </a:r>
            <a:r>
              <a:rPr lang="zh-CN" altLang="en-US" dirty="0">
                <a:latin typeface="微软雅黑" panose="020B0503020204020204" pitchFamily="34" charset="-122"/>
                <a:ea typeface="微软雅黑" panose="020B0503020204020204" pitchFamily="34" charset="-122"/>
              </a:rPr>
              <a:t>继电器</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 30</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87</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至喇叭、接地，喇叭蜂鸣。当松开喇叭按键</a:t>
            </a:r>
            <a:r>
              <a:rPr lang="en-US" altLang="zh-CN" dirty="0">
                <a:latin typeface="微软雅黑" panose="020B0503020204020204" pitchFamily="34" charset="-122"/>
                <a:ea typeface="微软雅黑" panose="020B0503020204020204" pitchFamily="34" charset="-122"/>
              </a:rPr>
              <a:t>S4</a:t>
            </a:r>
            <a:r>
              <a:rPr lang="zh-CN" altLang="en-US" dirty="0">
                <a:latin typeface="微软雅黑" panose="020B0503020204020204" pitchFamily="34" charset="-122"/>
                <a:ea typeface="微软雅黑" panose="020B0503020204020204" pitchFamily="34" charset="-122"/>
              </a:rPr>
              <a:t>，喇叭</a:t>
            </a:r>
            <a:r>
              <a:rPr lang="zh-CN" altLang="zh-CN" dirty="0">
                <a:latin typeface="微软雅黑" panose="020B0503020204020204" pitchFamily="34" charset="-122"/>
                <a:ea typeface="微软雅黑" panose="020B0503020204020204" pitchFamily="34" charset="-122"/>
              </a:rPr>
              <a:t>继电器</a:t>
            </a:r>
            <a:r>
              <a:rPr lang="en-US" altLang="zh-CN" dirty="0">
                <a:latin typeface="微软雅黑" panose="020B0503020204020204" pitchFamily="34" charset="-122"/>
                <a:ea typeface="微软雅黑" panose="020B0503020204020204" pitchFamily="34" charset="-122"/>
              </a:rPr>
              <a:t>K11</a:t>
            </a:r>
            <a:r>
              <a:rPr lang="zh-CN" altLang="en-US" dirty="0">
                <a:latin typeface="微软雅黑" panose="020B0503020204020204" pitchFamily="34" charset="-122"/>
                <a:ea typeface="微软雅黑" panose="020B0503020204020204" pitchFamily="34" charset="-122"/>
              </a:rPr>
              <a:t>控制端对地断开，喇叭</a:t>
            </a:r>
            <a:r>
              <a:rPr lang="zh-CN" altLang="zh-CN" dirty="0">
                <a:latin typeface="微软雅黑" panose="020B0503020204020204" pitchFamily="34" charset="-122"/>
                <a:ea typeface="微软雅黑" panose="020B0503020204020204" pitchFamily="34" charset="-122"/>
              </a:rPr>
              <a:t>继电器</a:t>
            </a:r>
            <a:r>
              <a:rPr lang="en-US" altLang="zh-CN" dirty="0">
                <a:latin typeface="微软雅黑" panose="020B0503020204020204" pitchFamily="34" charset="-122"/>
                <a:ea typeface="微软雅黑" panose="020B0503020204020204" pitchFamily="34" charset="-122"/>
              </a:rPr>
              <a:t>K11</a:t>
            </a:r>
            <a:r>
              <a:rPr lang="zh-CN" altLang="zh-CN" dirty="0">
                <a:latin typeface="微软雅黑" panose="020B0503020204020204" pitchFamily="34" charset="-122"/>
                <a:ea typeface="微软雅黑" panose="020B0503020204020204" pitchFamily="34" charset="-122"/>
              </a:rPr>
              <a:t>线圈断电，触点断开，</a:t>
            </a:r>
            <a:r>
              <a:rPr lang="zh-CN" altLang="en-US" dirty="0">
                <a:latin typeface="微软雅黑" panose="020B0503020204020204" pitchFamily="34" charset="-122"/>
                <a:ea typeface="微软雅黑" panose="020B0503020204020204" pitchFamily="34" charset="-122"/>
              </a:rPr>
              <a:t>喇叭断电，蜂鸣</a:t>
            </a:r>
            <a:r>
              <a:rPr lang="zh-CN" altLang="zh-CN" dirty="0">
                <a:latin typeface="微软雅黑" panose="020B0503020204020204" pitchFamily="34" charset="-122"/>
                <a:ea typeface="微软雅黑" panose="020B0503020204020204" pitchFamily="34" charset="-122"/>
              </a:rPr>
              <a:t>结束</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 </a:t>
            </a:r>
            <a:endParaRPr lang="zh-CN" altLang="zh-CN"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186C0053-99CF-42A1-A816-B216F00BA55F}"/>
              </a:ext>
            </a:extLst>
          </p:cNvPr>
          <p:cNvSpPr txBox="1"/>
          <p:nvPr/>
        </p:nvSpPr>
        <p:spPr>
          <a:xfrm>
            <a:off x="242000" y="1134442"/>
            <a:ext cx="3499676"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喇叭电路</a:t>
            </a:r>
          </a:p>
        </p:txBody>
      </p:sp>
      <p:cxnSp>
        <p:nvCxnSpPr>
          <p:cNvPr id="6" name="直接连接符 5">
            <a:extLst>
              <a:ext uri="{FF2B5EF4-FFF2-40B4-BE49-F238E27FC236}">
                <a16:creationId xmlns:a16="http://schemas.microsoft.com/office/drawing/2014/main" id="{C7DFC750-7103-452E-9517-D21E6C0D8FFF}"/>
              </a:ext>
            </a:extLst>
          </p:cNvPr>
          <p:cNvCxnSpPr>
            <a:cxnSpLocks/>
          </p:cNvCxnSpPr>
          <p:nvPr/>
        </p:nvCxnSpPr>
        <p:spPr>
          <a:xfrm>
            <a:off x="3486468" y="1795768"/>
            <a:ext cx="0" cy="186517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F18A2979-4B4D-4BAF-B73D-F14AB69D9E56}"/>
              </a:ext>
            </a:extLst>
          </p:cNvPr>
          <p:cNvCxnSpPr>
            <a:cxnSpLocks/>
          </p:cNvCxnSpPr>
          <p:nvPr/>
        </p:nvCxnSpPr>
        <p:spPr>
          <a:xfrm>
            <a:off x="3420588" y="3792723"/>
            <a:ext cx="0" cy="100197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2A4483DF-93E5-4D73-BCD1-F6DECCCD25C2}"/>
              </a:ext>
            </a:extLst>
          </p:cNvPr>
          <p:cNvCxnSpPr>
            <a:cxnSpLocks/>
          </p:cNvCxnSpPr>
          <p:nvPr/>
        </p:nvCxnSpPr>
        <p:spPr>
          <a:xfrm flipV="1">
            <a:off x="2976606" y="3170639"/>
            <a:ext cx="0" cy="265030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9" name="图片 8">
            <a:extLst>
              <a:ext uri="{FF2B5EF4-FFF2-40B4-BE49-F238E27FC236}">
                <a16:creationId xmlns:a16="http://schemas.microsoft.com/office/drawing/2014/main" id="{D83B98E7-5D58-478F-B4EC-CE7F35306A4A}"/>
              </a:ext>
            </a:extLst>
          </p:cNvPr>
          <p:cNvPicPr>
            <a:picLocks noChangeAspect="1"/>
          </p:cNvPicPr>
          <p:nvPr/>
        </p:nvPicPr>
        <p:blipFill>
          <a:blip r:embed="rId3"/>
          <a:stretch>
            <a:fillRect/>
          </a:stretch>
        </p:blipFill>
        <p:spPr>
          <a:xfrm>
            <a:off x="6435415" y="1206228"/>
            <a:ext cx="2014911" cy="2677848"/>
          </a:xfrm>
          <a:prstGeom prst="rect">
            <a:avLst/>
          </a:prstGeom>
        </p:spPr>
      </p:pic>
      <p:sp>
        <p:nvSpPr>
          <p:cNvPr id="10" name="椭圆 9">
            <a:extLst>
              <a:ext uri="{FF2B5EF4-FFF2-40B4-BE49-F238E27FC236}">
                <a16:creationId xmlns:a16="http://schemas.microsoft.com/office/drawing/2014/main" id="{8284E42A-835F-45BF-8F4E-8E14F2AB9180}"/>
              </a:ext>
            </a:extLst>
          </p:cNvPr>
          <p:cNvSpPr/>
          <p:nvPr/>
        </p:nvSpPr>
        <p:spPr>
          <a:xfrm>
            <a:off x="7442870" y="1751980"/>
            <a:ext cx="471949"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7614508B-9C1D-4FED-975E-93B820ED3B74}"/>
              </a:ext>
            </a:extLst>
          </p:cNvPr>
          <p:cNvCxnSpPr>
            <a:cxnSpLocks/>
            <a:stCxn id="10" idx="6"/>
            <a:endCxn id="13" idx="1"/>
          </p:cNvCxnSpPr>
          <p:nvPr/>
        </p:nvCxnSpPr>
        <p:spPr>
          <a:xfrm flipV="1">
            <a:off x="7914819" y="1933297"/>
            <a:ext cx="1585489" cy="47283"/>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3" name="矩形 12">
            <a:extLst>
              <a:ext uri="{FF2B5EF4-FFF2-40B4-BE49-F238E27FC236}">
                <a16:creationId xmlns:a16="http://schemas.microsoft.com/office/drawing/2014/main" id="{160937FF-7A4F-4411-8EAE-43AAAF44589A}"/>
              </a:ext>
            </a:extLst>
          </p:cNvPr>
          <p:cNvSpPr/>
          <p:nvPr/>
        </p:nvSpPr>
        <p:spPr>
          <a:xfrm>
            <a:off x="9500308" y="1610131"/>
            <a:ext cx="1390339" cy="646331"/>
          </a:xfrm>
          <a:prstGeom prst="rect">
            <a:avLst/>
          </a:prstGeom>
        </p:spPr>
        <p:txBody>
          <a:bodyPr wrap="square">
            <a:spAutoFit/>
          </a:bodyPr>
          <a:lstStyle/>
          <a:p>
            <a:pPr algn="ctr"/>
            <a:r>
              <a:rPr lang="zh-CN" altLang="en-US" dirty="0">
                <a:latin typeface="微软雅黑" panose="020B0503020204020204" pitchFamily="34" charset="-122"/>
                <a:ea typeface="微软雅黑" panose="020B0503020204020204" pitchFamily="34" charset="-122"/>
              </a:rPr>
              <a:t>喇叭按键</a:t>
            </a:r>
            <a:endParaRPr lang="en-US" altLang="zh-CN"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S4</a:t>
            </a:r>
            <a:endParaRPr lang="zh-CN" altLang="en-US" dirty="0"/>
          </a:p>
        </p:txBody>
      </p:sp>
      <p:cxnSp>
        <p:nvCxnSpPr>
          <p:cNvPr id="14" name="直接连接符 13">
            <a:extLst>
              <a:ext uri="{FF2B5EF4-FFF2-40B4-BE49-F238E27FC236}">
                <a16:creationId xmlns:a16="http://schemas.microsoft.com/office/drawing/2014/main" id="{CFC09F5F-1919-4CF4-A527-06306C7A5391}"/>
              </a:ext>
            </a:extLst>
          </p:cNvPr>
          <p:cNvCxnSpPr/>
          <p:nvPr/>
        </p:nvCxnSpPr>
        <p:spPr>
          <a:xfrm>
            <a:off x="2976606" y="3170639"/>
            <a:ext cx="509862"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Tree>
    <p:extLst>
      <p:ext uri="{BB962C8B-B14F-4D97-AF65-F5344CB8AC3E}">
        <p14:creationId xmlns:p14="http://schemas.microsoft.com/office/powerpoint/2010/main" val="28476176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6959525F-2AC9-4228-9176-BECFF69681E5}"/>
              </a:ext>
            </a:extLst>
          </p:cNvPr>
          <p:cNvGrpSpPr/>
          <p:nvPr/>
        </p:nvGrpSpPr>
        <p:grpSpPr>
          <a:xfrm>
            <a:off x="3648075" y="1173917"/>
            <a:ext cx="8543925" cy="5162550"/>
            <a:chOff x="391163" y="1268185"/>
            <a:chExt cx="8543925" cy="5162550"/>
          </a:xfrm>
        </p:grpSpPr>
        <p:pic>
          <p:nvPicPr>
            <p:cNvPr id="4" name="图片 3">
              <a:extLst>
                <a:ext uri="{FF2B5EF4-FFF2-40B4-BE49-F238E27FC236}">
                  <a16:creationId xmlns:a16="http://schemas.microsoft.com/office/drawing/2014/main" id="{DCD1A88B-F431-42D5-AFFD-CCCA33B0FA48}"/>
                </a:ext>
              </a:extLst>
            </p:cNvPr>
            <p:cNvPicPr>
              <a:picLocks noChangeAspect="1"/>
            </p:cNvPicPr>
            <p:nvPr/>
          </p:nvPicPr>
          <p:blipFill>
            <a:blip r:embed="rId2">
              <a:extLst>
                <a:ext uri="{BEBA8EAE-BF5A-486C-A8C5-ECC9F3942E4B}">
                  <a14:imgProps xmlns:a14="http://schemas.microsoft.com/office/drawing/2010/main">
                    <a14:imgLayer r:embed="rId3">
                      <a14:imgEffect>
                        <a14:saturation sat="0"/>
                      </a14:imgEffect>
                    </a14:imgLayer>
                  </a14:imgProps>
                </a:ext>
              </a:extLst>
            </a:blip>
            <a:stretch>
              <a:fillRect/>
            </a:stretch>
          </p:blipFill>
          <p:spPr>
            <a:xfrm>
              <a:off x="391163" y="1268185"/>
              <a:ext cx="8543925" cy="5162550"/>
            </a:xfrm>
            <a:prstGeom prst="rect">
              <a:avLst/>
            </a:prstGeom>
          </p:spPr>
        </p:pic>
        <p:cxnSp>
          <p:nvCxnSpPr>
            <p:cNvPr id="5" name="直接连接符 4">
              <a:extLst>
                <a:ext uri="{FF2B5EF4-FFF2-40B4-BE49-F238E27FC236}">
                  <a16:creationId xmlns:a16="http://schemas.microsoft.com/office/drawing/2014/main" id="{AF0482D5-3B36-40D7-AA36-966AB2A56089}"/>
                </a:ext>
              </a:extLst>
            </p:cNvPr>
            <p:cNvCxnSpPr>
              <a:cxnSpLocks/>
            </p:cNvCxnSpPr>
            <p:nvPr/>
          </p:nvCxnSpPr>
          <p:spPr>
            <a:xfrm flipV="1">
              <a:off x="4044099" y="2498103"/>
              <a:ext cx="2177592" cy="288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BE380754-864A-43E7-9BEE-0785A93203B5}"/>
                </a:ext>
              </a:extLst>
            </p:cNvPr>
            <p:cNvCxnSpPr>
              <a:cxnSpLocks/>
            </p:cNvCxnSpPr>
            <p:nvPr/>
          </p:nvCxnSpPr>
          <p:spPr>
            <a:xfrm flipH="1" flipV="1">
              <a:off x="1168924" y="5382707"/>
              <a:ext cx="2865748" cy="942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0CB3DB48-E20D-4084-ADF3-B45C696C448A}"/>
                </a:ext>
              </a:extLst>
            </p:cNvPr>
            <p:cNvCxnSpPr>
              <a:cxnSpLocks/>
            </p:cNvCxnSpPr>
            <p:nvPr/>
          </p:nvCxnSpPr>
          <p:spPr>
            <a:xfrm>
              <a:off x="6221691" y="2498103"/>
              <a:ext cx="2168165"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文本框 927750">
              <a:extLst>
                <a:ext uri="{FF2B5EF4-FFF2-40B4-BE49-F238E27FC236}">
                  <a16:creationId xmlns:a16="http://schemas.microsoft.com/office/drawing/2014/main" id="{A4E65E12-014B-432F-AC2D-B49D56D5779E}"/>
                </a:ext>
              </a:extLst>
            </p:cNvPr>
            <p:cNvSpPr txBox="1"/>
            <p:nvPr/>
          </p:nvSpPr>
          <p:spPr>
            <a:xfrm>
              <a:off x="2198749" y="4251950"/>
              <a:ext cx="1528764" cy="337008"/>
            </a:xfrm>
            <a:prstGeom prst="rect">
              <a:avLst/>
            </a:prstGeom>
            <a:solidFill>
              <a:schemeClr val="accent6">
                <a:lumMod val="60000"/>
                <a:lumOff val="40000"/>
              </a:schemeClr>
            </a:solidFill>
            <a:ln w="28575" cap="flat" cmpd="sng">
              <a:noFill/>
              <a:prstDash val="solid"/>
              <a:round/>
              <a:headEnd type="none" w="med" len="med"/>
              <a:tailEnd type="none" w="med" len="med"/>
            </a:ln>
          </p:spPr>
          <p:txBody>
            <a:bodyPr wrap="square" anchor="t">
              <a:spAutoFit/>
            </a:bodyPr>
            <a:lstStyle/>
            <a:p>
              <a:pPr algn="ctr" eaLnBrk="0" hangingPunct="0"/>
              <a:r>
                <a:rPr lang="zh-CN" altLang="en-US" sz="1600" dirty="0">
                  <a:latin typeface="Times New Roman" panose="02020603050405020304" pitchFamily="18" charset="0"/>
                  <a:ea typeface="DFKai-SB" panose="03000509000000000000" charset="-120"/>
                </a:rPr>
                <a:t>变量起始点</a:t>
              </a:r>
              <a:endParaRPr lang="zh-CN" altLang="de-DE" sz="1600" b="1" dirty="0">
                <a:latin typeface="Arial" panose="020B0604020202020204" pitchFamily="34" charset="0"/>
                <a:ea typeface="宋体" panose="02010600030101010101" pitchFamily="2" charset="-122"/>
              </a:endParaRPr>
            </a:p>
          </p:txBody>
        </p:sp>
        <p:sp>
          <p:nvSpPr>
            <p:cNvPr id="9" name="直接连接符 927751">
              <a:extLst>
                <a:ext uri="{FF2B5EF4-FFF2-40B4-BE49-F238E27FC236}">
                  <a16:creationId xmlns:a16="http://schemas.microsoft.com/office/drawing/2014/main" id="{4B412003-2A48-43F1-8968-878B0956554F}"/>
                </a:ext>
              </a:extLst>
            </p:cNvPr>
            <p:cNvSpPr/>
            <p:nvPr/>
          </p:nvSpPr>
          <p:spPr>
            <a:xfrm rot="17880000" flipV="1">
              <a:off x="3576939" y="4741071"/>
              <a:ext cx="605537" cy="623348"/>
            </a:xfrm>
            <a:prstGeom prst="line">
              <a:avLst/>
            </a:prstGeom>
            <a:ln w="31750" cap="flat" cmpd="sng">
              <a:solidFill>
                <a:srgbClr val="000000"/>
              </a:solidFill>
              <a:prstDash val="dash"/>
              <a:round/>
              <a:headEnd type="stealth" w="lg" len="lg"/>
              <a:tailEnd type="none" w="lg" len="lg"/>
            </a:ln>
          </p:spPr>
        </p:sp>
        <p:sp>
          <p:nvSpPr>
            <p:cNvPr id="10" name="文本框 927750">
              <a:extLst>
                <a:ext uri="{FF2B5EF4-FFF2-40B4-BE49-F238E27FC236}">
                  <a16:creationId xmlns:a16="http://schemas.microsoft.com/office/drawing/2014/main" id="{A1535597-782F-4154-BBA0-1B98F9A89BB7}"/>
                </a:ext>
              </a:extLst>
            </p:cNvPr>
            <p:cNvSpPr txBox="1"/>
            <p:nvPr/>
          </p:nvSpPr>
          <p:spPr>
            <a:xfrm>
              <a:off x="4263439" y="1864586"/>
              <a:ext cx="1528764" cy="338554"/>
            </a:xfrm>
            <a:prstGeom prst="rect">
              <a:avLst/>
            </a:prstGeom>
            <a:solidFill>
              <a:schemeClr val="accent6">
                <a:lumMod val="60000"/>
                <a:lumOff val="40000"/>
              </a:schemeClr>
            </a:solidFill>
            <a:ln w="28575" cap="flat" cmpd="sng">
              <a:noFill/>
              <a:prstDash val="solid"/>
              <a:round/>
              <a:headEnd type="none" w="med" len="med"/>
              <a:tailEnd type="none" w="med" len="med"/>
            </a:ln>
          </p:spPr>
          <p:txBody>
            <a:bodyPr wrap="square" anchor="t">
              <a:spAutoFit/>
            </a:bodyPr>
            <a:lstStyle/>
            <a:p>
              <a:pPr algn="ctr" eaLnBrk="0" hangingPunct="0"/>
              <a:r>
                <a:rPr lang="zh-CN" altLang="en-US" sz="1600" dirty="0">
                  <a:latin typeface="Times New Roman" panose="02020603050405020304" pitchFamily="18" charset="0"/>
                  <a:ea typeface="DFKai-SB" panose="03000509000000000000" charset="-120"/>
                </a:rPr>
                <a:t>变量终止点</a:t>
              </a:r>
              <a:endParaRPr lang="zh-CN" altLang="de-DE" sz="1600" b="1" dirty="0">
                <a:latin typeface="Arial" panose="020B0604020202020204" pitchFamily="34" charset="0"/>
                <a:ea typeface="宋体" panose="02010600030101010101" pitchFamily="2" charset="-122"/>
              </a:endParaRPr>
            </a:p>
          </p:txBody>
        </p:sp>
        <p:sp>
          <p:nvSpPr>
            <p:cNvPr id="11" name="直接连接符 927751">
              <a:extLst>
                <a:ext uri="{FF2B5EF4-FFF2-40B4-BE49-F238E27FC236}">
                  <a16:creationId xmlns:a16="http://schemas.microsoft.com/office/drawing/2014/main" id="{1E6D4976-0E6C-450F-BA36-8AC7A9CE4857}"/>
                </a:ext>
              </a:extLst>
            </p:cNvPr>
            <p:cNvSpPr/>
            <p:nvPr/>
          </p:nvSpPr>
          <p:spPr>
            <a:xfrm rot="17880000" flipV="1">
              <a:off x="5881946" y="1909262"/>
              <a:ext cx="271259" cy="654732"/>
            </a:xfrm>
            <a:prstGeom prst="line">
              <a:avLst/>
            </a:prstGeom>
            <a:ln w="31750" cap="flat" cmpd="sng">
              <a:solidFill>
                <a:srgbClr val="000000"/>
              </a:solidFill>
              <a:prstDash val="dash"/>
              <a:round/>
              <a:headEnd type="stealth" w="lg" len="lg"/>
              <a:tailEnd type="none" w="lg" len="lg"/>
            </a:ln>
          </p:spPr>
        </p:sp>
        <p:cxnSp>
          <p:nvCxnSpPr>
            <p:cNvPr id="13" name="直接连接符 12">
              <a:extLst>
                <a:ext uri="{FF2B5EF4-FFF2-40B4-BE49-F238E27FC236}">
                  <a16:creationId xmlns:a16="http://schemas.microsoft.com/office/drawing/2014/main" id="{AA2BAAD1-5C7D-40EE-8C28-FAAECF337D8B}"/>
                </a:ext>
              </a:extLst>
            </p:cNvPr>
            <p:cNvCxnSpPr>
              <a:cxnSpLocks/>
            </p:cNvCxnSpPr>
            <p:nvPr/>
          </p:nvCxnSpPr>
          <p:spPr>
            <a:xfrm>
              <a:off x="4033084" y="1391604"/>
              <a:ext cx="0" cy="4504214"/>
            </a:xfrm>
            <a:prstGeom prst="line">
              <a:avLst/>
            </a:prstGeom>
            <a:ln w="28575">
              <a:solidFill>
                <a:srgbClr val="FCC800"/>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0786444C-E1B2-4F8C-B569-03D6D3A35F7F}"/>
                </a:ext>
              </a:extLst>
            </p:cNvPr>
            <p:cNvCxnSpPr>
              <a:cxnSpLocks/>
            </p:cNvCxnSpPr>
            <p:nvPr/>
          </p:nvCxnSpPr>
          <p:spPr>
            <a:xfrm flipH="1">
              <a:off x="6233522" y="1391604"/>
              <a:ext cx="9426" cy="4504214"/>
            </a:xfrm>
            <a:prstGeom prst="line">
              <a:avLst/>
            </a:prstGeom>
            <a:ln w="28575">
              <a:solidFill>
                <a:srgbClr val="FCC800"/>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0B85C9A0-A552-4246-B822-8BDA5EF4D8C8}"/>
                </a:ext>
              </a:extLst>
            </p:cNvPr>
            <p:cNvCxnSpPr>
              <a:cxnSpLocks/>
            </p:cNvCxnSpPr>
            <p:nvPr/>
          </p:nvCxnSpPr>
          <p:spPr>
            <a:xfrm>
              <a:off x="4033878" y="1823058"/>
              <a:ext cx="2209070" cy="4092"/>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16" name="文本框 927750">
              <a:extLst>
                <a:ext uri="{FF2B5EF4-FFF2-40B4-BE49-F238E27FC236}">
                  <a16:creationId xmlns:a16="http://schemas.microsoft.com/office/drawing/2014/main" id="{0C51665C-5E6D-41BF-9B90-7125D11A4D96}"/>
                </a:ext>
              </a:extLst>
            </p:cNvPr>
            <p:cNvSpPr txBox="1"/>
            <p:nvPr/>
          </p:nvSpPr>
          <p:spPr>
            <a:xfrm>
              <a:off x="2006307" y="4995563"/>
              <a:ext cx="1243012" cy="337008"/>
            </a:xfrm>
            <a:prstGeom prst="rect">
              <a:avLst/>
            </a:prstGeom>
            <a:solidFill>
              <a:schemeClr val="accent5">
                <a:lumMod val="60000"/>
                <a:lumOff val="40000"/>
              </a:schemeClr>
            </a:solidFill>
            <a:ln w="28575" cap="flat" cmpd="sng">
              <a:noFill/>
              <a:prstDash val="solid"/>
              <a:round/>
              <a:headEnd type="none" w="med" len="med"/>
              <a:tailEnd type="none" w="med" len="med"/>
            </a:ln>
          </p:spPr>
          <p:txBody>
            <a:bodyPr wrap="square" anchor="t">
              <a:spAutoFit/>
            </a:bodyPr>
            <a:lstStyle/>
            <a:p>
              <a:pPr algn="ctr" eaLnBrk="0" hangingPunct="0"/>
              <a:r>
                <a:rPr lang="zh-CN" altLang="en-US" sz="1600" b="1" dirty="0">
                  <a:latin typeface="Times New Roman" panose="02020603050405020304" pitchFamily="18" charset="0"/>
                  <a:ea typeface="DFKai-SB" panose="03000509000000000000" charset="-120"/>
                </a:rPr>
                <a:t>小排量阶段</a:t>
              </a:r>
              <a:endParaRPr lang="zh-CN" altLang="de-DE" sz="1600" b="1" dirty="0">
                <a:latin typeface="Arial" panose="020B0604020202020204" pitchFamily="34" charset="0"/>
                <a:ea typeface="宋体" panose="02010600030101010101" pitchFamily="2" charset="-122"/>
              </a:endParaRPr>
            </a:p>
          </p:txBody>
        </p:sp>
        <p:sp>
          <p:nvSpPr>
            <p:cNvPr id="17" name="文本框 927750">
              <a:extLst>
                <a:ext uri="{FF2B5EF4-FFF2-40B4-BE49-F238E27FC236}">
                  <a16:creationId xmlns:a16="http://schemas.microsoft.com/office/drawing/2014/main" id="{AAE922BD-7900-4D00-BA5B-05DB4B91E761}"/>
                </a:ext>
              </a:extLst>
            </p:cNvPr>
            <p:cNvSpPr txBox="1"/>
            <p:nvPr/>
          </p:nvSpPr>
          <p:spPr>
            <a:xfrm>
              <a:off x="6684267" y="2060937"/>
              <a:ext cx="1243012" cy="337008"/>
            </a:xfrm>
            <a:prstGeom prst="rect">
              <a:avLst/>
            </a:prstGeom>
            <a:solidFill>
              <a:schemeClr val="accent5">
                <a:lumMod val="60000"/>
                <a:lumOff val="40000"/>
              </a:schemeClr>
            </a:solidFill>
            <a:ln w="28575" cap="flat" cmpd="sng">
              <a:noFill/>
              <a:prstDash val="solid"/>
              <a:round/>
              <a:headEnd type="none" w="med" len="med"/>
              <a:tailEnd type="none" w="med" len="med"/>
            </a:ln>
          </p:spPr>
          <p:txBody>
            <a:bodyPr wrap="square" anchor="t">
              <a:spAutoFit/>
            </a:bodyPr>
            <a:lstStyle/>
            <a:p>
              <a:pPr algn="ctr" eaLnBrk="0" hangingPunct="0"/>
              <a:r>
                <a:rPr lang="zh-CN" altLang="en-US" sz="1600" b="1" dirty="0">
                  <a:latin typeface="Times New Roman" panose="02020603050405020304" pitchFamily="18" charset="0"/>
                  <a:ea typeface="DFKai-SB" panose="03000509000000000000" charset="-120"/>
                </a:rPr>
                <a:t>大排量阶段</a:t>
              </a:r>
              <a:endParaRPr lang="zh-CN" altLang="de-DE" sz="1600" b="1" dirty="0">
                <a:latin typeface="Arial" panose="020B0604020202020204" pitchFamily="34" charset="0"/>
                <a:ea typeface="宋体" panose="02010600030101010101" pitchFamily="2" charset="-122"/>
              </a:endParaRPr>
            </a:p>
          </p:txBody>
        </p:sp>
        <p:sp>
          <p:nvSpPr>
            <p:cNvPr id="18" name="文本框 927750">
              <a:extLst>
                <a:ext uri="{FF2B5EF4-FFF2-40B4-BE49-F238E27FC236}">
                  <a16:creationId xmlns:a16="http://schemas.microsoft.com/office/drawing/2014/main" id="{509E772E-D5CF-42A1-A658-5177916A9DB2}"/>
                </a:ext>
              </a:extLst>
            </p:cNvPr>
            <p:cNvSpPr txBox="1"/>
            <p:nvPr/>
          </p:nvSpPr>
          <p:spPr>
            <a:xfrm>
              <a:off x="4533944" y="1465868"/>
              <a:ext cx="1243012" cy="337008"/>
            </a:xfrm>
            <a:prstGeom prst="rect">
              <a:avLst/>
            </a:prstGeom>
            <a:solidFill>
              <a:schemeClr val="accent5">
                <a:lumMod val="60000"/>
                <a:lumOff val="40000"/>
              </a:schemeClr>
            </a:solidFill>
            <a:ln w="28575" cap="flat" cmpd="sng">
              <a:noFill/>
              <a:prstDash val="solid"/>
              <a:round/>
              <a:headEnd type="none" w="med" len="med"/>
              <a:tailEnd type="none" w="med" len="med"/>
            </a:ln>
          </p:spPr>
          <p:txBody>
            <a:bodyPr wrap="square" anchor="t">
              <a:spAutoFit/>
            </a:bodyPr>
            <a:lstStyle/>
            <a:p>
              <a:pPr algn="ctr" eaLnBrk="0" hangingPunct="0"/>
              <a:r>
                <a:rPr lang="zh-CN" altLang="en-US" sz="1600" b="1" dirty="0">
                  <a:latin typeface="Arial" panose="020B0604020202020204" pitchFamily="34" charset="0"/>
                  <a:ea typeface="宋体" panose="02010600030101010101" pitchFamily="2" charset="-122"/>
                </a:rPr>
                <a:t>变量区间</a:t>
              </a:r>
              <a:endParaRPr lang="zh-CN" altLang="de-DE" sz="1600" b="1" dirty="0">
                <a:latin typeface="Arial" panose="020B0604020202020204" pitchFamily="34" charset="0"/>
                <a:ea typeface="宋体" panose="02010600030101010101" pitchFamily="2" charset="-122"/>
              </a:endParaRPr>
            </a:p>
          </p:txBody>
        </p:sp>
        <p:sp>
          <p:nvSpPr>
            <p:cNvPr id="19" name="矩形 927761">
              <a:extLst>
                <a:ext uri="{FF2B5EF4-FFF2-40B4-BE49-F238E27FC236}">
                  <a16:creationId xmlns:a16="http://schemas.microsoft.com/office/drawing/2014/main" id="{1BE8B711-7C2B-468E-B825-B0C2B420DD54}"/>
                </a:ext>
              </a:extLst>
            </p:cNvPr>
            <p:cNvSpPr/>
            <p:nvPr/>
          </p:nvSpPr>
          <p:spPr>
            <a:xfrm>
              <a:off x="4198694" y="2776501"/>
              <a:ext cx="857256" cy="357885"/>
            </a:xfrm>
            <a:prstGeom prst="rect">
              <a:avLst/>
            </a:prstGeom>
            <a:solidFill>
              <a:schemeClr val="accent6">
                <a:lumMod val="60000"/>
                <a:lumOff val="40000"/>
              </a:schemeClr>
            </a:solidFill>
            <a:ln w="31750" cap="flat" cmpd="sng">
              <a:noFill/>
              <a:prstDash val="solid"/>
              <a:miter/>
              <a:headEnd type="none" w="sm" len="sm"/>
              <a:tailEnd type="none" w="med" len="med"/>
            </a:ln>
          </p:spPr>
          <p:txBody>
            <a:bodyPr wrap="none" anchor="ctr"/>
            <a:lstStyle/>
            <a:p>
              <a:pPr algn="ctr" eaLnBrk="0" hangingPunct="0"/>
              <a:r>
                <a:rPr lang="zh-CN" altLang="en-US" sz="1600" dirty="0">
                  <a:latin typeface="Times New Roman" panose="02020603050405020304" pitchFamily="18" charset="0"/>
                  <a:ea typeface="DFKai-SB" panose="03000509000000000000" charset="-120"/>
                </a:rPr>
                <a:t>弹簧刚度 </a:t>
              </a:r>
              <a:endParaRPr lang="zh-CN" altLang="en-US" sz="2000" dirty="0">
                <a:latin typeface="Times New Roman" panose="02020603050405020304" pitchFamily="18" charset="0"/>
                <a:ea typeface="DFKai-SB" panose="03000509000000000000" charset="-120"/>
              </a:endParaRPr>
            </a:p>
          </p:txBody>
        </p:sp>
        <p:sp>
          <p:nvSpPr>
            <p:cNvPr id="20" name="直接连接符 927764">
              <a:extLst>
                <a:ext uri="{FF2B5EF4-FFF2-40B4-BE49-F238E27FC236}">
                  <a16:creationId xmlns:a16="http://schemas.microsoft.com/office/drawing/2014/main" id="{5C3294D1-B3F6-4268-B527-8DF99D8371E2}"/>
                </a:ext>
              </a:extLst>
            </p:cNvPr>
            <p:cNvSpPr/>
            <p:nvPr/>
          </p:nvSpPr>
          <p:spPr>
            <a:xfrm>
              <a:off x="4841636" y="3145301"/>
              <a:ext cx="357190" cy="702769"/>
            </a:xfrm>
            <a:prstGeom prst="line">
              <a:avLst/>
            </a:prstGeom>
            <a:ln w="31750" cap="flat" cmpd="sng">
              <a:solidFill>
                <a:schemeClr val="tx1"/>
              </a:solidFill>
              <a:prstDash val="dash"/>
              <a:round/>
              <a:headEnd type="none" w="sm" len="sm"/>
              <a:tailEnd type="stealth" w="lg" len="lg"/>
            </a:ln>
          </p:spPr>
        </p:sp>
      </p:grpSp>
      <p:sp>
        <p:nvSpPr>
          <p:cNvPr id="21" name="矩形 20">
            <a:extLst>
              <a:ext uri="{FF2B5EF4-FFF2-40B4-BE49-F238E27FC236}">
                <a16:creationId xmlns:a16="http://schemas.microsoft.com/office/drawing/2014/main" id="{C3F1E45B-9A2F-48A7-8F42-20CEA30D6658}"/>
              </a:ext>
            </a:extLst>
          </p:cNvPr>
          <p:cNvSpPr/>
          <p:nvPr/>
        </p:nvSpPr>
        <p:spPr>
          <a:xfrm>
            <a:off x="385295" y="1222048"/>
            <a:ext cx="3246155" cy="4143442"/>
          </a:xfrm>
          <a:prstGeom prst="rect">
            <a:avLst/>
          </a:prstGeom>
          <a:solidFill>
            <a:schemeClr val="accent1">
              <a:lumMod val="60000"/>
              <a:lumOff val="40000"/>
            </a:schemeClr>
          </a:solidFill>
        </p:spPr>
        <p:style>
          <a:lnRef idx="3">
            <a:schemeClr val="lt1"/>
          </a:lnRef>
          <a:fillRef idx="1">
            <a:schemeClr val="accent1"/>
          </a:fillRef>
          <a:effectRef idx="1">
            <a:schemeClr val="accent1"/>
          </a:effectRef>
          <a:fontRef idx="minor">
            <a:schemeClr val="lt1"/>
          </a:fontRef>
        </p:style>
        <p:txBody>
          <a:bodyPr wrap="square">
            <a:spAutoFit/>
          </a:bodyPr>
          <a:lstStyle/>
          <a:p>
            <a:pPr marL="285750" lvl="0" indent="-285750">
              <a:lnSpc>
                <a:spcPct val="150000"/>
              </a:lnSpc>
              <a:buFont typeface="Wingdings" panose="05000000000000000000" pitchFamily="2" charset="2"/>
              <a:buChar char="Ø"/>
            </a:pPr>
            <a:r>
              <a:rPr lang="zh-CN" altLang="en-US" b="1" dirty="0">
                <a:solidFill>
                  <a:prstClr val="black"/>
                </a:solidFill>
                <a:latin typeface="宋体" panose="02010600030101010101" pitchFamily="2" charset="-122"/>
              </a:rPr>
              <a:t>说明：</a:t>
            </a:r>
            <a:endParaRPr lang="en-US" altLang="zh-CN" b="1" dirty="0">
              <a:solidFill>
                <a:prstClr val="black"/>
              </a:solidFill>
              <a:latin typeface="宋体" panose="02010600030101010101" pitchFamily="2" charset="-122"/>
            </a:endParaRPr>
          </a:p>
          <a:p>
            <a:pPr marL="285750" lvl="0" indent="-285750">
              <a:lnSpc>
                <a:spcPct val="150000"/>
              </a:lnSpc>
              <a:buFont typeface="Wingdings" panose="05000000000000000000" pitchFamily="2" charset="2"/>
              <a:buChar char="l"/>
            </a:pPr>
            <a:r>
              <a:rPr lang="en-US" altLang="zh-CN" sz="1600" dirty="0">
                <a:solidFill>
                  <a:prstClr val="black"/>
                </a:solidFill>
                <a:latin typeface="宋体" panose="02010600030101010101" pitchFamily="2" charset="-122"/>
              </a:rPr>
              <a:t>1700</a:t>
            </a:r>
            <a:r>
              <a:rPr lang="zh-CN" altLang="en-US" sz="1600" dirty="0">
                <a:solidFill>
                  <a:prstClr val="black"/>
                </a:solidFill>
                <a:latin typeface="宋体" panose="02010600030101010101" pitchFamily="2" charset="-122"/>
              </a:rPr>
              <a:t>转下的电磁阀输入电流和主泵输出流量关系曲线</a:t>
            </a:r>
            <a:endParaRPr lang="en-US" altLang="zh-CN" sz="1600" dirty="0">
              <a:solidFill>
                <a:prstClr val="black"/>
              </a:solidFill>
              <a:latin typeface="宋体" panose="02010600030101010101" pitchFamily="2" charset="-122"/>
            </a:endParaRPr>
          </a:p>
          <a:p>
            <a:pPr marL="285750" lvl="0" indent="-285750">
              <a:lnSpc>
                <a:spcPct val="150000"/>
              </a:lnSpc>
              <a:buFont typeface="Wingdings" panose="05000000000000000000" pitchFamily="2" charset="2"/>
              <a:buChar char="l"/>
            </a:pPr>
            <a:r>
              <a:rPr lang="zh-CN" altLang="en-US" sz="1600" dirty="0">
                <a:solidFill>
                  <a:prstClr val="black"/>
                </a:solidFill>
                <a:latin typeface="宋体" panose="02010600030101010101" pitchFamily="2" charset="-122"/>
              </a:rPr>
              <a:t>输入电流</a:t>
            </a:r>
            <a:r>
              <a:rPr lang="en-US" altLang="zh-CN" sz="1600" dirty="0">
                <a:solidFill>
                  <a:prstClr val="black"/>
                </a:solidFill>
                <a:latin typeface="宋体" panose="02010600030101010101" pitchFamily="2" charset="-122"/>
              </a:rPr>
              <a:t>0-400mA</a:t>
            </a:r>
            <a:r>
              <a:rPr lang="zh-CN" altLang="en-US" sz="1600" dirty="0">
                <a:solidFill>
                  <a:prstClr val="black"/>
                </a:solidFill>
                <a:latin typeface="宋体" panose="02010600030101010101" pitchFamily="2" charset="-122"/>
              </a:rPr>
              <a:t>，主泵在最小流量状态，</a:t>
            </a:r>
            <a:r>
              <a:rPr lang="en-US" altLang="zh-CN" sz="1600" dirty="0">
                <a:solidFill>
                  <a:prstClr val="black"/>
                </a:solidFill>
                <a:latin typeface="宋体" panose="02010600030101010101" pitchFamily="2" charset="-122"/>
              </a:rPr>
              <a:t>30L/min</a:t>
            </a:r>
            <a:r>
              <a:rPr lang="zh-CN" altLang="en-US" sz="1600" dirty="0">
                <a:solidFill>
                  <a:prstClr val="black"/>
                </a:solidFill>
                <a:latin typeface="宋体" panose="02010600030101010101" pitchFamily="2" charset="-122"/>
              </a:rPr>
              <a:t>。</a:t>
            </a:r>
            <a:endParaRPr lang="en-US" altLang="zh-CN" sz="1600" dirty="0">
              <a:solidFill>
                <a:prstClr val="black"/>
              </a:solidFill>
              <a:latin typeface="宋体" panose="02010600030101010101" pitchFamily="2" charset="-122"/>
            </a:endParaRPr>
          </a:p>
          <a:p>
            <a:pPr marL="285750" lvl="0" indent="-285750">
              <a:lnSpc>
                <a:spcPct val="150000"/>
              </a:lnSpc>
              <a:buFont typeface="Wingdings" panose="05000000000000000000" pitchFamily="2" charset="2"/>
              <a:buChar char="l"/>
            </a:pPr>
            <a:r>
              <a:rPr lang="zh-CN" altLang="en-US" sz="1600" dirty="0">
                <a:solidFill>
                  <a:prstClr val="black"/>
                </a:solidFill>
                <a:latin typeface="宋体" panose="02010600030101010101" pitchFamily="2" charset="-122"/>
              </a:rPr>
              <a:t>输入电流大于</a:t>
            </a:r>
            <a:r>
              <a:rPr lang="en-US" altLang="zh-CN" sz="1600" dirty="0">
                <a:solidFill>
                  <a:prstClr val="black"/>
                </a:solidFill>
                <a:latin typeface="宋体" panose="02010600030101010101" pitchFamily="2" charset="-122"/>
              </a:rPr>
              <a:t>380mA</a:t>
            </a:r>
            <a:r>
              <a:rPr lang="zh-CN" altLang="en-US" sz="1600" dirty="0">
                <a:solidFill>
                  <a:prstClr val="black"/>
                </a:solidFill>
                <a:latin typeface="宋体" panose="02010600030101010101" pitchFamily="2" charset="-122"/>
              </a:rPr>
              <a:t>，主泵流量按比例提升</a:t>
            </a:r>
            <a:endParaRPr lang="en-US" altLang="zh-CN" sz="1600" dirty="0">
              <a:solidFill>
                <a:prstClr val="black"/>
              </a:solidFill>
              <a:latin typeface="宋体" panose="02010600030101010101" pitchFamily="2" charset="-122"/>
            </a:endParaRPr>
          </a:p>
          <a:p>
            <a:pPr marL="285750" lvl="0" indent="-285750">
              <a:lnSpc>
                <a:spcPct val="150000"/>
              </a:lnSpc>
              <a:buFont typeface="Wingdings" panose="05000000000000000000" pitchFamily="2" charset="2"/>
              <a:buChar char="l"/>
            </a:pPr>
            <a:r>
              <a:rPr lang="zh-CN" altLang="en-US" sz="1600" dirty="0">
                <a:solidFill>
                  <a:prstClr val="black"/>
                </a:solidFill>
                <a:latin typeface="宋体" panose="02010600030101010101" pitchFamily="2" charset="-122"/>
              </a:rPr>
              <a:t>输入电流</a:t>
            </a:r>
            <a:r>
              <a:rPr lang="en-US" altLang="zh-CN" sz="1600" dirty="0">
                <a:solidFill>
                  <a:prstClr val="black"/>
                </a:solidFill>
                <a:latin typeface="宋体" panose="02010600030101010101" pitchFamily="2" charset="-122"/>
              </a:rPr>
              <a:t>710mA</a:t>
            </a:r>
            <a:r>
              <a:rPr lang="zh-CN" altLang="en-US" sz="1600" dirty="0">
                <a:solidFill>
                  <a:prstClr val="black"/>
                </a:solidFill>
                <a:latin typeface="宋体" panose="02010600030101010101" pitchFamily="2" charset="-122"/>
              </a:rPr>
              <a:t>，主泵流量达到最大</a:t>
            </a:r>
            <a:endParaRPr lang="en-US" altLang="zh-CN" sz="1600" dirty="0">
              <a:solidFill>
                <a:prstClr val="black"/>
              </a:solidFill>
              <a:latin typeface="宋体" panose="02010600030101010101" pitchFamily="2" charset="-122"/>
            </a:endParaRPr>
          </a:p>
          <a:p>
            <a:pPr marL="285750" lvl="0" indent="-285750">
              <a:lnSpc>
                <a:spcPct val="150000"/>
              </a:lnSpc>
              <a:buFont typeface="Wingdings" panose="05000000000000000000" pitchFamily="2" charset="2"/>
              <a:buChar char="l"/>
            </a:pPr>
            <a:r>
              <a:rPr lang="zh-CN" altLang="en-US" sz="1600" dirty="0">
                <a:solidFill>
                  <a:prstClr val="black"/>
                </a:solidFill>
                <a:latin typeface="宋体" panose="02010600030101010101" pitchFamily="2" charset="-122"/>
              </a:rPr>
              <a:t>输入电流大于</a:t>
            </a:r>
            <a:r>
              <a:rPr lang="en-US" altLang="zh-CN" sz="1600" dirty="0">
                <a:solidFill>
                  <a:prstClr val="black"/>
                </a:solidFill>
                <a:latin typeface="宋体" panose="02010600030101010101" pitchFamily="2" charset="-122"/>
              </a:rPr>
              <a:t>716mA</a:t>
            </a:r>
            <a:r>
              <a:rPr lang="zh-CN" altLang="en-US" sz="1600" dirty="0">
                <a:solidFill>
                  <a:prstClr val="black"/>
                </a:solidFill>
                <a:latin typeface="宋体" panose="02010600030101010101" pitchFamily="2" charset="-122"/>
              </a:rPr>
              <a:t>，主泵一直维持在最大流量</a:t>
            </a:r>
            <a:endParaRPr lang="en-US" altLang="zh-CN" sz="1600" dirty="0">
              <a:solidFill>
                <a:prstClr val="black"/>
              </a:solidFill>
              <a:latin typeface="宋体" panose="02010600030101010101" pitchFamily="2" charset="-122"/>
            </a:endParaRPr>
          </a:p>
        </p:txBody>
      </p:sp>
      <p:sp>
        <p:nvSpPr>
          <p:cNvPr id="22" name="矩形 7">
            <a:extLst>
              <a:ext uri="{FF2B5EF4-FFF2-40B4-BE49-F238E27FC236}">
                <a16:creationId xmlns:a16="http://schemas.microsoft.com/office/drawing/2014/main" id="{834D4661-B1E9-4F1D-B9E8-7B9E5F772E63}"/>
              </a:ext>
            </a:extLst>
          </p:cNvPr>
          <p:cNvSpPr>
            <a:spLocks noChangeArrowheads="1"/>
          </p:cNvSpPr>
          <p:nvPr/>
        </p:nvSpPr>
        <p:spPr bwMode="auto">
          <a:xfrm>
            <a:off x="385295" y="645726"/>
            <a:ext cx="2540893" cy="369332"/>
          </a:xfrm>
          <a:prstGeom prst="rect">
            <a:avLst/>
          </a:prstGeom>
          <a:solidFill>
            <a:schemeClr val="bg1"/>
          </a:solidFill>
          <a:ln w="9525">
            <a:noFill/>
            <a:miter lim="800000"/>
          </a:ln>
        </p:spPr>
        <p:txBody>
          <a:bodyPr wrap="square">
            <a:spAutoFit/>
          </a:bodyPr>
          <a:lstStyle/>
          <a:p>
            <a:r>
              <a:rPr lang="zh-CN" altLang="en-US" noProof="1">
                <a:latin typeface="+mj-ea"/>
                <a:ea typeface="+mj-ea"/>
              </a:rPr>
              <a:t>正流量电比例排量控制</a:t>
            </a:r>
          </a:p>
        </p:txBody>
      </p:sp>
    </p:spTree>
    <p:extLst>
      <p:ext uri="{BB962C8B-B14F-4D97-AF65-F5344CB8AC3E}">
        <p14:creationId xmlns:p14="http://schemas.microsoft.com/office/powerpoint/2010/main" val="3134986967"/>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Picture 1" descr="c:\users\public\documents\kk6 files\xcmgwj\account\1419@10.15.7.244\image_cache\d80d842e926541c082973a30a951fb0c.png">
            <a:extLst>
              <a:ext uri="{FF2B5EF4-FFF2-40B4-BE49-F238E27FC236}">
                <a16:creationId xmlns:a16="http://schemas.microsoft.com/office/drawing/2014/main" id="{4FBA7D63-5F11-4493-B9E9-DE71E02E54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03" y="1746185"/>
            <a:ext cx="5678920" cy="466049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CE3D9699-D46E-4904-ACEB-A2C0B4E454B9}"/>
              </a:ext>
            </a:extLst>
          </p:cNvPr>
          <p:cNvSpPr/>
          <p:nvPr/>
        </p:nvSpPr>
        <p:spPr>
          <a:xfrm>
            <a:off x="5949012" y="3416105"/>
            <a:ext cx="5993037" cy="3139321"/>
          </a:xfrm>
          <a:prstGeom prst="rect">
            <a:avLst/>
          </a:prstGeom>
        </p:spPr>
        <p:txBody>
          <a:bodyPr wrap="square">
            <a:spAutoFit/>
          </a:bodyPr>
          <a:lstStyle/>
          <a:p>
            <a:r>
              <a:rPr lang="zh-CN" altLang="zh-CN" dirty="0">
                <a:latin typeface="微软雅黑" panose="020B0503020204020204" pitchFamily="34" charset="-122"/>
                <a:ea typeface="微软雅黑" panose="020B0503020204020204" pitchFamily="34" charset="-122"/>
              </a:rPr>
              <a:t>当钥匙开关打到“</a:t>
            </a:r>
            <a:r>
              <a:rPr lang="en-US" altLang="zh-CN" dirty="0">
                <a:latin typeface="微软雅黑" panose="020B0503020204020204" pitchFamily="34" charset="-122"/>
                <a:ea typeface="微软雅黑" panose="020B0503020204020204" pitchFamily="34" charset="-122"/>
              </a:rPr>
              <a:t>ON</a:t>
            </a:r>
            <a:r>
              <a:rPr lang="zh-CN" altLang="zh-CN" dirty="0">
                <a:latin typeface="微软雅黑" panose="020B0503020204020204" pitchFamily="34" charset="-122"/>
                <a:ea typeface="微软雅黑" panose="020B0503020204020204" pitchFamily="34" charset="-122"/>
              </a:rPr>
              <a:t>”档位，</a:t>
            </a:r>
            <a:r>
              <a:rPr lang="zh-CN" altLang="en-US" dirty="0">
                <a:latin typeface="微软雅黑" panose="020B0503020204020204" pitchFamily="34" charset="-122"/>
                <a:ea typeface="微软雅黑" panose="020B0503020204020204" pitchFamily="34" charset="-122"/>
              </a:rPr>
              <a:t>同时按下雨刮开关时，</a:t>
            </a:r>
            <a:r>
              <a:rPr lang="zh-CN" altLang="zh-CN" dirty="0">
                <a:latin typeface="微软雅黑" panose="020B0503020204020204" pitchFamily="34" charset="-122"/>
                <a:ea typeface="微软雅黑" panose="020B0503020204020204" pitchFamily="34" charset="-122"/>
              </a:rPr>
              <a:t>开关面板端口“</a:t>
            </a:r>
            <a:r>
              <a:rPr lang="en-US" altLang="zh-CN" dirty="0">
                <a:latin typeface="微软雅黑" panose="020B0503020204020204" pitchFamily="34" charset="-122"/>
                <a:ea typeface="微软雅黑" panose="020B0503020204020204" pitchFamily="34" charset="-122"/>
              </a:rPr>
              <a:t>23</a:t>
            </a:r>
            <a:r>
              <a:rPr lang="zh-CN" altLang="zh-CN" dirty="0">
                <a:latin typeface="微软雅黑" panose="020B0503020204020204" pitchFamily="34" charset="-122"/>
                <a:ea typeface="微软雅黑" panose="020B0503020204020204" pitchFamily="34" charset="-122"/>
              </a:rPr>
              <a:t>”输出高电平，继电器</a:t>
            </a:r>
            <a:r>
              <a:rPr lang="en-US" altLang="zh-CN" dirty="0">
                <a:latin typeface="微软雅黑" panose="020B0503020204020204" pitchFamily="34" charset="-122"/>
                <a:ea typeface="微软雅黑" panose="020B0503020204020204" pitchFamily="34" charset="-122"/>
              </a:rPr>
              <a:t>K10</a:t>
            </a:r>
            <a:r>
              <a:rPr lang="zh-CN" altLang="zh-CN" dirty="0">
                <a:latin typeface="微软雅黑" panose="020B0503020204020204" pitchFamily="34" charset="-122"/>
                <a:ea typeface="微软雅黑" panose="020B0503020204020204" pitchFamily="34" charset="-122"/>
              </a:rPr>
              <a:t>得电</a:t>
            </a:r>
            <a:r>
              <a:rPr lang="zh-CN" altLang="en-US" dirty="0">
                <a:latin typeface="微软雅黑" panose="020B0503020204020204" pitchFamily="34" charset="-122"/>
                <a:ea typeface="微软雅黑" panose="020B0503020204020204" pitchFamily="34" charset="-122"/>
              </a:rPr>
              <a:t>吸合</a:t>
            </a:r>
            <a:r>
              <a:rPr lang="zh-CN" altLang="zh-CN" dirty="0">
                <a:latin typeface="微软雅黑" panose="020B0503020204020204" pitchFamily="34" charset="-122"/>
                <a:ea typeface="微软雅黑" panose="020B0503020204020204" pitchFamily="34" charset="-122"/>
              </a:rPr>
              <a:t>，电流流经雨刮继电器</a:t>
            </a:r>
            <a:r>
              <a:rPr lang="en-US" altLang="zh-CN" dirty="0">
                <a:latin typeface="微软雅黑" panose="020B0503020204020204" pitchFamily="34" charset="-122"/>
                <a:ea typeface="微软雅黑" panose="020B0503020204020204" pitchFamily="34" charset="-122"/>
              </a:rPr>
              <a:t>K10</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87</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30</a:t>
            </a:r>
            <a:r>
              <a:rPr lang="zh-CN" altLang="zh-CN" dirty="0">
                <a:latin typeface="微软雅黑" panose="020B0503020204020204" pitchFamily="34" charset="-122"/>
                <a:ea typeface="微软雅黑" panose="020B0503020204020204" pitchFamily="34" charset="-122"/>
              </a:rPr>
              <a:t>”端、雨刮继电器</a:t>
            </a:r>
            <a:r>
              <a:rPr lang="en-US" altLang="zh-CN" dirty="0">
                <a:latin typeface="微软雅黑" panose="020B0503020204020204" pitchFamily="34" charset="-122"/>
                <a:ea typeface="微软雅黑" panose="020B0503020204020204" pitchFamily="34" charset="-122"/>
              </a:rPr>
              <a:t>K9</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30</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87a</a:t>
            </a:r>
            <a:r>
              <a:rPr lang="zh-CN" altLang="zh-CN" dirty="0">
                <a:latin typeface="微软雅黑" panose="020B0503020204020204" pitchFamily="34" charset="-122"/>
                <a:ea typeface="微软雅黑" panose="020B0503020204020204" pitchFamily="34" charset="-122"/>
              </a:rPr>
              <a:t>”端、雨刮电机</a:t>
            </a:r>
            <a:r>
              <a:rPr lang="en-US" altLang="zh-CN" dirty="0">
                <a:latin typeface="微软雅黑" panose="020B0503020204020204" pitchFamily="34" charset="-122"/>
                <a:ea typeface="微软雅黑" panose="020B0503020204020204" pitchFamily="34" charset="-122"/>
              </a:rPr>
              <a:t>M</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”端、“</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”端、接地，雨刮电机慢速运动；当开关面板</a:t>
            </a:r>
            <a:r>
              <a:rPr lang="en-US" altLang="zh-CN" dirty="0">
                <a:latin typeface="微软雅黑" panose="020B0503020204020204" pitchFamily="34" charset="-122"/>
                <a:ea typeface="微软雅黑" panose="020B0503020204020204" pitchFamily="34" charset="-122"/>
              </a:rPr>
              <a:t>9</a:t>
            </a:r>
            <a:r>
              <a:rPr lang="zh-CN" altLang="zh-CN" dirty="0">
                <a:latin typeface="微软雅黑" panose="020B0503020204020204" pitchFamily="34" charset="-122"/>
                <a:ea typeface="微软雅黑" panose="020B0503020204020204" pitchFamily="34" charset="-122"/>
              </a:rPr>
              <a:t>上的雨刮开关打到</a:t>
            </a:r>
            <a:r>
              <a:rPr lang="en-US" altLang="zh-CN" dirty="0">
                <a:latin typeface="微软雅黑" panose="020B0503020204020204" pitchFamily="34" charset="-122"/>
                <a:ea typeface="微软雅黑" panose="020B0503020204020204" pitchFamily="34" charset="-122"/>
              </a:rPr>
              <a:t>2</a:t>
            </a:r>
            <a:r>
              <a:rPr lang="zh-CN" altLang="zh-CN" dirty="0">
                <a:latin typeface="微软雅黑" panose="020B0503020204020204" pitchFamily="34" charset="-122"/>
                <a:ea typeface="微软雅黑" panose="020B0503020204020204" pitchFamily="34" charset="-122"/>
              </a:rPr>
              <a:t>档</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即按动两次</a:t>
            </a:r>
            <a:r>
              <a:rPr lang="en-US" altLang="zh-CN"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时，开关面板端口“</a:t>
            </a:r>
            <a:r>
              <a:rPr lang="en-US" altLang="zh-CN" dirty="0">
                <a:latin typeface="微软雅黑" panose="020B0503020204020204" pitchFamily="34" charset="-122"/>
                <a:ea typeface="微软雅黑" panose="020B0503020204020204" pitchFamily="34" charset="-122"/>
              </a:rPr>
              <a:t>23</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25</a:t>
            </a:r>
            <a:r>
              <a:rPr lang="zh-CN" altLang="zh-CN" dirty="0">
                <a:latin typeface="微软雅黑" panose="020B0503020204020204" pitchFamily="34" charset="-122"/>
                <a:ea typeface="微软雅黑" panose="020B0503020204020204" pitchFamily="34" charset="-122"/>
              </a:rPr>
              <a:t>”均输出高电平，继电器</a:t>
            </a:r>
            <a:r>
              <a:rPr lang="en-US" altLang="zh-CN" dirty="0">
                <a:latin typeface="微软雅黑" panose="020B0503020204020204" pitchFamily="34" charset="-122"/>
                <a:ea typeface="微软雅黑" panose="020B0503020204020204" pitchFamily="34" charset="-122"/>
              </a:rPr>
              <a:t>K9</a:t>
            </a:r>
            <a:r>
              <a:rPr lang="zh-CN" altLang="zh-CN" dirty="0">
                <a:latin typeface="微软雅黑" panose="020B0503020204020204" pitchFamily="34" charset="-122"/>
                <a:ea typeface="微软雅黑" panose="020B0503020204020204" pitchFamily="34" charset="-122"/>
              </a:rPr>
              <a:t>、继电器</a:t>
            </a:r>
            <a:r>
              <a:rPr lang="en-US" altLang="zh-CN" dirty="0">
                <a:latin typeface="微软雅黑" panose="020B0503020204020204" pitchFamily="34" charset="-122"/>
                <a:ea typeface="微软雅黑" panose="020B0503020204020204" pitchFamily="34" charset="-122"/>
              </a:rPr>
              <a:t>K10</a:t>
            </a:r>
            <a:r>
              <a:rPr lang="zh-CN" altLang="zh-CN" dirty="0">
                <a:latin typeface="微软雅黑" panose="020B0503020204020204" pitchFamily="34" charset="-122"/>
                <a:ea typeface="微软雅黑" panose="020B0503020204020204" pitchFamily="34" charset="-122"/>
              </a:rPr>
              <a:t>线圈得电，常开触点均闭合，电流流经雨刮继电器</a:t>
            </a:r>
            <a:r>
              <a:rPr lang="en-US" altLang="zh-CN" dirty="0">
                <a:latin typeface="微软雅黑" panose="020B0503020204020204" pitchFamily="34" charset="-122"/>
                <a:ea typeface="微软雅黑" panose="020B0503020204020204" pitchFamily="34" charset="-122"/>
              </a:rPr>
              <a:t>K9</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87</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30</a:t>
            </a:r>
            <a:r>
              <a:rPr lang="zh-CN" altLang="zh-CN" dirty="0">
                <a:latin typeface="微软雅黑" panose="020B0503020204020204" pitchFamily="34" charset="-122"/>
                <a:ea typeface="微软雅黑" panose="020B0503020204020204" pitchFamily="34" charset="-122"/>
              </a:rPr>
              <a:t>”端、雨刮继电器</a:t>
            </a:r>
            <a:r>
              <a:rPr lang="en-US" altLang="zh-CN" dirty="0">
                <a:latin typeface="微软雅黑" panose="020B0503020204020204" pitchFamily="34" charset="-122"/>
                <a:ea typeface="微软雅黑" panose="020B0503020204020204" pitchFamily="34" charset="-122"/>
              </a:rPr>
              <a:t>K10</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30</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87</a:t>
            </a:r>
            <a:r>
              <a:rPr lang="zh-CN" altLang="zh-CN" dirty="0">
                <a:latin typeface="微软雅黑" panose="020B0503020204020204" pitchFamily="34" charset="-122"/>
                <a:ea typeface="微软雅黑" panose="020B0503020204020204" pitchFamily="34" charset="-122"/>
              </a:rPr>
              <a:t>”端、雨刮电机</a:t>
            </a:r>
            <a:r>
              <a:rPr lang="en-US" altLang="zh-CN" dirty="0">
                <a:latin typeface="微软雅黑" panose="020B0503020204020204" pitchFamily="34" charset="-122"/>
                <a:ea typeface="微软雅黑" panose="020B0503020204020204" pitchFamily="34" charset="-122"/>
              </a:rPr>
              <a:t>12</a:t>
            </a:r>
            <a:r>
              <a:rPr lang="zh-CN" altLang="zh-CN" dirty="0">
                <a:latin typeface="微软雅黑" panose="020B0503020204020204" pitchFamily="34" charset="-122"/>
                <a:ea typeface="微软雅黑" panose="020B0503020204020204" pitchFamily="34" charset="-122"/>
              </a:rPr>
              <a:t>的“</a:t>
            </a:r>
            <a:r>
              <a:rPr lang="en-US" altLang="zh-CN" dirty="0">
                <a:latin typeface="微软雅黑" panose="020B0503020204020204" pitchFamily="34" charset="-122"/>
                <a:ea typeface="微软雅黑" panose="020B0503020204020204" pitchFamily="34" charset="-122"/>
              </a:rPr>
              <a:t>1</a:t>
            </a:r>
            <a:r>
              <a:rPr lang="zh-CN" altLang="zh-CN" dirty="0">
                <a:latin typeface="微软雅黑" panose="020B0503020204020204" pitchFamily="34" charset="-122"/>
                <a:ea typeface="微软雅黑" panose="020B0503020204020204" pitchFamily="34" charset="-122"/>
              </a:rPr>
              <a:t>”端、“</a:t>
            </a:r>
            <a:r>
              <a:rPr lang="en-US" altLang="zh-CN" dirty="0">
                <a:latin typeface="微软雅黑" panose="020B0503020204020204" pitchFamily="34" charset="-122"/>
                <a:ea typeface="微软雅黑" panose="020B0503020204020204" pitchFamily="34" charset="-122"/>
              </a:rPr>
              <a:t>3</a:t>
            </a:r>
            <a:r>
              <a:rPr lang="zh-CN" altLang="zh-CN" dirty="0">
                <a:latin typeface="微软雅黑" panose="020B0503020204020204" pitchFamily="34" charset="-122"/>
                <a:ea typeface="微软雅黑" panose="020B0503020204020204" pitchFamily="34" charset="-122"/>
              </a:rPr>
              <a:t>”端、接地，雨刮电机快速运动；当开关面板上的雨刮开关打到“</a:t>
            </a:r>
            <a:r>
              <a:rPr lang="en-US" altLang="zh-CN" dirty="0">
                <a:latin typeface="微软雅黑" panose="020B0503020204020204" pitchFamily="34" charset="-122"/>
                <a:ea typeface="微软雅黑" panose="020B0503020204020204" pitchFamily="34" charset="-122"/>
              </a:rPr>
              <a:t>OFF</a:t>
            </a:r>
            <a:r>
              <a:rPr lang="zh-CN"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（按三次）</a:t>
            </a:r>
            <a:r>
              <a:rPr lang="zh-CN" altLang="zh-CN" dirty="0">
                <a:latin typeface="微软雅黑" panose="020B0503020204020204" pitchFamily="34" charset="-122"/>
                <a:ea typeface="微软雅黑" panose="020B0503020204020204" pitchFamily="34" charset="-122"/>
              </a:rPr>
              <a:t>时，雨刮电机</a:t>
            </a:r>
            <a:r>
              <a:rPr lang="en-US" altLang="zh-CN" dirty="0">
                <a:latin typeface="微软雅黑" panose="020B0503020204020204" pitchFamily="34" charset="-122"/>
                <a:ea typeface="微软雅黑" panose="020B0503020204020204" pitchFamily="34" charset="-122"/>
              </a:rPr>
              <a:t>M2</a:t>
            </a:r>
            <a:r>
              <a:rPr lang="zh-CN" altLang="zh-CN" dirty="0">
                <a:latin typeface="微软雅黑" panose="020B0503020204020204" pitchFamily="34" charset="-122"/>
                <a:ea typeface="微软雅黑" panose="020B0503020204020204" pitchFamily="34" charset="-122"/>
              </a:rPr>
              <a:t>复位。</a:t>
            </a:r>
          </a:p>
        </p:txBody>
      </p:sp>
      <p:cxnSp>
        <p:nvCxnSpPr>
          <p:cNvPr id="5" name="直接连接符 4">
            <a:extLst>
              <a:ext uri="{FF2B5EF4-FFF2-40B4-BE49-F238E27FC236}">
                <a16:creationId xmlns:a16="http://schemas.microsoft.com/office/drawing/2014/main" id="{DFF4C441-1F27-4442-A35A-6768D1481ECA}"/>
              </a:ext>
            </a:extLst>
          </p:cNvPr>
          <p:cNvCxnSpPr/>
          <p:nvPr/>
        </p:nvCxnSpPr>
        <p:spPr>
          <a:xfrm>
            <a:off x="5400681" y="2435139"/>
            <a:ext cx="265" cy="116233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0D11AB2C-2BDE-4A70-810E-436CB405A945}"/>
              </a:ext>
            </a:extLst>
          </p:cNvPr>
          <p:cNvCxnSpPr/>
          <p:nvPr/>
        </p:nvCxnSpPr>
        <p:spPr>
          <a:xfrm flipH="1" flipV="1">
            <a:off x="4192348" y="2430922"/>
            <a:ext cx="1200647" cy="795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04AC4E9F-5816-43FD-99E7-4FF7E7C38BE6}"/>
              </a:ext>
            </a:extLst>
          </p:cNvPr>
          <p:cNvCxnSpPr/>
          <p:nvPr/>
        </p:nvCxnSpPr>
        <p:spPr>
          <a:xfrm>
            <a:off x="3564296" y="2571130"/>
            <a:ext cx="3112" cy="2888617"/>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14090D8C-989D-42E0-B8DF-74E7AF7B10A3}"/>
              </a:ext>
            </a:extLst>
          </p:cNvPr>
          <p:cNvCxnSpPr/>
          <p:nvPr/>
        </p:nvCxnSpPr>
        <p:spPr>
          <a:xfrm flipH="1">
            <a:off x="4184397" y="1746185"/>
            <a:ext cx="7951" cy="69727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 name="直接连接符 8">
            <a:extLst>
              <a:ext uri="{FF2B5EF4-FFF2-40B4-BE49-F238E27FC236}">
                <a16:creationId xmlns:a16="http://schemas.microsoft.com/office/drawing/2014/main" id="{A8B84D2C-F6FB-4EED-83EB-3E33006AD684}"/>
              </a:ext>
            </a:extLst>
          </p:cNvPr>
          <p:cNvCxnSpPr/>
          <p:nvPr/>
        </p:nvCxnSpPr>
        <p:spPr>
          <a:xfrm>
            <a:off x="3720551" y="2778490"/>
            <a:ext cx="960" cy="266099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0" name="直接连接符 9">
            <a:extLst>
              <a:ext uri="{FF2B5EF4-FFF2-40B4-BE49-F238E27FC236}">
                <a16:creationId xmlns:a16="http://schemas.microsoft.com/office/drawing/2014/main" id="{E656525B-E6CF-4871-BF1A-89E5ED0A114D}"/>
              </a:ext>
            </a:extLst>
          </p:cNvPr>
          <p:cNvCxnSpPr/>
          <p:nvPr/>
        </p:nvCxnSpPr>
        <p:spPr>
          <a:xfrm>
            <a:off x="3552973" y="2572013"/>
            <a:ext cx="133617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1" name="直接连接符 10">
            <a:extLst>
              <a:ext uri="{FF2B5EF4-FFF2-40B4-BE49-F238E27FC236}">
                <a16:creationId xmlns:a16="http://schemas.microsoft.com/office/drawing/2014/main" id="{6B4EA6A6-FC1A-4A25-8F0D-D0E1FA4AC325}"/>
              </a:ext>
            </a:extLst>
          </p:cNvPr>
          <p:cNvCxnSpPr/>
          <p:nvPr/>
        </p:nvCxnSpPr>
        <p:spPr>
          <a:xfrm>
            <a:off x="3720551" y="2778490"/>
            <a:ext cx="373299"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3" name="直接连接符 12">
            <a:extLst>
              <a:ext uri="{FF2B5EF4-FFF2-40B4-BE49-F238E27FC236}">
                <a16:creationId xmlns:a16="http://schemas.microsoft.com/office/drawing/2014/main" id="{14DDC91C-682D-41AD-BA71-AE4CE80B8BF0}"/>
              </a:ext>
            </a:extLst>
          </p:cNvPr>
          <p:cNvCxnSpPr/>
          <p:nvPr/>
        </p:nvCxnSpPr>
        <p:spPr>
          <a:xfrm>
            <a:off x="4889152" y="2571130"/>
            <a:ext cx="18315" cy="1094887"/>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4" name="直接连接符 13">
            <a:extLst>
              <a:ext uri="{FF2B5EF4-FFF2-40B4-BE49-F238E27FC236}">
                <a16:creationId xmlns:a16="http://schemas.microsoft.com/office/drawing/2014/main" id="{8AFB58DA-49C4-4937-91D5-B2CD23220EA4}"/>
              </a:ext>
            </a:extLst>
          </p:cNvPr>
          <p:cNvCxnSpPr/>
          <p:nvPr/>
        </p:nvCxnSpPr>
        <p:spPr>
          <a:xfrm flipH="1">
            <a:off x="4093850" y="2778490"/>
            <a:ext cx="3911" cy="887527"/>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5" name="直接连接符 14">
            <a:extLst>
              <a:ext uri="{FF2B5EF4-FFF2-40B4-BE49-F238E27FC236}">
                <a16:creationId xmlns:a16="http://schemas.microsoft.com/office/drawing/2014/main" id="{008657D6-CAA0-4174-AF61-4CB1EEEB699F}"/>
              </a:ext>
            </a:extLst>
          </p:cNvPr>
          <p:cNvCxnSpPr/>
          <p:nvPr/>
        </p:nvCxnSpPr>
        <p:spPr>
          <a:xfrm>
            <a:off x="4289683" y="3483246"/>
            <a:ext cx="0" cy="106438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6" name="直接连接符 15">
            <a:extLst>
              <a:ext uri="{FF2B5EF4-FFF2-40B4-BE49-F238E27FC236}">
                <a16:creationId xmlns:a16="http://schemas.microsoft.com/office/drawing/2014/main" id="{90A7DFED-FB4B-4FF4-BFFE-CA27A3CE02A0}"/>
              </a:ext>
            </a:extLst>
          </p:cNvPr>
          <p:cNvCxnSpPr/>
          <p:nvPr/>
        </p:nvCxnSpPr>
        <p:spPr>
          <a:xfrm>
            <a:off x="4437548" y="3483245"/>
            <a:ext cx="0" cy="106438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7" name="直接连接符 16">
            <a:extLst>
              <a:ext uri="{FF2B5EF4-FFF2-40B4-BE49-F238E27FC236}">
                <a16:creationId xmlns:a16="http://schemas.microsoft.com/office/drawing/2014/main" id="{7E9F3B4C-F3AC-4DEB-9014-00DAC63F8D42}"/>
              </a:ext>
            </a:extLst>
          </p:cNvPr>
          <p:cNvCxnSpPr/>
          <p:nvPr/>
        </p:nvCxnSpPr>
        <p:spPr>
          <a:xfrm flipH="1">
            <a:off x="5239388" y="3430597"/>
            <a:ext cx="11224" cy="992177"/>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8" name="直接连接符 17">
            <a:extLst>
              <a:ext uri="{FF2B5EF4-FFF2-40B4-BE49-F238E27FC236}">
                <a16:creationId xmlns:a16="http://schemas.microsoft.com/office/drawing/2014/main" id="{04B38A28-D36D-4133-8F53-4FEB90729030}"/>
              </a:ext>
            </a:extLst>
          </p:cNvPr>
          <p:cNvCxnSpPr/>
          <p:nvPr/>
        </p:nvCxnSpPr>
        <p:spPr>
          <a:xfrm flipV="1">
            <a:off x="4827336" y="4422773"/>
            <a:ext cx="420554" cy="2"/>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19" name="直接连接符 18">
            <a:extLst>
              <a:ext uri="{FF2B5EF4-FFF2-40B4-BE49-F238E27FC236}">
                <a16:creationId xmlns:a16="http://schemas.microsoft.com/office/drawing/2014/main" id="{E3BE6677-5D6F-4A07-8D7B-2934D0A07E85}"/>
              </a:ext>
            </a:extLst>
          </p:cNvPr>
          <p:cNvCxnSpPr/>
          <p:nvPr/>
        </p:nvCxnSpPr>
        <p:spPr>
          <a:xfrm flipH="1" flipV="1">
            <a:off x="516835" y="5661607"/>
            <a:ext cx="1325" cy="557917"/>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20" name="直接连接符 19">
            <a:extLst>
              <a:ext uri="{FF2B5EF4-FFF2-40B4-BE49-F238E27FC236}">
                <a16:creationId xmlns:a16="http://schemas.microsoft.com/office/drawing/2014/main" id="{7BF8C75A-743E-4945-BD8D-778C2FDCA732}"/>
              </a:ext>
            </a:extLst>
          </p:cNvPr>
          <p:cNvCxnSpPr/>
          <p:nvPr/>
        </p:nvCxnSpPr>
        <p:spPr>
          <a:xfrm>
            <a:off x="4313671" y="2911431"/>
            <a:ext cx="832482" cy="9276"/>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21" name="图片 20">
            <a:extLst>
              <a:ext uri="{FF2B5EF4-FFF2-40B4-BE49-F238E27FC236}">
                <a16:creationId xmlns:a16="http://schemas.microsoft.com/office/drawing/2014/main" id="{B4E17F38-9A69-4192-91DF-E1FA450CFF3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15830" y="1185953"/>
            <a:ext cx="2931582" cy="2230152"/>
          </a:xfrm>
          <a:prstGeom prst="rect">
            <a:avLst/>
          </a:prstGeom>
        </p:spPr>
      </p:pic>
      <p:sp>
        <p:nvSpPr>
          <p:cNvPr id="22" name="椭圆 21">
            <a:extLst>
              <a:ext uri="{FF2B5EF4-FFF2-40B4-BE49-F238E27FC236}">
                <a16:creationId xmlns:a16="http://schemas.microsoft.com/office/drawing/2014/main" id="{B229DFC3-AE50-4492-95EF-9F9F760325F5}"/>
              </a:ext>
            </a:extLst>
          </p:cNvPr>
          <p:cNvSpPr/>
          <p:nvPr/>
        </p:nvSpPr>
        <p:spPr>
          <a:xfrm>
            <a:off x="7064832" y="2437254"/>
            <a:ext cx="471949"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3" name="直接箭头连接符 22">
            <a:extLst>
              <a:ext uri="{FF2B5EF4-FFF2-40B4-BE49-F238E27FC236}">
                <a16:creationId xmlns:a16="http://schemas.microsoft.com/office/drawing/2014/main" id="{EA2968FB-7306-4C26-BC47-CCEAD5AE9EC3}"/>
              </a:ext>
            </a:extLst>
          </p:cNvPr>
          <p:cNvCxnSpPr/>
          <p:nvPr/>
        </p:nvCxnSpPr>
        <p:spPr>
          <a:xfrm>
            <a:off x="7536781" y="2636177"/>
            <a:ext cx="1762567" cy="5667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4" name="矩形 23">
            <a:extLst>
              <a:ext uri="{FF2B5EF4-FFF2-40B4-BE49-F238E27FC236}">
                <a16:creationId xmlns:a16="http://schemas.microsoft.com/office/drawing/2014/main" id="{79E05BE0-4B93-45D6-85CA-83B54F250CAA}"/>
              </a:ext>
            </a:extLst>
          </p:cNvPr>
          <p:cNvSpPr/>
          <p:nvPr/>
        </p:nvSpPr>
        <p:spPr>
          <a:xfrm>
            <a:off x="9299348" y="2525122"/>
            <a:ext cx="1107996"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钥匙开关</a:t>
            </a:r>
            <a:endParaRPr lang="zh-CN" altLang="en-US" dirty="0"/>
          </a:p>
        </p:txBody>
      </p:sp>
      <p:sp>
        <p:nvSpPr>
          <p:cNvPr id="25" name="圆角矩形 37">
            <a:extLst>
              <a:ext uri="{FF2B5EF4-FFF2-40B4-BE49-F238E27FC236}">
                <a16:creationId xmlns:a16="http://schemas.microsoft.com/office/drawing/2014/main" id="{E69E2126-F63E-47DD-9E62-26AC6CF900D7}"/>
              </a:ext>
            </a:extLst>
          </p:cNvPr>
          <p:cNvSpPr/>
          <p:nvPr/>
        </p:nvSpPr>
        <p:spPr>
          <a:xfrm>
            <a:off x="6932392" y="2058672"/>
            <a:ext cx="154858" cy="1769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箭头连接符 25">
            <a:extLst>
              <a:ext uri="{FF2B5EF4-FFF2-40B4-BE49-F238E27FC236}">
                <a16:creationId xmlns:a16="http://schemas.microsoft.com/office/drawing/2014/main" id="{BEFBF356-04A8-4BC9-94EC-BCEE5D5A3848}"/>
              </a:ext>
            </a:extLst>
          </p:cNvPr>
          <p:cNvCxnSpPr>
            <a:endCxn id="27" idx="1"/>
          </p:cNvCxnSpPr>
          <p:nvPr/>
        </p:nvCxnSpPr>
        <p:spPr>
          <a:xfrm flipV="1">
            <a:off x="7088054" y="1898616"/>
            <a:ext cx="2211294" cy="248547"/>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27" name="矩形 26">
            <a:extLst>
              <a:ext uri="{FF2B5EF4-FFF2-40B4-BE49-F238E27FC236}">
                <a16:creationId xmlns:a16="http://schemas.microsoft.com/office/drawing/2014/main" id="{C30FBD2A-A706-48D8-811E-B6EB6E604540}"/>
              </a:ext>
            </a:extLst>
          </p:cNvPr>
          <p:cNvSpPr/>
          <p:nvPr/>
        </p:nvSpPr>
        <p:spPr>
          <a:xfrm>
            <a:off x="9299348" y="1713950"/>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雨刮</a:t>
            </a:r>
            <a:r>
              <a:rPr lang="zh-CN" altLang="zh-CN" dirty="0">
                <a:latin typeface="微软雅黑" panose="020B0503020204020204" pitchFamily="34" charset="-122"/>
                <a:ea typeface="微软雅黑" panose="020B0503020204020204" pitchFamily="34" charset="-122"/>
              </a:rPr>
              <a:t>开关</a:t>
            </a:r>
            <a:endParaRPr lang="zh-CN" altLang="en-US" dirty="0"/>
          </a:p>
        </p:txBody>
      </p:sp>
      <p:cxnSp>
        <p:nvCxnSpPr>
          <p:cNvPr id="28" name="直接连接符 27">
            <a:extLst>
              <a:ext uri="{FF2B5EF4-FFF2-40B4-BE49-F238E27FC236}">
                <a16:creationId xmlns:a16="http://schemas.microsoft.com/office/drawing/2014/main" id="{AF87CB58-7FEE-4608-8CFB-E7FE05DAF9BD}"/>
              </a:ext>
            </a:extLst>
          </p:cNvPr>
          <p:cNvCxnSpPr/>
          <p:nvPr/>
        </p:nvCxnSpPr>
        <p:spPr>
          <a:xfrm>
            <a:off x="5142732" y="3589523"/>
            <a:ext cx="257949" cy="795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29" name="文本框 28">
            <a:extLst>
              <a:ext uri="{FF2B5EF4-FFF2-40B4-BE49-F238E27FC236}">
                <a16:creationId xmlns:a16="http://schemas.microsoft.com/office/drawing/2014/main" id="{4E8B0A9F-B9C1-4C94-9CFA-DAE979B3B26E}"/>
              </a:ext>
            </a:extLst>
          </p:cNvPr>
          <p:cNvSpPr txBox="1"/>
          <p:nvPr/>
        </p:nvSpPr>
        <p:spPr>
          <a:xfrm>
            <a:off x="242000" y="1134442"/>
            <a:ext cx="3499676"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雨刮电路</a:t>
            </a:r>
          </a:p>
        </p:txBody>
      </p:sp>
    </p:spTree>
    <p:extLst>
      <p:ext uri="{BB962C8B-B14F-4D97-AF65-F5344CB8AC3E}">
        <p14:creationId xmlns:p14="http://schemas.microsoft.com/office/powerpoint/2010/main" val="227948568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Picture 1" descr="c:\users\public\documents\kk6 files\xcmgwj\account\1419@10.15.7.244\image_cache\d80d842e926541c082973a30a951fb0c.png">
            <a:extLst>
              <a:ext uri="{FF2B5EF4-FFF2-40B4-BE49-F238E27FC236}">
                <a16:creationId xmlns:a16="http://schemas.microsoft.com/office/drawing/2014/main" id="{F9B44BA9-A283-4AE2-953E-1BEBCAE334F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3803" y="1491915"/>
            <a:ext cx="6312780" cy="502732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14D3CA40-67E4-489B-9272-D239481D5201}"/>
              </a:ext>
            </a:extLst>
          </p:cNvPr>
          <p:cNvSpPr/>
          <p:nvPr/>
        </p:nvSpPr>
        <p:spPr>
          <a:xfrm>
            <a:off x="6690619" y="4267292"/>
            <a:ext cx="5432555" cy="2031325"/>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钥匙开关打到“</a:t>
            </a:r>
            <a:r>
              <a:rPr lang="en-US" altLang="zh-CN" dirty="0">
                <a:latin typeface="微软雅黑" panose="020B0503020204020204" pitchFamily="34" charset="-122"/>
                <a:ea typeface="微软雅黑" panose="020B0503020204020204" pitchFamily="34" charset="-122"/>
              </a:rPr>
              <a:t>ON</a:t>
            </a:r>
            <a:r>
              <a:rPr lang="zh-CN" altLang="zh-CN" dirty="0">
                <a:latin typeface="微软雅黑" panose="020B0503020204020204" pitchFamily="34" charset="-122"/>
                <a:ea typeface="微软雅黑" panose="020B0503020204020204" pitchFamily="34" charset="-122"/>
              </a:rPr>
              <a:t>”位置时，</a:t>
            </a:r>
            <a:r>
              <a:rPr lang="zh-CN" altLang="en-US" dirty="0">
                <a:latin typeface="微软雅黑" panose="020B0503020204020204" pitchFamily="34" charset="-122"/>
                <a:ea typeface="微软雅黑" panose="020B0503020204020204" pitchFamily="34" charset="-122"/>
              </a:rPr>
              <a:t>同时按洗涤开关时，</a:t>
            </a:r>
            <a:r>
              <a:rPr lang="zh-CN" altLang="zh-CN" dirty="0">
                <a:latin typeface="微软雅黑" panose="020B0503020204020204" pitchFamily="34" charset="-122"/>
                <a:ea typeface="微软雅黑" panose="020B0503020204020204" pitchFamily="34" charset="-122"/>
              </a:rPr>
              <a:t>开关面板端口“</a:t>
            </a:r>
            <a:r>
              <a:rPr lang="en-US" altLang="zh-CN" dirty="0">
                <a:latin typeface="微软雅黑" panose="020B0503020204020204" pitchFamily="34" charset="-122"/>
                <a:ea typeface="微软雅黑" panose="020B0503020204020204" pitchFamily="34" charset="-122"/>
              </a:rPr>
              <a:t>22</a:t>
            </a:r>
            <a:r>
              <a:rPr lang="zh-CN" altLang="zh-CN" dirty="0">
                <a:latin typeface="微软雅黑" panose="020B0503020204020204" pitchFamily="34" charset="-122"/>
                <a:ea typeface="微软雅黑" panose="020B0503020204020204" pitchFamily="34" charset="-122"/>
              </a:rPr>
              <a:t>”输出高电平，继电器</a:t>
            </a:r>
            <a:r>
              <a:rPr lang="en-US" altLang="zh-CN" dirty="0">
                <a:latin typeface="微软雅黑" panose="020B0503020204020204" pitchFamily="34" charset="-122"/>
                <a:ea typeface="微软雅黑" panose="020B0503020204020204" pitchFamily="34" charset="-122"/>
              </a:rPr>
              <a:t>K8</a:t>
            </a:r>
            <a:r>
              <a:rPr lang="zh-CN" altLang="zh-CN" dirty="0">
                <a:latin typeface="微软雅黑" panose="020B0503020204020204" pitchFamily="34" charset="-122"/>
                <a:ea typeface="微软雅黑" panose="020B0503020204020204" pitchFamily="34" charset="-122"/>
              </a:rPr>
              <a:t>得电</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此时电流流经保险丝</a:t>
            </a:r>
            <a:r>
              <a:rPr lang="en-US" altLang="zh-CN" dirty="0">
                <a:latin typeface="微软雅黑" panose="020B0503020204020204" pitchFamily="34" charset="-122"/>
                <a:ea typeface="微软雅黑" panose="020B0503020204020204" pitchFamily="34" charset="-122"/>
              </a:rPr>
              <a:t>F16</a:t>
            </a:r>
            <a:r>
              <a:rPr lang="zh-CN" altLang="zh-CN" dirty="0">
                <a:latin typeface="微软雅黑" panose="020B0503020204020204" pitchFamily="34" charset="-122"/>
                <a:ea typeface="微软雅黑" panose="020B0503020204020204" pitchFamily="34" charset="-122"/>
              </a:rPr>
              <a:t>、洗涤器继电器</a:t>
            </a:r>
            <a:r>
              <a:rPr lang="en-US" altLang="zh-CN" dirty="0">
                <a:latin typeface="微软雅黑" panose="020B0503020204020204" pitchFamily="34" charset="-122"/>
                <a:ea typeface="微软雅黑" panose="020B0503020204020204" pitchFamily="34" charset="-122"/>
              </a:rPr>
              <a:t>K8</a:t>
            </a:r>
            <a:r>
              <a:rPr lang="zh-CN" altLang="zh-CN" dirty="0">
                <a:latin typeface="微软雅黑" panose="020B0503020204020204" pitchFamily="34" charset="-122"/>
                <a:ea typeface="微软雅黑" panose="020B0503020204020204" pitchFamily="34" charset="-122"/>
              </a:rPr>
              <a:t>的触点“</a:t>
            </a:r>
            <a:r>
              <a:rPr lang="en-US" altLang="zh-CN" dirty="0">
                <a:latin typeface="微软雅黑" panose="020B0503020204020204" pitchFamily="34" charset="-122"/>
                <a:ea typeface="微软雅黑" panose="020B0503020204020204" pitchFamily="34" charset="-122"/>
              </a:rPr>
              <a:t>30</a:t>
            </a:r>
            <a:r>
              <a:rPr lang="zh-CN" altLang="zh-CN"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87</a:t>
            </a:r>
            <a:r>
              <a:rPr lang="zh-CN" altLang="zh-CN" dirty="0">
                <a:latin typeface="微软雅黑" panose="020B0503020204020204" pitchFamily="34" charset="-122"/>
                <a:ea typeface="微软雅黑" panose="020B0503020204020204" pitchFamily="34" charset="-122"/>
              </a:rPr>
              <a:t>”至洗涤电机</a:t>
            </a:r>
            <a:r>
              <a:rPr lang="en-US" altLang="zh-CN" dirty="0">
                <a:latin typeface="微软雅黑" panose="020B0503020204020204" pitchFamily="34" charset="-122"/>
                <a:ea typeface="微软雅黑" panose="020B0503020204020204" pitchFamily="34" charset="-122"/>
              </a:rPr>
              <a:t>M3</a:t>
            </a:r>
            <a:r>
              <a:rPr lang="zh-CN" altLang="zh-CN" dirty="0">
                <a:latin typeface="微软雅黑" panose="020B0503020204020204" pitchFamily="34" charset="-122"/>
                <a:ea typeface="微软雅黑" panose="020B0503020204020204" pitchFamily="34" charset="-122"/>
              </a:rPr>
              <a:t>、接地，洗涤电机</a:t>
            </a:r>
            <a:r>
              <a:rPr lang="en-US" altLang="zh-CN" dirty="0">
                <a:latin typeface="微软雅黑" panose="020B0503020204020204" pitchFamily="34" charset="-122"/>
                <a:ea typeface="微软雅黑" panose="020B0503020204020204" pitchFamily="34" charset="-122"/>
              </a:rPr>
              <a:t>M3</a:t>
            </a:r>
            <a:r>
              <a:rPr lang="zh-CN" altLang="zh-CN" dirty="0">
                <a:latin typeface="微软雅黑" panose="020B0503020204020204" pitchFamily="34" charset="-122"/>
                <a:ea typeface="微软雅黑" panose="020B0503020204020204" pitchFamily="34" charset="-122"/>
              </a:rPr>
              <a:t>转动，雨刮喷水器开始喷水；当关闭洗涤器开关时，开关面板的端口“</a:t>
            </a:r>
            <a:r>
              <a:rPr lang="en-US" altLang="zh-CN" dirty="0">
                <a:latin typeface="微软雅黑" panose="020B0503020204020204" pitchFamily="34" charset="-122"/>
                <a:ea typeface="微软雅黑" panose="020B0503020204020204" pitchFamily="34" charset="-122"/>
              </a:rPr>
              <a:t>22</a:t>
            </a:r>
            <a:r>
              <a:rPr lang="zh-CN" altLang="zh-CN" dirty="0">
                <a:latin typeface="微软雅黑" panose="020B0503020204020204" pitchFamily="34" charset="-122"/>
                <a:ea typeface="微软雅黑" panose="020B0503020204020204" pitchFamily="34" charset="-122"/>
              </a:rPr>
              <a:t>”输出低电平，洗涤继电器</a:t>
            </a:r>
            <a:r>
              <a:rPr lang="en-US" altLang="zh-CN" dirty="0">
                <a:latin typeface="微软雅黑" panose="020B0503020204020204" pitchFamily="34" charset="-122"/>
                <a:ea typeface="微软雅黑" panose="020B0503020204020204" pitchFamily="34" charset="-122"/>
              </a:rPr>
              <a:t>K8</a:t>
            </a:r>
            <a:r>
              <a:rPr lang="zh-CN" altLang="zh-CN" dirty="0">
                <a:latin typeface="微软雅黑" panose="020B0503020204020204" pitchFamily="34" charset="-122"/>
                <a:ea typeface="微软雅黑" panose="020B0503020204020204" pitchFamily="34" charset="-122"/>
              </a:rPr>
              <a:t>线圈断电，触点断开，洗涤电机</a:t>
            </a:r>
            <a:r>
              <a:rPr lang="en-US" altLang="zh-CN" dirty="0">
                <a:latin typeface="微软雅黑" panose="020B0503020204020204" pitchFamily="34" charset="-122"/>
                <a:ea typeface="微软雅黑" panose="020B0503020204020204" pitchFamily="34" charset="-122"/>
              </a:rPr>
              <a:t>M3</a:t>
            </a:r>
            <a:r>
              <a:rPr lang="zh-CN" altLang="zh-CN" dirty="0">
                <a:latin typeface="微软雅黑" panose="020B0503020204020204" pitchFamily="34" charset="-122"/>
                <a:ea typeface="微软雅黑" panose="020B0503020204020204" pitchFamily="34" charset="-122"/>
              </a:rPr>
              <a:t>停止，喷水结束。</a:t>
            </a:r>
          </a:p>
        </p:txBody>
      </p:sp>
      <p:cxnSp>
        <p:nvCxnSpPr>
          <p:cNvPr id="5" name="直接连接符 4">
            <a:extLst>
              <a:ext uri="{FF2B5EF4-FFF2-40B4-BE49-F238E27FC236}">
                <a16:creationId xmlns:a16="http://schemas.microsoft.com/office/drawing/2014/main" id="{5B73A21E-37A6-41E0-BFB5-9787CFBBA5AD}"/>
              </a:ext>
            </a:extLst>
          </p:cNvPr>
          <p:cNvCxnSpPr/>
          <p:nvPr/>
        </p:nvCxnSpPr>
        <p:spPr>
          <a:xfrm flipH="1">
            <a:off x="3632726" y="2192720"/>
            <a:ext cx="3700" cy="2905355"/>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53AA0FFB-8AC4-465A-949B-8F63B24180BD}"/>
              </a:ext>
            </a:extLst>
          </p:cNvPr>
          <p:cNvCxnSpPr/>
          <p:nvPr/>
        </p:nvCxnSpPr>
        <p:spPr>
          <a:xfrm flipH="1">
            <a:off x="3632728" y="2208367"/>
            <a:ext cx="1004037" cy="0"/>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ABB04F62-DC23-4E7C-AF20-7C1452DA7F41}"/>
              </a:ext>
            </a:extLst>
          </p:cNvPr>
          <p:cNvCxnSpPr/>
          <p:nvPr/>
        </p:nvCxnSpPr>
        <p:spPr>
          <a:xfrm>
            <a:off x="3317405" y="2026019"/>
            <a:ext cx="4398" cy="344925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5398833C-5794-4577-83AC-AEF6F0569004}"/>
              </a:ext>
            </a:extLst>
          </p:cNvPr>
          <p:cNvCxnSpPr/>
          <p:nvPr/>
        </p:nvCxnSpPr>
        <p:spPr>
          <a:xfrm>
            <a:off x="4636764" y="1536849"/>
            <a:ext cx="0" cy="67151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 name="直接连接符 8">
            <a:extLst>
              <a:ext uri="{FF2B5EF4-FFF2-40B4-BE49-F238E27FC236}">
                <a16:creationId xmlns:a16="http://schemas.microsoft.com/office/drawing/2014/main" id="{9ADD6207-43FB-4962-B48D-CA41C8C537AA}"/>
              </a:ext>
            </a:extLst>
          </p:cNvPr>
          <p:cNvCxnSpPr/>
          <p:nvPr/>
        </p:nvCxnSpPr>
        <p:spPr>
          <a:xfrm flipV="1">
            <a:off x="912007" y="5747704"/>
            <a:ext cx="664" cy="1651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sp>
        <p:nvSpPr>
          <p:cNvPr id="10" name="矩形 9">
            <a:extLst>
              <a:ext uri="{FF2B5EF4-FFF2-40B4-BE49-F238E27FC236}">
                <a16:creationId xmlns:a16="http://schemas.microsoft.com/office/drawing/2014/main" id="{1FDC4D43-BFCF-4991-AAB9-C6163AD65201}"/>
              </a:ext>
            </a:extLst>
          </p:cNvPr>
          <p:cNvSpPr/>
          <p:nvPr/>
        </p:nvSpPr>
        <p:spPr>
          <a:xfrm>
            <a:off x="3971888" y="6076335"/>
            <a:ext cx="2768125" cy="44456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8C1DFCC-D240-4EC0-9323-46B4186CFC4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809353" y="1233846"/>
            <a:ext cx="3520786" cy="2678379"/>
          </a:xfrm>
          <a:prstGeom prst="rect">
            <a:avLst/>
          </a:prstGeom>
        </p:spPr>
      </p:pic>
      <p:sp>
        <p:nvSpPr>
          <p:cNvPr id="13" name="椭圆 12">
            <a:extLst>
              <a:ext uri="{FF2B5EF4-FFF2-40B4-BE49-F238E27FC236}">
                <a16:creationId xmlns:a16="http://schemas.microsoft.com/office/drawing/2014/main" id="{2849B411-9523-4BA7-AB58-B58103578355}"/>
              </a:ext>
            </a:extLst>
          </p:cNvPr>
          <p:cNvSpPr/>
          <p:nvPr/>
        </p:nvSpPr>
        <p:spPr>
          <a:xfrm>
            <a:off x="8097797" y="2813943"/>
            <a:ext cx="471949" cy="45720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43B116F9-C6AE-4F4F-96B9-CC2846AADD77}"/>
              </a:ext>
            </a:extLst>
          </p:cNvPr>
          <p:cNvCxnSpPr>
            <a:stCxn id="13" idx="4"/>
          </p:cNvCxnSpPr>
          <p:nvPr/>
        </p:nvCxnSpPr>
        <p:spPr>
          <a:xfrm>
            <a:off x="8333772" y="3271143"/>
            <a:ext cx="520813" cy="702828"/>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5" name="矩形 14">
            <a:extLst>
              <a:ext uri="{FF2B5EF4-FFF2-40B4-BE49-F238E27FC236}">
                <a16:creationId xmlns:a16="http://schemas.microsoft.com/office/drawing/2014/main" id="{3AAF5F21-0101-44B5-8D0B-046AE28710BF}"/>
              </a:ext>
            </a:extLst>
          </p:cNvPr>
          <p:cNvSpPr/>
          <p:nvPr/>
        </p:nvSpPr>
        <p:spPr>
          <a:xfrm>
            <a:off x="8432444" y="3973971"/>
            <a:ext cx="1107996" cy="369332"/>
          </a:xfrm>
          <a:prstGeom prst="rect">
            <a:avLst/>
          </a:prstGeom>
        </p:spPr>
        <p:txBody>
          <a:bodyPr wrap="none">
            <a:spAutoFit/>
          </a:bodyPr>
          <a:lstStyle/>
          <a:p>
            <a:r>
              <a:rPr lang="zh-CN" altLang="zh-CN" dirty="0">
                <a:latin typeface="微软雅黑" panose="020B0503020204020204" pitchFamily="34" charset="-122"/>
                <a:ea typeface="微软雅黑" panose="020B0503020204020204" pitchFamily="34" charset="-122"/>
              </a:rPr>
              <a:t>钥匙开关</a:t>
            </a:r>
            <a:endParaRPr lang="zh-CN" altLang="en-US" dirty="0"/>
          </a:p>
        </p:txBody>
      </p:sp>
      <p:sp>
        <p:nvSpPr>
          <p:cNvPr id="16" name="圆角矩形 21">
            <a:extLst>
              <a:ext uri="{FF2B5EF4-FFF2-40B4-BE49-F238E27FC236}">
                <a16:creationId xmlns:a16="http://schemas.microsoft.com/office/drawing/2014/main" id="{6DD1F20C-8A0D-4880-97AE-5500811990E4}"/>
              </a:ext>
            </a:extLst>
          </p:cNvPr>
          <p:cNvSpPr/>
          <p:nvPr/>
        </p:nvSpPr>
        <p:spPr>
          <a:xfrm>
            <a:off x="7735529" y="2286000"/>
            <a:ext cx="154858" cy="17698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FC9113FD-F850-4031-8F1E-9114F69F776B}"/>
              </a:ext>
            </a:extLst>
          </p:cNvPr>
          <p:cNvCxnSpPr>
            <a:stCxn id="16" idx="2"/>
          </p:cNvCxnSpPr>
          <p:nvPr/>
        </p:nvCxnSpPr>
        <p:spPr>
          <a:xfrm flipH="1">
            <a:off x="7226710" y="2462981"/>
            <a:ext cx="586248" cy="1541206"/>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8" name="矩形 17">
            <a:extLst>
              <a:ext uri="{FF2B5EF4-FFF2-40B4-BE49-F238E27FC236}">
                <a16:creationId xmlns:a16="http://schemas.microsoft.com/office/drawing/2014/main" id="{C7405349-827F-4739-A00B-0ACA810A9152}"/>
              </a:ext>
            </a:extLst>
          </p:cNvPr>
          <p:cNvSpPr/>
          <p:nvPr/>
        </p:nvSpPr>
        <p:spPr>
          <a:xfrm>
            <a:off x="6750391" y="3985361"/>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洗涤</a:t>
            </a:r>
            <a:r>
              <a:rPr lang="zh-CN" altLang="zh-CN" dirty="0">
                <a:latin typeface="微软雅黑" panose="020B0503020204020204" pitchFamily="34" charset="-122"/>
                <a:ea typeface="微软雅黑" panose="020B0503020204020204" pitchFamily="34" charset="-122"/>
              </a:rPr>
              <a:t>开关</a:t>
            </a:r>
            <a:endParaRPr lang="zh-CN" altLang="en-US" dirty="0"/>
          </a:p>
        </p:txBody>
      </p:sp>
      <p:sp>
        <p:nvSpPr>
          <p:cNvPr id="19" name="文本框 18">
            <a:extLst>
              <a:ext uri="{FF2B5EF4-FFF2-40B4-BE49-F238E27FC236}">
                <a16:creationId xmlns:a16="http://schemas.microsoft.com/office/drawing/2014/main" id="{7C6EDF30-DA35-43E4-933B-A8A2D164DE65}"/>
              </a:ext>
            </a:extLst>
          </p:cNvPr>
          <p:cNvSpPr txBox="1"/>
          <p:nvPr/>
        </p:nvSpPr>
        <p:spPr>
          <a:xfrm>
            <a:off x="242000" y="1134442"/>
            <a:ext cx="3499676"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洗涤电路</a:t>
            </a:r>
          </a:p>
        </p:txBody>
      </p:sp>
    </p:spTree>
    <p:extLst>
      <p:ext uri="{BB962C8B-B14F-4D97-AF65-F5344CB8AC3E}">
        <p14:creationId xmlns:p14="http://schemas.microsoft.com/office/powerpoint/2010/main" val="988931927"/>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Picture 1" descr="c:\users\public\documents\kk6 files\xcmgwj\account\1419@10.15.7.244\image_cache\940df1aba16d45b28fd2e57f2da2e194.png">
            <a:extLst>
              <a:ext uri="{FF2B5EF4-FFF2-40B4-BE49-F238E27FC236}">
                <a16:creationId xmlns:a16="http://schemas.microsoft.com/office/drawing/2014/main" id="{816803C6-4771-46B4-A9C1-3762AEDD1A3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3166" y="1534552"/>
            <a:ext cx="2786326" cy="4978194"/>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054C9B4B-32BE-4F66-A4D2-9DB06BF35B70}"/>
              </a:ext>
            </a:extLst>
          </p:cNvPr>
          <p:cNvSpPr/>
          <p:nvPr/>
        </p:nvSpPr>
        <p:spPr>
          <a:xfrm>
            <a:off x="6325059" y="4383272"/>
            <a:ext cx="4707439" cy="2031325"/>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钥匙开关</a:t>
            </a:r>
            <a:r>
              <a:rPr lang="en-US" altLang="zh-CN" dirty="0">
                <a:latin typeface="微软雅黑" panose="020B0503020204020204" pitchFamily="34" charset="-122"/>
                <a:ea typeface="微软雅黑" panose="020B0503020204020204" pitchFamily="34" charset="-122"/>
              </a:rPr>
              <a:t>5</a:t>
            </a:r>
            <a:r>
              <a:rPr lang="zh-CN" altLang="zh-CN" dirty="0">
                <a:latin typeface="微软雅黑" panose="020B0503020204020204" pitchFamily="34" charset="-122"/>
                <a:ea typeface="微软雅黑" panose="020B0503020204020204" pitchFamily="34" charset="-122"/>
              </a:rPr>
              <a:t>打到“</a:t>
            </a:r>
            <a:r>
              <a:rPr lang="en-US" altLang="zh-CN" dirty="0">
                <a:latin typeface="微软雅黑" panose="020B0503020204020204" pitchFamily="34" charset="-122"/>
                <a:ea typeface="微软雅黑" panose="020B0503020204020204" pitchFamily="34" charset="-122"/>
              </a:rPr>
              <a:t>ON</a:t>
            </a:r>
            <a:r>
              <a:rPr lang="zh-CN" altLang="zh-CN" dirty="0">
                <a:latin typeface="微软雅黑" panose="020B0503020204020204" pitchFamily="34" charset="-122"/>
                <a:ea typeface="微软雅黑" panose="020B0503020204020204" pitchFamily="34" charset="-122"/>
              </a:rPr>
              <a:t>”位置时，</a:t>
            </a:r>
            <a:r>
              <a:rPr lang="zh-CN" altLang="en-US" dirty="0">
                <a:latin typeface="微软雅黑" panose="020B0503020204020204" pitchFamily="34" charset="-122"/>
                <a:ea typeface="微软雅黑" panose="020B0503020204020204" pitchFamily="34" charset="-122"/>
              </a:rPr>
              <a:t>当按大灯开关时，</a:t>
            </a:r>
            <a:r>
              <a:rPr lang="zh-CN" altLang="zh-CN" dirty="0">
                <a:latin typeface="微软雅黑" panose="020B0503020204020204" pitchFamily="34" charset="-122"/>
                <a:ea typeface="微软雅黑" panose="020B0503020204020204" pitchFamily="34" charset="-122"/>
              </a:rPr>
              <a:t>开关面板端口“</a:t>
            </a:r>
            <a:r>
              <a:rPr lang="en-US" altLang="zh-CN" dirty="0">
                <a:latin typeface="微软雅黑" panose="020B0503020204020204" pitchFamily="34" charset="-122"/>
                <a:ea typeface="微软雅黑" panose="020B0503020204020204" pitchFamily="34" charset="-122"/>
              </a:rPr>
              <a:t>20</a:t>
            </a:r>
            <a:r>
              <a:rPr lang="zh-CN" altLang="zh-CN" dirty="0">
                <a:latin typeface="微软雅黑" panose="020B0503020204020204" pitchFamily="34" charset="-122"/>
                <a:ea typeface="微软雅黑" panose="020B0503020204020204" pitchFamily="34" charset="-122"/>
              </a:rPr>
              <a:t>”输出高电平，继电器</a:t>
            </a:r>
            <a:r>
              <a:rPr lang="en-US" altLang="zh-CN" dirty="0">
                <a:latin typeface="微软雅黑" panose="020B0503020204020204" pitchFamily="34" charset="-122"/>
                <a:ea typeface="微软雅黑" panose="020B0503020204020204" pitchFamily="34" charset="-122"/>
              </a:rPr>
              <a:t>K7</a:t>
            </a:r>
            <a:r>
              <a:rPr lang="zh-CN" altLang="zh-CN" dirty="0">
                <a:latin typeface="微软雅黑" panose="020B0503020204020204" pitchFamily="34" charset="-122"/>
                <a:ea typeface="微软雅黑" panose="020B0503020204020204" pitchFamily="34" charset="-122"/>
              </a:rPr>
              <a:t>得电</a:t>
            </a:r>
            <a:r>
              <a:rPr lang="zh-CN" altLang="en-US" dirty="0">
                <a:latin typeface="微软雅黑" panose="020B0503020204020204" pitchFamily="34" charset="-122"/>
                <a:ea typeface="微软雅黑" panose="020B0503020204020204" pitchFamily="34" charset="-122"/>
              </a:rPr>
              <a:t>。</a:t>
            </a:r>
            <a:r>
              <a:rPr lang="zh-CN" altLang="zh-CN" dirty="0">
                <a:latin typeface="微软雅黑" panose="020B0503020204020204" pitchFamily="34" charset="-122"/>
                <a:ea typeface="微软雅黑" panose="020B0503020204020204" pitchFamily="34" charset="-122"/>
              </a:rPr>
              <a:t>此时电流流经保险丝</a:t>
            </a:r>
            <a:r>
              <a:rPr lang="en-US" altLang="zh-CN" dirty="0">
                <a:latin typeface="微软雅黑" panose="020B0503020204020204" pitchFamily="34" charset="-122"/>
                <a:ea typeface="微软雅黑" panose="020B0503020204020204" pitchFamily="34" charset="-122"/>
              </a:rPr>
              <a:t>F15</a:t>
            </a:r>
            <a:r>
              <a:rPr lang="zh-CN" altLang="zh-CN" dirty="0">
                <a:latin typeface="微软雅黑" panose="020B0503020204020204" pitchFamily="34" charset="-122"/>
                <a:ea typeface="微软雅黑" panose="020B0503020204020204" pitchFamily="34" charset="-122"/>
              </a:rPr>
              <a:t>、洗涤器继电器</a:t>
            </a:r>
            <a:r>
              <a:rPr lang="en-US" altLang="zh-CN" dirty="0">
                <a:latin typeface="微软雅黑" panose="020B0503020204020204" pitchFamily="34" charset="-122"/>
                <a:ea typeface="微软雅黑" panose="020B0503020204020204" pitchFamily="34" charset="-122"/>
              </a:rPr>
              <a:t>K7</a:t>
            </a:r>
            <a:r>
              <a:rPr lang="zh-CN" altLang="zh-CN" dirty="0">
                <a:latin typeface="微软雅黑" panose="020B0503020204020204" pitchFamily="34" charset="-122"/>
                <a:ea typeface="微软雅黑" panose="020B0503020204020204" pitchFamily="34" charset="-122"/>
              </a:rPr>
              <a:t>至</a:t>
            </a:r>
            <a:r>
              <a:rPr lang="zh-CN" altLang="en-US" dirty="0">
                <a:latin typeface="微软雅黑" panose="020B0503020204020204" pitchFamily="34" charset="-122"/>
                <a:ea typeface="微软雅黑" panose="020B0503020204020204" pitchFamily="34" charset="-122"/>
              </a:rPr>
              <a:t>各个灯（如转台灯、顶灯）</a:t>
            </a:r>
            <a:r>
              <a:rPr lang="zh-CN" altLang="zh-CN" dirty="0">
                <a:latin typeface="微软雅黑" panose="020B0503020204020204" pitchFamily="34" charset="-122"/>
                <a:ea typeface="微软雅黑" panose="020B0503020204020204" pitchFamily="34" charset="-122"/>
              </a:rPr>
              <a:t>；当关闭</a:t>
            </a:r>
            <a:r>
              <a:rPr lang="zh-CN" altLang="en-US" dirty="0">
                <a:latin typeface="微软雅黑" panose="020B0503020204020204" pitchFamily="34" charset="-122"/>
                <a:ea typeface="微软雅黑" panose="020B0503020204020204" pitchFamily="34" charset="-122"/>
              </a:rPr>
              <a:t>灯光</a:t>
            </a:r>
            <a:r>
              <a:rPr lang="zh-CN" altLang="zh-CN" dirty="0">
                <a:latin typeface="微软雅黑" panose="020B0503020204020204" pitchFamily="34" charset="-122"/>
                <a:ea typeface="微软雅黑" panose="020B0503020204020204" pitchFamily="34" charset="-122"/>
              </a:rPr>
              <a:t>开关时，开关面板的端口“</a:t>
            </a:r>
            <a:r>
              <a:rPr lang="en-US" altLang="zh-CN" dirty="0">
                <a:latin typeface="微软雅黑" panose="020B0503020204020204" pitchFamily="34" charset="-122"/>
                <a:ea typeface="微软雅黑" panose="020B0503020204020204" pitchFamily="34" charset="-122"/>
              </a:rPr>
              <a:t>20</a:t>
            </a:r>
            <a:r>
              <a:rPr lang="zh-CN" altLang="zh-CN" dirty="0">
                <a:latin typeface="微软雅黑" panose="020B0503020204020204" pitchFamily="34" charset="-122"/>
                <a:ea typeface="微软雅黑" panose="020B0503020204020204" pitchFamily="34" charset="-122"/>
              </a:rPr>
              <a:t>”输出低电平，</a:t>
            </a:r>
            <a:r>
              <a:rPr lang="zh-CN" altLang="en-US" dirty="0">
                <a:latin typeface="微软雅黑" panose="020B0503020204020204" pitchFamily="34" charset="-122"/>
                <a:ea typeface="微软雅黑" panose="020B0503020204020204" pitchFamily="34" charset="-122"/>
              </a:rPr>
              <a:t>工作灯</a:t>
            </a:r>
            <a:r>
              <a:rPr lang="zh-CN" altLang="zh-CN" dirty="0">
                <a:latin typeface="微软雅黑" panose="020B0503020204020204" pitchFamily="34" charset="-122"/>
                <a:ea typeface="微软雅黑" panose="020B0503020204020204" pitchFamily="34" charset="-122"/>
              </a:rPr>
              <a:t>继电器</a:t>
            </a:r>
            <a:r>
              <a:rPr lang="en-US" altLang="zh-CN" dirty="0">
                <a:latin typeface="微软雅黑" panose="020B0503020204020204" pitchFamily="34" charset="-122"/>
                <a:ea typeface="微软雅黑" panose="020B0503020204020204" pitchFamily="34" charset="-122"/>
              </a:rPr>
              <a:t>K7</a:t>
            </a:r>
            <a:r>
              <a:rPr lang="zh-CN" altLang="zh-CN" dirty="0">
                <a:latin typeface="微软雅黑" panose="020B0503020204020204" pitchFamily="34" charset="-122"/>
                <a:ea typeface="微软雅黑" panose="020B0503020204020204" pitchFamily="34" charset="-122"/>
              </a:rPr>
              <a:t>线圈断电，触点断开，</a:t>
            </a:r>
            <a:r>
              <a:rPr lang="zh-CN" altLang="en-US" dirty="0">
                <a:latin typeface="微软雅黑" panose="020B0503020204020204" pitchFamily="34" charset="-122"/>
                <a:ea typeface="微软雅黑" panose="020B0503020204020204" pitchFamily="34" charset="-122"/>
              </a:rPr>
              <a:t>工作灯灭。</a:t>
            </a:r>
            <a:endParaRPr lang="zh-CN" altLang="zh-CN"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E2C3E009-A61D-4D41-AD8F-89A69150D757}"/>
              </a:ext>
            </a:extLst>
          </p:cNvPr>
          <p:cNvCxnSpPr>
            <a:cxnSpLocks/>
          </p:cNvCxnSpPr>
          <p:nvPr/>
        </p:nvCxnSpPr>
        <p:spPr>
          <a:xfrm>
            <a:off x="3882189" y="1534552"/>
            <a:ext cx="0" cy="351369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B3DB87E8-1960-4805-B584-B21DFAA375DA}"/>
              </a:ext>
            </a:extLst>
          </p:cNvPr>
          <p:cNvCxnSpPr>
            <a:cxnSpLocks/>
          </p:cNvCxnSpPr>
          <p:nvPr/>
        </p:nvCxnSpPr>
        <p:spPr>
          <a:xfrm>
            <a:off x="2542280" y="1817286"/>
            <a:ext cx="0" cy="3688164"/>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BB7DCB25-E11E-446D-B4F7-3E7B4375A817}"/>
              </a:ext>
            </a:extLst>
          </p:cNvPr>
          <p:cNvCxnSpPr>
            <a:cxnSpLocks/>
          </p:cNvCxnSpPr>
          <p:nvPr/>
        </p:nvCxnSpPr>
        <p:spPr>
          <a:xfrm flipV="1">
            <a:off x="2477951" y="5723559"/>
            <a:ext cx="1" cy="58576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8" name="直接连接符 7">
            <a:extLst>
              <a:ext uri="{FF2B5EF4-FFF2-40B4-BE49-F238E27FC236}">
                <a16:creationId xmlns:a16="http://schemas.microsoft.com/office/drawing/2014/main" id="{919F2B35-888D-45A4-BEC2-307B82A68DF3}"/>
              </a:ext>
            </a:extLst>
          </p:cNvPr>
          <p:cNvCxnSpPr/>
          <p:nvPr/>
        </p:nvCxnSpPr>
        <p:spPr>
          <a:xfrm flipH="1" flipV="1">
            <a:off x="3580114" y="1817286"/>
            <a:ext cx="485" cy="362175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9" name="直接连接符 8">
            <a:extLst>
              <a:ext uri="{FF2B5EF4-FFF2-40B4-BE49-F238E27FC236}">
                <a16:creationId xmlns:a16="http://schemas.microsoft.com/office/drawing/2014/main" id="{F82C12EE-ED74-4CD3-A0B8-3504EAF9B8FF}"/>
              </a:ext>
            </a:extLst>
          </p:cNvPr>
          <p:cNvCxnSpPr>
            <a:cxnSpLocks/>
          </p:cNvCxnSpPr>
          <p:nvPr/>
        </p:nvCxnSpPr>
        <p:spPr>
          <a:xfrm>
            <a:off x="2815389" y="1534552"/>
            <a:ext cx="0" cy="3666098"/>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10" name="图片 9">
            <a:extLst>
              <a:ext uri="{FF2B5EF4-FFF2-40B4-BE49-F238E27FC236}">
                <a16:creationId xmlns:a16="http://schemas.microsoft.com/office/drawing/2014/main" id="{9699D554-CE2A-4627-9044-6FC5328C8A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04697" y="1246954"/>
            <a:ext cx="3497510" cy="2660672"/>
          </a:xfrm>
          <a:prstGeom prst="rect">
            <a:avLst/>
          </a:prstGeom>
        </p:spPr>
      </p:pic>
      <p:sp>
        <p:nvSpPr>
          <p:cNvPr id="11" name="矩形 10">
            <a:extLst>
              <a:ext uri="{FF2B5EF4-FFF2-40B4-BE49-F238E27FC236}">
                <a16:creationId xmlns:a16="http://schemas.microsoft.com/office/drawing/2014/main" id="{38171C62-CF28-482F-98F4-E5304FD95218}"/>
              </a:ext>
            </a:extLst>
          </p:cNvPr>
          <p:cNvSpPr/>
          <p:nvPr/>
        </p:nvSpPr>
        <p:spPr>
          <a:xfrm>
            <a:off x="7942735" y="4015409"/>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灯光开关</a:t>
            </a:r>
          </a:p>
        </p:txBody>
      </p:sp>
      <p:sp>
        <p:nvSpPr>
          <p:cNvPr id="13" name="矩形 12">
            <a:extLst>
              <a:ext uri="{FF2B5EF4-FFF2-40B4-BE49-F238E27FC236}">
                <a16:creationId xmlns:a16="http://schemas.microsoft.com/office/drawing/2014/main" id="{87AA93A3-5BEA-4984-BA35-20B379F51A36}"/>
              </a:ext>
            </a:extLst>
          </p:cNvPr>
          <p:cNvSpPr/>
          <p:nvPr/>
        </p:nvSpPr>
        <p:spPr>
          <a:xfrm>
            <a:off x="7152468" y="2059388"/>
            <a:ext cx="1022888" cy="459087"/>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4" name="直接箭头连接符 13">
            <a:extLst>
              <a:ext uri="{FF2B5EF4-FFF2-40B4-BE49-F238E27FC236}">
                <a16:creationId xmlns:a16="http://schemas.microsoft.com/office/drawing/2014/main" id="{C6A73924-E4C4-4131-8AD3-89F21D99F303}"/>
              </a:ext>
            </a:extLst>
          </p:cNvPr>
          <p:cNvCxnSpPr/>
          <p:nvPr/>
        </p:nvCxnSpPr>
        <p:spPr>
          <a:xfrm>
            <a:off x="7787898" y="2577290"/>
            <a:ext cx="410705" cy="1438119"/>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15" name="文本框 14">
            <a:extLst>
              <a:ext uri="{FF2B5EF4-FFF2-40B4-BE49-F238E27FC236}">
                <a16:creationId xmlns:a16="http://schemas.microsoft.com/office/drawing/2014/main" id="{774B54F4-2881-4538-A755-A87FA596BCB4}"/>
              </a:ext>
            </a:extLst>
          </p:cNvPr>
          <p:cNvSpPr txBox="1"/>
          <p:nvPr/>
        </p:nvSpPr>
        <p:spPr>
          <a:xfrm>
            <a:off x="242000" y="1134442"/>
            <a:ext cx="3499676"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灯光电路</a:t>
            </a:r>
          </a:p>
        </p:txBody>
      </p:sp>
    </p:spTree>
    <p:extLst>
      <p:ext uri="{BB962C8B-B14F-4D97-AF65-F5344CB8AC3E}">
        <p14:creationId xmlns:p14="http://schemas.microsoft.com/office/powerpoint/2010/main" val="1770505979"/>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Picture 1" descr="c:\users\public\documents\kk6 files\xcmgwj\account\1419@10.15.7.244\image_cache\b9d8db20e68844ed8ff8b100a2dc4f55.png">
            <a:extLst>
              <a:ext uri="{FF2B5EF4-FFF2-40B4-BE49-F238E27FC236}">
                <a16:creationId xmlns:a16="http://schemas.microsoft.com/office/drawing/2014/main" id="{2710EDE7-CA9A-418A-A9E5-F75D8269DF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3545" y="1534552"/>
            <a:ext cx="4215539" cy="4966648"/>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253C7BB0-A713-475F-8244-2257F7B4CAE4}"/>
              </a:ext>
            </a:extLst>
          </p:cNvPr>
          <p:cNvSpPr/>
          <p:nvPr/>
        </p:nvSpPr>
        <p:spPr>
          <a:xfrm>
            <a:off x="5098474" y="1386804"/>
            <a:ext cx="4707439" cy="923330"/>
          </a:xfrm>
          <a:prstGeom prst="rect">
            <a:avLst/>
          </a:prstGeom>
        </p:spPr>
        <p:txBody>
          <a:bodyPr wrap="square">
            <a:spAutoFit/>
          </a:bodyPr>
          <a:lstStyle/>
          <a:p>
            <a:r>
              <a:rPr lang="en-US" altLang="zh-CN" dirty="0">
                <a:latin typeface="微软雅黑" panose="020B0503020204020204" pitchFamily="34" charset="-122"/>
                <a:ea typeface="微软雅黑" panose="020B0503020204020204" pitchFamily="34" charset="-122"/>
              </a:rPr>
              <a:t>  </a:t>
            </a:r>
            <a:r>
              <a:rPr lang="zh-CN" altLang="zh-CN" dirty="0">
                <a:latin typeface="微软雅黑" panose="020B0503020204020204" pitchFamily="34" charset="-122"/>
                <a:ea typeface="微软雅黑" panose="020B0503020204020204" pitchFamily="34" charset="-122"/>
              </a:rPr>
              <a:t>钥匙开关</a:t>
            </a:r>
            <a:r>
              <a:rPr lang="en-US" altLang="zh-CN" dirty="0">
                <a:latin typeface="微软雅黑" panose="020B0503020204020204" pitchFamily="34" charset="-122"/>
                <a:ea typeface="微软雅黑" panose="020B0503020204020204" pitchFamily="34" charset="-122"/>
              </a:rPr>
              <a:t>5</a:t>
            </a:r>
            <a:r>
              <a:rPr lang="zh-CN" altLang="zh-CN" dirty="0">
                <a:latin typeface="微软雅黑" panose="020B0503020204020204" pitchFamily="34" charset="-122"/>
                <a:ea typeface="微软雅黑" panose="020B0503020204020204" pitchFamily="34" charset="-122"/>
              </a:rPr>
              <a:t>打到“</a:t>
            </a:r>
            <a:r>
              <a:rPr lang="en-US" altLang="zh-CN" dirty="0">
                <a:latin typeface="微软雅黑" panose="020B0503020204020204" pitchFamily="34" charset="-122"/>
                <a:ea typeface="微软雅黑" panose="020B0503020204020204" pitchFamily="34" charset="-122"/>
              </a:rPr>
              <a:t>ON</a:t>
            </a:r>
            <a:r>
              <a:rPr lang="zh-CN" altLang="zh-CN" dirty="0">
                <a:latin typeface="微软雅黑" panose="020B0503020204020204" pitchFamily="34" charset="-122"/>
                <a:ea typeface="微软雅黑" panose="020B0503020204020204" pitchFamily="34" charset="-122"/>
              </a:rPr>
              <a:t>”位置时，电流经电源总开关、保险丝</a:t>
            </a:r>
            <a:r>
              <a:rPr lang="en-US" altLang="zh-CN" dirty="0">
                <a:latin typeface="微软雅黑" panose="020B0503020204020204" pitchFamily="34" charset="-122"/>
                <a:ea typeface="微软雅黑" panose="020B0503020204020204" pitchFamily="34" charset="-122"/>
              </a:rPr>
              <a:t>F12</a:t>
            </a:r>
            <a:r>
              <a:rPr lang="zh-CN" altLang="zh-CN" dirty="0">
                <a:latin typeface="微软雅黑" panose="020B0503020204020204" pitchFamily="34" charset="-122"/>
                <a:ea typeface="微软雅黑" panose="020B0503020204020204" pitchFamily="34" charset="-122"/>
              </a:rPr>
              <a:t>收音机，此时按下收音机面板上的“</a:t>
            </a:r>
            <a:r>
              <a:rPr lang="en-US" altLang="zh-CN" dirty="0">
                <a:latin typeface="微软雅黑" panose="020B0503020204020204" pitchFamily="34" charset="-122"/>
                <a:ea typeface="微软雅黑" panose="020B0503020204020204" pitchFamily="34" charset="-122"/>
              </a:rPr>
              <a:t>ON</a:t>
            </a:r>
            <a:r>
              <a:rPr lang="zh-CN" altLang="zh-CN" dirty="0">
                <a:latin typeface="微软雅黑" panose="020B0503020204020204" pitchFamily="34" charset="-122"/>
                <a:ea typeface="微软雅黑" panose="020B0503020204020204" pitchFamily="34" charset="-122"/>
              </a:rPr>
              <a:t>”开关，收音机工作。</a:t>
            </a:r>
          </a:p>
        </p:txBody>
      </p:sp>
      <p:cxnSp>
        <p:nvCxnSpPr>
          <p:cNvPr id="5" name="直接连接符 4">
            <a:extLst>
              <a:ext uri="{FF2B5EF4-FFF2-40B4-BE49-F238E27FC236}">
                <a16:creationId xmlns:a16="http://schemas.microsoft.com/office/drawing/2014/main" id="{7A3670B9-AFA1-44D4-B24A-D8A7A4800290}"/>
              </a:ext>
            </a:extLst>
          </p:cNvPr>
          <p:cNvCxnSpPr/>
          <p:nvPr/>
        </p:nvCxnSpPr>
        <p:spPr>
          <a:xfrm flipH="1">
            <a:off x="906625" y="3874824"/>
            <a:ext cx="263599" cy="5301"/>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6" name="直接连接符 5">
            <a:extLst>
              <a:ext uri="{FF2B5EF4-FFF2-40B4-BE49-F238E27FC236}">
                <a16:creationId xmlns:a16="http://schemas.microsoft.com/office/drawing/2014/main" id="{819BCF8B-83E4-4340-A003-C9D7FE53DB35}"/>
              </a:ext>
            </a:extLst>
          </p:cNvPr>
          <p:cNvCxnSpPr/>
          <p:nvPr/>
        </p:nvCxnSpPr>
        <p:spPr>
          <a:xfrm flipH="1">
            <a:off x="882935" y="1813169"/>
            <a:ext cx="23690" cy="4396353"/>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cxnSp>
        <p:nvCxnSpPr>
          <p:cNvPr id="7" name="直接连接符 6">
            <a:extLst>
              <a:ext uri="{FF2B5EF4-FFF2-40B4-BE49-F238E27FC236}">
                <a16:creationId xmlns:a16="http://schemas.microsoft.com/office/drawing/2014/main" id="{6A0DD697-6A81-4781-9C28-B7B58ACE7A6A}"/>
              </a:ext>
            </a:extLst>
          </p:cNvPr>
          <p:cNvCxnSpPr/>
          <p:nvPr/>
        </p:nvCxnSpPr>
        <p:spPr>
          <a:xfrm>
            <a:off x="1170224" y="3874824"/>
            <a:ext cx="0" cy="593699"/>
          </a:xfrm>
          <a:prstGeom prst="line">
            <a:avLst/>
          </a:prstGeom>
          <a:ln>
            <a:solidFill>
              <a:srgbClr val="FF0000"/>
            </a:solidFill>
          </a:ln>
        </p:spPr>
        <p:style>
          <a:lnRef idx="2">
            <a:schemeClr val="accent2"/>
          </a:lnRef>
          <a:fillRef idx="0">
            <a:schemeClr val="accent2"/>
          </a:fillRef>
          <a:effectRef idx="1">
            <a:schemeClr val="accent2"/>
          </a:effectRef>
          <a:fontRef idx="minor">
            <a:schemeClr val="tx1"/>
          </a:fontRef>
        </p:style>
      </p:cxnSp>
      <p:pic>
        <p:nvPicPr>
          <p:cNvPr id="8" name="图片 7" descr="screen1.png-2022-06-10-20-54-10-683">
            <a:extLst>
              <a:ext uri="{FF2B5EF4-FFF2-40B4-BE49-F238E27FC236}">
                <a16:creationId xmlns:a16="http://schemas.microsoft.com/office/drawing/2014/main" id="{70FE4006-7ABE-4FC0-B467-C90AAD697CB9}"/>
              </a:ext>
            </a:extLst>
          </p:cNvPr>
          <p:cNvPicPr>
            <a:picLocks noChangeAspect="1"/>
          </p:cNvPicPr>
          <p:nvPr/>
        </p:nvPicPr>
        <p:blipFill>
          <a:blip r:embed="rId3"/>
          <a:stretch>
            <a:fillRect/>
          </a:stretch>
        </p:blipFill>
        <p:spPr>
          <a:xfrm rot="5400000">
            <a:off x="4255508" y="3212502"/>
            <a:ext cx="3505731" cy="2138443"/>
          </a:xfrm>
          <a:prstGeom prst="rect">
            <a:avLst/>
          </a:prstGeom>
        </p:spPr>
      </p:pic>
      <p:sp>
        <p:nvSpPr>
          <p:cNvPr id="9" name="矩形 8">
            <a:extLst>
              <a:ext uri="{FF2B5EF4-FFF2-40B4-BE49-F238E27FC236}">
                <a16:creationId xmlns:a16="http://schemas.microsoft.com/office/drawing/2014/main" id="{93043867-197B-4461-B7D8-12EF6E08124A}"/>
              </a:ext>
            </a:extLst>
          </p:cNvPr>
          <p:cNvSpPr/>
          <p:nvPr/>
        </p:nvSpPr>
        <p:spPr>
          <a:xfrm>
            <a:off x="4991497" y="3154385"/>
            <a:ext cx="2033752" cy="349836"/>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95B41D41-2DDE-4088-8420-07FCDF3AD9EF}"/>
              </a:ext>
            </a:extLst>
          </p:cNvPr>
          <p:cNvSpPr/>
          <p:nvPr/>
        </p:nvSpPr>
        <p:spPr>
          <a:xfrm>
            <a:off x="4994122" y="4260605"/>
            <a:ext cx="2033752" cy="34983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screen26.png-2022-06-10-20-54-12-287">
            <a:extLst>
              <a:ext uri="{FF2B5EF4-FFF2-40B4-BE49-F238E27FC236}">
                <a16:creationId xmlns:a16="http://schemas.microsoft.com/office/drawing/2014/main" id="{5915A351-01AF-4CD8-9BFF-8E517251D160}"/>
              </a:ext>
            </a:extLst>
          </p:cNvPr>
          <p:cNvPicPr>
            <a:picLocks noChangeAspect="1"/>
          </p:cNvPicPr>
          <p:nvPr/>
        </p:nvPicPr>
        <p:blipFill>
          <a:blip r:embed="rId4"/>
          <a:stretch>
            <a:fillRect/>
          </a:stretch>
        </p:blipFill>
        <p:spPr>
          <a:xfrm rot="5400000">
            <a:off x="7503998" y="3256021"/>
            <a:ext cx="3504296" cy="2052839"/>
          </a:xfrm>
          <a:prstGeom prst="rect">
            <a:avLst/>
          </a:prstGeom>
        </p:spPr>
      </p:pic>
      <p:sp>
        <p:nvSpPr>
          <p:cNvPr id="13" name="矩形 12">
            <a:extLst>
              <a:ext uri="{FF2B5EF4-FFF2-40B4-BE49-F238E27FC236}">
                <a16:creationId xmlns:a16="http://schemas.microsoft.com/office/drawing/2014/main" id="{40205F64-76C3-44D4-96EA-679BC87C04C4}"/>
              </a:ext>
            </a:extLst>
          </p:cNvPr>
          <p:cNvSpPr/>
          <p:nvPr/>
        </p:nvSpPr>
        <p:spPr>
          <a:xfrm>
            <a:off x="5338959" y="6068647"/>
            <a:ext cx="1338828"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选择多媒体</a:t>
            </a:r>
            <a:endParaRPr lang="zh-CN" altLang="en-US" dirty="0"/>
          </a:p>
        </p:txBody>
      </p:sp>
      <p:sp>
        <p:nvSpPr>
          <p:cNvPr id="14" name="矩形 13">
            <a:extLst>
              <a:ext uri="{FF2B5EF4-FFF2-40B4-BE49-F238E27FC236}">
                <a16:creationId xmlns:a16="http://schemas.microsoft.com/office/drawing/2014/main" id="{BF21106D-0C74-4254-8ECC-91AD838F29A8}"/>
              </a:ext>
            </a:extLst>
          </p:cNvPr>
          <p:cNvSpPr/>
          <p:nvPr/>
        </p:nvSpPr>
        <p:spPr>
          <a:xfrm>
            <a:off x="8586732" y="6068647"/>
            <a:ext cx="1107996" cy="369332"/>
          </a:xfrm>
          <a:prstGeom prst="rect">
            <a:avLst/>
          </a:prstGeom>
        </p:spPr>
        <p:txBody>
          <a:bodyPr wrap="none">
            <a:spAutoFit/>
          </a:bodyPr>
          <a:lstStyle/>
          <a:p>
            <a:r>
              <a:rPr lang="zh-CN" altLang="en-US" dirty="0">
                <a:latin typeface="微软雅黑" panose="020B0503020204020204" pitchFamily="34" charset="-122"/>
                <a:ea typeface="微软雅黑" panose="020B0503020204020204" pitchFamily="34" charset="-122"/>
              </a:rPr>
              <a:t>模式切换</a:t>
            </a:r>
          </a:p>
        </p:txBody>
      </p:sp>
      <p:sp>
        <p:nvSpPr>
          <p:cNvPr id="15" name="文本框 14">
            <a:extLst>
              <a:ext uri="{FF2B5EF4-FFF2-40B4-BE49-F238E27FC236}">
                <a16:creationId xmlns:a16="http://schemas.microsoft.com/office/drawing/2014/main" id="{13077E45-7B55-49F2-A9CB-507CA40A78FF}"/>
              </a:ext>
            </a:extLst>
          </p:cNvPr>
          <p:cNvSpPr txBox="1"/>
          <p:nvPr/>
        </p:nvSpPr>
        <p:spPr>
          <a:xfrm>
            <a:off x="242000" y="1134442"/>
            <a:ext cx="3757760"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基本功能及电路</a:t>
            </a:r>
            <a:r>
              <a:rPr lang="en-US" altLang="zh-CN" sz="2000" b="1" dirty="0">
                <a:latin typeface="宋体" panose="02010600030101010101" pitchFamily="2" charset="-122"/>
                <a:ea typeface="宋体" panose="02010600030101010101" pitchFamily="2" charset="-122"/>
              </a:rPr>
              <a:t>-</a:t>
            </a:r>
            <a:r>
              <a:rPr lang="zh-CN" altLang="en-US" sz="2000" b="1" dirty="0">
                <a:latin typeface="宋体" panose="02010600030101010101" pitchFamily="2" charset="-122"/>
                <a:ea typeface="宋体" panose="02010600030101010101" pitchFamily="2" charset="-122"/>
              </a:rPr>
              <a:t>收音机电路</a:t>
            </a:r>
          </a:p>
        </p:txBody>
      </p:sp>
    </p:spTree>
    <p:extLst>
      <p:ext uri="{BB962C8B-B14F-4D97-AF65-F5344CB8AC3E}">
        <p14:creationId xmlns:p14="http://schemas.microsoft.com/office/powerpoint/2010/main" val="373494658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9EC4F9E-863B-4E5A-B841-91FC181CDC5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4093" y="1334497"/>
            <a:ext cx="6487038" cy="4803088"/>
          </a:xfrm>
          <a:prstGeom prst="rect">
            <a:avLst/>
          </a:prstGeom>
        </p:spPr>
      </p:pic>
      <p:sp>
        <p:nvSpPr>
          <p:cNvPr id="4" name="文本框 3">
            <a:extLst>
              <a:ext uri="{FF2B5EF4-FFF2-40B4-BE49-F238E27FC236}">
                <a16:creationId xmlns:a16="http://schemas.microsoft.com/office/drawing/2014/main" id="{434DAB6E-1F5A-4588-A81D-24C816633223}"/>
              </a:ext>
            </a:extLst>
          </p:cNvPr>
          <p:cNvSpPr txBox="1"/>
          <p:nvPr/>
        </p:nvSpPr>
        <p:spPr>
          <a:xfrm>
            <a:off x="242000" y="1134442"/>
            <a:ext cx="3302186" cy="400110"/>
          </a:xfrm>
          <a:prstGeom prst="rect">
            <a:avLst/>
          </a:prstGeom>
          <a:noFill/>
        </p:spPr>
        <p:txBody>
          <a:bodyPr wrap="none" rtlCol="0">
            <a:spAutoFit/>
          </a:bodyPr>
          <a:lstStyle/>
          <a:p>
            <a:r>
              <a:rPr lang="en-US" altLang="zh-CN" sz="2000" dirty="0"/>
              <a:t>IMCT3240</a:t>
            </a:r>
            <a:r>
              <a:rPr lang="zh-CN" altLang="en-US" sz="2000" dirty="0"/>
              <a:t>控制器端口示意图</a:t>
            </a:r>
          </a:p>
        </p:txBody>
      </p:sp>
    </p:spTree>
    <p:extLst>
      <p:ext uri="{BB962C8B-B14F-4D97-AF65-F5344CB8AC3E}">
        <p14:creationId xmlns:p14="http://schemas.microsoft.com/office/powerpoint/2010/main" val="368864819"/>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E60DE37-1F0A-4B5E-897E-BCCA9DDFC176}"/>
              </a:ext>
            </a:extLst>
          </p:cNvPr>
          <p:cNvSpPr/>
          <p:nvPr/>
        </p:nvSpPr>
        <p:spPr>
          <a:xfrm>
            <a:off x="2135560" y="1844825"/>
            <a:ext cx="7920880" cy="1200329"/>
          </a:xfrm>
          <a:prstGeom prst="rect">
            <a:avLst/>
          </a:prstGeom>
        </p:spPr>
        <p:txBody>
          <a:bodyPr wrap="square">
            <a:spAutoFit/>
          </a:bodyPr>
          <a:lstStyle/>
          <a:p>
            <a:r>
              <a:rPr lang="zh-CN" altLang="en-US" dirty="0"/>
              <a:t>多模式控制逻辑：</a:t>
            </a:r>
            <a:endParaRPr lang="en-US" altLang="zh-CN" dirty="0"/>
          </a:p>
          <a:p>
            <a:r>
              <a:rPr lang="en-US" altLang="zh-CN" dirty="0"/>
              <a:t>1.</a:t>
            </a:r>
            <a:r>
              <a:rPr lang="zh-CN" altLang="en-US" dirty="0"/>
              <a:t>系统默认为</a:t>
            </a:r>
            <a:r>
              <a:rPr lang="en-US" altLang="zh-CN" dirty="0"/>
              <a:t>N</a:t>
            </a:r>
            <a:r>
              <a:rPr lang="zh-CN" altLang="en-US" dirty="0"/>
              <a:t>模式</a:t>
            </a:r>
            <a:endParaRPr lang="en-US" altLang="zh-CN" dirty="0"/>
          </a:p>
          <a:p>
            <a:r>
              <a:rPr lang="en-US" altLang="zh-CN" dirty="0"/>
              <a:t>2.</a:t>
            </a:r>
            <a:r>
              <a:rPr lang="zh-CN" altLang="en-US" dirty="0"/>
              <a:t>由客户选择常用模式（</a:t>
            </a:r>
            <a:r>
              <a:rPr lang="en-US" altLang="zh-CN" dirty="0"/>
              <a:t>N/P</a:t>
            </a:r>
            <a:r>
              <a:rPr lang="zh-CN" altLang="en-US" dirty="0"/>
              <a:t>），主控制器记忆保存，下次开机将直接进入保存的工作模式。</a:t>
            </a:r>
            <a:endParaRPr lang="en-US" altLang="zh-CN" dirty="0"/>
          </a:p>
        </p:txBody>
      </p:sp>
      <p:sp>
        <p:nvSpPr>
          <p:cNvPr id="4" name="标题 5">
            <a:extLst>
              <a:ext uri="{FF2B5EF4-FFF2-40B4-BE49-F238E27FC236}">
                <a16:creationId xmlns:a16="http://schemas.microsoft.com/office/drawing/2014/main" id="{C15CDF19-F81C-48CF-B6D2-5FA29DB03DE1}"/>
              </a:ext>
            </a:extLst>
          </p:cNvPr>
          <p:cNvSpPr txBox="1">
            <a:spLocks/>
          </p:cNvSpPr>
          <p:nvPr/>
        </p:nvSpPr>
        <p:spPr>
          <a:xfrm>
            <a:off x="1919536" y="1408242"/>
            <a:ext cx="2880320" cy="360040"/>
          </a:xfrm>
          <a:prstGeom prst="rect">
            <a:avLst/>
          </a:prstGeom>
        </p:spPr>
        <p:txBody>
          <a:bodyPr/>
          <a:lst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sz="2000" b="1" dirty="0">
              <a:solidFill>
                <a:schemeClr val="tx2">
                  <a:lumMod val="75000"/>
                </a:schemeClr>
              </a:solidFill>
              <a:latin typeface="黑体" panose="02010609060101010101" pitchFamily="49" charset="-122"/>
              <a:ea typeface="黑体" panose="02010609060101010101" pitchFamily="49" charset="-122"/>
            </a:endParaRPr>
          </a:p>
        </p:txBody>
      </p:sp>
      <p:sp>
        <p:nvSpPr>
          <p:cNvPr id="5" name="TextBox 2">
            <a:extLst>
              <a:ext uri="{FF2B5EF4-FFF2-40B4-BE49-F238E27FC236}">
                <a16:creationId xmlns:a16="http://schemas.microsoft.com/office/drawing/2014/main" id="{6A444AFC-4821-49FE-A284-8767692F0142}"/>
              </a:ext>
            </a:extLst>
          </p:cNvPr>
          <p:cNvSpPr txBox="1"/>
          <p:nvPr/>
        </p:nvSpPr>
        <p:spPr>
          <a:xfrm>
            <a:off x="2639617" y="3261177"/>
            <a:ext cx="3141775" cy="1938992"/>
          </a:xfrm>
          <a:prstGeom prst="rect">
            <a:avLst/>
          </a:prstGeom>
          <a:solidFill>
            <a:srgbClr val="FFFFFF"/>
          </a:solidFill>
          <a:ln w="38100">
            <a:solidFill>
              <a:srgbClr val="55759C"/>
            </a:solidFill>
          </a:ln>
        </p:spPr>
        <p:txBody>
          <a:bodyPr wrap="square" rtlCol="0">
            <a:spAutoFit/>
          </a:bodyPr>
          <a:lstStyle/>
          <a:p>
            <a:r>
              <a:rPr lang="en-US" altLang="zh-CN" sz="2400" dirty="0"/>
              <a:t>N</a:t>
            </a:r>
            <a:r>
              <a:rPr lang="zh-CN" altLang="en-US" sz="2400" dirty="0"/>
              <a:t>模式：</a:t>
            </a:r>
            <a:endParaRPr lang="en-US" altLang="zh-CN" sz="2400" dirty="0"/>
          </a:p>
          <a:p>
            <a:r>
              <a:rPr lang="zh-CN" altLang="en-US" sz="2400" dirty="0"/>
              <a:t>常规模式，兼顾效率和油耗，适应大部分工况。</a:t>
            </a:r>
            <a:endParaRPr lang="en-US" altLang="zh-CN" sz="2400" dirty="0"/>
          </a:p>
          <a:p>
            <a:r>
              <a:rPr lang="zh-CN" altLang="en-US" sz="2400" dirty="0"/>
              <a:t>相应档位</a:t>
            </a:r>
            <a:r>
              <a:rPr lang="en-US" altLang="zh-CN" sz="2400" dirty="0"/>
              <a:t>N1-N7</a:t>
            </a:r>
          </a:p>
        </p:txBody>
      </p:sp>
      <p:sp>
        <p:nvSpPr>
          <p:cNvPr id="6" name="TextBox 2">
            <a:extLst>
              <a:ext uri="{FF2B5EF4-FFF2-40B4-BE49-F238E27FC236}">
                <a16:creationId xmlns:a16="http://schemas.microsoft.com/office/drawing/2014/main" id="{237BDE6C-6756-47D7-8A4B-9D51B128E808}"/>
              </a:ext>
            </a:extLst>
          </p:cNvPr>
          <p:cNvSpPr txBox="1"/>
          <p:nvPr/>
        </p:nvSpPr>
        <p:spPr>
          <a:xfrm>
            <a:off x="6960097" y="3445843"/>
            <a:ext cx="2675059" cy="1569660"/>
          </a:xfrm>
          <a:prstGeom prst="rect">
            <a:avLst/>
          </a:prstGeom>
          <a:solidFill>
            <a:srgbClr val="FFFFFF"/>
          </a:solidFill>
          <a:ln w="38100">
            <a:solidFill>
              <a:srgbClr val="55759C"/>
            </a:solidFill>
          </a:ln>
        </p:spPr>
        <p:txBody>
          <a:bodyPr wrap="square" rtlCol="0">
            <a:spAutoFit/>
          </a:bodyPr>
          <a:lstStyle/>
          <a:p>
            <a:r>
              <a:rPr lang="en-US" altLang="zh-CN" sz="2400" dirty="0"/>
              <a:t>P</a:t>
            </a:r>
            <a:r>
              <a:rPr lang="zh-CN" altLang="en-US" sz="2400" dirty="0"/>
              <a:t>模式：</a:t>
            </a:r>
            <a:endParaRPr lang="en-US" altLang="zh-CN" sz="2400" dirty="0"/>
          </a:p>
          <a:p>
            <a:r>
              <a:rPr lang="zh-CN" altLang="en-US" sz="2400" dirty="0"/>
              <a:t>高效模式，效率优先，提供澎湃动力。</a:t>
            </a:r>
            <a:endParaRPr lang="en-US" altLang="zh-CN" sz="2400" dirty="0"/>
          </a:p>
          <a:p>
            <a:r>
              <a:rPr lang="zh-CN" altLang="en-US" sz="2400" dirty="0"/>
              <a:t>相应档位</a:t>
            </a:r>
            <a:r>
              <a:rPr lang="en-US" altLang="zh-CN" sz="2400" dirty="0"/>
              <a:t>P1-P7</a:t>
            </a:r>
          </a:p>
        </p:txBody>
      </p:sp>
      <p:sp>
        <p:nvSpPr>
          <p:cNvPr id="7" name="矩形 6">
            <a:extLst>
              <a:ext uri="{FF2B5EF4-FFF2-40B4-BE49-F238E27FC236}">
                <a16:creationId xmlns:a16="http://schemas.microsoft.com/office/drawing/2014/main" id="{2E19E611-8C73-4A68-AD17-7DD4DA6B315B}"/>
              </a:ext>
            </a:extLst>
          </p:cNvPr>
          <p:cNvSpPr/>
          <p:nvPr/>
        </p:nvSpPr>
        <p:spPr>
          <a:xfrm>
            <a:off x="3741254" y="5877272"/>
            <a:ext cx="648072" cy="369332"/>
          </a:xfrm>
          <a:prstGeom prst="rect">
            <a:avLst/>
          </a:prstGeom>
          <a:solidFill>
            <a:srgbClr val="FFFFFF"/>
          </a:solidFill>
          <a:ln w="38100">
            <a:solidFill>
              <a:srgbClr val="55759C"/>
            </a:solidFill>
          </a:ln>
        </p:spPr>
        <p:txBody>
          <a:bodyPr wrap="square" rtlCol="0">
            <a:spAutoFit/>
          </a:bodyPr>
          <a:lstStyle/>
          <a:p>
            <a:r>
              <a:rPr lang="zh-CN" altLang="en-US" dirty="0"/>
              <a:t>仪表</a:t>
            </a:r>
          </a:p>
        </p:txBody>
      </p:sp>
      <p:sp>
        <p:nvSpPr>
          <p:cNvPr id="8" name="矩形 7">
            <a:extLst>
              <a:ext uri="{FF2B5EF4-FFF2-40B4-BE49-F238E27FC236}">
                <a16:creationId xmlns:a16="http://schemas.microsoft.com/office/drawing/2014/main" id="{36D1B09B-5EAE-4A33-BFF5-CF0CAAC86427}"/>
              </a:ext>
            </a:extLst>
          </p:cNvPr>
          <p:cNvSpPr/>
          <p:nvPr/>
        </p:nvSpPr>
        <p:spPr>
          <a:xfrm>
            <a:off x="2135560" y="5416193"/>
            <a:ext cx="1338828" cy="369332"/>
          </a:xfrm>
          <a:prstGeom prst="rect">
            <a:avLst/>
          </a:prstGeom>
        </p:spPr>
        <p:txBody>
          <a:bodyPr wrap="none">
            <a:spAutoFit/>
          </a:bodyPr>
          <a:lstStyle/>
          <a:p>
            <a:r>
              <a:rPr lang="zh-CN" altLang="en-US" dirty="0"/>
              <a:t>控制架构：</a:t>
            </a:r>
            <a:endParaRPr lang="en-US" altLang="zh-CN" dirty="0"/>
          </a:p>
        </p:txBody>
      </p:sp>
      <p:cxnSp>
        <p:nvCxnSpPr>
          <p:cNvPr id="9" name="直接箭头连接符 8">
            <a:extLst>
              <a:ext uri="{FF2B5EF4-FFF2-40B4-BE49-F238E27FC236}">
                <a16:creationId xmlns:a16="http://schemas.microsoft.com/office/drawing/2014/main" id="{63511F62-3979-445B-AD57-8CFC34C5BDCE}"/>
              </a:ext>
            </a:extLst>
          </p:cNvPr>
          <p:cNvCxnSpPr>
            <a:stCxn id="7" idx="3"/>
          </p:cNvCxnSpPr>
          <p:nvPr/>
        </p:nvCxnSpPr>
        <p:spPr>
          <a:xfrm>
            <a:off x="4389326" y="6061938"/>
            <a:ext cx="7920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0" name="矩形 9">
            <a:extLst>
              <a:ext uri="{FF2B5EF4-FFF2-40B4-BE49-F238E27FC236}">
                <a16:creationId xmlns:a16="http://schemas.microsoft.com/office/drawing/2014/main" id="{7237EA76-B9DF-46B2-924E-63061D279DC4}"/>
              </a:ext>
            </a:extLst>
          </p:cNvPr>
          <p:cNvSpPr/>
          <p:nvPr/>
        </p:nvSpPr>
        <p:spPr>
          <a:xfrm>
            <a:off x="5181415" y="5877272"/>
            <a:ext cx="1125551" cy="369332"/>
          </a:xfrm>
          <a:prstGeom prst="rect">
            <a:avLst/>
          </a:prstGeom>
          <a:solidFill>
            <a:srgbClr val="FFFFFF"/>
          </a:solidFill>
          <a:ln w="38100">
            <a:solidFill>
              <a:srgbClr val="55759C"/>
            </a:solidFill>
          </a:ln>
        </p:spPr>
        <p:txBody>
          <a:bodyPr wrap="square" rtlCol="0">
            <a:spAutoFit/>
          </a:bodyPr>
          <a:lstStyle/>
          <a:p>
            <a:r>
              <a:rPr lang="zh-CN" altLang="en-US" dirty="0"/>
              <a:t>主控制器</a:t>
            </a:r>
          </a:p>
        </p:txBody>
      </p:sp>
      <p:cxnSp>
        <p:nvCxnSpPr>
          <p:cNvPr id="11" name="直接箭头连接符 10">
            <a:extLst>
              <a:ext uri="{FF2B5EF4-FFF2-40B4-BE49-F238E27FC236}">
                <a16:creationId xmlns:a16="http://schemas.microsoft.com/office/drawing/2014/main" id="{8AD9CA30-58B4-499F-93A7-E65658884057}"/>
              </a:ext>
            </a:extLst>
          </p:cNvPr>
          <p:cNvCxnSpPr/>
          <p:nvPr/>
        </p:nvCxnSpPr>
        <p:spPr>
          <a:xfrm>
            <a:off x="6312024" y="6061938"/>
            <a:ext cx="7920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94274CD0-0900-4987-B8B9-7A29778DFA93}"/>
              </a:ext>
            </a:extLst>
          </p:cNvPr>
          <p:cNvSpPr/>
          <p:nvPr/>
        </p:nvSpPr>
        <p:spPr>
          <a:xfrm>
            <a:off x="7104112" y="5877272"/>
            <a:ext cx="1605694" cy="369332"/>
          </a:xfrm>
          <a:prstGeom prst="rect">
            <a:avLst/>
          </a:prstGeom>
          <a:solidFill>
            <a:srgbClr val="FFFFFF"/>
          </a:solidFill>
          <a:ln w="38100">
            <a:solidFill>
              <a:srgbClr val="55759C"/>
            </a:solidFill>
          </a:ln>
        </p:spPr>
        <p:txBody>
          <a:bodyPr wrap="square" rtlCol="0">
            <a:spAutoFit/>
          </a:bodyPr>
          <a:lstStyle/>
          <a:p>
            <a:r>
              <a:rPr lang="zh-CN" altLang="en-US" dirty="0"/>
              <a:t>发动机控制器</a:t>
            </a:r>
          </a:p>
        </p:txBody>
      </p:sp>
      <p:sp>
        <p:nvSpPr>
          <p:cNvPr id="14" name="文本框 13">
            <a:extLst>
              <a:ext uri="{FF2B5EF4-FFF2-40B4-BE49-F238E27FC236}">
                <a16:creationId xmlns:a16="http://schemas.microsoft.com/office/drawing/2014/main" id="{A2359EEF-6C2B-4807-BA7A-11349C908EB0}"/>
              </a:ext>
            </a:extLst>
          </p:cNvPr>
          <p:cNvSpPr txBox="1"/>
          <p:nvPr/>
        </p:nvSpPr>
        <p:spPr>
          <a:xfrm>
            <a:off x="242000" y="1134442"/>
            <a:ext cx="2725426" cy="400110"/>
          </a:xfrm>
          <a:prstGeom prst="rect">
            <a:avLst/>
          </a:prstGeom>
          <a:noFill/>
        </p:spPr>
        <p:txBody>
          <a:bodyPr wrap="none" rtlCol="0">
            <a:spAutoFit/>
          </a:bodyPr>
          <a:lstStyle/>
          <a:p>
            <a:pPr marL="342900" indent="-342900">
              <a:buFont typeface="Wingdings" panose="05000000000000000000" pitchFamily="2" charset="2"/>
              <a:buChar char="Ø"/>
            </a:pP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挖机控制系统介绍</a:t>
            </a:r>
          </a:p>
        </p:txBody>
      </p:sp>
      <p:sp>
        <p:nvSpPr>
          <p:cNvPr id="15" name="标题 5">
            <a:extLst>
              <a:ext uri="{FF2B5EF4-FFF2-40B4-BE49-F238E27FC236}">
                <a16:creationId xmlns:a16="http://schemas.microsoft.com/office/drawing/2014/main" id="{30614EE7-D3BD-4D72-845E-2B05D68BB44C}"/>
              </a:ext>
            </a:extLst>
          </p:cNvPr>
          <p:cNvSpPr txBox="1">
            <a:spLocks/>
          </p:cNvSpPr>
          <p:nvPr/>
        </p:nvSpPr>
        <p:spPr>
          <a:xfrm>
            <a:off x="319490" y="1408867"/>
            <a:ext cx="2880320" cy="360040"/>
          </a:xfrm>
          <a:prstGeom prst="rect">
            <a:avLst/>
          </a:prstGeom>
        </p:spPr>
        <p:txBody>
          <a:bodyPr/>
          <a:lst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000" b="1" dirty="0">
                <a:solidFill>
                  <a:schemeClr val="tx2">
                    <a:lumMod val="75000"/>
                  </a:schemeClr>
                </a:solidFill>
                <a:latin typeface="黑体" panose="02010609060101010101" pitchFamily="49" charset="-122"/>
                <a:ea typeface="黑体" panose="02010609060101010101" pitchFamily="49" charset="-122"/>
              </a:rPr>
              <a:t>    </a:t>
            </a:r>
            <a:r>
              <a:rPr lang="zh-CN" altLang="en-US" sz="2000" b="1" dirty="0">
                <a:solidFill>
                  <a:schemeClr val="tx2">
                    <a:lumMod val="75000"/>
                  </a:schemeClr>
                </a:solidFill>
                <a:latin typeface="黑体" panose="02010609060101010101" pitchFamily="49" charset="-122"/>
                <a:ea typeface="黑体" panose="02010609060101010101" pitchFamily="49" charset="-122"/>
              </a:rPr>
              <a:t>模式控制</a:t>
            </a:r>
          </a:p>
        </p:txBody>
      </p:sp>
    </p:spTree>
    <p:extLst>
      <p:ext uri="{BB962C8B-B14F-4D97-AF65-F5344CB8AC3E}">
        <p14:creationId xmlns:p14="http://schemas.microsoft.com/office/powerpoint/2010/main" val="777161591"/>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57E165B3-FA0C-454B-A2C6-6450AA007FA1}"/>
              </a:ext>
            </a:extLst>
          </p:cNvPr>
          <p:cNvSpPr/>
          <p:nvPr/>
        </p:nvSpPr>
        <p:spPr>
          <a:xfrm>
            <a:off x="2423592" y="1916832"/>
            <a:ext cx="1836204" cy="369332"/>
          </a:xfrm>
          <a:prstGeom prst="rect">
            <a:avLst/>
          </a:prstGeom>
        </p:spPr>
        <p:txBody>
          <a:bodyPr wrap="square">
            <a:spAutoFit/>
          </a:bodyPr>
          <a:lstStyle/>
          <a:p>
            <a:r>
              <a:rPr lang="zh-CN" altLang="en-US" dirty="0"/>
              <a:t>档位控制关系图</a:t>
            </a:r>
          </a:p>
        </p:txBody>
      </p:sp>
      <p:sp>
        <p:nvSpPr>
          <p:cNvPr id="4" name="标题 5">
            <a:extLst>
              <a:ext uri="{FF2B5EF4-FFF2-40B4-BE49-F238E27FC236}">
                <a16:creationId xmlns:a16="http://schemas.microsoft.com/office/drawing/2014/main" id="{CD360A3E-72E5-4282-9FF4-50CCA7B9C4EC}"/>
              </a:ext>
            </a:extLst>
          </p:cNvPr>
          <p:cNvSpPr txBox="1">
            <a:spLocks/>
          </p:cNvSpPr>
          <p:nvPr/>
        </p:nvSpPr>
        <p:spPr>
          <a:xfrm>
            <a:off x="319490" y="1408867"/>
            <a:ext cx="2880320" cy="360040"/>
          </a:xfrm>
          <a:prstGeom prst="rect">
            <a:avLst/>
          </a:prstGeom>
        </p:spPr>
        <p:txBody>
          <a:bodyPr/>
          <a:lst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000" b="1" dirty="0">
                <a:solidFill>
                  <a:schemeClr val="tx2">
                    <a:lumMod val="75000"/>
                  </a:schemeClr>
                </a:solidFill>
                <a:latin typeface="黑体" panose="02010609060101010101" pitchFamily="49" charset="-122"/>
                <a:ea typeface="黑体" panose="02010609060101010101" pitchFamily="49" charset="-122"/>
              </a:rPr>
              <a:t>    </a:t>
            </a:r>
            <a:r>
              <a:rPr lang="zh-CN" altLang="en-US" sz="2000" b="1" dirty="0">
                <a:solidFill>
                  <a:schemeClr val="tx2">
                    <a:lumMod val="75000"/>
                  </a:schemeClr>
                </a:solidFill>
                <a:latin typeface="黑体" panose="02010609060101010101" pitchFamily="49" charset="-122"/>
                <a:ea typeface="黑体" panose="02010609060101010101" pitchFamily="49" charset="-122"/>
              </a:rPr>
              <a:t>档位控制</a:t>
            </a:r>
          </a:p>
        </p:txBody>
      </p:sp>
      <p:sp>
        <p:nvSpPr>
          <p:cNvPr id="5" name="矩形 4">
            <a:extLst>
              <a:ext uri="{FF2B5EF4-FFF2-40B4-BE49-F238E27FC236}">
                <a16:creationId xmlns:a16="http://schemas.microsoft.com/office/drawing/2014/main" id="{705EDB46-8096-46DF-86DC-562E37930CF0}"/>
              </a:ext>
            </a:extLst>
          </p:cNvPr>
          <p:cNvSpPr/>
          <p:nvPr/>
        </p:nvSpPr>
        <p:spPr>
          <a:xfrm>
            <a:off x="7064245" y="1910554"/>
            <a:ext cx="1152128" cy="369332"/>
          </a:xfrm>
          <a:prstGeom prst="rect">
            <a:avLst/>
          </a:prstGeom>
          <a:ln w="12700">
            <a:solidFill>
              <a:srgbClr val="55759C"/>
            </a:solidFill>
          </a:ln>
        </p:spPr>
        <p:txBody>
          <a:bodyPr wrap="square">
            <a:spAutoFit/>
          </a:bodyPr>
          <a:lstStyle/>
          <a:p>
            <a:r>
              <a:rPr lang="zh-CN" altLang="en-US" dirty="0"/>
              <a:t>油门旋钮</a:t>
            </a:r>
          </a:p>
        </p:txBody>
      </p:sp>
      <p:cxnSp>
        <p:nvCxnSpPr>
          <p:cNvPr id="6" name="直接箭头连接符 5">
            <a:extLst>
              <a:ext uri="{FF2B5EF4-FFF2-40B4-BE49-F238E27FC236}">
                <a16:creationId xmlns:a16="http://schemas.microsoft.com/office/drawing/2014/main" id="{0462C813-1C53-48B6-8124-C63A16AEB153}"/>
              </a:ext>
            </a:extLst>
          </p:cNvPr>
          <p:cNvCxnSpPr/>
          <p:nvPr/>
        </p:nvCxnSpPr>
        <p:spPr>
          <a:xfrm>
            <a:off x="6186010" y="2000593"/>
            <a:ext cx="86409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C1C8C796-6EBB-4FC4-BD36-83DC817B8C2B}"/>
              </a:ext>
            </a:extLst>
          </p:cNvPr>
          <p:cNvCxnSpPr/>
          <p:nvPr/>
        </p:nvCxnSpPr>
        <p:spPr>
          <a:xfrm flipH="1">
            <a:off x="6182148" y="2144610"/>
            <a:ext cx="86795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8" name="矩形 7">
            <a:extLst>
              <a:ext uri="{FF2B5EF4-FFF2-40B4-BE49-F238E27FC236}">
                <a16:creationId xmlns:a16="http://schemas.microsoft.com/office/drawing/2014/main" id="{8958518E-C9CC-4CEE-9132-6322C238CB8A}"/>
              </a:ext>
            </a:extLst>
          </p:cNvPr>
          <p:cNvSpPr/>
          <p:nvPr/>
        </p:nvSpPr>
        <p:spPr>
          <a:xfrm>
            <a:off x="4511824" y="3050519"/>
            <a:ext cx="2016224" cy="1892826"/>
          </a:xfrm>
          <a:prstGeom prst="rect">
            <a:avLst/>
          </a:prstGeom>
          <a:ln w="12700">
            <a:solidFill>
              <a:srgbClr val="55759C"/>
            </a:solidFill>
          </a:ln>
        </p:spPr>
        <p:txBody>
          <a:bodyPr wrap="square">
            <a:spAutoFit/>
          </a:bodyPr>
          <a:lstStyle/>
          <a:p>
            <a:pPr algn="ctr"/>
            <a:r>
              <a:rPr lang="zh-CN" altLang="en-US" dirty="0"/>
              <a:t>主控制器</a:t>
            </a:r>
            <a:endParaRPr lang="en-US" altLang="zh-CN" dirty="0"/>
          </a:p>
          <a:p>
            <a:endParaRPr lang="en-US" altLang="zh-CN" sz="1100" dirty="0"/>
          </a:p>
          <a:p>
            <a:pPr algn="ctr"/>
            <a:r>
              <a:rPr lang="zh-CN" altLang="en-US" sz="1100" dirty="0"/>
              <a:t>各档位电流</a:t>
            </a:r>
            <a:endParaRPr lang="en-US" altLang="zh-CN" sz="1100" dirty="0"/>
          </a:p>
          <a:p>
            <a:pPr algn="ctr"/>
            <a:endParaRPr lang="en-US" altLang="zh-CN" sz="1100" dirty="0"/>
          </a:p>
          <a:p>
            <a:pPr algn="ctr"/>
            <a:r>
              <a:rPr lang="zh-CN" altLang="en-US" sz="1100" dirty="0"/>
              <a:t>各档位转速</a:t>
            </a:r>
            <a:endParaRPr lang="en-US" altLang="zh-CN" sz="1100" dirty="0"/>
          </a:p>
          <a:p>
            <a:pPr algn="ctr"/>
            <a:endParaRPr lang="en-US" altLang="zh-CN" sz="1100" dirty="0"/>
          </a:p>
          <a:p>
            <a:pPr algn="ctr"/>
            <a:r>
              <a:rPr lang="zh-CN" altLang="en-US" sz="1100" dirty="0"/>
              <a:t>各档位调速率</a:t>
            </a:r>
            <a:endParaRPr lang="en-US" altLang="zh-CN" sz="1100" dirty="0"/>
          </a:p>
          <a:p>
            <a:pPr algn="ctr"/>
            <a:r>
              <a:rPr lang="en-US" altLang="zh-CN" sz="1100" dirty="0"/>
              <a:t>.</a:t>
            </a:r>
          </a:p>
          <a:p>
            <a:pPr algn="ctr"/>
            <a:r>
              <a:rPr lang="en-US" altLang="zh-CN" sz="1100" dirty="0"/>
              <a:t>.</a:t>
            </a:r>
          </a:p>
          <a:p>
            <a:pPr algn="ctr"/>
            <a:r>
              <a:rPr lang="en-US" altLang="zh-CN" sz="1100" dirty="0"/>
              <a:t>.</a:t>
            </a:r>
          </a:p>
        </p:txBody>
      </p:sp>
      <p:sp>
        <p:nvSpPr>
          <p:cNvPr id="9" name="矩形 8">
            <a:extLst>
              <a:ext uri="{FF2B5EF4-FFF2-40B4-BE49-F238E27FC236}">
                <a16:creationId xmlns:a16="http://schemas.microsoft.com/office/drawing/2014/main" id="{E183053F-3865-4A8A-851E-75263843FE4C}"/>
              </a:ext>
            </a:extLst>
          </p:cNvPr>
          <p:cNvSpPr/>
          <p:nvPr/>
        </p:nvSpPr>
        <p:spPr>
          <a:xfrm>
            <a:off x="6347067" y="1744150"/>
            <a:ext cx="684076" cy="307777"/>
          </a:xfrm>
          <a:prstGeom prst="rect">
            <a:avLst/>
          </a:prstGeom>
        </p:spPr>
        <p:txBody>
          <a:bodyPr wrap="square">
            <a:spAutoFit/>
          </a:bodyPr>
          <a:lstStyle/>
          <a:p>
            <a:r>
              <a:rPr lang="en-US" altLang="zh-CN" sz="1400" dirty="0"/>
              <a:t>CAN</a:t>
            </a:r>
            <a:endParaRPr lang="zh-CN" altLang="en-US" sz="1400" dirty="0"/>
          </a:p>
        </p:txBody>
      </p:sp>
      <p:cxnSp>
        <p:nvCxnSpPr>
          <p:cNvPr id="10" name="直接箭头连接符 9">
            <a:extLst>
              <a:ext uri="{FF2B5EF4-FFF2-40B4-BE49-F238E27FC236}">
                <a16:creationId xmlns:a16="http://schemas.microsoft.com/office/drawing/2014/main" id="{BB78CC35-118D-4621-A39C-928768234A54}"/>
              </a:ext>
            </a:extLst>
          </p:cNvPr>
          <p:cNvCxnSpPr/>
          <p:nvPr/>
        </p:nvCxnSpPr>
        <p:spPr>
          <a:xfrm>
            <a:off x="6528048" y="3972105"/>
            <a:ext cx="864096"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68009E4-D8C9-4C51-8F58-4EC39D609F97}"/>
              </a:ext>
            </a:extLst>
          </p:cNvPr>
          <p:cNvCxnSpPr/>
          <p:nvPr/>
        </p:nvCxnSpPr>
        <p:spPr>
          <a:xfrm flipH="1">
            <a:off x="6524186" y="4116122"/>
            <a:ext cx="867959"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3" name="矩形 12">
            <a:extLst>
              <a:ext uri="{FF2B5EF4-FFF2-40B4-BE49-F238E27FC236}">
                <a16:creationId xmlns:a16="http://schemas.microsoft.com/office/drawing/2014/main" id="{ACA3F4C2-E5F3-4709-976C-7F5B49B9EC38}"/>
              </a:ext>
            </a:extLst>
          </p:cNvPr>
          <p:cNvSpPr/>
          <p:nvPr/>
        </p:nvSpPr>
        <p:spPr>
          <a:xfrm>
            <a:off x="6708068" y="3665493"/>
            <a:ext cx="684076" cy="307777"/>
          </a:xfrm>
          <a:prstGeom prst="rect">
            <a:avLst/>
          </a:prstGeom>
        </p:spPr>
        <p:txBody>
          <a:bodyPr wrap="square">
            <a:spAutoFit/>
          </a:bodyPr>
          <a:lstStyle/>
          <a:p>
            <a:r>
              <a:rPr lang="en-US" altLang="zh-CN" sz="1400" dirty="0"/>
              <a:t>CAN</a:t>
            </a:r>
            <a:endParaRPr lang="zh-CN" altLang="en-US" sz="1400" dirty="0"/>
          </a:p>
        </p:txBody>
      </p:sp>
      <p:sp>
        <p:nvSpPr>
          <p:cNvPr id="14" name="矩形 13">
            <a:extLst>
              <a:ext uri="{FF2B5EF4-FFF2-40B4-BE49-F238E27FC236}">
                <a16:creationId xmlns:a16="http://schemas.microsoft.com/office/drawing/2014/main" id="{AB086BBC-E2BC-4211-AE45-0A44029D2599}"/>
              </a:ext>
            </a:extLst>
          </p:cNvPr>
          <p:cNvSpPr/>
          <p:nvPr/>
        </p:nvSpPr>
        <p:spPr>
          <a:xfrm>
            <a:off x="7399741" y="3841620"/>
            <a:ext cx="1576580" cy="369332"/>
          </a:xfrm>
          <a:prstGeom prst="rect">
            <a:avLst/>
          </a:prstGeom>
          <a:ln w="12700">
            <a:solidFill>
              <a:srgbClr val="55759C"/>
            </a:solidFill>
          </a:ln>
        </p:spPr>
        <p:txBody>
          <a:bodyPr wrap="square">
            <a:spAutoFit/>
          </a:bodyPr>
          <a:lstStyle/>
          <a:p>
            <a:r>
              <a:rPr lang="zh-CN" altLang="en-US" dirty="0"/>
              <a:t>发动机控制器</a:t>
            </a:r>
          </a:p>
        </p:txBody>
      </p:sp>
      <p:sp>
        <p:nvSpPr>
          <p:cNvPr id="15" name="矩形 14">
            <a:extLst>
              <a:ext uri="{FF2B5EF4-FFF2-40B4-BE49-F238E27FC236}">
                <a16:creationId xmlns:a16="http://schemas.microsoft.com/office/drawing/2014/main" id="{269CBFCA-3D35-4189-A972-19B9251AECDD}"/>
              </a:ext>
            </a:extLst>
          </p:cNvPr>
          <p:cNvSpPr/>
          <p:nvPr/>
        </p:nvSpPr>
        <p:spPr>
          <a:xfrm>
            <a:off x="4799856" y="1910554"/>
            <a:ext cx="1368152" cy="369332"/>
          </a:xfrm>
          <a:prstGeom prst="rect">
            <a:avLst/>
          </a:prstGeom>
          <a:ln w="12700">
            <a:solidFill>
              <a:srgbClr val="55759C"/>
            </a:solidFill>
          </a:ln>
        </p:spPr>
        <p:txBody>
          <a:bodyPr wrap="square">
            <a:spAutoFit/>
          </a:bodyPr>
          <a:lstStyle/>
          <a:p>
            <a:r>
              <a:rPr lang="zh-CN" altLang="en-US" dirty="0"/>
              <a:t>电子监控器</a:t>
            </a:r>
          </a:p>
        </p:txBody>
      </p:sp>
      <p:cxnSp>
        <p:nvCxnSpPr>
          <p:cNvPr id="16" name="直接箭头连接符 15">
            <a:extLst>
              <a:ext uri="{FF2B5EF4-FFF2-40B4-BE49-F238E27FC236}">
                <a16:creationId xmlns:a16="http://schemas.microsoft.com/office/drawing/2014/main" id="{FE65DA74-1838-4E85-A6BC-73051802EC3E}"/>
              </a:ext>
            </a:extLst>
          </p:cNvPr>
          <p:cNvCxnSpPr/>
          <p:nvPr/>
        </p:nvCxnSpPr>
        <p:spPr>
          <a:xfrm>
            <a:off x="5375920" y="2280497"/>
            <a:ext cx="0" cy="7700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a:extLst>
              <a:ext uri="{FF2B5EF4-FFF2-40B4-BE49-F238E27FC236}">
                <a16:creationId xmlns:a16="http://schemas.microsoft.com/office/drawing/2014/main" id="{0841A9DF-559E-45E5-AF69-DFC6CAED115F}"/>
              </a:ext>
            </a:extLst>
          </p:cNvPr>
          <p:cNvCxnSpPr/>
          <p:nvPr/>
        </p:nvCxnSpPr>
        <p:spPr>
          <a:xfrm flipV="1">
            <a:off x="5483932" y="2280498"/>
            <a:ext cx="0" cy="77002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00D18609-E11E-4A43-93DC-E8898F0279AE}"/>
              </a:ext>
            </a:extLst>
          </p:cNvPr>
          <p:cNvSpPr/>
          <p:nvPr/>
        </p:nvSpPr>
        <p:spPr>
          <a:xfrm>
            <a:off x="4871864" y="2527299"/>
            <a:ext cx="684076" cy="307777"/>
          </a:xfrm>
          <a:prstGeom prst="rect">
            <a:avLst/>
          </a:prstGeom>
        </p:spPr>
        <p:txBody>
          <a:bodyPr wrap="square">
            <a:spAutoFit/>
          </a:bodyPr>
          <a:lstStyle/>
          <a:p>
            <a:r>
              <a:rPr lang="en-US" altLang="zh-CN" sz="1400" dirty="0"/>
              <a:t>CAN</a:t>
            </a:r>
            <a:endParaRPr lang="zh-CN" altLang="en-US" sz="1400" dirty="0"/>
          </a:p>
        </p:txBody>
      </p:sp>
      <p:sp>
        <p:nvSpPr>
          <p:cNvPr id="19" name="矩形 18">
            <a:extLst>
              <a:ext uri="{FF2B5EF4-FFF2-40B4-BE49-F238E27FC236}">
                <a16:creationId xmlns:a16="http://schemas.microsoft.com/office/drawing/2014/main" id="{7FA64C73-8DB9-4C2C-A718-B88635FAB772}"/>
              </a:ext>
            </a:extLst>
          </p:cNvPr>
          <p:cNvSpPr/>
          <p:nvPr/>
        </p:nvSpPr>
        <p:spPr>
          <a:xfrm>
            <a:off x="2135560" y="4866842"/>
            <a:ext cx="7920880" cy="1477328"/>
          </a:xfrm>
          <a:prstGeom prst="rect">
            <a:avLst/>
          </a:prstGeom>
        </p:spPr>
        <p:txBody>
          <a:bodyPr wrap="square">
            <a:spAutoFit/>
          </a:bodyPr>
          <a:lstStyle/>
          <a:p>
            <a:r>
              <a:rPr lang="zh-CN" altLang="en-US" dirty="0"/>
              <a:t>档位控制逻辑：</a:t>
            </a:r>
            <a:endParaRPr lang="en-US" altLang="zh-CN" dirty="0"/>
          </a:p>
          <a:p>
            <a:r>
              <a:rPr lang="en-US" altLang="zh-CN" dirty="0"/>
              <a:t>1.</a:t>
            </a:r>
            <a:r>
              <a:rPr lang="zh-CN" altLang="en-US" dirty="0"/>
              <a:t>首次使用时，需要先进行油门标定，标定后控制器会储存各档位参数；</a:t>
            </a:r>
            <a:endParaRPr lang="en-US" altLang="zh-CN" dirty="0"/>
          </a:p>
          <a:p>
            <a:r>
              <a:rPr lang="en-US" altLang="zh-CN" dirty="0"/>
              <a:t>2.</a:t>
            </a:r>
            <a:r>
              <a:rPr lang="zh-CN" altLang="en-US" dirty="0"/>
              <a:t>下次客户使用时，通过旋转油门旋钮选择档位后，控制器会执行当前的档位设定的主泵电流、转速、发动机调速率等 ；</a:t>
            </a:r>
            <a:endParaRPr lang="en-US" altLang="zh-CN" dirty="0"/>
          </a:p>
          <a:p>
            <a:r>
              <a:rPr lang="en-US" altLang="zh-CN" dirty="0"/>
              <a:t>3.</a:t>
            </a:r>
            <a:r>
              <a:rPr lang="zh-CN" altLang="en-US" dirty="0"/>
              <a:t>服务工程师可通过仪表修改各档位转速等，但一般不建议修改。</a:t>
            </a:r>
            <a:endParaRPr lang="en-US" altLang="zh-CN" dirty="0"/>
          </a:p>
        </p:txBody>
      </p:sp>
      <p:sp>
        <p:nvSpPr>
          <p:cNvPr id="20" name="文本框 19">
            <a:extLst>
              <a:ext uri="{FF2B5EF4-FFF2-40B4-BE49-F238E27FC236}">
                <a16:creationId xmlns:a16="http://schemas.microsoft.com/office/drawing/2014/main" id="{683AF272-8235-4FCF-91D4-DF51339BE8F4}"/>
              </a:ext>
            </a:extLst>
          </p:cNvPr>
          <p:cNvSpPr txBox="1"/>
          <p:nvPr/>
        </p:nvSpPr>
        <p:spPr>
          <a:xfrm>
            <a:off x="242000" y="1134442"/>
            <a:ext cx="2595582"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挖机控制系统介绍</a:t>
            </a:r>
          </a:p>
        </p:txBody>
      </p:sp>
    </p:spTree>
    <p:extLst>
      <p:ext uri="{BB962C8B-B14F-4D97-AF65-F5344CB8AC3E}">
        <p14:creationId xmlns:p14="http://schemas.microsoft.com/office/powerpoint/2010/main" val="2912566125"/>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F97B8661-7487-4906-B868-F4AD86F79973}"/>
              </a:ext>
            </a:extLst>
          </p:cNvPr>
          <p:cNvSpPr/>
          <p:nvPr/>
        </p:nvSpPr>
        <p:spPr>
          <a:xfrm>
            <a:off x="2423592" y="1916832"/>
            <a:ext cx="1944216" cy="369332"/>
          </a:xfrm>
          <a:prstGeom prst="rect">
            <a:avLst/>
          </a:prstGeom>
        </p:spPr>
        <p:txBody>
          <a:bodyPr wrap="square">
            <a:spAutoFit/>
          </a:bodyPr>
          <a:lstStyle/>
          <a:p>
            <a:r>
              <a:rPr lang="zh-CN" altLang="en-US" dirty="0"/>
              <a:t>怠速控制架构图</a:t>
            </a:r>
          </a:p>
        </p:txBody>
      </p:sp>
      <p:sp>
        <p:nvSpPr>
          <p:cNvPr id="4" name="标题 5">
            <a:extLst>
              <a:ext uri="{FF2B5EF4-FFF2-40B4-BE49-F238E27FC236}">
                <a16:creationId xmlns:a16="http://schemas.microsoft.com/office/drawing/2014/main" id="{78CC5A8F-9BDF-43CC-AA0D-1DBEB6EAA290}"/>
              </a:ext>
            </a:extLst>
          </p:cNvPr>
          <p:cNvSpPr txBox="1">
            <a:spLocks/>
          </p:cNvSpPr>
          <p:nvPr/>
        </p:nvSpPr>
        <p:spPr>
          <a:xfrm>
            <a:off x="335360" y="2045153"/>
            <a:ext cx="2880320" cy="360040"/>
          </a:xfrm>
          <a:prstGeom prst="rect">
            <a:avLst/>
          </a:prstGeom>
        </p:spPr>
        <p:txBody>
          <a:bodyPr/>
          <a:lst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sz="2000" b="1" dirty="0">
              <a:solidFill>
                <a:schemeClr val="tx2">
                  <a:lumMod val="75000"/>
                </a:schemeClr>
              </a:solidFill>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7E956017-878E-4DF6-8E74-678C63FDCB8C}"/>
              </a:ext>
            </a:extLst>
          </p:cNvPr>
          <p:cNvSpPr/>
          <p:nvPr/>
        </p:nvSpPr>
        <p:spPr>
          <a:xfrm>
            <a:off x="4943872" y="3100617"/>
            <a:ext cx="2016224" cy="369332"/>
          </a:xfrm>
          <a:prstGeom prst="rect">
            <a:avLst/>
          </a:prstGeom>
          <a:ln w="12700">
            <a:solidFill>
              <a:srgbClr val="55759C"/>
            </a:solidFill>
          </a:ln>
        </p:spPr>
        <p:txBody>
          <a:bodyPr wrap="square">
            <a:spAutoFit/>
          </a:bodyPr>
          <a:lstStyle/>
          <a:p>
            <a:pPr algn="ctr"/>
            <a:r>
              <a:rPr lang="zh-CN" altLang="en-US" dirty="0"/>
              <a:t>主控制器</a:t>
            </a:r>
            <a:endParaRPr lang="en-US" altLang="zh-CN" dirty="0"/>
          </a:p>
        </p:txBody>
      </p:sp>
      <p:sp>
        <p:nvSpPr>
          <p:cNvPr id="6" name="矩形 5">
            <a:extLst>
              <a:ext uri="{FF2B5EF4-FFF2-40B4-BE49-F238E27FC236}">
                <a16:creationId xmlns:a16="http://schemas.microsoft.com/office/drawing/2014/main" id="{79355DAA-8DA0-4BD7-9381-D9E1D42A81FD}"/>
              </a:ext>
            </a:extLst>
          </p:cNvPr>
          <p:cNvSpPr/>
          <p:nvPr/>
        </p:nvSpPr>
        <p:spPr>
          <a:xfrm>
            <a:off x="2495600" y="3100617"/>
            <a:ext cx="2016224" cy="369332"/>
          </a:xfrm>
          <a:prstGeom prst="rect">
            <a:avLst/>
          </a:prstGeom>
          <a:ln w="12700">
            <a:solidFill>
              <a:srgbClr val="55759C"/>
            </a:solidFill>
          </a:ln>
        </p:spPr>
        <p:txBody>
          <a:bodyPr wrap="square">
            <a:spAutoFit/>
          </a:bodyPr>
          <a:lstStyle/>
          <a:p>
            <a:pPr algn="ctr"/>
            <a:r>
              <a:rPr lang="zh-CN" altLang="en-US" dirty="0"/>
              <a:t>安全手柄</a:t>
            </a:r>
            <a:endParaRPr lang="en-US" altLang="zh-CN" dirty="0"/>
          </a:p>
        </p:txBody>
      </p:sp>
      <p:sp>
        <p:nvSpPr>
          <p:cNvPr id="7" name="矩形 6">
            <a:extLst>
              <a:ext uri="{FF2B5EF4-FFF2-40B4-BE49-F238E27FC236}">
                <a16:creationId xmlns:a16="http://schemas.microsoft.com/office/drawing/2014/main" id="{099E636C-4545-4402-8AA1-2EA90248AB17}"/>
              </a:ext>
            </a:extLst>
          </p:cNvPr>
          <p:cNvSpPr/>
          <p:nvPr/>
        </p:nvSpPr>
        <p:spPr>
          <a:xfrm>
            <a:off x="4943872" y="2360505"/>
            <a:ext cx="2016224" cy="369332"/>
          </a:xfrm>
          <a:prstGeom prst="rect">
            <a:avLst/>
          </a:prstGeom>
          <a:ln w="12700">
            <a:solidFill>
              <a:srgbClr val="55759C"/>
            </a:solidFill>
          </a:ln>
        </p:spPr>
        <p:txBody>
          <a:bodyPr wrap="square">
            <a:spAutoFit/>
          </a:bodyPr>
          <a:lstStyle/>
          <a:p>
            <a:pPr algn="ctr"/>
            <a:r>
              <a:rPr lang="zh-CN" altLang="en-US" dirty="0"/>
              <a:t>电子监控器</a:t>
            </a:r>
            <a:endParaRPr lang="en-US" altLang="zh-CN" dirty="0"/>
          </a:p>
        </p:txBody>
      </p:sp>
      <p:sp>
        <p:nvSpPr>
          <p:cNvPr id="8" name="矩形 7">
            <a:extLst>
              <a:ext uri="{FF2B5EF4-FFF2-40B4-BE49-F238E27FC236}">
                <a16:creationId xmlns:a16="http://schemas.microsoft.com/office/drawing/2014/main" id="{DC6EA24B-7131-4259-9657-533B6593F7FE}"/>
              </a:ext>
            </a:extLst>
          </p:cNvPr>
          <p:cNvSpPr/>
          <p:nvPr/>
        </p:nvSpPr>
        <p:spPr>
          <a:xfrm>
            <a:off x="4943872" y="3838905"/>
            <a:ext cx="2016224" cy="369332"/>
          </a:xfrm>
          <a:prstGeom prst="rect">
            <a:avLst/>
          </a:prstGeom>
          <a:ln w="12700">
            <a:solidFill>
              <a:srgbClr val="55759C"/>
            </a:solidFill>
          </a:ln>
        </p:spPr>
        <p:txBody>
          <a:bodyPr wrap="square">
            <a:spAutoFit/>
          </a:bodyPr>
          <a:lstStyle/>
          <a:p>
            <a:pPr algn="ctr"/>
            <a:r>
              <a:rPr lang="zh-CN" altLang="en-US" dirty="0"/>
              <a:t>压力传感器</a:t>
            </a:r>
            <a:endParaRPr lang="en-US" altLang="zh-CN" dirty="0"/>
          </a:p>
        </p:txBody>
      </p:sp>
      <p:sp>
        <p:nvSpPr>
          <p:cNvPr id="9" name="矩形 8">
            <a:extLst>
              <a:ext uri="{FF2B5EF4-FFF2-40B4-BE49-F238E27FC236}">
                <a16:creationId xmlns:a16="http://schemas.microsoft.com/office/drawing/2014/main" id="{848457E1-7766-46AE-B4FE-C56B6D1F8A90}"/>
              </a:ext>
            </a:extLst>
          </p:cNvPr>
          <p:cNvSpPr/>
          <p:nvPr/>
        </p:nvSpPr>
        <p:spPr>
          <a:xfrm>
            <a:off x="7424286" y="3106441"/>
            <a:ext cx="2016224" cy="369332"/>
          </a:xfrm>
          <a:prstGeom prst="rect">
            <a:avLst/>
          </a:prstGeom>
          <a:ln w="12700">
            <a:solidFill>
              <a:srgbClr val="55759C"/>
            </a:solidFill>
          </a:ln>
        </p:spPr>
        <p:txBody>
          <a:bodyPr wrap="square">
            <a:spAutoFit/>
          </a:bodyPr>
          <a:lstStyle/>
          <a:p>
            <a:pPr algn="ctr"/>
            <a:r>
              <a:rPr lang="zh-CN" altLang="en-US" dirty="0"/>
              <a:t>发动机控制器</a:t>
            </a:r>
            <a:endParaRPr lang="en-US" altLang="zh-CN" dirty="0"/>
          </a:p>
        </p:txBody>
      </p:sp>
      <p:sp>
        <p:nvSpPr>
          <p:cNvPr id="10" name="矩形 9">
            <a:extLst>
              <a:ext uri="{FF2B5EF4-FFF2-40B4-BE49-F238E27FC236}">
                <a16:creationId xmlns:a16="http://schemas.microsoft.com/office/drawing/2014/main" id="{DEAC8BA3-37A4-4A46-95B2-DD1479C64AD7}"/>
              </a:ext>
            </a:extLst>
          </p:cNvPr>
          <p:cNvSpPr/>
          <p:nvPr/>
        </p:nvSpPr>
        <p:spPr>
          <a:xfrm>
            <a:off x="4943872" y="1628800"/>
            <a:ext cx="2016224" cy="369332"/>
          </a:xfrm>
          <a:prstGeom prst="rect">
            <a:avLst/>
          </a:prstGeom>
          <a:ln w="12700">
            <a:solidFill>
              <a:srgbClr val="55759C"/>
            </a:solidFill>
          </a:ln>
        </p:spPr>
        <p:txBody>
          <a:bodyPr wrap="square">
            <a:spAutoFit/>
          </a:bodyPr>
          <a:lstStyle/>
          <a:p>
            <a:pPr algn="ctr"/>
            <a:r>
              <a:rPr lang="zh-CN" altLang="en-US" dirty="0"/>
              <a:t>怠速开关</a:t>
            </a:r>
            <a:endParaRPr lang="en-US" altLang="zh-CN" dirty="0"/>
          </a:p>
        </p:txBody>
      </p:sp>
      <p:cxnSp>
        <p:nvCxnSpPr>
          <p:cNvPr id="11" name="直接箭头连接符 10">
            <a:extLst>
              <a:ext uri="{FF2B5EF4-FFF2-40B4-BE49-F238E27FC236}">
                <a16:creationId xmlns:a16="http://schemas.microsoft.com/office/drawing/2014/main" id="{21C9C953-3256-4A47-B91D-9F4F7C93FF5A}"/>
              </a:ext>
            </a:extLst>
          </p:cNvPr>
          <p:cNvCxnSpPr/>
          <p:nvPr/>
        </p:nvCxnSpPr>
        <p:spPr>
          <a:xfrm>
            <a:off x="5951984" y="2002775"/>
            <a:ext cx="0" cy="3629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75A1F63F-10F1-47B4-9C30-68A1D9E83168}"/>
              </a:ext>
            </a:extLst>
          </p:cNvPr>
          <p:cNvCxnSpPr/>
          <p:nvPr/>
        </p:nvCxnSpPr>
        <p:spPr>
          <a:xfrm flipV="1">
            <a:off x="6023992" y="1998133"/>
            <a:ext cx="0" cy="36758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E601FF72-A1A8-4C13-83A0-BE8C41D5E722}"/>
              </a:ext>
            </a:extLst>
          </p:cNvPr>
          <p:cNvSpPr/>
          <p:nvPr/>
        </p:nvSpPr>
        <p:spPr>
          <a:xfrm>
            <a:off x="5519936" y="2015549"/>
            <a:ext cx="684076" cy="307777"/>
          </a:xfrm>
          <a:prstGeom prst="rect">
            <a:avLst/>
          </a:prstGeom>
        </p:spPr>
        <p:txBody>
          <a:bodyPr wrap="square">
            <a:spAutoFit/>
          </a:bodyPr>
          <a:lstStyle/>
          <a:p>
            <a:r>
              <a:rPr lang="en-US" altLang="zh-CN" sz="1400" dirty="0"/>
              <a:t>CAN</a:t>
            </a:r>
            <a:endParaRPr lang="zh-CN" altLang="en-US" sz="1400" dirty="0"/>
          </a:p>
        </p:txBody>
      </p:sp>
      <p:cxnSp>
        <p:nvCxnSpPr>
          <p:cNvPr id="15" name="直接箭头连接符 14">
            <a:extLst>
              <a:ext uri="{FF2B5EF4-FFF2-40B4-BE49-F238E27FC236}">
                <a16:creationId xmlns:a16="http://schemas.microsoft.com/office/drawing/2014/main" id="{44A7B08F-39B4-4311-A887-7062C4B0F79C}"/>
              </a:ext>
            </a:extLst>
          </p:cNvPr>
          <p:cNvCxnSpPr/>
          <p:nvPr/>
        </p:nvCxnSpPr>
        <p:spPr>
          <a:xfrm>
            <a:off x="5879976" y="3475967"/>
            <a:ext cx="0" cy="3629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6" name="直接箭头连接符 15">
            <a:extLst>
              <a:ext uri="{FF2B5EF4-FFF2-40B4-BE49-F238E27FC236}">
                <a16:creationId xmlns:a16="http://schemas.microsoft.com/office/drawing/2014/main" id="{F154339B-BE92-4B3E-A437-8C0DD97B8E52}"/>
              </a:ext>
            </a:extLst>
          </p:cNvPr>
          <p:cNvCxnSpPr/>
          <p:nvPr/>
        </p:nvCxnSpPr>
        <p:spPr>
          <a:xfrm flipV="1">
            <a:off x="5951984" y="3471325"/>
            <a:ext cx="0" cy="36758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7" name="矩形 16">
            <a:extLst>
              <a:ext uri="{FF2B5EF4-FFF2-40B4-BE49-F238E27FC236}">
                <a16:creationId xmlns:a16="http://schemas.microsoft.com/office/drawing/2014/main" id="{92E08F65-3591-4F0A-A9BB-0F618E6170B1}"/>
              </a:ext>
            </a:extLst>
          </p:cNvPr>
          <p:cNvSpPr/>
          <p:nvPr/>
        </p:nvSpPr>
        <p:spPr>
          <a:xfrm>
            <a:off x="5447928" y="3488741"/>
            <a:ext cx="684076" cy="307777"/>
          </a:xfrm>
          <a:prstGeom prst="rect">
            <a:avLst/>
          </a:prstGeom>
        </p:spPr>
        <p:txBody>
          <a:bodyPr wrap="square">
            <a:spAutoFit/>
          </a:bodyPr>
          <a:lstStyle/>
          <a:p>
            <a:r>
              <a:rPr lang="en-US" altLang="zh-CN" sz="1400" dirty="0"/>
              <a:t>CAN</a:t>
            </a:r>
            <a:endParaRPr lang="zh-CN" altLang="en-US" sz="1400" dirty="0"/>
          </a:p>
        </p:txBody>
      </p:sp>
      <p:cxnSp>
        <p:nvCxnSpPr>
          <p:cNvPr id="18" name="直接箭头连接符 17">
            <a:extLst>
              <a:ext uri="{FF2B5EF4-FFF2-40B4-BE49-F238E27FC236}">
                <a16:creationId xmlns:a16="http://schemas.microsoft.com/office/drawing/2014/main" id="{7907164A-F520-44CC-8114-072F85040437}"/>
              </a:ext>
            </a:extLst>
          </p:cNvPr>
          <p:cNvCxnSpPr/>
          <p:nvPr/>
        </p:nvCxnSpPr>
        <p:spPr>
          <a:xfrm>
            <a:off x="5951984" y="2731662"/>
            <a:ext cx="0" cy="362939"/>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9" name="直接箭头连接符 18">
            <a:extLst>
              <a:ext uri="{FF2B5EF4-FFF2-40B4-BE49-F238E27FC236}">
                <a16:creationId xmlns:a16="http://schemas.microsoft.com/office/drawing/2014/main" id="{6E68B25C-D862-4D2C-BAD9-84631EDFD342}"/>
              </a:ext>
            </a:extLst>
          </p:cNvPr>
          <p:cNvCxnSpPr/>
          <p:nvPr/>
        </p:nvCxnSpPr>
        <p:spPr>
          <a:xfrm flipV="1">
            <a:off x="6023992" y="2727020"/>
            <a:ext cx="0" cy="36758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86D7BBCE-A0C7-45BB-84CF-5B8E131B08B9}"/>
              </a:ext>
            </a:extLst>
          </p:cNvPr>
          <p:cNvSpPr/>
          <p:nvPr/>
        </p:nvSpPr>
        <p:spPr>
          <a:xfrm>
            <a:off x="5519936" y="2744436"/>
            <a:ext cx="684076" cy="307777"/>
          </a:xfrm>
          <a:prstGeom prst="rect">
            <a:avLst/>
          </a:prstGeom>
        </p:spPr>
        <p:txBody>
          <a:bodyPr wrap="square">
            <a:spAutoFit/>
          </a:bodyPr>
          <a:lstStyle/>
          <a:p>
            <a:r>
              <a:rPr lang="en-US" altLang="zh-CN" sz="1400" dirty="0"/>
              <a:t>CAN</a:t>
            </a:r>
            <a:endParaRPr lang="zh-CN" altLang="en-US" sz="1400" dirty="0"/>
          </a:p>
        </p:txBody>
      </p:sp>
      <p:cxnSp>
        <p:nvCxnSpPr>
          <p:cNvPr id="21" name="直接箭头连接符 20">
            <a:extLst>
              <a:ext uri="{FF2B5EF4-FFF2-40B4-BE49-F238E27FC236}">
                <a16:creationId xmlns:a16="http://schemas.microsoft.com/office/drawing/2014/main" id="{2EF4CB14-950B-438C-A2FD-5C6F679D8675}"/>
              </a:ext>
            </a:extLst>
          </p:cNvPr>
          <p:cNvCxnSpPr/>
          <p:nvPr/>
        </p:nvCxnSpPr>
        <p:spPr>
          <a:xfrm>
            <a:off x="6960096" y="3246966"/>
            <a:ext cx="468052"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CDCA5C3A-35E8-4023-99B7-9A567AC17B73}"/>
              </a:ext>
            </a:extLst>
          </p:cNvPr>
          <p:cNvCxnSpPr/>
          <p:nvPr/>
        </p:nvCxnSpPr>
        <p:spPr>
          <a:xfrm flipH="1">
            <a:off x="6956234" y="3390983"/>
            <a:ext cx="471914"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3" name="矩形 22">
            <a:extLst>
              <a:ext uri="{FF2B5EF4-FFF2-40B4-BE49-F238E27FC236}">
                <a16:creationId xmlns:a16="http://schemas.microsoft.com/office/drawing/2014/main" id="{0BE88232-146C-45F7-B628-C403906DF0D0}"/>
              </a:ext>
            </a:extLst>
          </p:cNvPr>
          <p:cNvSpPr/>
          <p:nvPr/>
        </p:nvSpPr>
        <p:spPr>
          <a:xfrm>
            <a:off x="6888088" y="2974011"/>
            <a:ext cx="684076" cy="307777"/>
          </a:xfrm>
          <a:prstGeom prst="rect">
            <a:avLst/>
          </a:prstGeom>
        </p:spPr>
        <p:txBody>
          <a:bodyPr wrap="square">
            <a:spAutoFit/>
          </a:bodyPr>
          <a:lstStyle/>
          <a:p>
            <a:r>
              <a:rPr lang="en-US" altLang="zh-CN" sz="1400" dirty="0"/>
              <a:t>CAN</a:t>
            </a:r>
            <a:endParaRPr lang="zh-CN" altLang="en-US" sz="1400" dirty="0"/>
          </a:p>
        </p:txBody>
      </p:sp>
      <p:cxnSp>
        <p:nvCxnSpPr>
          <p:cNvPr id="24" name="直接箭头连接符 23">
            <a:extLst>
              <a:ext uri="{FF2B5EF4-FFF2-40B4-BE49-F238E27FC236}">
                <a16:creationId xmlns:a16="http://schemas.microsoft.com/office/drawing/2014/main" id="{4A9A5C2D-1580-4C78-9C75-C018892A5984}"/>
              </a:ext>
            </a:extLst>
          </p:cNvPr>
          <p:cNvCxnSpPr/>
          <p:nvPr/>
        </p:nvCxnSpPr>
        <p:spPr>
          <a:xfrm>
            <a:off x="4511824" y="3281787"/>
            <a:ext cx="43204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2723A80D-C4D0-4CDF-93BF-3985CAD82794}"/>
              </a:ext>
            </a:extLst>
          </p:cNvPr>
          <p:cNvSpPr/>
          <p:nvPr/>
        </p:nvSpPr>
        <p:spPr>
          <a:xfrm>
            <a:off x="2135560" y="4165474"/>
            <a:ext cx="7920880" cy="2031325"/>
          </a:xfrm>
          <a:prstGeom prst="rect">
            <a:avLst/>
          </a:prstGeom>
        </p:spPr>
        <p:txBody>
          <a:bodyPr wrap="square">
            <a:spAutoFit/>
          </a:bodyPr>
          <a:lstStyle/>
          <a:p>
            <a:r>
              <a:rPr lang="zh-CN" altLang="en-US" dirty="0"/>
              <a:t>怠速控制逻辑：</a:t>
            </a:r>
            <a:endParaRPr lang="en-US" altLang="zh-CN" dirty="0"/>
          </a:p>
          <a:p>
            <a:r>
              <a:rPr lang="en-US" altLang="zh-CN" dirty="0"/>
              <a:t>1.</a:t>
            </a:r>
            <a:r>
              <a:rPr lang="zh-CN" altLang="en-US" dirty="0"/>
              <a:t>当安全手柄放下时，无论当前为几档均进入二级怠速（再生零开度转速）；</a:t>
            </a:r>
            <a:endParaRPr lang="en-US" altLang="zh-CN" dirty="0"/>
          </a:p>
          <a:p>
            <a:r>
              <a:rPr lang="en-US" altLang="zh-CN" dirty="0"/>
              <a:t>2.</a:t>
            </a:r>
            <a:r>
              <a:rPr lang="zh-CN" altLang="en-US" dirty="0"/>
              <a:t>当按下自动怠速开关时，主控制器通过电子监控器收到自动怠速信号；</a:t>
            </a:r>
            <a:endParaRPr lang="en-US" altLang="zh-CN" dirty="0"/>
          </a:p>
          <a:p>
            <a:r>
              <a:rPr lang="en-US" altLang="zh-CN" dirty="0"/>
              <a:t>3.</a:t>
            </a:r>
            <a:r>
              <a:rPr lang="zh-CN" altLang="en-US" dirty="0"/>
              <a:t>进入自动怠速且当前档位为</a:t>
            </a:r>
            <a:r>
              <a:rPr lang="en-US" altLang="zh-CN" dirty="0"/>
              <a:t>3</a:t>
            </a:r>
            <a:r>
              <a:rPr lang="zh-CN" altLang="en-US" dirty="0"/>
              <a:t>档以上时，如果控制器在一段时间内没有收到来自各个动作的压力信号时会自动进入一级怠速，转速降为</a:t>
            </a:r>
            <a:r>
              <a:rPr lang="en-US" altLang="zh-CN" dirty="0"/>
              <a:t>3</a:t>
            </a:r>
            <a:r>
              <a:rPr lang="zh-CN" altLang="en-US" dirty="0"/>
              <a:t>档转速；</a:t>
            </a:r>
            <a:endParaRPr lang="en-US" altLang="zh-CN" dirty="0"/>
          </a:p>
          <a:p>
            <a:r>
              <a:rPr lang="en-US" altLang="zh-CN" dirty="0"/>
              <a:t>4.</a:t>
            </a:r>
            <a:r>
              <a:rPr lang="zh-CN" altLang="en-US" dirty="0"/>
              <a:t>当进入一级怠速且当前档位为</a:t>
            </a:r>
            <a:r>
              <a:rPr lang="en-US" altLang="zh-CN" dirty="0"/>
              <a:t>3</a:t>
            </a:r>
            <a:r>
              <a:rPr lang="zh-CN" altLang="en-US" dirty="0"/>
              <a:t>档以上时，如检测到压力信号，会立即恢复原转速，</a:t>
            </a:r>
            <a:r>
              <a:rPr lang="en-US" altLang="zh-CN" dirty="0"/>
              <a:t>3</a:t>
            </a:r>
            <a:r>
              <a:rPr lang="zh-CN" altLang="en-US" dirty="0"/>
              <a:t>档以下自动怠速状态下，只有在检测到压力信号时才会上升到</a:t>
            </a:r>
            <a:r>
              <a:rPr lang="en-US" altLang="zh-CN" dirty="0"/>
              <a:t>3</a:t>
            </a:r>
            <a:r>
              <a:rPr lang="zh-CN" altLang="en-US" dirty="0"/>
              <a:t>档。</a:t>
            </a:r>
            <a:endParaRPr lang="en-US" altLang="zh-CN" dirty="0"/>
          </a:p>
        </p:txBody>
      </p:sp>
      <p:sp>
        <p:nvSpPr>
          <p:cNvPr id="26" name="文本框 25">
            <a:extLst>
              <a:ext uri="{FF2B5EF4-FFF2-40B4-BE49-F238E27FC236}">
                <a16:creationId xmlns:a16="http://schemas.microsoft.com/office/drawing/2014/main" id="{A5C567FD-5E01-4CF8-A774-29B3A2B7EFF7}"/>
              </a:ext>
            </a:extLst>
          </p:cNvPr>
          <p:cNvSpPr txBox="1"/>
          <p:nvPr/>
        </p:nvSpPr>
        <p:spPr>
          <a:xfrm>
            <a:off x="242000" y="1134442"/>
            <a:ext cx="2595582" cy="400110"/>
          </a:xfrm>
          <a:prstGeom prst="rect">
            <a:avLst/>
          </a:prstGeom>
          <a:noFill/>
        </p:spPr>
        <p:txBody>
          <a:bodyPr wrap="none" rtlCol="0">
            <a:spAutoFit/>
          </a:bodyPr>
          <a:lstStyle/>
          <a:p>
            <a:pPr marL="342900" indent="-342900">
              <a:buFont typeface="Wingdings" panose="05000000000000000000" pitchFamily="2" charset="2"/>
              <a:buChar char="Ø"/>
            </a:pPr>
            <a:r>
              <a:rPr lang="zh-CN" altLang="en-US" sz="2000" b="1" dirty="0">
                <a:latin typeface="宋体" panose="02010600030101010101" pitchFamily="2" charset="-122"/>
                <a:ea typeface="宋体" panose="02010600030101010101" pitchFamily="2" charset="-122"/>
              </a:rPr>
              <a:t>挖机控制系统介绍</a:t>
            </a:r>
          </a:p>
        </p:txBody>
      </p:sp>
      <p:sp>
        <p:nvSpPr>
          <p:cNvPr id="27" name="标题 5">
            <a:extLst>
              <a:ext uri="{FF2B5EF4-FFF2-40B4-BE49-F238E27FC236}">
                <a16:creationId xmlns:a16="http://schemas.microsoft.com/office/drawing/2014/main" id="{53F27EFA-0D78-420C-B95E-65E06F032A45}"/>
              </a:ext>
            </a:extLst>
          </p:cNvPr>
          <p:cNvSpPr txBox="1">
            <a:spLocks/>
          </p:cNvSpPr>
          <p:nvPr/>
        </p:nvSpPr>
        <p:spPr>
          <a:xfrm>
            <a:off x="319490" y="1408867"/>
            <a:ext cx="2880320" cy="360040"/>
          </a:xfrm>
          <a:prstGeom prst="rect">
            <a:avLst/>
          </a:prstGeom>
        </p:spPr>
        <p:txBody>
          <a:bodyPr/>
          <a:lst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000" b="1" dirty="0">
                <a:solidFill>
                  <a:schemeClr val="tx2">
                    <a:lumMod val="75000"/>
                  </a:schemeClr>
                </a:solidFill>
                <a:latin typeface="黑体" panose="02010609060101010101" pitchFamily="49" charset="-122"/>
                <a:ea typeface="黑体" panose="02010609060101010101" pitchFamily="49" charset="-122"/>
              </a:rPr>
              <a:t>   </a:t>
            </a:r>
            <a:r>
              <a:rPr lang="zh-CN" altLang="en-US" sz="2000" b="1" dirty="0">
                <a:solidFill>
                  <a:schemeClr val="tx2">
                    <a:lumMod val="75000"/>
                  </a:schemeClr>
                </a:solidFill>
                <a:latin typeface="黑体" panose="02010609060101010101" pitchFamily="49" charset="-122"/>
                <a:ea typeface="黑体" panose="02010609060101010101" pitchFamily="49" charset="-122"/>
              </a:rPr>
              <a:t>怠速控制</a:t>
            </a:r>
          </a:p>
        </p:txBody>
      </p:sp>
    </p:spTree>
    <p:extLst>
      <p:ext uri="{BB962C8B-B14F-4D97-AF65-F5344CB8AC3E}">
        <p14:creationId xmlns:p14="http://schemas.microsoft.com/office/powerpoint/2010/main" val="3559907539"/>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A9286F3-028E-4005-BAA0-3F858736A0A7}"/>
              </a:ext>
            </a:extLst>
          </p:cNvPr>
          <p:cNvSpPr/>
          <p:nvPr/>
        </p:nvSpPr>
        <p:spPr>
          <a:xfrm>
            <a:off x="2423592" y="1916832"/>
            <a:ext cx="2376264" cy="369332"/>
          </a:xfrm>
          <a:prstGeom prst="rect">
            <a:avLst/>
          </a:prstGeom>
        </p:spPr>
        <p:txBody>
          <a:bodyPr wrap="square">
            <a:spAutoFit/>
          </a:bodyPr>
          <a:lstStyle/>
          <a:p>
            <a:r>
              <a:rPr lang="zh-CN" altLang="en-US" dirty="0"/>
              <a:t>启动保护控制逻辑图</a:t>
            </a:r>
          </a:p>
        </p:txBody>
      </p:sp>
      <p:sp>
        <p:nvSpPr>
          <p:cNvPr id="4" name="标题 5">
            <a:extLst>
              <a:ext uri="{FF2B5EF4-FFF2-40B4-BE49-F238E27FC236}">
                <a16:creationId xmlns:a16="http://schemas.microsoft.com/office/drawing/2014/main" id="{EF9852B2-EC1B-45FB-9CA7-6AC7CF1020C7}"/>
              </a:ext>
            </a:extLst>
          </p:cNvPr>
          <p:cNvSpPr txBox="1">
            <a:spLocks/>
          </p:cNvSpPr>
          <p:nvPr/>
        </p:nvSpPr>
        <p:spPr>
          <a:xfrm>
            <a:off x="1919536" y="1268760"/>
            <a:ext cx="2880320" cy="360040"/>
          </a:xfrm>
          <a:prstGeom prst="rect">
            <a:avLst/>
          </a:prstGeom>
        </p:spPr>
        <p:txBody>
          <a:bodyPr/>
          <a:lst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endParaRPr lang="zh-CN" altLang="en-US" sz="2000" b="1" dirty="0">
              <a:solidFill>
                <a:schemeClr val="tx2">
                  <a:lumMod val="75000"/>
                </a:schemeClr>
              </a:solidFill>
              <a:latin typeface="黑体" panose="02010609060101010101" pitchFamily="49" charset="-122"/>
              <a:ea typeface="黑体" panose="02010609060101010101" pitchFamily="49" charset="-122"/>
            </a:endParaRPr>
          </a:p>
        </p:txBody>
      </p:sp>
      <p:sp>
        <p:nvSpPr>
          <p:cNvPr id="5" name="矩形 4">
            <a:extLst>
              <a:ext uri="{FF2B5EF4-FFF2-40B4-BE49-F238E27FC236}">
                <a16:creationId xmlns:a16="http://schemas.microsoft.com/office/drawing/2014/main" id="{3FFD509C-F2BE-414B-84D2-2238F7EE77CA}"/>
              </a:ext>
            </a:extLst>
          </p:cNvPr>
          <p:cNvSpPr/>
          <p:nvPr/>
        </p:nvSpPr>
        <p:spPr>
          <a:xfrm>
            <a:off x="1775520" y="3463594"/>
            <a:ext cx="1296144" cy="369332"/>
          </a:xfrm>
          <a:prstGeom prst="rect">
            <a:avLst/>
          </a:prstGeom>
          <a:ln w="12700">
            <a:solidFill>
              <a:srgbClr val="55759C"/>
            </a:solidFill>
          </a:ln>
        </p:spPr>
        <p:txBody>
          <a:bodyPr wrap="square">
            <a:spAutoFit/>
          </a:bodyPr>
          <a:lstStyle/>
          <a:p>
            <a:pPr algn="ctr"/>
            <a:r>
              <a:rPr lang="zh-CN" altLang="en-US" dirty="0"/>
              <a:t>点火锁</a:t>
            </a:r>
            <a:endParaRPr lang="en-US" altLang="zh-CN" dirty="0"/>
          </a:p>
        </p:txBody>
      </p:sp>
      <p:sp>
        <p:nvSpPr>
          <p:cNvPr id="6" name="矩形 5">
            <a:extLst>
              <a:ext uri="{FF2B5EF4-FFF2-40B4-BE49-F238E27FC236}">
                <a16:creationId xmlns:a16="http://schemas.microsoft.com/office/drawing/2014/main" id="{E8BD8B14-12B9-4D80-B25F-C3D911EA8EA6}"/>
              </a:ext>
            </a:extLst>
          </p:cNvPr>
          <p:cNvSpPr/>
          <p:nvPr/>
        </p:nvSpPr>
        <p:spPr>
          <a:xfrm>
            <a:off x="5591944" y="1891763"/>
            <a:ext cx="1728192" cy="369332"/>
          </a:xfrm>
          <a:prstGeom prst="rect">
            <a:avLst/>
          </a:prstGeom>
          <a:ln w="12700">
            <a:solidFill>
              <a:srgbClr val="55759C"/>
            </a:solidFill>
          </a:ln>
        </p:spPr>
        <p:txBody>
          <a:bodyPr wrap="square">
            <a:spAutoFit/>
          </a:bodyPr>
          <a:lstStyle/>
          <a:p>
            <a:pPr algn="ctr"/>
            <a:r>
              <a:rPr lang="zh-CN" altLang="en-US" dirty="0"/>
              <a:t>发动机控制器</a:t>
            </a:r>
            <a:endParaRPr lang="en-US" altLang="zh-CN" dirty="0"/>
          </a:p>
        </p:txBody>
      </p:sp>
      <p:sp>
        <p:nvSpPr>
          <p:cNvPr id="7" name="矩形 6">
            <a:extLst>
              <a:ext uri="{FF2B5EF4-FFF2-40B4-BE49-F238E27FC236}">
                <a16:creationId xmlns:a16="http://schemas.microsoft.com/office/drawing/2014/main" id="{2265C963-D4F6-43A0-86D5-94E347DFF553}"/>
              </a:ext>
            </a:extLst>
          </p:cNvPr>
          <p:cNvSpPr/>
          <p:nvPr/>
        </p:nvSpPr>
        <p:spPr>
          <a:xfrm>
            <a:off x="5303913" y="3031225"/>
            <a:ext cx="2160241" cy="1292662"/>
          </a:xfrm>
          <a:prstGeom prst="rect">
            <a:avLst/>
          </a:prstGeom>
          <a:ln w="12700">
            <a:solidFill>
              <a:srgbClr val="55759C"/>
            </a:solidFill>
          </a:ln>
        </p:spPr>
        <p:txBody>
          <a:bodyPr wrap="square">
            <a:spAutoFit/>
          </a:bodyPr>
          <a:lstStyle/>
          <a:p>
            <a:pPr algn="ctr"/>
            <a:r>
              <a:rPr lang="zh-CN" altLang="en-US" dirty="0"/>
              <a:t>主控制器</a:t>
            </a:r>
            <a:endParaRPr lang="en-US" altLang="zh-CN" dirty="0"/>
          </a:p>
          <a:p>
            <a:pPr algn="ctr"/>
            <a:r>
              <a:rPr lang="zh-CN" altLang="en-US" sz="1200" dirty="0"/>
              <a:t>判断条件</a:t>
            </a:r>
            <a:endParaRPr lang="en-US" altLang="zh-CN" sz="1200" dirty="0"/>
          </a:p>
          <a:p>
            <a:r>
              <a:rPr lang="zh-CN" altLang="en-US" sz="1200" dirty="0"/>
              <a:t>不允许打火：</a:t>
            </a:r>
            <a:endParaRPr lang="en-US" altLang="zh-CN" sz="1200" dirty="0"/>
          </a:p>
          <a:p>
            <a:r>
              <a:rPr lang="en-US" altLang="zh-CN" sz="1200" dirty="0"/>
              <a:t>1.</a:t>
            </a:r>
            <a:r>
              <a:rPr lang="zh-CN" altLang="en-US" sz="1200" dirty="0"/>
              <a:t>发动机正在运行；</a:t>
            </a:r>
            <a:endParaRPr lang="en-US" altLang="zh-CN" sz="1200" dirty="0"/>
          </a:p>
          <a:p>
            <a:r>
              <a:rPr lang="en-US" altLang="zh-CN" sz="1200" dirty="0"/>
              <a:t>2.</a:t>
            </a:r>
            <a:r>
              <a:rPr lang="zh-CN" altLang="en-US" sz="1200" dirty="0"/>
              <a:t>据上次打火时间太短；</a:t>
            </a:r>
            <a:endParaRPr lang="en-US" altLang="zh-CN" sz="1200" dirty="0"/>
          </a:p>
          <a:p>
            <a:r>
              <a:rPr lang="en-US" altLang="zh-CN" sz="1200" dirty="0"/>
              <a:t>3.</a:t>
            </a:r>
            <a:r>
              <a:rPr lang="zh-CN" altLang="en-US" sz="1200" dirty="0"/>
              <a:t>点火锁长时间处于点火状态。</a:t>
            </a:r>
            <a:endParaRPr lang="en-US" altLang="zh-CN" sz="1200" dirty="0"/>
          </a:p>
        </p:txBody>
      </p:sp>
      <p:sp>
        <p:nvSpPr>
          <p:cNvPr id="8" name="矩形 7">
            <a:extLst>
              <a:ext uri="{FF2B5EF4-FFF2-40B4-BE49-F238E27FC236}">
                <a16:creationId xmlns:a16="http://schemas.microsoft.com/office/drawing/2014/main" id="{7C06B3BC-F9EF-4239-BF99-3E598ACEC7CF}"/>
              </a:ext>
            </a:extLst>
          </p:cNvPr>
          <p:cNvSpPr/>
          <p:nvPr/>
        </p:nvSpPr>
        <p:spPr>
          <a:xfrm>
            <a:off x="2207568" y="5797140"/>
            <a:ext cx="7920880" cy="369332"/>
          </a:xfrm>
          <a:prstGeom prst="rect">
            <a:avLst/>
          </a:prstGeom>
        </p:spPr>
        <p:txBody>
          <a:bodyPr wrap="square">
            <a:spAutoFit/>
          </a:bodyPr>
          <a:lstStyle/>
          <a:p>
            <a:r>
              <a:rPr lang="zh-CN" altLang="en-US" dirty="0"/>
              <a:t>启动保护控制可以很好的保护发动机，延长发动机以及启动马达使用寿命</a:t>
            </a:r>
            <a:endParaRPr lang="en-US" altLang="zh-CN" dirty="0"/>
          </a:p>
        </p:txBody>
      </p:sp>
      <p:cxnSp>
        <p:nvCxnSpPr>
          <p:cNvPr id="9" name="直接连接符 8">
            <a:extLst>
              <a:ext uri="{FF2B5EF4-FFF2-40B4-BE49-F238E27FC236}">
                <a16:creationId xmlns:a16="http://schemas.microsoft.com/office/drawing/2014/main" id="{1C4F3209-A079-44BC-93B2-88FDB3AEBA74}"/>
              </a:ext>
            </a:extLst>
          </p:cNvPr>
          <p:cNvCxnSpPr>
            <a:stCxn id="5" idx="3"/>
          </p:cNvCxnSpPr>
          <p:nvPr/>
        </p:nvCxnSpPr>
        <p:spPr>
          <a:xfrm>
            <a:off x="3071664" y="3648260"/>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435C3C0A-6AD4-4683-B859-91CAA5035035}"/>
              </a:ext>
            </a:extLst>
          </p:cNvPr>
          <p:cNvCxnSpPr/>
          <p:nvPr/>
        </p:nvCxnSpPr>
        <p:spPr>
          <a:xfrm flipV="1">
            <a:off x="3719736" y="3019413"/>
            <a:ext cx="0" cy="136815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05669A47-EEFF-4217-B55D-8560F77C6E45}"/>
              </a:ext>
            </a:extLst>
          </p:cNvPr>
          <p:cNvCxnSpPr/>
          <p:nvPr/>
        </p:nvCxnSpPr>
        <p:spPr>
          <a:xfrm>
            <a:off x="3719736" y="3021746"/>
            <a:ext cx="648072"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ADA4545-EE86-427F-86C5-A9A73FDEC1FA}"/>
              </a:ext>
            </a:extLst>
          </p:cNvPr>
          <p:cNvCxnSpPr/>
          <p:nvPr/>
        </p:nvCxnSpPr>
        <p:spPr>
          <a:xfrm>
            <a:off x="3719736" y="4383548"/>
            <a:ext cx="648072"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矩形 13">
            <a:extLst>
              <a:ext uri="{FF2B5EF4-FFF2-40B4-BE49-F238E27FC236}">
                <a16:creationId xmlns:a16="http://schemas.microsoft.com/office/drawing/2014/main" id="{A7165567-E26E-4D65-ADDE-ECC6A0102039}"/>
              </a:ext>
            </a:extLst>
          </p:cNvPr>
          <p:cNvSpPr/>
          <p:nvPr/>
        </p:nvSpPr>
        <p:spPr>
          <a:xfrm>
            <a:off x="4367808" y="2846559"/>
            <a:ext cx="648072" cy="369332"/>
          </a:xfrm>
          <a:prstGeom prst="rect">
            <a:avLst/>
          </a:prstGeom>
        </p:spPr>
        <p:txBody>
          <a:bodyPr wrap="square">
            <a:spAutoFit/>
          </a:bodyPr>
          <a:lstStyle/>
          <a:p>
            <a:r>
              <a:rPr lang="zh-CN" altLang="en-US" dirty="0"/>
              <a:t>点火</a:t>
            </a:r>
          </a:p>
        </p:txBody>
      </p:sp>
      <p:sp>
        <p:nvSpPr>
          <p:cNvPr id="15" name="矩形 14">
            <a:extLst>
              <a:ext uri="{FF2B5EF4-FFF2-40B4-BE49-F238E27FC236}">
                <a16:creationId xmlns:a16="http://schemas.microsoft.com/office/drawing/2014/main" id="{1455B0DF-511E-4E20-AF9E-512D47E73B84}"/>
              </a:ext>
            </a:extLst>
          </p:cNvPr>
          <p:cNvSpPr/>
          <p:nvPr/>
        </p:nvSpPr>
        <p:spPr>
          <a:xfrm>
            <a:off x="4280694" y="4183397"/>
            <a:ext cx="936104" cy="369332"/>
          </a:xfrm>
          <a:prstGeom prst="rect">
            <a:avLst/>
          </a:prstGeom>
        </p:spPr>
        <p:txBody>
          <a:bodyPr wrap="square">
            <a:spAutoFit/>
          </a:bodyPr>
          <a:lstStyle/>
          <a:p>
            <a:r>
              <a:rPr lang="zh-CN" altLang="en-US" dirty="0"/>
              <a:t>不点火</a:t>
            </a:r>
          </a:p>
        </p:txBody>
      </p:sp>
      <p:sp>
        <p:nvSpPr>
          <p:cNvPr id="16" name="右大括号 15">
            <a:extLst>
              <a:ext uri="{FF2B5EF4-FFF2-40B4-BE49-F238E27FC236}">
                <a16:creationId xmlns:a16="http://schemas.microsoft.com/office/drawing/2014/main" id="{6E841FEF-4E21-4956-92F7-F901F80A8CB4}"/>
              </a:ext>
            </a:extLst>
          </p:cNvPr>
          <p:cNvSpPr/>
          <p:nvPr/>
        </p:nvSpPr>
        <p:spPr>
          <a:xfrm>
            <a:off x="5087888" y="3031225"/>
            <a:ext cx="144016" cy="1336838"/>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AF30A743-0C1C-4BFF-B466-FACB6EFD6211}"/>
              </a:ext>
            </a:extLst>
          </p:cNvPr>
          <p:cNvCxnSpPr/>
          <p:nvPr/>
        </p:nvCxnSpPr>
        <p:spPr>
          <a:xfrm>
            <a:off x="6384032" y="2261203"/>
            <a:ext cx="0" cy="770022"/>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08044B5A-463D-47A1-B154-30273B603EC3}"/>
              </a:ext>
            </a:extLst>
          </p:cNvPr>
          <p:cNvCxnSpPr/>
          <p:nvPr/>
        </p:nvCxnSpPr>
        <p:spPr>
          <a:xfrm>
            <a:off x="7464154" y="3717032"/>
            <a:ext cx="1008111"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D96BF095-5687-405D-8926-B99538777F29}"/>
              </a:ext>
            </a:extLst>
          </p:cNvPr>
          <p:cNvSpPr/>
          <p:nvPr/>
        </p:nvSpPr>
        <p:spPr>
          <a:xfrm>
            <a:off x="8453958" y="3514978"/>
            <a:ext cx="1386458" cy="369332"/>
          </a:xfrm>
          <a:prstGeom prst="rect">
            <a:avLst/>
          </a:prstGeom>
          <a:ln w="12700">
            <a:solidFill>
              <a:srgbClr val="55759C"/>
            </a:solidFill>
          </a:ln>
        </p:spPr>
        <p:txBody>
          <a:bodyPr wrap="square">
            <a:spAutoFit/>
          </a:bodyPr>
          <a:lstStyle/>
          <a:p>
            <a:pPr algn="ctr"/>
            <a:r>
              <a:rPr lang="zh-CN" altLang="en-US" dirty="0"/>
              <a:t>启动马达</a:t>
            </a:r>
            <a:endParaRPr lang="en-US" altLang="zh-CN" dirty="0"/>
          </a:p>
        </p:txBody>
      </p:sp>
      <p:sp>
        <p:nvSpPr>
          <p:cNvPr id="20" name="文本框 19">
            <a:extLst>
              <a:ext uri="{FF2B5EF4-FFF2-40B4-BE49-F238E27FC236}">
                <a16:creationId xmlns:a16="http://schemas.microsoft.com/office/drawing/2014/main" id="{2B0DBBB7-D4B1-4148-B341-B7960AF170DE}"/>
              </a:ext>
            </a:extLst>
          </p:cNvPr>
          <p:cNvSpPr txBox="1"/>
          <p:nvPr/>
        </p:nvSpPr>
        <p:spPr>
          <a:xfrm>
            <a:off x="242000" y="1134442"/>
            <a:ext cx="2725426" cy="400110"/>
          </a:xfrm>
          <a:prstGeom prst="rect">
            <a:avLst/>
          </a:prstGeom>
          <a:noFill/>
        </p:spPr>
        <p:txBody>
          <a:bodyPr wrap="none" rtlCol="0">
            <a:spAutoFit/>
          </a:bodyPr>
          <a:lstStyle/>
          <a:p>
            <a:pPr marL="342900" indent="-342900">
              <a:buFont typeface="Wingdings" panose="05000000000000000000" pitchFamily="2" charset="2"/>
              <a:buChar char="Ø"/>
            </a:pP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挖机控制系统介绍</a:t>
            </a:r>
          </a:p>
        </p:txBody>
      </p:sp>
      <p:sp>
        <p:nvSpPr>
          <p:cNvPr id="21" name="标题 5">
            <a:extLst>
              <a:ext uri="{FF2B5EF4-FFF2-40B4-BE49-F238E27FC236}">
                <a16:creationId xmlns:a16="http://schemas.microsoft.com/office/drawing/2014/main" id="{F53044E3-AF2C-4327-ACED-0CCB987F85DD}"/>
              </a:ext>
            </a:extLst>
          </p:cNvPr>
          <p:cNvSpPr txBox="1">
            <a:spLocks/>
          </p:cNvSpPr>
          <p:nvPr/>
        </p:nvSpPr>
        <p:spPr>
          <a:xfrm>
            <a:off x="319490" y="1408867"/>
            <a:ext cx="2880320" cy="360040"/>
          </a:xfrm>
          <a:prstGeom prst="rect">
            <a:avLst/>
          </a:prstGeom>
        </p:spPr>
        <p:txBody>
          <a:bodyPr/>
          <a:lst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000" b="1" dirty="0">
                <a:solidFill>
                  <a:schemeClr val="tx2">
                    <a:lumMod val="75000"/>
                  </a:schemeClr>
                </a:solidFill>
                <a:latin typeface="黑体" panose="02010609060101010101" pitchFamily="49" charset="-122"/>
                <a:ea typeface="黑体" panose="02010609060101010101" pitchFamily="49" charset="-122"/>
              </a:rPr>
              <a:t>    </a:t>
            </a:r>
            <a:r>
              <a:rPr lang="zh-CN" altLang="en-US" sz="2000" b="1" dirty="0">
                <a:solidFill>
                  <a:schemeClr val="tx2">
                    <a:lumMod val="75000"/>
                  </a:schemeClr>
                </a:solidFill>
                <a:latin typeface="黑体" panose="02010609060101010101" pitchFamily="49" charset="-122"/>
                <a:ea typeface="黑体" panose="02010609060101010101" pitchFamily="49" charset="-122"/>
              </a:rPr>
              <a:t>启动保护控制</a:t>
            </a:r>
          </a:p>
        </p:txBody>
      </p:sp>
    </p:spTree>
    <p:extLst>
      <p:ext uri="{BB962C8B-B14F-4D97-AF65-F5344CB8AC3E}">
        <p14:creationId xmlns:p14="http://schemas.microsoft.com/office/powerpoint/2010/main" val="2416309836"/>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249055E8-1DD5-497D-8FA9-8A15741DA13E}"/>
              </a:ext>
            </a:extLst>
          </p:cNvPr>
          <p:cNvSpPr/>
          <p:nvPr/>
        </p:nvSpPr>
        <p:spPr>
          <a:xfrm>
            <a:off x="2347015" y="2164697"/>
            <a:ext cx="1152128" cy="369332"/>
          </a:xfrm>
          <a:prstGeom prst="rect">
            <a:avLst/>
          </a:prstGeom>
          <a:ln w="12700">
            <a:solidFill>
              <a:srgbClr val="55759C"/>
            </a:solidFill>
          </a:ln>
        </p:spPr>
        <p:txBody>
          <a:bodyPr wrap="square">
            <a:spAutoFit/>
          </a:bodyPr>
          <a:lstStyle/>
          <a:p>
            <a:r>
              <a:rPr lang="zh-CN" altLang="en-US" dirty="0"/>
              <a:t>液压油温</a:t>
            </a:r>
          </a:p>
        </p:txBody>
      </p:sp>
      <p:sp>
        <p:nvSpPr>
          <p:cNvPr id="4" name="矩形 3">
            <a:extLst>
              <a:ext uri="{FF2B5EF4-FFF2-40B4-BE49-F238E27FC236}">
                <a16:creationId xmlns:a16="http://schemas.microsoft.com/office/drawing/2014/main" id="{EBA5392C-00E6-4ADF-AFAE-DA7DE2067645}"/>
              </a:ext>
            </a:extLst>
          </p:cNvPr>
          <p:cNvSpPr/>
          <p:nvPr/>
        </p:nvSpPr>
        <p:spPr>
          <a:xfrm>
            <a:off x="5821072" y="5317556"/>
            <a:ext cx="1368256" cy="369332"/>
          </a:xfrm>
          <a:prstGeom prst="rect">
            <a:avLst/>
          </a:prstGeom>
          <a:ln w="12700">
            <a:solidFill>
              <a:srgbClr val="55759C"/>
            </a:solidFill>
          </a:ln>
        </p:spPr>
        <p:txBody>
          <a:bodyPr wrap="square">
            <a:spAutoFit/>
          </a:bodyPr>
          <a:lstStyle/>
          <a:p>
            <a:r>
              <a:rPr lang="zh-CN" altLang="en-US" dirty="0"/>
              <a:t>发动机水温</a:t>
            </a:r>
          </a:p>
        </p:txBody>
      </p:sp>
      <p:sp>
        <p:nvSpPr>
          <p:cNvPr id="5" name="矩形 4">
            <a:extLst>
              <a:ext uri="{FF2B5EF4-FFF2-40B4-BE49-F238E27FC236}">
                <a16:creationId xmlns:a16="http://schemas.microsoft.com/office/drawing/2014/main" id="{9BF96DB1-415F-44B0-99F9-E03E8C6FB016}"/>
              </a:ext>
            </a:extLst>
          </p:cNvPr>
          <p:cNvSpPr/>
          <p:nvPr/>
        </p:nvSpPr>
        <p:spPr>
          <a:xfrm>
            <a:off x="7459583" y="2164697"/>
            <a:ext cx="2286096" cy="369332"/>
          </a:xfrm>
          <a:prstGeom prst="rect">
            <a:avLst/>
          </a:prstGeom>
          <a:ln w="12700">
            <a:solidFill>
              <a:srgbClr val="55759C"/>
            </a:solidFill>
          </a:ln>
        </p:spPr>
        <p:txBody>
          <a:bodyPr wrap="square">
            <a:spAutoFit/>
          </a:bodyPr>
          <a:lstStyle/>
          <a:p>
            <a:r>
              <a:rPr lang="zh-CN" altLang="en-US" dirty="0"/>
              <a:t>发动机进气歧管温度</a:t>
            </a:r>
          </a:p>
        </p:txBody>
      </p:sp>
      <p:sp>
        <p:nvSpPr>
          <p:cNvPr id="6" name="矩形 5">
            <a:extLst>
              <a:ext uri="{FF2B5EF4-FFF2-40B4-BE49-F238E27FC236}">
                <a16:creationId xmlns:a16="http://schemas.microsoft.com/office/drawing/2014/main" id="{610A4228-E2F9-4E9C-BFC5-6F22B0B10EE0}"/>
              </a:ext>
            </a:extLst>
          </p:cNvPr>
          <p:cNvSpPr/>
          <p:nvPr/>
        </p:nvSpPr>
        <p:spPr>
          <a:xfrm>
            <a:off x="3985171" y="2164697"/>
            <a:ext cx="432048" cy="369332"/>
          </a:xfrm>
          <a:prstGeom prst="rect">
            <a:avLst/>
          </a:prstGeom>
        </p:spPr>
        <p:txBody>
          <a:bodyPr wrap="square">
            <a:spAutoFit/>
          </a:bodyPr>
          <a:lstStyle/>
          <a:p>
            <a:r>
              <a:rPr lang="zh-CN" altLang="en-US" dirty="0"/>
              <a:t>∨</a:t>
            </a:r>
          </a:p>
        </p:txBody>
      </p:sp>
      <p:sp>
        <p:nvSpPr>
          <p:cNvPr id="7" name="矩形 6">
            <a:extLst>
              <a:ext uri="{FF2B5EF4-FFF2-40B4-BE49-F238E27FC236}">
                <a16:creationId xmlns:a16="http://schemas.microsoft.com/office/drawing/2014/main" id="{FC7D0913-7557-4F79-B4DC-3E1CE29D2FE0}"/>
              </a:ext>
            </a:extLst>
          </p:cNvPr>
          <p:cNvSpPr/>
          <p:nvPr/>
        </p:nvSpPr>
        <p:spPr>
          <a:xfrm>
            <a:off x="6649519" y="2206936"/>
            <a:ext cx="432048" cy="369332"/>
          </a:xfrm>
          <a:prstGeom prst="rect">
            <a:avLst/>
          </a:prstGeom>
        </p:spPr>
        <p:txBody>
          <a:bodyPr wrap="square">
            <a:spAutoFit/>
          </a:bodyPr>
          <a:lstStyle/>
          <a:p>
            <a:r>
              <a:rPr lang="zh-CN" altLang="en-US" dirty="0"/>
              <a:t>∨</a:t>
            </a:r>
          </a:p>
        </p:txBody>
      </p:sp>
      <p:sp>
        <p:nvSpPr>
          <p:cNvPr id="8" name="左大括号 7">
            <a:extLst>
              <a:ext uri="{FF2B5EF4-FFF2-40B4-BE49-F238E27FC236}">
                <a16:creationId xmlns:a16="http://schemas.microsoft.com/office/drawing/2014/main" id="{95F23B93-004A-4627-867A-72D60D2AB68C}"/>
              </a:ext>
            </a:extLst>
          </p:cNvPr>
          <p:cNvSpPr/>
          <p:nvPr/>
        </p:nvSpPr>
        <p:spPr>
          <a:xfrm rot="16200000">
            <a:off x="5794319" y="-707694"/>
            <a:ext cx="504056" cy="7398664"/>
          </a:xfrm>
          <a:prstGeom prst="leftBrace">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右箭头 10">
            <a:extLst>
              <a:ext uri="{FF2B5EF4-FFF2-40B4-BE49-F238E27FC236}">
                <a16:creationId xmlns:a16="http://schemas.microsoft.com/office/drawing/2014/main" id="{93AC31A2-6377-4889-BD9D-5507BBC17ACE}"/>
              </a:ext>
            </a:extLst>
          </p:cNvPr>
          <p:cNvSpPr/>
          <p:nvPr/>
        </p:nvSpPr>
        <p:spPr>
          <a:xfrm rot="5400000">
            <a:off x="5744761" y="3858461"/>
            <a:ext cx="603172" cy="576064"/>
          </a:xfrm>
          <a:prstGeom prst="rightArrow">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09DD6BA9-0FEE-4F12-83CB-FBB3A1864E35}"/>
              </a:ext>
            </a:extLst>
          </p:cNvPr>
          <p:cNvSpPr/>
          <p:nvPr/>
        </p:nvSpPr>
        <p:spPr>
          <a:xfrm>
            <a:off x="5375921" y="3331478"/>
            <a:ext cx="1340853" cy="369332"/>
          </a:xfrm>
          <a:prstGeom prst="rect">
            <a:avLst/>
          </a:prstGeom>
          <a:ln w="12700">
            <a:solidFill>
              <a:srgbClr val="55759C"/>
            </a:solidFill>
          </a:ln>
        </p:spPr>
        <p:txBody>
          <a:bodyPr wrap="square">
            <a:spAutoFit/>
          </a:bodyPr>
          <a:lstStyle/>
          <a:p>
            <a:r>
              <a:rPr lang="zh-CN" altLang="en-US" dirty="0"/>
              <a:t>大于预设值</a:t>
            </a:r>
          </a:p>
        </p:txBody>
      </p:sp>
      <p:sp>
        <p:nvSpPr>
          <p:cNvPr id="11" name="矩形 10">
            <a:extLst>
              <a:ext uri="{FF2B5EF4-FFF2-40B4-BE49-F238E27FC236}">
                <a16:creationId xmlns:a16="http://schemas.microsoft.com/office/drawing/2014/main" id="{0B4FCDC8-E475-4242-BF13-89FEFE675C26}"/>
              </a:ext>
            </a:extLst>
          </p:cNvPr>
          <p:cNvSpPr/>
          <p:nvPr/>
        </p:nvSpPr>
        <p:spPr>
          <a:xfrm>
            <a:off x="5011311" y="4530443"/>
            <a:ext cx="2070256" cy="369332"/>
          </a:xfrm>
          <a:prstGeom prst="rect">
            <a:avLst/>
          </a:prstGeom>
          <a:ln w="12700">
            <a:solidFill>
              <a:srgbClr val="55759C"/>
            </a:solidFill>
          </a:ln>
        </p:spPr>
        <p:txBody>
          <a:bodyPr wrap="square">
            <a:spAutoFit/>
          </a:bodyPr>
          <a:lstStyle/>
          <a:p>
            <a:r>
              <a:rPr lang="zh-CN" altLang="en-US" dirty="0"/>
              <a:t>提高散热风扇转速</a:t>
            </a:r>
          </a:p>
        </p:txBody>
      </p:sp>
      <p:sp>
        <p:nvSpPr>
          <p:cNvPr id="13" name="矩形 12">
            <a:extLst>
              <a:ext uri="{FF2B5EF4-FFF2-40B4-BE49-F238E27FC236}">
                <a16:creationId xmlns:a16="http://schemas.microsoft.com/office/drawing/2014/main" id="{8981B19F-5B30-4915-814C-5301FD99C3C7}"/>
              </a:ext>
            </a:extLst>
          </p:cNvPr>
          <p:cNvSpPr/>
          <p:nvPr/>
        </p:nvSpPr>
        <p:spPr>
          <a:xfrm>
            <a:off x="2117584" y="5974736"/>
            <a:ext cx="1821718" cy="369332"/>
          </a:xfrm>
          <a:prstGeom prst="rect">
            <a:avLst/>
          </a:prstGeom>
          <a:ln w="12700">
            <a:solidFill>
              <a:srgbClr val="55759C"/>
            </a:solidFill>
          </a:ln>
        </p:spPr>
        <p:txBody>
          <a:bodyPr wrap="square">
            <a:spAutoFit/>
          </a:bodyPr>
          <a:lstStyle/>
          <a:p>
            <a:r>
              <a:rPr lang="zh-CN" altLang="en-US" dirty="0"/>
              <a:t>液压油温传感器</a:t>
            </a:r>
          </a:p>
        </p:txBody>
      </p:sp>
      <p:sp>
        <p:nvSpPr>
          <p:cNvPr id="14" name="矩形 13">
            <a:extLst>
              <a:ext uri="{FF2B5EF4-FFF2-40B4-BE49-F238E27FC236}">
                <a16:creationId xmlns:a16="http://schemas.microsoft.com/office/drawing/2014/main" id="{069B7EDE-E225-4AD4-9CDA-80501C68A3AA}"/>
              </a:ext>
            </a:extLst>
          </p:cNvPr>
          <p:cNvSpPr/>
          <p:nvPr/>
        </p:nvSpPr>
        <p:spPr>
          <a:xfrm>
            <a:off x="2135560" y="5462687"/>
            <a:ext cx="1338828" cy="369332"/>
          </a:xfrm>
          <a:prstGeom prst="rect">
            <a:avLst/>
          </a:prstGeom>
        </p:spPr>
        <p:txBody>
          <a:bodyPr wrap="none">
            <a:spAutoFit/>
          </a:bodyPr>
          <a:lstStyle/>
          <a:p>
            <a:r>
              <a:rPr lang="zh-CN" altLang="en-US" dirty="0"/>
              <a:t>控制架构：</a:t>
            </a:r>
            <a:endParaRPr lang="en-US" altLang="zh-CN" dirty="0"/>
          </a:p>
        </p:txBody>
      </p:sp>
      <p:cxnSp>
        <p:nvCxnSpPr>
          <p:cNvPr id="15" name="直接箭头连接符 14">
            <a:extLst>
              <a:ext uri="{FF2B5EF4-FFF2-40B4-BE49-F238E27FC236}">
                <a16:creationId xmlns:a16="http://schemas.microsoft.com/office/drawing/2014/main" id="{A2A9D51D-2766-4A43-92CF-BAD1B162305E}"/>
              </a:ext>
            </a:extLst>
          </p:cNvPr>
          <p:cNvCxnSpPr>
            <a:stCxn id="13" idx="3"/>
          </p:cNvCxnSpPr>
          <p:nvPr/>
        </p:nvCxnSpPr>
        <p:spPr>
          <a:xfrm>
            <a:off x="3939302" y="6159403"/>
            <a:ext cx="792088" cy="1"/>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54A52E5-E9AA-41D7-ACBA-51C85F5B90B6}"/>
              </a:ext>
            </a:extLst>
          </p:cNvPr>
          <p:cNvSpPr/>
          <p:nvPr/>
        </p:nvSpPr>
        <p:spPr>
          <a:xfrm>
            <a:off x="4731391" y="5974736"/>
            <a:ext cx="1125551" cy="369332"/>
          </a:xfrm>
          <a:prstGeom prst="rect">
            <a:avLst/>
          </a:prstGeom>
          <a:ln w="12700">
            <a:solidFill>
              <a:srgbClr val="55759C"/>
            </a:solidFill>
          </a:ln>
        </p:spPr>
        <p:txBody>
          <a:bodyPr wrap="square">
            <a:spAutoFit/>
          </a:bodyPr>
          <a:lstStyle/>
          <a:p>
            <a:r>
              <a:rPr lang="zh-CN" altLang="en-US" dirty="0"/>
              <a:t>主控制器</a:t>
            </a:r>
          </a:p>
        </p:txBody>
      </p:sp>
      <p:cxnSp>
        <p:nvCxnSpPr>
          <p:cNvPr id="17" name="直接箭头连接符 16">
            <a:extLst>
              <a:ext uri="{FF2B5EF4-FFF2-40B4-BE49-F238E27FC236}">
                <a16:creationId xmlns:a16="http://schemas.microsoft.com/office/drawing/2014/main" id="{AB0424CD-0B8C-4E55-8906-BD2F6E1EFD2D}"/>
              </a:ext>
            </a:extLst>
          </p:cNvPr>
          <p:cNvCxnSpPr/>
          <p:nvPr/>
        </p:nvCxnSpPr>
        <p:spPr>
          <a:xfrm>
            <a:off x="5862000" y="6159402"/>
            <a:ext cx="7920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18" name="矩形 17">
            <a:extLst>
              <a:ext uri="{FF2B5EF4-FFF2-40B4-BE49-F238E27FC236}">
                <a16:creationId xmlns:a16="http://schemas.microsoft.com/office/drawing/2014/main" id="{A7880136-1F8B-4540-A0AB-8E0B59FA0AD5}"/>
              </a:ext>
            </a:extLst>
          </p:cNvPr>
          <p:cNvSpPr/>
          <p:nvPr/>
        </p:nvSpPr>
        <p:spPr>
          <a:xfrm>
            <a:off x="6654088" y="5974736"/>
            <a:ext cx="1605694" cy="369332"/>
          </a:xfrm>
          <a:prstGeom prst="rect">
            <a:avLst/>
          </a:prstGeom>
          <a:ln w="12700">
            <a:solidFill>
              <a:srgbClr val="55759C"/>
            </a:solidFill>
          </a:ln>
        </p:spPr>
        <p:txBody>
          <a:bodyPr wrap="square">
            <a:spAutoFit/>
          </a:bodyPr>
          <a:lstStyle/>
          <a:p>
            <a:r>
              <a:rPr lang="zh-CN" altLang="en-US" dirty="0"/>
              <a:t>发动机控制器</a:t>
            </a:r>
          </a:p>
        </p:txBody>
      </p:sp>
      <p:cxnSp>
        <p:nvCxnSpPr>
          <p:cNvPr id="19" name="直接箭头连接符 18">
            <a:extLst>
              <a:ext uri="{FF2B5EF4-FFF2-40B4-BE49-F238E27FC236}">
                <a16:creationId xmlns:a16="http://schemas.microsoft.com/office/drawing/2014/main" id="{D45185FB-9E9E-483E-801D-8DD311C3D371}"/>
              </a:ext>
            </a:extLst>
          </p:cNvPr>
          <p:cNvCxnSpPr/>
          <p:nvPr/>
        </p:nvCxnSpPr>
        <p:spPr>
          <a:xfrm>
            <a:off x="8259782" y="6159402"/>
            <a:ext cx="792088" cy="0"/>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0" name="矩形 19">
            <a:extLst>
              <a:ext uri="{FF2B5EF4-FFF2-40B4-BE49-F238E27FC236}">
                <a16:creationId xmlns:a16="http://schemas.microsoft.com/office/drawing/2014/main" id="{43DA5D33-7B1E-4918-A80F-7F9F4C2592AA}"/>
              </a:ext>
            </a:extLst>
          </p:cNvPr>
          <p:cNvSpPr/>
          <p:nvPr/>
        </p:nvSpPr>
        <p:spPr>
          <a:xfrm>
            <a:off x="9051870" y="5974736"/>
            <a:ext cx="1166562" cy="369332"/>
          </a:xfrm>
          <a:prstGeom prst="rect">
            <a:avLst/>
          </a:prstGeom>
          <a:ln w="12700">
            <a:solidFill>
              <a:srgbClr val="55759C"/>
            </a:solidFill>
          </a:ln>
        </p:spPr>
        <p:txBody>
          <a:bodyPr wrap="square">
            <a:spAutoFit/>
          </a:bodyPr>
          <a:lstStyle/>
          <a:p>
            <a:r>
              <a:rPr lang="zh-CN" altLang="en-US" dirty="0"/>
              <a:t>散热风扇</a:t>
            </a:r>
          </a:p>
        </p:txBody>
      </p:sp>
      <p:sp>
        <p:nvSpPr>
          <p:cNvPr id="21" name="矩形 20">
            <a:extLst>
              <a:ext uri="{FF2B5EF4-FFF2-40B4-BE49-F238E27FC236}">
                <a16:creationId xmlns:a16="http://schemas.microsoft.com/office/drawing/2014/main" id="{FFD5B9F3-0811-4825-A92B-ECBE0BE59789}"/>
              </a:ext>
            </a:extLst>
          </p:cNvPr>
          <p:cNvSpPr/>
          <p:nvPr/>
        </p:nvSpPr>
        <p:spPr>
          <a:xfrm>
            <a:off x="4795235" y="2164605"/>
            <a:ext cx="1368256" cy="369332"/>
          </a:xfrm>
          <a:prstGeom prst="rect">
            <a:avLst/>
          </a:prstGeom>
          <a:ln w="12700">
            <a:solidFill>
              <a:srgbClr val="55759C"/>
            </a:solidFill>
          </a:ln>
        </p:spPr>
        <p:txBody>
          <a:bodyPr wrap="square">
            <a:spAutoFit/>
          </a:bodyPr>
          <a:lstStyle/>
          <a:p>
            <a:r>
              <a:rPr lang="zh-CN" altLang="en-US" dirty="0"/>
              <a:t>发动机水温</a:t>
            </a:r>
          </a:p>
        </p:txBody>
      </p:sp>
      <p:sp>
        <p:nvSpPr>
          <p:cNvPr id="22" name="矩形 21">
            <a:extLst>
              <a:ext uri="{FF2B5EF4-FFF2-40B4-BE49-F238E27FC236}">
                <a16:creationId xmlns:a16="http://schemas.microsoft.com/office/drawing/2014/main" id="{FD242876-15C6-4F61-8919-5398273C18BA}"/>
              </a:ext>
            </a:extLst>
          </p:cNvPr>
          <p:cNvSpPr/>
          <p:nvPr/>
        </p:nvSpPr>
        <p:spPr>
          <a:xfrm>
            <a:off x="7349055" y="5313889"/>
            <a:ext cx="2286096" cy="369332"/>
          </a:xfrm>
          <a:prstGeom prst="rect">
            <a:avLst/>
          </a:prstGeom>
          <a:ln w="12700">
            <a:solidFill>
              <a:srgbClr val="55759C"/>
            </a:solidFill>
          </a:ln>
        </p:spPr>
        <p:txBody>
          <a:bodyPr wrap="square">
            <a:spAutoFit/>
          </a:bodyPr>
          <a:lstStyle/>
          <a:p>
            <a:r>
              <a:rPr lang="zh-CN" altLang="en-US" dirty="0"/>
              <a:t>发动机进气歧管温度</a:t>
            </a:r>
          </a:p>
        </p:txBody>
      </p:sp>
      <p:cxnSp>
        <p:nvCxnSpPr>
          <p:cNvPr id="23" name="直接箭头连接符 22">
            <a:extLst>
              <a:ext uri="{FF2B5EF4-FFF2-40B4-BE49-F238E27FC236}">
                <a16:creationId xmlns:a16="http://schemas.microsoft.com/office/drawing/2014/main" id="{30081FAF-1822-417E-AFD1-D730DBA955F8}"/>
              </a:ext>
            </a:extLst>
          </p:cNvPr>
          <p:cNvCxnSpPr/>
          <p:nvPr/>
        </p:nvCxnSpPr>
        <p:spPr>
          <a:xfrm>
            <a:off x="6870112" y="5683222"/>
            <a:ext cx="0" cy="29151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3B3DDAD-94B9-4963-BCCB-DDF36C228F21}"/>
              </a:ext>
            </a:extLst>
          </p:cNvPr>
          <p:cNvCxnSpPr/>
          <p:nvPr/>
        </p:nvCxnSpPr>
        <p:spPr>
          <a:xfrm>
            <a:off x="7896200" y="5683221"/>
            <a:ext cx="0" cy="291515"/>
          </a:xfrm>
          <a:prstGeom prst="straightConnector1">
            <a:avLst/>
          </a:prstGeom>
          <a:ln w="12700">
            <a:tailEnd type="triangle"/>
          </a:ln>
        </p:spPr>
        <p:style>
          <a:lnRef idx="1">
            <a:schemeClr val="accent1"/>
          </a:lnRef>
          <a:fillRef idx="0">
            <a:schemeClr val="accent1"/>
          </a:fillRef>
          <a:effectRef idx="0">
            <a:schemeClr val="accent1"/>
          </a:effectRef>
          <a:fontRef idx="minor">
            <a:schemeClr val="tx1"/>
          </a:fontRef>
        </p:style>
      </p:cxnSp>
      <p:sp>
        <p:nvSpPr>
          <p:cNvPr id="25" name="矩形 24">
            <a:extLst>
              <a:ext uri="{FF2B5EF4-FFF2-40B4-BE49-F238E27FC236}">
                <a16:creationId xmlns:a16="http://schemas.microsoft.com/office/drawing/2014/main" id="{4F0CB27D-E814-4A38-98D2-B0345395B246}"/>
              </a:ext>
            </a:extLst>
          </p:cNvPr>
          <p:cNvSpPr/>
          <p:nvPr/>
        </p:nvSpPr>
        <p:spPr>
          <a:xfrm>
            <a:off x="2020868" y="1713694"/>
            <a:ext cx="1338828" cy="369332"/>
          </a:xfrm>
          <a:prstGeom prst="rect">
            <a:avLst/>
          </a:prstGeom>
        </p:spPr>
        <p:txBody>
          <a:bodyPr wrap="none">
            <a:spAutoFit/>
          </a:bodyPr>
          <a:lstStyle/>
          <a:p>
            <a:r>
              <a:rPr lang="zh-CN" altLang="en-US" dirty="0"/>
              <a:t>控制逻辑：</a:t>
            </a:r>
            <a:endParaRPr lang="en-US" altLang="zh-CN" dirty="0"/>
          </a:p>
        </p:txBody>
      </p:sp>
      <p:sp>
        <p:nvSpPr>
          <p:cNvPr id="26" name="文本框 25">
            <a:extLst>
              <a:ext uri="{FF2B5EF4-FFF2-40B4-BE49-F238E27FC236}">
                <a16:creationId xmlns:a16="http://schemas.microsoft.com/office/drawing/2014/main" id="{9AB8ED16-265A-4B14-B3E3-EA0E8D02AB02}"/>
              </a:ext>
            </a:extLst>
          </p:cNvPr>
          <p:cNvSpPr txBox="1"/>
          <p:nvPr/>
        </p:nvSpPr>
        <p:spPr>
          <a:xfrm>
            <a:off x="242000" y="1134442"/>
            <a:ext cx="2725426" cy="400110"/>
          </a:xfrm>
          <a:prstGeom prst="rect">
            <a:avLst/>
          </a:prstGeom>
          <a:noFill/>
        </p:spPr>
        <p:txBody>
          <a:bodyPr wrap="none" rtlCol="0">
            <a:spAutoFit/>
          </a:bodyPr>
          <a:lstStyle/>
          <a:p>
            <a:pPr marL="342900" indent="-342900">
              <a:buFont typeface="Wingdings" panose="05000000000000000000" pitchFamily="2" charset="2"/>
              <a:buChar char="Ø"/>
            </a:pP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挖机控制系统介绍</a:t>
            </a:r>
          </a:p>
        </p:txBody>
      </p:sp>
      <p:sp>
        <p:nvSpPr>
          <p:cNvPr id="27" name="标题 5">
            <a:extLst>
              <a:ext uri="{FF2B5EF4-FFF2-40B4-BE49-F238E27FC236}">
                <a16:creationId xmlns:a16="http://schemas.microsoft.com/office/drawing/2014/main" id="{0E6C2218-4D3B-49DC-A03F-F02D31008ED7}"/>
              </a:ext>
            </a:extLst>
          </p:cNvPr>
          <p:cNvSpPr txBox="1">
            <a:spLocks/>
          </p:cNvSpPr>
          <p:nvPr/>
        </p:nvSpPr>
        <p:spPr>
          <a:xfrm>
            <a:off x="319490" y="1408867"/>
            <a:ext cx="2880320" cy="360040"/>
          </a:xfrm>
          <a:prstGeom prst="rect">
            <a:avLst/>
          </a:prstGeom>
        </p:spPr>
        <p:txBody>
          <a:bodyPr/>
          <a:lstStyle>
            <a:lvl1pPr algn="ctr" defTabSz="914400" rtl="0" eaLnBrk="1" latinLnBrk="0" hangingPunct="1">
              <a:spcBef>
                <a:spcPct val="0"/>
              </a:spcBef>
              <a:buNone/>
              <a:defRPr sz="4400" kern="1200">
                <a:solidFill>
                  <a:schemeClr val="tx1"/>
                </a:solidFill>
                <a:latin typeface="微软雅黑" panose="020B0503020204020204" pitchFamily="34" charset="-122"/>
                <a:ea typeface="微软雅黑" panose="020B0503020204020204" pitchFamily="34" charset="-122"/>
                <a:cs typeface="+mj-cs"/>
              </a:defRPr>
            </a:lvl1pPr>
          </a:lstStyle>
          <a:p>
            <a:r>
              <a:rPr lang="en-US" altLang="zh-CN" sz="2000" b="1" dirty="0">
                <a:solidFill>
                  <a:schemeClr val="tx2">
                    <a:lumMod val="75000"/>
                  </a:schemeClr>
                </a:solidFill>
                <a:latin typeface="黑体" panose="02010609060101010101" pitchFamily="49" charset="-122"/>
                <a:ea typeface="黑体" panose="02010609060101010101" pitchFamily="49" charset="-122"/>
              </a:rPr>
              <a:t>    </a:t>
            </a:r>
            <a:r>
              <a:rPr lang="zh-CN" altLang="en-US" sz="2000" b="1" dirty="0">
                <a:solidFill>
                  <a:schemeClr val="tx2">
                    <a:lumMod val="75000"/>
                  </a:schemeClr>
                </a:solidFill>
                <a:latin typeface="黑体" panose="02010609060101010101" pitchFamily="49" charset="-122"/>
                <a:ea typeface="黑体" panose="02010609060101010101" pitchFamily="49" charset="-122"/>
              </a:rPr>
              <a:t>散热控制系统</a:t>
            </a:r>
          </a:p>
          <a:p>
            <a:endParaRPr lang="zh-CN" altLang="en-US" sz="2000" b="1" dirty="0">
              <a:solidFill>
                <a:schemeClr val="tx2">
                  <a:lumMod val="75000"/>
                </a:schemeClr>
              </a:solidFill>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611531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AA77036-C8A1-42F8-9685-16DBD3B4BA4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402" b="97784" l="2434" r="94580">
                        <a14:foregroundMark x1="42257" y1="5540" x2="42257" y2="5540"/>
                        <a14:foregroundMark x1="5973" y1="56925" x2="5973" y2="56925"/>
                        <a14:foregroundMark x1="2434" y1="59280" x2="2434" y2="59280"/>
                        <a14:foregroundMark x1="54757" y1="93490" x2="54757" y2="93490"/>
                        <a14:foregroundMark x1="58960" y1="97922" x2="58960" y2="97922"/>
                        <a14:foregroundMark x1="94580" y1="47784" x2="94580" y2="47784"/>
                        <a14:foregroundMark x1="38274" y1="14127" x2="38274" y2="14127"/>
                        <a14:foregroundMark x1="42920" y1="74100" x2="42920" y2="74100"/>
                      </a14:backgroundRemoval>
                    </a14:imgEffect>
                  </a14:imgLayer>
                </a14:imgProps>
              </a:ext>
            </a:extLst>
          </a:blip>
          <a:stretch>
            <a:fillRect/>
          </a:stretch>
        </p:blipFill>
        <p:spPr>
          <a:xfrm>
            <a:off x="5613287" y="1181100"/>
            <a:ext cx="6487764" cy="5181599"/>
          </a:xfrm>
          <a:prstGeom prst="rect">
            <a:avLst/>
          </a:prstGeom>
        </p:spPr>
      </p:pic>
      <p:pic>
        <p:nvPicPr>
          <p:cNvPr id="4" name="图片 3">
            <a:extLst>
              <a:ext uri="{FF2B5EF4-FFF2-40B4-BE49-F238E27FC236}">
                <a16:creationId xmlns:a16="http://schemas.microsoft.com/office/drawing/2014/main" id="{57B56F1B-77CB-42B1-8E1D-C6BFEDDFAD2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994" b="98403" l="4948" r="95502">
                        <a14:foregroundMark x1="39280" y1="6230" x2="39280" y2="6230"/>
                        <a14:foregroundMark x1="30735" y1="4153" x2="30735" y2="4153"/>
                        <a14:foregroundMark x1="7646" y1="43291" x2="7646" y2="43291"/>
                        <a14:foregroundMark x1="65517" y1="95048" x2="65517" y2="95048"/>
                        <a14:foregroundMark x1="64768" y1="98722" x2="64768" y2="98722"/>
                        <a14:foregroundMark x1="92654" y1="74441" x2="92654" y2="74441"/>
                        <a14:foregroundMark x1="94153" y1="39137" x2="94153" y2="39137"/>
                        <a14:foregroundMark x1="95652" y1="72364" x2="95652" y2="72364"/>
                        <a14:foregroundMark x1="5097" y1="42812" x2="5097" y2="42812"/>
                        <a14:foregroundMark x1="95502" y1="38658" x2="95502" y2="38658"/>
                      </a14:backgroundRemoval>
                    </a14:imgEffect>
                    <a14:imgEffect>
                      <a14:sharpenSoften amount="50000"/>
                    </a14:imgEffect>
                    <a14:imgEffect>
                      <a14:saturation sat="400000"/>
                    </a14:imgEffect>
                  </a14:imgLayer>
                </a14:imgProps>
              </a:ext>
            </a:extLst>
          </a:blip>
          <a:stretch>
            <a:fillRect/>
          </a:stretch>
        </p:blipFill>
        <p:spPr>
          <a:xfrm>
            <a:off x="503344" y="2229954"/>
            <a:ext cx="4135331" cy="3881135"/>
          </a:xfrm>
          <a:prstGeom prst="rect">
            <a:avLst/>
          </a:prstGeom>
        </p:spPr>
      </p:pic>
      <p:sp>
        <p:nvSpPr>
          <p:cNvPr id="5" name="箭头: 上 4">
            <a:extLst>
              <a:ext uri="{FF2B5EF4-FFF2-40B4-BE49-F238E27FC236}">
                <a16:creationId xmlns:a16="http://schemas.microsoft.com/office/drawing/2014/main" id="{01D93849-F115-42DC-8940-1A6023A5EAF8}"/>
              </a:ext>
            </a:extLst>
          </p:cNvPr>
          <p:cNvSpPr/>
          <p:nvPr/>
        </p:nvSpPr>
        <p:spPr>
          <a:xfrm rot="16200000">
            <a:off x="5185281" y="3114020"/>
            <a:ext cx="330882" cy="984875"/>
          </a:xfrm>
          <a:prstGeom prst="up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solidFill>
                <a:srgbClr val="FF0000"/>
              </a:solidFill>
            </a:endParaRPr>
          </a:p>
        </p:txBody>
      </p:sp>
      <p:sp>
        <p:nvSpPr>
          <p:cNvPr id="6" name="文本框 5">
            <a:extLst>
              <a:ext uri="{FF2B5EF4-FFF2-40B4-BE49-F238E27FC236}">
                <a16:creationId xmlns:a16="http://schemas.microsoft.com/office/drawing/2014/main" id="{D0EA6F1E-32A4-4907-8CE4-9333655F77DD}"/>
              </a:ext>
            </a:extLst>
          </p:cNvPr>
          <p:cNvSpPr txBox="1"/>
          <p:nvPr/>
        </p:nvSpPr>
        <p:spPr>
          <a:xfrm>
            <a:off x="184521" y="618422"/>
            <a:ext cx="1825254" cy="461665"/>
          </a:xfrm>
          <a:prstGeom prst="rect">
            <a:avLst/>
          </a:prstGeom>
          <a:noFill/>
        </p:spPr>
        <p:txBody>
          <a:bodyPr wrap="square">
            <a:spAutoFit/>
          </a:bodyPr>
          <a:lstStyle/>
          <a:p>
            <a:r>
              <a:rPr lang="de-DE"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主阀</a:t>
            </a:r>
          </a:p>
        </p:txBody>
      </p:sp>
      <p:sp>
        <p:nvSpPr>
          <p:cNvPr id="7" name="文本框 1">
            <a:extLst>
              <a:ext uri="{FF2B5EF4-FFF2-40B4-BE49-F238E27FC236}">
                <a16:creationId xmlns:a16="http://schemas.microsoft.com/office/drawing/2014/main" id="{779E4B67-6D3A-416A-ABD2-73A5C4F03FEA}"/>
              </a:ext>
            </a:extLst>
          </p:cNvPr>
          <p:cNvSpPr txBox="1"/>
          <p:nvPr/>
        </p:nvSpPr>
        <p:spPr>
          <a:xfrm>
            <a:off x="283735" y="1181100"/>
            <a:ext cx="5559425" cy="1142620"/>
          </a:xfrm>
          <a:prstGeom prst="rect">
            <a:avLst/>
          </a:prstGeom>
          <a:noFill/>
          <a:ln w="9525">
            <a:noFill/>
          </a:ln>
        </p:spPr>
        <p:txBody>
          <a:bodyPr wrap="square">
            <a:spAutoFit/>
          </a:bodyPr>
          <a:lstStyle/>
          <a:p>
            <a:pPr eaLnBrk="0" hangingPunct="0">
              <a:lnSpc>
                <a:spcPct val="150000"/>
              </a:lnSpc>
              <a:defRPr/>
            </a:pPr>
            <a:r>
              <a:rPr lang="zh-CN" altLang="en-US" sz="1600" b="1" noProof="1">
                <a:solidFill>
                  <a:srgbClr val="2B4495"/>
                </a:solidFill>
                <a:latin typeface="黑体" panose="02010609060101010101" pitchFamily="49" charset="-122"/>
                <a:ea typeface="黑体" panose="02010609060101010101" pitchFamily="49" charset="-122"/>
              </a:rPr>
              <a:t>功能</a:t>
            </a:r>
          </a:p>
          <a:p>
            <a:pPr marL="285750" indent="-285750" eaLnBrk="0" hangingPunct="0">
              <a:lnSpc>
                <a:spcPct val="150000"/>
              </a:lnSpc>
              <a:buClr>
                <a:srgbClr val="FF9900"/>
              </a:buClr>
              <a:buSzPct val="65000"/>
              <a:buFont typeface="Wingdings" panose="05000000000000000000" charset="0"/>
              <a:buChar char=""/>
              <a:defRPr/>
            </a:pPr>
            <a:r>
              <a:rPr lang="zh-CN" altLang="en-US" sz="1600" noProof="1">
                <a:latin typeface="黑体" panose="02010609060101010101" pitchFamily="49" charset="-122"/>
                <a:ea typeface="黑体" panose="02010609060101010101" pitchFamily="49" charset="-122"/>
              </a:rPr>
              <a:t>对流量进行分配，压力进行调节及方向进行指引的装置。（流量，压力，方向）。</a:t>
            </a:r>
            <a:endParaRPr lang="zh-CN" altLang="en-US" sz="16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344584274"/>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3DC3CF4-28C3-4F89-B5DE-1527AE4047E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607640" y="2164080"/>
            <a:ext cx="2317255" cy="3954780"/>
          </a:xfrm>
          <a:prstGeom prst="rect">
            <a:avLst/>
          </a:prstGeom>
        </p:spPr>
      </p:pic>
      <p:cxnSp>
        <p:nvCxnSpPr>
          <p:cNvPr id="4" name="直接连接符 3">
            <a:extLst>
              <a:ext uri="{FF2B5EF4-FFF2-40B4-BE49-F238E27FC236}">
                <a16:creationId xmlns:a16="http://schemas.microsoft.com/office/drawing/2014/main" id="{177B17AA-60F8-475C-8725-3477E4D42325}"/>
              </a:ext>
            </a:extLst>
          </p:cNvPr>
          <p:cNvCxnSpPr/>
          <p:nvPr/>
        </p:nvCxnSpPr>
        <p:spPr>
          <a:xfrm flipV="1">
            <a:off x="1851660" y="1988820"/>
            <a:ext cx="0" cy="2438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 name="直接连接符 4">
            <a:extLst>
              <a:ext uri="{FF2B5EF4-FFF2-40B4-BE49-F238E27FC236}">
                <a16:creationId xmlns:a16="http://schemas.microsoft.com/office/drawing/2014/main" id="{14363831-6761-47F0-B0F6-206804611140}"/>
              </a:ext>
            </a:extLst>
          </p:cNvPr>
          <p:cNvCxnSpPr/>
          <p:nvPr/>
        </p:nvCxnSpPr>
        <p:spPr>
          <a:xfrm flipV="1">
            <a:off x="2514600" y="1988820"/>
            <a:ext cx="0" cy="2438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955D2887-658A-4B42-87E1-52BB16F28D9D}"/>
              </a:ext>
            </a:extLst>
          </p:cNvPr>
          <p:cNvCxnSpPr/>
          <p:nvPr/>
        </p:nvCxnSpPr>
        <p:spPr>
          <a:xfrm flipV="1">
            <a:off x="2682240" y="1988820"/>
            <a:ext cx="0" cy="2438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FE4E49AD-D1E4-4ADF-879C-722935A1AE36}"/>
              </a:ext>
            </a:extLst>
          </p:cNvPr>
          <p:cNvCxnSpPr/>
          <p:nvPr/>
        </p:nvCxnSpPr>
        <p:spPr>
          <a:xfrm flipV="1">
            <a:off x="2872740" y="1988820"/>
            <a:ext cx="0" cy="2438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A11B8576-07D6-4F35-A8EA-0909BD16BE13}"/>
              </a:ext>
            </a:extLst>
          </p:cNvPr>
          <p:cNvCxnSpPr/>
          <p:nvPr/>
        </p:nvCxnSpPr>
        <p:spPr>
          <a:xfrm flipV="1">
            <a:off x="3101340" y="1988820"/>
            <a:ext cx="0" cy="2438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1442105-AA38-4CD7-914A-A5621FA80C63}"/>
              </a:ext>
            </a:extLst>
          </p:cNvPr>
          <p:cNvCxnSpPr/>
          <p:nvPr/>
        </p:nvCxnSpPr>
        <p:spPr>
          <a:xfrm flipV="1">
            <a:off x="3307080" y="1988820"/>
            <a:ext cx="0" cy="2438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A12E48F-A6F1-47A4-A91D-C954B7898849}"/>
              </a:ext>
            </a:extLst>
          </p:cNvPr>
          <p:cNvCxnSpPr/>
          <p:nvPr/>
        </p:nvCxnSpPr>
        <p:spPr>
          <a:xfrm flipV="1">
            <a:off x="3482340" y="1988820"/>
            <a:ext cx="0" cy="2438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AFFF308C-1F7F-4CDF-9799-3F75BBD63F29}"/>
              </a:ext>
            </a:extLst>
          </p:cNvPr>
          <p:cNvCxnSpPr/>
          <p:nvPr/>
        </p:nvCxnSpPr>
        <p:spPr>
          <a:xfrm flipV="1">
            <a:off x="3771900" y="1988820"/>
            <a:ext cx="0" cy="2438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6A21CDB0-98B9-436A-A5C3-B7AC8D450D61}"/>
              </a:ext>
            </a:extLst>
          </p:cNvPr>
          <p:cNvCxnSpPr>
            <a:cxnSpLocks/>
          </p:cNvCxnSpPr>
          <p:nvPr/>
        </p:nvCxnSpPr>
        <p:spPr>
          <a:xfrm>
            <a:off x="1302875" y="2529840"/>
            <a:ext cx="3579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FBC07FBC-A9AE-43E4-9737-234AF608F3A4}"/>
              </a:ext>
            </a:extLst>
          </p:cNvPr>
          <p:cNvCxnSpPr/>
          <p:nvPr/>
        </p:nvCxnSpPr>
        <p:spPr>
          <a:xfrm>
            <a:off x="1935480" y="2636520"/>
            <a:ext cx="0" cy="990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2558B164-C339-48B1-92AE-334970A2B232}"/>
              </a:ext>
            </a:extLst>
          </p:cNvPr>
          <p:cNvCxnSpPr>
            <a:cxnSpLocks/>
          </p:cNvCxnSpPr>
          <p:nvPr/>
        </p:nvCxnSpPr>
        <p:spPr>
          <a:xfrm>
            <a:off x="1302875" y="2735580"/>
            <a:ext cx="63260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2D7E593F-AD41-43DB-BA59-CF2D0B2B60B3}"/>
              </a:ext>
            </a:extLst>
          </p:cNvPr>
          <p:cNvCxnSpPr>
            <a:cxnSpLocks/>
          </p:cNvCxnSpPr>
          <p:nvPr/>
        </p:nvCxnSpPr>
        <p:spPr>
          <a:xfrm flipV="1">
            <a:off x="2407920" y="2636520"/>
            <a:ext cx="0" cy="2819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9BE6E3E2-8E81-44EF-AA00-A959F388B508}"/>
              </a:ext>
            </a:extLst>
          </p:cNvPr>
          <p:cNvCxnSpPr>
            <a:cxnSpLocks/>
          </p:cNvCxnSpPr>
          <p:nvPr/>
        </p:nvCxnSpPr>
        <p:spPr>
          <a:xfrm>
            <a:off x="1302875" y="2918460"/>
            <a:ext cx="110504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068076F-D48F-4AD0-8015-1239B8292561}"/>
              </a:ext>
            </a:extLst>
          </p:cNvPr>
          <p:cNvCxnSpPr>
            <a:cxnSpLocks/>
          </p:cNvCxnSpPr>
          <p:nvPr/>
        </p:nvCxnSpPr>
        <p:spPr>
          <a:xfrm>
            <a:off x="3894415" y="2529840"/>
            <a:ext cx="35796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4D4EA38B-C253-4955-BFA1-6E703960423F}"/>
              </a:ext>
            </a:extLst>
          </p:cNvPr>
          <p:cNvCxnSpPr>
            <a:cxnSpLocks/>
          </p:cNvCxnSpPr>
          <p:nvPr/>
        </p:nvCxnSpPr>
        <p:spPr>
          <a:xfrm>
            <a:off x="3567350" y="2804160"/>
            <a:ext cx="68502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73EAB69D-3966-4A57-A0B0-85DD93510716}"/>
              </a:ext>
            </a:extLst>
          </p:cNvPr>
          <p:cNvCxnSpPr>
            <a:cxnSpLocks/>
          </p:cNvCxnSpPr>
          <p:nvPr/>
        </p:nvCxnSpPr>
        <p:spPr>
          <a:xfrm>
            <a:off x="3567350" y="2636520"/>
            <a:ext cx="0" cy="1676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CAD0A51-E4E3-43BF-9DF0-C18846C51B17}"/>
              </a:ext>
            </a:extLst>
          </p:cNvPr>
          <p:cNvCxnSpPr>
            <a:cxnSpLocks/>
          </p:cNvCxnSpPr>
          <p:nvPr/>
        </p:nvCxnSpPr>
        <p:spPr>
          <a:xfrm>
            <a:off x="3337560" y="2651760"/>
            <a:ext cx="0" cy="381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24B29092-C576-4C98-9C75-CDA3B0628717}"/>
              </a:ext>
            </a:extLst>
          </p:cNvPr>
          <p:cNvCxnSpPr>
            <a:cxnSpLocks/>
          </p:cNvCxnSpPr>
          <p:nvPr/>
        </p:nvCxnSpPr>
        <p:spPr>
          <a:xfrm>
            <a:off x="3345180" y="3032760"/>
            <a:ext cx="8993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83130286-E62D-49CD-865E-4BB31403236F}"/>
              </a:ext>
            </a:extLst>
          </p:cNvPr>
          <p:cNvCxnSpPr>
            <a:cxnSpLocks/>
          </p:cNvCxnSpPr>
          <p:nvPr/>
        </p:nvCxnSpPr>
        <p:spPr>
          <a:xfrm>
            <a:off x="1291337" y="5257800"/>
            <a:ext cx="63260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42C1BDD8-B0F6-4DE7-BF60-23B64BB53125}"/>
              </a:ext>
            </a:extLst>
          </p:cNvPr>
          <p:cNvCxnSpPr>
            <a:cxnSpLocks/>
          </p:cNvCxnSpPr>
          <p:nvPr/>
        </p:nvCxnSpPr>
        <p:spPr>
          <a:xfrm>
            <a:off x="3567350" y="5410200"/>
            <a:ext cx="69243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5" name="文本框 24">
            <a:extLst>
              <a:ext uri="{FF2B5EF4-FFF2-40B4-BE49-F238E27FC236}">
                <a16:creationId xmlns:a16="http://schemas.microsoft.com/office/drawing/2014/main" id="{DEA52ED4-52A1-4909-B01A-BB5833CA8DDA}"/>
              </a:ext>
            </a:extLst>
          </p:cNvPr>
          <p:cNvSpPr txBox="1"/>
          <p:nvPr/>
        </p:nvSpPr>
        <p:spPr>
          <a:xfrm>
            <a:off x="1711517" y="1668955"/>
            <a:ext cx="287258" cy="338554"/>
          </a:xfrm>
          <a:prstGeom prst="rect">
            <a:avLst/>
          </a:prstGeom>
          <a:noFill/>
        </p:spPr>
        <p:txBody>
          <a:bodyPr wrap="none" rtlCol="0">
            <a:spAutoFit/>
          </a:bodyPr>
          <a:lstStyle/>
          <a:p>
            <a:r>
              <a:rPr lang="en-US" altLang="zh-CN" sz="1600" dirty="0">
                <a:solidFill>
                  <a:srgbClr val="FF0000"/>
                </a:solidFill>
                <a:latin typeface="宋体" panose="02010600030101010101" pitchFamily="2" charset="-122"/>
                <a:ea typeface="宋体" panose="02010600030101010101" pitchFamily="2" charset="-122"/>
              </a:rPr>
              <a:t>1</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26" name="文本框 25">
            <a:extLst>
              <a:ext uri="{FF2B5EF4-FFF2-40B4-BE49-F238E27FC236}">
                <a16:creationId xmlns:a16="http://schemas.microsoft.com/office/drawing/2014/main" id="{2E893E4B-BEFA-43DE-8244-3CECE22BDCBC}"/>
              </a:ext>
            </a:extLst>
          </p:cNvPr>
          <p:cNvSpPr txBox="1"/>
          <p:nvPr/>
        </p:nvSpPr>
        <p:spPr>
          <a:xfrm>
            <a:off x="2372123" y="1668955"/>
            <a:ext cx="287258" cy="338554"/>
          </a:xfrm>
          <a:prstGeom prst="rect">
            <a:avLst/>
          </a:prstGeom>
          <a:noFill/>
        </p:spPr>
        <p:txBody>
          <a:bodyPr wrap="none" rtlCol="0">
            <a:spAutoFit/>
          </a:bodyPr>
          <a:lstStyle/>
          <a:p>
            <a:r>
              <a:rPr lang="en-US" altLang="zh-CN" sz="1600" dirty="0">
                <a:solidFill>
                  <a:srgbClr val="FF0000"/>
                </a:solidFill>
                <a:latin typeface="宋体" panose="02010600030101010101" pitchFamily="2" charset="-122"/>
                <a:ea typeface="宋体" panose="02010600030101010101" pitchFamily="2" charset="-122"/>
              </a:rPr>
              <a:t>2</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27" name="文本框 26">
            <a:extLst>
              <a:ext uri="{FF2B5EF4-FFF2-40B4-BE49-F238E27FC236}">
                <a16:creationId xmlns:a16="http://schemas.microsoft.com/office/drawing/2014/main" id="{119CC4F6-EED2-40DB-8EC7-8CCCE160F41A}"/>
              </a:ext>
            </a:extLst>
          </p:cNvPr>
          <p:cNvSpPr txBox="1"/>
          <p:nvPr/>
        </p:nvSpPr>
        <p:spPr>
          <a:xfrm>
            <a:off x="2554408" y="1669316"/>
            <a:ext cx="287258" cy="338554"/>
          </a:xfrm>
          <a:prstGeom prst="rect">
            <a:avLst/>
          </a:prstGeom>
          <a:noFill/>
        </p:spPr>
        <p:txBody>
          <a:bodyPr wrap="none" rtlCol="0">
            <a:spAutoFit/>
          </a:bodyPr>
          <a:lstStyle/>
          <a:p>
            <a:r>
              <a:rPr lang="en-US" altLang="zh-CN" sz="1600" dirty="0">
                <a:solidFill>
                  <a:srgbClr val="FF0000"/>
                </a:solidFill>
                <a:latin typeface="宋体" panose="02010600030101010101" pitchFamily="2" charset="-122"/>
                <a:ea typeface="宋体" panose="02010600030101010101" pitchFamily="2" charset="-122"/>
              </a:rPr>
              <a:t>3</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28" name="文本框 27">
            <a:extLst>
              <a:ext uri="{FF2B5EF4-FFF2-40B4-BE49-F238E27FC236}">
                <a16:creationId xmlns:a16="http://schemas.microsoft.com/office/drawing/2014/main" id="{33F27F0B-CE2D-42D1-8131-ECB7E6E15CE4}"/>
              </a:ext>
            </a:extLst>
          </p:cNvPr>
          <p:cNvSpPr txBox="1"/>
          <p:nvPr/>
        </p:nvSpPr>
        <p:spPr>
          <a:xfrm>
            <a:off x="2737844" y="1668955"/>
            <a:ext cx="287258" cy="338554"/>
          </a:xfrm>
          <a:prstGeom prst="rect">
            <a:avLst/>
          </a:prstGeom>
          <a:noFill/>
        </p:spPr>
        <p:txBody>
          <a:bodyPr wrap="none" rtlCol="0">
            <a:spAutoFit/>
          </a:bodyPr>
          <a:lstStyle/>
          <a:p>
            <a:r>
              <a:rPr lang="en-US" altLang="zh-CN" sz="1600" dirty="0">
                <a:solidFill>
                  <a:srgbClr val="FF0000"/>
                </a:solidFill>
                <a:latin typeface="宋体" panose="02010600030101010101" pitchFamily="2" charset="-122"/>
                <a:ea typeface="宋体" panose="02010600030101010101" pitchFamily="2" charset="-122"/>
              </a:rPr>
              <a:t>4</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29" name="文本框 28">
            <a:extLst>
              <a:ext uri="{FF2B5EF4-FFF2-40B4-BE49-F238E27FC236}">
                <a16:creationId xmlns:a16="http://schemas.microsoft.com/office/drawing/2014/main" id="{5CFD2CD0-3806-4BDB-B400-2450110B0887}"/>
              </a:ext>
            </a:extLst>
          </p:cNvPr>
          <p:cNvSpPr txBox="1"/>
          <p:nvPr/>
        </p:nvSpPr>
        <p:spPr>
          <a:xfrm>
            <a:off x="2966463" y="1668955"/>
            <a:ext cx="287258" cy="338554"/>
          </a:xfrm>
          <a:prstGeom prst="rect">
            <a:avLst/>
          </a:prstGeom>
          <a:noFill/>
        </p:spPr>
        <p:txBody>
          <a:bodyPr wrap="none" rtlCol="0">
            <a:spAutoFit/>
          </a:bodyPr>
          <a:lstStyle/>
          <a:p>
            <a:r>
              <a:rPr lang="en-US" altLang="zh-CN" sz="1600" dirty="0">
                <a:solidFill>
                  <a:srgbClr val="FF0000"/>
                </a:solidFill>
                <a:latin typeface="宋体" panose="02010600030101010101" pitchFamily="2" charset="-122"/>
                <a:ea typeface="宋体" panose="02010600030101010101" pitchFamily="2" charset="-122"/>
              </a:rPr>
              <a:t>5</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30" name="文本框 29">
            <a:extLst>
              <a:ext uri="{FF2B5EF4-FFF2-40B4-BE49-F238E27FC236}">
                <a16:creationId xmlns:a16="http://schemas.microsoft.com/office/drawing/2014/main" id="{9FB5EBCD-7D07-4B56-960F-9AF8CB7D1225}"/>
              </a:ext>
            </a:extLst>
          </p:cNvPr>
          <p:cNvSpPr txBox="1"/>
          <p:nvPr/>
        </p:nvSpPr>
        <p:spPr>
          <a:xfrm>
            <a:off x="3171032" y="1668955"/>
            <a:ext cx="287258" cy="338554"/>
          </a:xfrm>
          <a:prstGeom prst="rect">
            <a:avLst/>
          </a:prstGeom>
          <a:noFill/>
        </p:spPr>
        <p:txBody>
          <a:bodyPr wrap="none" rtlCol="0">
            <a:spAutoFit/>
          </a:bodyPr>
          <a:lstStyle/>
          <a:p>
            <a:r>
              <a:rPr lang="en-US" altLang="zh-CN" sz="1600" dirty="0">
                <a:solidFill>
                  <a:srgbClr val="FF0000"/>
                </a:solidFill>
                <a:latin typeface="宋体" panose="02010600030101010101" pitchFamily="2" charset="-122"/>
                <a:ea typeface="宋体" panose="02010600030101010101" pitchFamily="2" charset="-122"/>
              </a:rPr>
              <a:t>6</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31" name="文本框 30">
            <a:extLst>
              <a:ext uri="{FF2B5EF4-FFF2-40B4-BE49-F238E27FC236}">
                <a16:creationId xmlns:a16="http://schemas.microsoft.com/office/drawing/2014/main" id="{2F94E24D-59A5-4FB9-86AE-F52A3DC3A8C5}"/>
              </a:ext>
            </a:extLst>
          </p:cNvPr>
          <p:cNvSpPr txBox="1"/>
          <p:nvPr/>
        </p:nvSpPr>
        <p:spPr>
          <a:xfrm>
            <a:off x="3360441" y="1667142"/>
            <a:ext cx="303588"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7</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32" name="文本框 31">
            <a:extLst>
              <a:ext uri="{FF2B5EF4-FFF2-40B4-BE49-F238E27FC236}">
                <a16:creationId xmlns:a16="http://schemas.microsoft.com/office/drawing/2014/main" id="{B7CFD1BC-2D17-4F1A-B8A3-5D059123CF8B}"/>
              </a:ext>
            </a:extLst>
          </p:cNvPr>
          <p:cNvSpPr txBox="1"/>
          <p:nvPr/>
        </p:nvSpPr>
        <p:spPr>
          <a:xfrm>
            <a:off x="3643069" y="1668781"/>
            <a:ext cx="303588"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8</a:t>
            </a:r>
            <a:endParaRPr lang="zh-CN" altLang="en-US" sz="1600" dirty="0">
              <a:solidFill>
                <a:srgbClr val="FF0000"/>
              </a:solidFill>
              <a:latin typeface="宋体" panose="02010600030101010101" pitchFamily="2" charset="-122"/>
              <a:ea typeface="宋体" panose="02010600030101010101" pitchFamily="2" charset="-122"/>
            </a:endParaRPr>
          </a:p>
        </p:txBody>
      </p:sp>
      <p:cxnSp>
        <p:nvCxnSpPr>
          <p:cNvPr id="33" name="直接连接符 32">
            <a:extLst>
              <a:ext uri="{FF2B5EF4-FFF2-40B4-BE49-F238E27FC236}">
                <a16:creationId xmlns:a16="http://schemas.microsoft.com/office/drawing/2014/main" id="{4F4B0870-5CEA-4550-AEA4-31DBA6CC2FF7}"/>
              </a:ext>
            </a:extLst>
          </p:cNvPr>
          <p:cNvCxnSpPr>
            <a:cxnSpLocks/>
          </p:cNvCxnSpPr>
          <p:nvPr/>
        </p:nvCxnSpPr>
        <p:spPr>
          <a:xfrm>
            <a:off x="2966463" y="4465320"/>
            <a:ext cx="128591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FB5B6C1-3A83-4FBE-945F-42DC3ABC8315}"/>
              </a:ext>
            </a:extLst>
          </p:cNvPr>
          <p:cNvCxnSpPr>
            <a:cxnSpLocks/>
          </p:cNvCxnSpPr>
          <p:nvPr/>
        </p:nvCxnSpPr>
        <p:spPr>
          <a:xfrm>
            <a:off x="3635449" y="3268980"/>
            <a:ext cx="60930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AAF1BEE3-1603-4BEE-9DAE-DDE8504A1C13}"/>
              </a:ext>
            </a:extLst>
          </p:cNvPr>
          <p:cNvCxnSpPr>
            <a:cxnSpLocks/>
          </p:cNvCxnSpPr>
          <p:nvPr/>
        </p:nvCxnSpPr>
        <p:spPr>
          <a:xfrm>
            <a:off x="3650689" y="3901440"/>
            <a:ext cx="60930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B03ED921-CE48-44E6-89E6-68C52DA52E66}"/>
              </a:ext>
            </a:extLst>
          </p:cNvPr>
          <p:cNvCxnSpPr>
            <a:cxnSpLocks/>
          </p:cNvCxnSpPr>
          <p:nvPr/>
        </p:nvCxnSpPr>
        <p:spPr>
          <a:xfrm>
            <a:off x="3345180" y="4762500"/>
            <a:ext cx="90719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2CA71049-15F8-4117-B778-63654EE22064}"/>
              </a:ext>
            </a:extLst>
          </p:cNvPr>
          <p:cNvCxnSpPr>
            <a:cxnSpLocks/>
          </p:cNvCxnSpPr>
          <p:nvPr/>
        </p:nvCxnSpPr>
        <p:spPr>
          <a:xfrm>
            <a:off x="3397600" y="4945380"/>
            <a:ext cx="8696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3ED00344-F782-4ADB-9251-AA4B2924C91A}"/>
              </a:ext>
            </a:extLst>
          </p:cNvPr>
          <p:cNvCxnSpPr>
            <a:cxnSpLocks/>
          </p:cNvCxnSpPr>
          <p:nvPr/>
        </p:nvCxnSpPr>
        <p:spPr>
          <a:xfrm>
            <a:off x="3345180" y="5135880"/>
            <a:ext cx="90719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文本框 38">
            <a:extLst>
              <a:ext uri="{FF2B5EF4-FFF2-40B4-BE49-F238E27FC236}">
                <a16:creationId xmlns:a16="http://schemas.microsoft.com/office/drawing/2014/main" id="{60E03C35-2B93-4BD9-AE9B-23D75BF59B26}"/>
              </a:ext>
            </a:extLst>
          </p:cNvPr>
          <p:cNvSpPr txBox="1"/>
          <p:nvPr/>
        </p:nvSpPr>
        <p:spPr>
          <a:xfrm>
            <a:off x="4237920" y="2331721"/>
            <a:ext cx="303588"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9</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40" name="文本框 39">
            <a:extLst>
              <a:ext uri="{FF2B5EF4-FFF2-40B4-BE49-F238E27FC236}">
                <a16:creationId xmlns:a16="http://schemas.microsoft.com/office/drawing/2014/main" id="{2D123E82-81EC-48AE-895F-B40FE70576A1}"/>
              </a:ext>
            </a:extLst>
          </p:cNvPr>
          <p:cNvSpPr txBox="1"/>
          <p:nvPr/>
        </p:nvSpPr>
        <p:spPr>
          <a:xfrm>
            <a:off x="4229660" y="2604940"/>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10</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41" name="文本框 40">
            <a:extLst>
              <a:ext uri="{FF2B5EF4-FFF2-40B4-BE49-F238E27FC236}">
                <a16:creationId xmlns:a16="http://schemas.microsoft.com/office/drawing/2014/main" id="{92725C70-66B5-40C5-9E8F-25997803B607}"/>
              </a:ext>
            </a:extLst>
          </p:cNvPr>
          <p:cNvSpPr txBox="1"/>
          <p:nvPr/>
        </p:nvSpPr>
        <p:spPr>
          <a:xfrm>
            <a:off x="4222028" y="2825383"/>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11</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42" name="文本框 41">
            <a:extLst>
              <a:ext uri="{FF2B5EF4-FFF2-40B4-BE49-F238E27FC236}">
                <a16:creationId xmlns:a16="http://schemas.microsoft.com/office/drawing/2014/main" id="{76BFB65C-04FE-48A7-98C6-67453A0D6030}"/>
              </a:ext>
            </a:extLst>
          </p:cNvPr>
          <p:cNvSpPr txBox="1"/>
          <p:nvPr/>
        </p:nvSpPr>
        <p:spPr>
          <a:xfrm>
            <a:off x="4222028" y="3070861"/>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12</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43" name="文本框 42">
            <a:extLst>
              <a:ext uri="{FF2B5EF4-FFF2-40B4-BE49-F238E27FC236}">
                <a16:creationId xmlns:a16="http://schemas.microsoft.com/office/drawing/2014/main" id="{9C32D24C-F81B-4F2C-AB62-E2E2086EDD33}"/>
              </a:ext>
            </a:extLst>
          </p:cNvPr>
          <p:cNvSpPr txBox="1"/>
          <p:nvPr/>
        </p:nvSpPr>
        <p:spPr>
          <a:xfrm>
            <a:off x="4206655" y="3708231"/>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13</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44" name="文本框 43">
            <a:extLst>
              <a:ext uri="{FF2B5EF4-FFF2-40B4-BE49-F238E27FC236}">
                <a16:creationId xmlns:a16="http://schemas.microsoft.com/office/drawing/2014/main" id="{AD8F5F4B-7850-4EF3-AE60-2C3356D9F94A}"/>
              </a:ext>
            </a:extLst>
          </p:cNvPr>
          <p:cNvSpPr txBox="1"/>
          <p:nvPr/>
        </p:nvSpPr>
        <p:spPr>
          <a:xfrm>
            <a:off x="4191548" y="4267765"/>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14</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45" name="文本框 44">
            <a:extLst>
              <a:ext uri="{FF2B5EF4-FFF2-40B4-BE49-F238E27FC236}">
                <a16:creationId xmlns:a16="http://schemas.microsoft.com/office/drawing/2014/main" id="{F9665304-B9F7-4C7A-B433-C7DF259FC59D}"/>
              </a:ext>
            </a:extLst>
          </p:cNvPr>
          <p:cNvSpPr txBox="1"/>
          <p:nvPr/>
        </p:nvSpPr>
        <p:spPr>
          <a:xfrm>
            <a:off x="4191548" y="4564917"/>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15</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46" name="文本框 45">
            <a:extLst>
              <a:ext uri="{FF2B5EF4-FFF2-40B4-BE49-F238E27FC236}">
                <a16:creationId xmlns:a16="http://schemas.microsoft.com/office/drawing/2014/main" id="{DECD14AA-D54D-40EE-A03B-081740E3F587}"/>
              </a:ext>
            </a:extLst>
          </p:cNvPr>
          <p:cNvSpPr txBox="1"/>
          <p:nvPr/>
        </p:nvSpPr>
        <p:spPr>
          <a:xfrm>
            <a:off x="4195684" y="4749969"/>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16</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47" name="文本框 46">
            <a:extLst>
              <a:ext uri="{FF2B5EF4-FFF2-40B4-BE49-F238E27FC236}">
                <a16:creationId xmlns:a16="http://schemas.microsoft.com/office/drawing/2014/main" id="{0D3307F2-751A-4B8D-8EEC-B7C74218BB08}"/>
              </a:ext>
            </a:extLst>
          </p:cNvPr>
          <p:cNvSpPr txBox="1"/>
          <p:nvPr/>
        </p:nvSpPr>
        <p:spPr>
          <a:xfrm>
            <a:off x="4199820" y="4947552"/>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17</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48" name="文本框 47">
            <a:extLst>
              <a:ext uri="{FF2B5EF4-FFF2-40B4-BE49-F238E27FC236}">
                <a16:creationId xmlns:a16="http://schemas.microsoft.com/office/drawing/2014/main" id="{5077CB0B-BC95-4993-9B50-9B84AC610010}"/>
              </a:ext>
            </a:extLst>
          </p:cNvPr>
          <p:cNvSpPr txBox="1"/>
          <p:nvPr/>
        </p:nvSpPr>
        <p:spPr>
          <a:xfrm>
            <a:off x="4192200" y="5211514"/>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18</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49" name="文本框 48">
            <a:extLst>
              <a:ext uri="{FF2B5EF4-FFF2-40B4-BE49-F238E27FC236}">
                <a16:creationId xmlns:a16="http://schemas.microsoft.com/office/drawing/2014/main" id="{6CE1F2C5-89CD-418A-A4D1-E47EB4663993}"/>
              </a:ext>
            </a:extLst>
          </p:cNvPr>
          <p:cNvSpPr txBox="1"/>
          <p:nvPr/>
        </p:nvSpPr>
        <p:spPr>
          <a:xfrm>
            <a:off x="948212" y="5064026"/>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22</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50" name="文本框 49">
            <a:extLst>
              <a:ext uri="{FF2B5EF4-FFF2-40B4-BE49-F238E27FC236}">
                <a16:creationId xmlns:a16="http://schemas.microsoft.com/office/drawing/2014/main" id="{412091A9-15E9-4211-993B-A0BCD08ABFA2}"/>
              </a:ext>
            </a:extLst>
          </p:cNvPr>
          <p:cNvSpPr txBox="1"/>
          <p:nvPr/>
        </p:nvSpPr>
        <p:spPr>
          <a:xfrm>
            <a:off x="944071" y="2726324"/>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24</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51" name="文本框 50">
            <a:extLst>
              <a:ext uri="{FF2B5EF4-FFF2-40B4-BE49-F238E27FC236}">
                <a16:creationId xmlns:a16="http://schemas.microsoft.com/office/drawing/2014/main" id="{3E2C2583-A7B7-48B6-B947-43C4D1EFD155}"/>
              </a:ext>
            </a:extLst>
          </p:cNvPr>
          <p:cNvSpPr txBox="1"/>
          <p:nvPr/>
        </p:nvSpPr>
        <p:spPr>
          <a:xfrm>
            <a:off x="951691" y="2534187"/>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25</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52" name="文本框 51">
            <a:extLst>
              <a:ext uri="{FF2B5EF4-FFF2-40B4-BE49-F238E27FC236}">
                <a16:creationId xmlns:a16="http://schemas.microsoft.com/office/drawing/2014/main" id="{B6A50B27-210A-4C05-9F0D-BC4B8CC47D3C}"/>
              </a:ext>
            </a:extLst>
          </p:cNvPr>
          <p:cNvSpPr txBox="1"/>
          <p:nvPr/>
        </p:nvSpPr>
        <p:spPr>
          <a:xfrm>
            <a:off x="951691" y="2338240"/>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26</a:t>
            </a:r>
            <a:endParaRPr lang="zh-CN" altLang="en-US" sz="1600" dirty="0">
              <a:solidFill>
                <a:srgbClr val="FF0000"/>
              </a:solidFill>
              <a:latin typeface="宋体" panose="02010600030101010101" pitchFamily="2" charset="-122"/>
              <a:ea typeface="宋体" panose="02010600030101010101" pitchFamily="2" charset="-122"/>
            </a:endParaRPr>
          </a:p>
        </p:txBody>
      </p:sp>
      <p:graphicFrame>
        <p:nvGraphicFramePr>
          <p:cNvPr id="53" name="表格 52">
            <a:extLst>
              <a:ext uri="{FF2B5EF4-FFF2-40B4-BE49-F238E27FC236}">
                <a16:creationId xmlns:a16="http://schemas.microsoft.com/office/drawing/2014/main" id="{71AFD23E-87A2-494C-B5E3-7A03DD175D3E}"/>
              </a:ext>
            </a:extLst>
          </p:cNvPr>
          <p:cNvGraphicFramePr>
            <a:graphicFrameLocks noGrp="1"/>
          </p:cNvGraphicFramePr>
          <p:nvPr>
            <p:extLst>
              <p:ext uri="{D42A27DB-BD31-4B8C-83A1-F6EECF244321}">
                <p14:modId xmlns:p14="http://schemas.microsoft.com/office/powerpoint/2010/main" val="3386459619"/>
              </p:ext>
            </p:extLst>
          </p:nvPr>
        </p:nvGraphicFramePr>
        <p:xfrm>
          <a:off x="5685411" y="1298674"/>
          <a:ext cx="5904609" cy="5181600"/>
        </p:xfrm>
        <a:graphic>
          <a:graphicData uri="http://schemas.openxmlformats.org/drawingml/2006/table">
            <a:tbl>
              <a:tblPr firstRow="1" bandRow="1">
                <a:tableStyleId>{5C22544A-7EE6-4342-B048-85BDC9FD1C3A}</a:tableStyleId>
              </a:tblPr>
              <a:tblGrid>
                <a:gridCol w="957562">
                  <a:extLst>
                    <a:ext uri="{9D8B030D-6E8A-4147-A177-3AD203B41FA5}">
                      <a16:colId xmlns:a16="http://schemas.microsoft.com/office/drawing/2014/main" val="4118019144"/>
                    </a:ext>
                  </a:extLst>
                </a:gridCol>
                <a:gridCol w="1677899">
                  <a:extLst>
                    <a:ext uri="{9D8B030D-6E8A-4147-A177-3AD203B41FA5}">
                      <a16:colId xmlns:a16="http://schemas.microsoft.com/office/drawing/2014/main" val="3752509511"/>
                    </a:ext>
                  </a:extLst>
                </a:gridCol>
                <a:gridCol w="1209587">
                  <a:extLst>
                    <a:ext uri="{9D8B030D-6E8A-4147-A177-3AD203B41FA5}">
                      <a16:colId xmlns:a16="http://schemas.microsoft.com/office/drawing/2014/main" val="2066792440"/>
                    </a:ext>
                  </a:extLst>
                </a:gridCol>
                <a:gridCol w="2059561">
                  <a:extLst>
                    <a:ext uri="{9D8B030D-6E8A-4147-A177-3AD203B41FA5}">
                      <a16:colId xmlns:a16="http://schemas.microsoft.com/office/drawing/2014/main" val="2567930851"/>
                    </a:ext>
                  </a:extLst>
                </a:gridCol>
              </a:tblGrid>
              <a:tr h="370840">
                <a:tc>
                  <a:txBody>
                    <a:bodyPr/>
                    <a:lstStyle/>
                    <a:p>
                      <a:pPr algn="ctr"/>
                      <a:r>
                        <a:rPr lang="zh-CN" altLang="en-US" dirty="0"/>
                        <a:t>序号</a:t>
                      </a:r>
                    </a:p>
                  </a:txBody>
                  <a:tcPr/>
                </a:tc>
                <a:tc>
                  <a:txBody>
                    <a:bodyPr/>
                    <a:lstStyle/>
                    <a:p>
                      <a:pPr algn="ctr"/>
                      <a:r>
                        <a:rPr lang="zh-CN" altLang="en-US" dirty="0"/>
                        <a:t>名称</a:t>
                      </a:r>
                    </a:p>
                  </a:txBody>
                  <a:tcPr/>
                </a:tc>
                <a:tc>
                  <a:txBody>
                    <a:bodyPr/>
                    <a:lstStyle/>
                    <a:p>
                      <a:pPr algn="ctr"/>
                      <a:r>
                        <a:rPr lang="zh-CN" altLang="en-US" dirty="0"/>
                        <a:t>序号</a:t>
                      </a:r>
                    </a:p>
                  </a:txBody>
                  <a:tcPr/>
                </a:tc>
                <a:tc>
                  <a:txBody>
                    <a:bodyPr/>
                    <a:lstStyle/>
                    <a:p>
                      <a:pPr algn="ctr"/>
                      <a:r>
                        <a:rPr lang="zh-CN" altLang="en-US" dirty="0"/>
                        <a:t>名称</a:t>
                      </a:r>
                    </a:p>
                  </a:txBody>
                  <a:tcPr/>
                </a:tc>
                <a:extLst>
                  <a:ext uri="{0D108BD9-81ED-4DB2-BD59-A6C34878D82A}">
                    <a16:rowId xmlns:a16="http://schemas.microsoft.com/office/drawing/2014/main" val="231156522"/>
                  </a:ext>
                </a:extLst>
              </a:tr>
              <a:tr h="370840">
                <a:tc>
                  <a:txBody>
                    <a:bodyPr/>
                    <a:lstStyle/>
                    <a:p>
                      <a:pPr algn="ctr"/>
                      <a:r>
                        <a:rPr lang="en-US" altLang="zh-CN" dirty="0"/>
                        <a:t>1</a:t>
                      </a:r>
                      <a:endParaRPr lang="zh-CN" altLang="en-US" dirty="0"/>
                    </a:p>
                  </a:txBody>
                  <a:tcPr/>
                </a:tc>
                <a:tc>
                  <a:txBody>
                    <a:bodyPr/>
                    <a:lstStyle/>
                    <a:p>
                      <a:r>
                        <a:rPr lang="zh-CN" altLang="en-US" dirty="0"/>
                        <a:t>工作小时计</a:t>
                      </a:r>
                    </a:p>
                  </a:txBody>
                  <a:tcPr/>
                </a:tc>
                <a:tc>
                  <a:txBody>
                    <a:bodyPr/>
                    <a:lstStyle/>
                    <a:p>
                      <a:pPr algn="ctr"/>
                      <a:r>
                        <a:rPr lang="en-US" altLang="zh-CN" dirty="0"/>
                        <a:t>14</a:t>
                      </a:r>
                      <a:endParaRPr lang="zh-CN" altLang="en-US" dirty="0"/>
                    </a:p>
                  </a:txBody>
                  <a:tcPr/>
                </a:tc>
                <a:tc>
                  <a:txBody>
                    <a:bodyPr/>
                    <a:lstStyle/>
                    <a:p>
                      <a:r>
                        <a:rPr lang="zh-CN" altLang="en-US" dirty="0"/>
                        <a:t>系统时间</a:t>
                      </a:r>
                    </a:p>
                  </a:txBody>
                  <a:tcPr/>
                </a:tc>
                <a:extLst>
                  <a:ext uri="{0D108BD9-81ED-4DB2-BD59-A6C34878D82A}">
                    <a16:rowId xmlns:a16="http://schemas.microsoft.com/office/drawing/2014/main" val="2625523493"/>
                  </a:ext>
                </a:extLst>
              </a:tr>
              <a:tr h="370840">
                <a:tc>
                  <a:txBody>
                    <a:bodyPr/>
                    <a:lstStyle/>
                    <a:p>
                      <a:pPr algn="ctr"/>
                      <a:r>
                        <a:rPr lang="en-US" altLang="zh-CN" dirty="0"/>
                        <a:t>2</a:t>
                      </a:r>
                      <a:endParaRPr lang="zh-CN" altLang="en-US" dirty="0"/>
                    </a:p>
                  </a:txBody>
                  <a:tcPr/>
                </a:tc>
                <a:tc>
                  <a:txBody>
                    <a:bodyPr/>
                    <a:lstStyle/>
                    <a:p>
                      <a:r>
                        <a:rPr lang="zh-CN" altLang="en-US" dirty="0"/>
                        <a:t>蓝牙</a:t>
                      </a:r>
                    </a:p>
                  </a:txBody>
                  <a:tcPr/>
                </a:tc>
                <a:tc>
                  <a:txBody>
                    <a:bodyPr/>
                    <a:lstStyle/>
                    <a:p>
                      <a:pPr algn="ctr"/>
                      <a:r>
                        <a:rPr lang="en-US" altLang="zh-CN" dirty="0"/>
                        <a:t>15</a:t>
                      </a:r>
                      <a:endParaRPr lang="zh-CN" altLang="en-US" dirty="0"/>
                    </a:p>
                  </a:txBody>
                  <a:tcPr/>
                </a:tc>
                <a:tc>
                  <a:txBody>
                    <a:bodyPr/>
                    <a:lstStyle/>
                    <a:p>
                      <a:r>
                        <a:rPr lang="zh-CN" altLang="en-US" dirty="0"/>
                        <a:t>尾气再生</a:t>
                      </a:r>
                    </a:p>
                  </a:txBody>
                  <a:tcPr/>
                </a:tc>
                <a:extLst>
                  <a:ext uri="{0D108BD9-81ED-4DB2-BD59-A6C34878D82A}">
                    <a16:rowId xmlns:a16="http://schemas.microsoft.com/office/drawing/2014/main" val="4134995588"/>
                  </a:ext>
                </a:extLst>
              </a:tr>
              <a:tr h="370840">
                <a:tc>
                  <a:txBody>
                    <a:bodyPr/>
                    <a:lstStyle/>
                    <a:p>
                      <a:pPr algn="ctr"/>
                      <a:r>
                        <a:rPr lang="en-US" altLang="zh-CN" dirty="0"/>
                        <a:t>3</a:t>
                      </a:r>
                      <a:endParaRPr lang="zh-CN" altLang="en-US" dirty="0"/>
                    </a:p>
                  </a:txBody>
                  <a:tcPr/>
                </a:tc>
                <a:tc>
                  <a:txBody>
                    <a:bodyPr/>
                    <a:lstStyle/>
                    <a:p>
                      <a:r>
                        <a:rPr lang="zh-CN" altLang="en-US" dirty="0"/>
                        <a:t>经济模式</a:t>
                      </a:r>
                    </a:p>
                  </a:txBody>
                  <a:tcPr/>
                </a:tc>
                <a:tc>
                  <a:txBody>
                    <a:bodyPr/>
                    <a:lstStyle/>
                    <a:p>
                      <a:pPr algn="ctr"/>
                      <a:r>
                        <a:rPr lang="en-US" altLang="zh-CN" dirty="0"/>
                        <a:t>16</a:t>
                      </a:r>
                      <a:endParaRPr lang="zh-CN" altLang="en-US" dirty="0"/>
                    </a:p>
                  </a:txBody>
                  <a:tcPr/>
                </a:tc>
                <a:tc>
                  <a:txBody>
                    <a:bodyPr/>
                    <a:lstStyle/>
                    <a:p>
                      <a:r>
                        <a:rPr lang="zh-CN" altLang="en-US" dirty="0"/>
                        <a:t>尾气温度高</a:t>
                      </a:r>
                    </a:p>
                  </a:txBody>
                  <a:tcPr/>
                </a:tc>
                <a:extLst>
                  <a:ext uri="{0D108BD9-81ED-4DB2-BD59-A6C34878D82A}">
                    <a16:rowId xmlns:a16="http://schemas.microsoft.com/office/drawing/2014/main" val="2682651987"/>
                  </a:ext>
                </a:extLst>
              </a:tr>
              <a:tr h="370840">
                <a:tc>
                  <a:txBody>
                    <a:bodyPr/>
                    <a:lstStyle/>
                    <a:p>
                      <a:pPr algn="ctr"/>
                      <a:r>
                        <a:rPr lang="en-US" altLang="zh-CN" dirty="0"/>
                        <a:t>4</a:t>
                      </a:r>
                      <a:endParaRPr lang="zh-CN" altLang="en-US" dirty="0"/>
                    </a:p>
                  </a:txBody>
                  <a:tcPr/>
                </a:tc>
                <a:tc>
                  <a:txBody>
                    <a:bodyPr/>
                    <a:lstStyle/>
                    <a:p>
                      <a:r>
                        <a:rPr lang="zh-CN" altLang="en-US" dirty="0"/>
                        <a:t>高低速</a:t>
                      </a:r>
                    </a:p>
                  </a:txBody>
                  <a:tcPr/>
                </a:tc>
                <a:tc>
                  <a:txBody>
                    <a:bodyPr/>
                    <a:lstStyle/>
                    <a:p>
                      <a:pPr algn="ctr"/>
                      <a:r>
                        <a:rPr lang="en-US" altLang="zh-CN" dirty="0"/>
                        <a:t>17</a:t>
                      </a:r>
                      <a:endParaRPr lang="zh-CN" altLang="en-US" dirty="0"/>
                    </a:p>
                  </a:txBody>
                  <a:tcPr/>
                </a:tc>
                <a:tc>
                  <a:txBody>
                    <a:bodyPr/>
                    <a:lstStyle/>
                    <a:p>
                      <a:r>
                        <a:rPr lang="zh-CN" altLang="en-US" dirty="0"/>
                        <a:t>尾气禁止再生</a:t>
                      </a:r>
                    </a:p>
                  </a:txBody>
                  <a:tcPr/>
                </a:tc>
                <a:extLst>
                  <a:ext uri="{0D108BD9-81ED-4DB2-BD59-A6C34878D82A}">
                    <a16:rowId xmlns:a16="http://schemas.microsoft.com/office/drawing/2014/main" val="3990388455"/>
                  </a:ext>
                </a:extLst>
              </a:tr>
              <a:tr h="370840">
                <a:tc>
                  <a:txBody>
                    <a:bodyPr/>
                    <a:lstStyle/>
                    <a:p>
                      <a:pPr algn="ctr"/>
                      <a:r>
                        <a:rPr lang="en-US" altLang="zh-CN" dirty="0"/>
                        <a:t>5</a:t>
                      </a:r>
                      <a:endParaRPr lang="zh-CN" altLang="en-US" dirty="0"/>
                    </a:p>
                  </a:txBody>
                  <a:tcPr/>
                </a:tc>
                <a:tc>
                  <a:txBody>
                    <a:bodyPr/>
                    <a:lstStyle/>
                    <a:p>
                      <a:r>
                        <a:rPr lang="zh-CN" altLang="en-US" dirty="0"/>
                        <a:t>自动怠速</a:t>
                      </a:r>
                    </a:p>
                  </a:txBody>
                  <a:tcPr/>
                </a:tc>
                <a:tc>
                  <a:txBody>
                    <a:bodyPr/>
                    <a:lstStyle/>
                    <a:p>
                      <a:pPr algn="ctr"/>
                      <a:r>
                        <a:rPr lang="en-US" altLang="zh-CN" dirty="0"/>
                        <a:t>18</a:t>
                      </a:r>
                      <a:endParaRPr lang="zh-CN" altLang="en-US" dirty="0"/>
                    </a:p>
                  </a:txBody>
                  <a:tcPr/>
                </a:tc>
                <a:tc>
                  <a:txBody>
                    <a:bodyPr/>
                    <a:lstStyle/>
                    <a:p>
                      <a:r>
                        <a:rPr lang="zh-CN" altLang="en-US" dirty="0"/>
                        <a:t>尿素液位</a:t>
                      </a:r>
                    </a:p>
                  </a:txBody>
                  <a:tcPr/>
                </a:tc>
                <a:extLst>
                  <a:ext uri="{0D108BD9-81ED-4DB2-BD59-A6C34878D82A}">
                    <a16:rowId xmlns:a16="http://schemas.microsoft.com/office/drawing/2014/main" val="4259314295"/>
                  </a:ext>
                </a:extLst>
              </a:tr>
              <a:tr h="370840">
                <a:tc>
                  <a:txBody>
                    <a:bodyPr/>
                    <a:lstStyle/>
                    <a:p>
                      <a:pPr algn="ctr"/>
                      <a:r>
                        <a:rPr lang="en-US" altLang="zh-CN" dirty="0"/>
                        <a:t>6</a:t>
                      </a:r>
                      <a:endParaRPr lang="zh-CN" altLang="en-US" dirty="0"/>
                    </a:p>
                  </a:txBody>
                  <a:tcPr/>
                </a:tc>
                <a:tc>
                  <a:txBody>
                    <a:bodyPr/>
                    <a:lstStyle/>
                    <a:p>
                      <a:r>
                        <a:rPr lang="zh-CN" altLang="en-US" dirty="0"/>
                        <a:t>增力</a:t>
                      </a:r>
                    </a:p>
                  </a:txBody>
                  <a:tcPr/>
                </a:tc>
                <a:tc>
                  <a:txBody>
                    <a:bodyPr/>
                    <a:lstStyle/>
                    <a:p>
                      <a:pPr algn="ctr"/>
                      <a:r>
                        <a:rPr lang="en-US" altLang="zh-CN" dirty="0"/>
                        <a:t>19</a:t>
                      </a:r>
                      <a:endParaRPr lang="zh-CN" altLang="en-US" dirty="0"/>
                    </a:p>
                  </a:txBody>
                  <a:tcPr/>
                </a:tc>
                <a:tc>
                  <a:txBody>
                    <a:bodyPr/>
                    <a:lstStyle/>
                    <a:p>
                      <a:r>
                        <a:rPr lang="zh-CN" altLang="en-US" dirty="0"/>
                        <a:t>主界面功能设置</a:t>
                      </a:r>
                    </a:p>
                  </a:txBody>
                  <a:tcPr/>
                </a:tc>
                <a:extLst>
                  <a:ext uri="{0D108BD9-81ED-4DB2-BD59-A6C34878D82A}">
                    <a16:rowId xmlns:a16="http://schemas.microsoft.com/office/drawing/2014/main" val="3068314535"/>
                  </a:ext>
                </a:extLst>
              </a:tr>
              <a:tr h="370840">
                <a:tc>
                  <a:txBody>
                    <a:bodyPr/>
                    <a:lstStyle/>
                    <a:p>
                      <a:pPr algn="ctr"/>
                      <a:r>
                        <a:rPr lang="en-US" altLang="zh-CN" dirty="0"/>
                        <a:t>7</a:t>
                      </a:r>
                      <a:endParaRPr lang="zh-CN" altLang="en-US" dirty="0"/>
                    </a:p>
                  </a:txBody>
                  <a:tcPr/>
                </a:tc>
                <a:tc>
                  <a:txBody>
                    <a:bodyPr/>
                    <a:lstStyle/>
                    <a:p>
                      <a:r>
                        <a:rPr lang="zh-CN" altLang="en-US" dirty="0"/>
                        <a:t>功率模式</a:t>
                      </a:r>
                    </a:p>
                  </a:txBody>
                  <a:tcPr/>
                </a:tc>
                <a:tc>
                  <a:txBody>
                    <a:bodyPr/>
                    <a:lstStyle/>
                    <a:p>
                      <a:pPr algn="ctr"/>
                      <a:r>
                        <a:rPr lang="en-US" altLang="zh-CN" dirty="0"/>
                        <a:t>20</a:t>
                      </a:r>
                      <a:endParaRPr lang="zh-CN" altLang="en-US" dirty="0"/>
                    </a:p>
                  </a:txBody>
                  <a:tcPr/>
                </a:tc>
                <a:tc>
                  <a:txBody>
                    <a:bodyPr/>
                    <a:lstStyle/>
                    <a:p>
                      <a:r>
                        <a:rPr lang="zh-CN" altLang="en-US" dirty="0"/>
                        <a:t>消音</a:t>
                      </a:r>
                    </a:p>
                  </a:txBody>
                  <a:tcPr/>
                </a:tc>
                <a:extLst>
                  <a:ext uri="{0D108BD9-81ED-4DB2-BD59-A6C34878D82A}">
                    <a16:rowId xmlns:a16="http://schemas.microsoft.com/office/drawing/2014/main" val="3909096736"/>
                  </a:ext>
                </a:extLst>
              </a:tr>
              <a:tr h="370840">
                <a:tc>
                  <a:txBody>
                    <a:bodyPr/>
                    <a:lstStyle/>
                    <a:p>
                      <a:pPr algn="ctr"/>
                      <a:r>
                        <a:rPr lang="en-US" altLang="zh-CN" dirty="0"/>
                        <a:t>8</a:t>
                      </a:r>
                      <a:endParaRPr lang="zh-CN" altLang="en-US" dirty="0"/>
                    </a:p>
                  </a:txBody>
                  <a:tcPr/>
                </a:tc>
                <a:tc>
                  <a:txBody>
                    <a:bodyPr/>
                    <a:lstStyle/>
                    <a:p>
                      <a:r>
                        <a:rPr lang="zh-CN" altLang="en-US" dirty="0"/>
                        <a:t>档位图标</a:t>
                      </a:r>
                    </a:p>
                  </a:txBody>
                  <a:tcPr/>
                </a:tc>
                <a:tc>
                  <a:txBody>
                    <a:bodyPr/>
                    <a:lstStyle/>
                    <a:p>
                      <a:pPr algn="ctr"/>
                      <a:r>
                        <a:rPr lang="en-US" altLang="zh-CN" dirty="0"/>
                        <a:t>21</a:t>
                      </a:r>
                      <a:endParaRPr lang="zh-CN" altLang="en-US" dirty="0"/>
                    </a:p>
                  </a:txBody>
                  <a:tcPr/>
                </a:tc>
                <a:tc>
                  <a:txBody>
                    <a:bodyPr/>
                    <a:lstStyle/>
                    <a:p>
                      <a:r>
                        <a:rPr lang="zh-CN" altLang="en-US" dirty="0"/>
                        <a:t>主菜单界面</a:t>
                      </a:r>
                    </a:p>
                  </a:txBody>
                  <a:tcPr/>
                </a:tc>
                <a:extLst>
                  <a:ext uri="{0D108BD9-81ED-4DB2-BD59-A6C34878D82A}">
                    <a16:rowId xmlns:a16="http://schemas.microsoft.com/office/drawing/2014/main" val="2400322215"/>
                  </a:ext>
                </a:extLst>
              </a:tr>
              <a:tr h="370840">
                <a:tc>
                  <a:txBody>
                    <a:bodyPr/>
                    <a:lstStyle/>
                    <a:p>
                      <a:pPr algn="ctr"/>
                      <a:r>
                        <a:rPr lang="en-US" altLang="zh-CN" dirty="0"/>
                        <a:t>9</a:t>
                      </a:r>
                      <a:endParaRPr lang="zh-CN" altLang="en-US" dirty="0"/>
                    </a:p>
                  </a:txBody>
                  <a:tcPr/>
                </a:tc>
                <a:tc>
                  <a:txBody>
                    <a:bodyPr/>
                    <a:lstStyle/>
                    <a:p>
                      <a:r>
                        <a:rPr lang="zh-CN" altLang="en-US" dirty="0"/>
                        <a:t>倾翻预警</a:t>
                      </a:r>
                    </a:p>
                  </a:txBody>
                  <a:tcPr/>
                </a:tc>
                <a:tc>
                  <a:txBody>
                    <a:bodyPr/>
                    <a:lstStyle/>
                    <a:p>
                      <a:pPr algn="ctr"/>
                      <a:r>
                        <a:rPr lang="en-US" altLang="zh-CN" dirty="0"/>
                        <a:t>22</a:t>
                      </a:r>
                      <a:endParaRPr lang="zh-CN" altLang="en-US" dirty="0"/>
                    </a:p>
                  </a:txBody>
                  <a:tcPr/>
                </a:tc>
                <a:tc>
                  <a:txBody>
                    <a:bodyPr/>
                    <a:lstStyle/>
                    <a:p>
                      <a:r>
                        <a:rPr lang="zh-CN" altLang="en-US" dirty="0"/>
                        <a:t>燃油位</a:t>
                      </a:r>
                    </a:p>
                  </a:txBody>
                  <a:tcPr/>
                </a:tc>
                <a:extLst>
                  <a:ext uri="{0D108BD9-81ED-4DB2-BD59-A6C34878D82A}">
                    <a16:rowId xmlns:a16="http://schemas.microsoft.com/office/drawing/2014/main" val="2480113280"/>
                  </a:ext>
                </a:extLst>
              </a:tr>
              <a:tr h="370840">
                <a:tc>
                  <a:txBody>
                    <a:bodyPr/>
                    <a:lstStyle/>
                    <a:p>
                      <a:pPr algn="ctr"/>
                      <a:r>
                        <a:rPr lang="en-US" altLang="zh-CN" dirty="0"/>
                        <a:t>10</a:t>
                      </a:r>
                      <a:endParaRPr lang="zh-CN" altLang="en-US" dirty="0"/>
                    </a:p>
                  </a:txBody>
                  <a:tcPr/>
                </a:tc>
                <a:tc>
                  <a:txBody>
                    <a:bodyPr/>
                    <a:lstStyle/>
                    <a:p>
                      <a:r>
                        <a:rPr lang="zh-CN" altLang="en-US" dirty="0"/>
                        <a:t>预热指示</a:t>
                      </a:r>
                    </a:p>
                  </a:txBody>
                  <a:tcPr/>
                </a:tc>
                <a:tc>
                  <a:txBody>
                    <a:bodyPr/>
                    <a:lstStyle/>
                    <a:p>
                      <a:pPr algn="ctr"/>
                      <a:r>
                        <a:rPr lang="en-US" altLang="zh-CN" dirty="0"/>
                        <a:t>23</a:t>
                      </a:r>
                      <a:endParaRPr lang="zh-CN" altLang="en-US" dirty="0"/>
                    </a:p>
                  </a:txBody>
                  <a:tcPr/>
                </a:tc>
                <a:tc>
                  <a:txBody>
                    <a:bodyPr/>
                    <a:lstStyle/>
                    <a:p>
                      <a:r>
                        <a:rPr lang="zh-CN" altLang="en-US" dirty="0"/>
                        <a:t>冷却液温度</a:t>
                      </a:r>
                    </a:p>
                  </a:txBody>
                  <a:tcPr/>
                </a:tc>
                <a:extLst>
                  <a:ext uri="{0D108BD9-81ED-4DB2-BD59-A6C34878D82A}">
                    <a16:rowId xmlns:a16="http://schemas.microsoft.com/office/drawing/2014/main" val="3365402293"/>
                  </a:ext>
                </a:extLst>
              </a:tr>
              <a:tr h="370840">
                <a:tc>
                  <a:txBody>
                    <a:bodyPr/>
                    <a:lstStyle/>
                    <a:p>
                      <a:pPr algn="ctr"/>
                      <a:r>
                        <a:rPr lang="en-US" altLang="zh-CN" dirty="0"/>
                        <a:t>11</a:t>
                      </a:r>
                      <a:endParaRPr lang="zh-CN" altLang="en-US" dirty="0"/>
                    </a:p>
                  </a:txBody>
                  <a:tcPr/>
                </a:tc>
                <a:tc>
                  <a:txBody>
                    <a:bodyPr/>
                    <a:lstStyle/>
                    <a:p>
                      <a:r>
                        <a:rPr lang="zh-CN" altLang="en-US" dirty="0"/>
                        <a:t>快换指示</a:t>
                      </a:r>
                    </a:p>
                  </a:txBody>
                  <a:tcPr/>
                </a:tc>
                <a:tc>
                  <a:txBody>
                    <a:bodyPr/>
                    <a:lstStyle/>
                    <a:p>
                      <a:pPr algn="ctr"/>
                      <a:r>
                        <a:rPr lang="en-US" altLang="zh-CN" dirty="0"/>
                        <a:t>24</a:t>
                      </a:r>
                      <a:endParaRPr lang="zh-CN" altLang="en-US" dirty="0"/>
                    </a:p>
                  </a:txBody>
                  <a:tcPr/>
                </a:tc>
                <a:tc>
                  <a:txBody>
                    <a:bodyPr/>
                    <a:lstStyle/>
                    <a:p>
                      <a:r>
                        <a:rPr lang="zh-CN" altLang="en-US" dirty="0"/>
                        <a:t>安全带</a:t>
                      </a:r>
                    </a:p>
                  </a:txBody>
                  <a:tcPr/>
                </a:tc>
                <a:extLst>
                  <a:ext uri="{0D108BD9-81ED-4DB2-BD59-A6C34878D82A}">
                    <a16:rowId xmlns:a16="http://schemas.microsoft.com/office/drawing/2014/main" val="1325721659"/>
                  </a:ext>
                </a:extLst>
              </a:tr>
              <a:tr h="219194">
                <a:tc>
                  <a:txBody>
                    <a:bodyPr/>
                    <a:lstStyle/>
                    <a:p>
                      <a:pPr algn="ctr"/>
                      <a:r>
                        <a:rPr lang="en-US" altLang="zh-CN" dirty="0"/>
                        <a:t>12</a:t>
                      </a:r>
                      <a:endParaRPr lang="zh-CN" altLang="en-US" dirty="0"/>
                    </a:p>
                  </a:txBody>
                  <a:tcPr/>
                </a:tc>
                <a:tc>
                  <a:txBody>
                    <a:bodyPr/>
                    <a:lstStyle/>
                    <a:p>
                      <a:r>
                        <a:rPr lang="zh-CN" altLang="en-US" dirty="0"/>
                        <a:t>空调</a:t>
                      </a:r>
                    </a:p>
                  </a:txBody>
                  <a:tcPr/>
                </a:tc>
                <a:tc>
                  <a:txBody>
                    <a:bodyPr/>
                    <a:lstStyle/>
                    <a:p>
                      <a:pPr algn="ctr"/>
                      <a:r>
                        <a:rPr lang="en-US" altLang="zh-CN" dirty="0"/>
                        <a:t>25</a:t>
                      </a:r>
                      <a:endParaRPr lang="zh-CN" altLang="en-US" dirty="0"/>
                    </a:p>
                  </a:txBody>
                  <a:tcPr/>
                </a:tc>
                <a:tc>
                  <a:txBody>
                    <a:bodyPr/>
                    <a:lstStyle/>
                    <a:p>
                      <a:r>
                        <a:rPr lang="zh-CN" altLang="en-US" dirty="0"/>
                        <a:t>发动机警告灯</a:t>
                      </a:r>
                    </a:p>
                  </a:txBody>
                  <a:tcPr/>
                </a:tc>
                <a:extLst>
                  <a:ext uri="{0D108BD9-81ED-4DB2-BD59-A6C34878D82A}">
                    <a16:rowId xmlns:a16="http://schemas.microsoft.com/office/drawing/2014/main" val="825447900"/>
                  </a:ext>
                </a:extLst>
              </a:tr>
              <a:tr h="219194">
                <a:tc>
                  <a:txBody>
                    <a:bodyPr/>
                    <a:lstStyle/>
                    <a:p>
                      <a:pPr algn="ctr"/>
                      <a:r>
                        <a:rPr lang="en-US" altLang="zh-CN" dirty="0"/>
                        <a:t>13</a:t>
                      </a:r>
                      <a:endParaRPr lang="zh-CN" altLang="en-US" dirty="0"/>
                    </a:p>
                  </a:txBody>
                  <a:tcPr/>
                </a:tc>
                <a:tc>
                  <a:txBody>
                    <a:bodyPr/>
                    <a:lstStyle/>
                    <a:p>
                      <a:r>
                        <a:rPr lang="zh-CN" altLang="en-US" dirty="0"/>
                        <a:t>多媒体</a:t>
                      </a:r>
                    </a:p>
                  </a:txBody>
                  <a:tcPr/>
                </a:tc>
                <a:tc>
                  <a:txBody>
                    <a:bodyPr/>
                    <a:lstStyle/>
                    <a:p>
                      <a:pPr algn="ctr"/>
                      <a:r>
                        <a:rPr lang="en-US" altLang="zh-CN" dirty="0"/>
                        <a:t>26</a:t>
                      </a:r>
                      <a:endParaRPr lang="zh-CN" altLang="en-US" dirty="0"/>
                    </a:p>
                  </a:txBody>
                  <a:tcPr/>
                </a:tc>
                <a:tc>
                  <a:txBody>
                    <a:bodyPr/>
                    <a:lstStyle/>
                    <a:p>
                      <a:r>
                        <a:rPr lang="zh-CN" altLang="en-US" dirty="0"/>
                        <a:t>发动机停止灯</a:t>
                      </a:r>
                    </a:p>
                  </a:txBody>
                  <a:tcPr/>
                </a:tc>
                <a:extLst>
                  <a:ext uri="{0D108BD9-81ED-4DB2-BD59-A6C34878D82A}">
                    <a16:rowId xmlns:a16="http://schemas.microsoft.com/office/drawing/2014/main" val="3253985207"/>
                  </a:ext>
                </a:extLst>
              </a:tr>
            </a:tbl>
          </a:graphicData>
        </a:graphic>
      </p:graphicFrame>
      <p:cxnSp>
        <p:nvCxnSpPr>
          <p:cNvPr id="54" name="直接连接符 53">
            <a:extLst>
              <a:ext uri="{FF2B5EF4-FFF2-40B4-BE49-F238E27FC236}">
                <a16:creationId xmlns:a16="http://schemas.microsoft.com/office/drawing/2014/main" id="{32D46A35-57B6-4F13-A3C0-B305F2BA4170}"/>
              </a:ext>
            </a:extLst>
          </p:cNvPr>
          <p:cNvCxnSpPr>
            <a:cxnSpLocks/>
          </p:cNvCxnSpPr>
          <p:nvPr/>
        </p:nvCxnSpPr>
        <p:spPr>
          <a:xfrm>
            <a:off x="1291337" y="4953000"/>
            <a:ext cx="139708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B198DB49-3AE1-47A1-B5C2-052751F514CA}"/>
              </a:ext>
            </a:extLst>
          </p:cNvPr>
          <p:cNvSpPr txBox="1"/>
          <p:nvPr/>
        </p:nvSpPr>
        <p:spPr>
          <a:xfrm>
            <a:off x="951691" y="4757054"/>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23</a:t>
            </a:r>
            <a:endParaRPr lang="zh-CN" altLang="en-US" sz="1600" dirty="0">
              <a:solidFill>
                <a:srgbClr val="FF0000"/>
              </a:solidFill>
              <a:latin typeface="宋体" panose="02010600030101010101" pitchFamily="2" charset="-122"/>
              <a:ea typeface="宋体" panose="02010600030101010101" pitchFamily="2" charset="-122"/>
            </a:endParaRPr>
          </a:p>
        </p:txBody>
      </p:sp>
      <p:cxnSp>
        <p:nvCxnSpPr>
          <p:cNvPr id="56" name="直接连接符 55">
            <a:extLst>
              <a:ext uri="{FF2B5EF4-FFF2-40B4-BE49-F238E27FC236}">
                <a16:creationId xmlns:a16="http://schemas.microsoft.com/office/drawing/2014/main" id="{250F9A54-FFC1-4DB2-AAE3-BC355BEFCAA4}"/>
              </a:ext>
            </a:extLst>
          </p:cNvPr>
          <p:cNvCxnSpPr/>
          <p:nvPr/>
        </p:nvCxnSpPr>
        <p:spPr>
          <a:xfrm flipV="1">
            <a:off x="3726180" y="6004560"/>
            <a:ext cx="0" cy="2438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33AD462-464A-4652-9416-83497F42BD90}"/>
              </a:ext>
            </a:extLst>
          </p:cNvPr>
          <p:cNvCxnSpPr/>
          <p:nvPr/>
        </p:nvCxnSpPr>
        <p:spPr>
          <a:xfrm flipV="1">
            <a:off x="2766266" y="6019800"/>
            <a:ext cx="0" cy="2438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4FE6B2FE-9294-4E50-BBDC-B3FC073A291A}"/>
              </a:ext>
            </a:extLst>
          </p:cNvPr>
          <p:cNvCxnSpPr/>
          <p:nvPr/>
        </p:nvCxnSpPr>
        <p:spPr>
          <a:xfrm flipV="1">
            <a:off x="1798526" y="6019800"/>
            <a:ext cx="0" cy="24384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9" name="文本框 58">
            <a:extLst>
              <a:ext uri="{FF2B5EF4-FFF2-40B4-BE49-F238E27FC236}">
                <a16:creationId xmlns:a16="http://schemas.microsoft.com/office/drawing/2014/main" id="{EE19198D-690F-4B23-8137-642A98158CBB}"/>
              </a:ext>
            </a:extLst>
          </p:cNvPr>
          <p:cNvSpPr txBox="1"/>
          <p:nvPr/>
        </p:nvSpPr>
        <p:spPr>
          <a:xfrm>
            <a:off x="3521562" y="6141720"/>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19</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60" name="文本框 59">
            <a:extLst>
              <a:ext uri="{FF2B5EF4-FFF2-40B4-BE49-F238E27FC236}">
                <a16:creationId xmlns:a16="http://schemas.microsoft.com/office/drawing/2014/main" id="{D6FBC2E6-35E2-4507-991B-CDBD0082DB96}"/>
              </a:ext>
            </a:extLst>
          </p:cNvPr>
          <p:cNvSpPr txBox="1"/>
          <p:nvPr/>
        </p:nvSpPr>
        <p:spPr>
          <a:xfrm>
            <a:off x="2569062" y="6141720"/>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20</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61" name="文本框 60">
            <a:extLst>
              <a:ext uri="{FF2B5EF4-FFF2-40B4-BE49-F238E27FC236}">
                <a16:creationId xmlns:a16="http://schemas.microsoft.com/office/drawing/2014/main" id="{DC3E3107-B50F-497A-86E9-FA22FB2FF4DD}"/>
              </a:ext>
            </a:extLst>
          </p:cNvPr>
          <p:cNvSpPr txBox="1"/>
          <p:nvPr/>
        </p:nvSpPr>
        <p:spPr>
          <a:xfrm>
            <a:off x="1612117" y="6145529"/>
            <a:ext cx="433780" cy="338554"/>
          </a:xfrm>
          <a:prstGeom prst="rect">
            <a:avLst/>
          </a:prstGeom>
          <a:noFill/>
        </p:spPr>
        <p:txBody>
          <a:bodyPr wrap="square" rtlCol="0">
            <a:spAutoFit/>
          </a:bodyPr>
          <a:lstStyle/>
          <a:p>
            <a:r>
              <a:rPr lang="en-US" altLang="zh-CN" sz="1600" dirty="0">
                <a:solidFill>
                  <a:srgbClr val="FF0000"/>
                </a:solidFill>
                <a:latin typeface="宋体" panose="02010600030101010101" pitchFamily="2" charset="-122"/>
                <a:ea typeface="宋体" panose="02010600030101010101" pitchFamily="2" charset="-122"/>
              </a:rPr>
              <a:t>21</a:t>
            </a:r>
            <a:endParaRPr lang="zh-CN" altLang="en-US" sz="1600" dirty="0">
              <a:solidFill>
                <a:srgbClr val="FF0000"/>
              </a:solidFill>
              <a:latin typeface="宋体" panose="02010600030101010101" pitchFamily="2" charset="-122"/>
              <a:ea typeface="宋体" panose="02010600030101010101" pitchFamily="2" charset="-122"/>
            </a:endParaRPr>
          </a:p>
        </p:txBody>
      </p:sp>
      <p:sp>
        <p:nvSpPr>
          <p:cNvPr id="62" name="文本框 61">
            <a:extLst>
              <a:ext uri="{FF2B5EF4-FFF2-40B4-BE49-F238E27FC236}">
                <a16:creationId xmlns:a16="http://schemas.microsoft.com/office/drawing/2014/main" id="{BBAA1C02-EBB1-4340-9F39-0C9E38B89910}"/>
              </a:ext>
            </a:extLst>
          </p:cNvPr>
          <p:cNvSpPr txBox="1"/>
          <p:nvPr/>
        </p:nvSpPr>
        <p:spPr>
          <a:xfrm>
            <a:off x="242000" y="1134442"/>
            <a:ext cx="2467342" cy="400110"/>
          </a:xfrm>
          <a:prstGeom prst="rect">
            <a:avLst/>
          </a:prstGeom>
          <a:noFill/>
        </p:spPr>
        <p:txBody>
          <a:bodyPr wrap="none" rtlCol="0">
            <a:spAutoFit/>
          </a:bodyPr>
          <a:lstStyle/>
          <a:p>
            <a:pPr marL="342900" indent="-342900">
              <a:buFont typeface="Wingdings" panose="05000000000000000000" pitchFamily="2" charset="2"/>
              <a:buChar char="Ø"/>
            </a:pP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仪表主界面介绍</a:t>
            </a:r>
          </a:p>
        </p:txBody>
      </p:sp>
    </p:spTree>
    <p:extLst>
      <p:ext uri="{BB962C8B-B14F-4D97-AF65-F5344CB8AC3E}">
        <p14:creationId xmlns:p14="http://schemas.microsoft.com/office/powerpoint/2010/main" val="2692940235"/>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F1DA6E5B-B05B-499E-A8CE-B6EAAB049EC8}"/>
              </a:ext>
            </a:extLst>
          </p:cNvPr>
          <p:cNvSpPr txBox="1"/>
          <p:nvPr/>
        </p:nvSpPr>
        <p:spPr>
          <a:xfrm>
            <a:off x="304029" y="952267"/>
            <a:ext cx="9185945" cy="1754326"/>
          </a:xfrm>
          <a:prstGeom prst="rect">
            <a:avLst/>
          </a:prstGeom>
          <a:noFill/>
        </p:spPr>
        <p:txBody>
          <a:bodyPr wrap="square" rtlCol="0">
            <a:spAutoFit/>
          </a:bodyPr>
          <a:lstStyle/>
          <a:p>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仪表主界面操作说明</a:t>
            </a:r>
            <a:endParaRPr lang="en-US" altLang="zh-CN" dirty="0">
              <a:latin typeface="微软雅黑" panose="020B0503020204020204" pitchFamily="34" charset="-122"/>
              <a:ea typeface="微软雅黑" panose="020B0503020204020204" pitchFamily="34"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）主界面</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可在主界面功能设置中</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切换界面风格</a:t>
            </a:r>
            <a:endParaRPr lang="en-US" altLang="zh-CN" dirty="0">
              <a:latin typeface="宋体" panose="02010600030101010101" pitchFamily="2" charset="-122"/>
              <a:ea typeface="宋体" panose="02010600030101010101" pitchFamily="2" charset="-122"/>
            </a:endParaRPr>
          </a:p>
        </p:txBody>
      </p:sp>
      <p:pic>
        <p:nvPicPr>
          <p:cNvPr id="4" name="图片 3" descr="screen82.png-2022-06-10-20-54-15-857">
            <a:extLst>
              <a:ext uri="{FF2B5EF4-FFF2-40B4-BE49-F238E27FC236}">
                <a16:creationId xmlns:a16="http://schemas.microsoft.com/office/drawing/2014/main" id="{2064372B-47A5-4327-8389-8AF59C427EDC}"/>
              </a:ext>
            </a:extLst>
          </p:cNvPr>
          <p:cNvPicPr>
            <a:picLocks noChangeAspect="1"/>
          </p:cNvPicPr>
          <p:nvPr/>
        </p:nvPicPr>
        <p:blipFill>
          <a:blip r:embed="rId2"/>
          <a:stretch>
            <a:fillRect/>
          </a:stretch>
        </p:blipFill>
        <p:spPr>
          <a:xfrm rot="5400000">
            <a:off x="3486359" y="2454716"/>
            <a:ext cx="3597785" cy="2120737"/>
          </a:xfrm>
          <a:prstGeom prst="rect">
            <a:avLst/>
          </a:prstGeom>
        </p:spPr>
      </p:pic>
      <p:pic>
        <p:nvPicPr>
          <p:cNvPr id="5" name="图片 4" descr="screen84.png-2022-06-10-20-54-15-980">
            <a:extLst>
              <a:ext uri="{FF2B5EF4-FFF2-40B4-BE49-F238E27FC236}">
                <a16:creationId xmlns:a16="http://schemas.microsoft.com/office/drawing/2014/main" id="{927F142B-5042-4AF4-A81C-205B87342F7A}"/>
              </a:ext>
            </a:extLst>
          </p:cNvPr>
          <p:cNvPicPr>
            <a:picLocks noChangeAspect="1"/>
          </p:cNvPicPr>
          <p:nvPr/>
        </p:nvPicPr>
        <p:blipFill>
          <a:blip r:embed="rId3"/>
          <a:stretch>
            <a:fillRect/>
          </a:stretch>
        </p:blipFill>
        <p:spPr>
          <a:xfrm rot="5400000">
            <a:off x="6465406" y="2429455"/>
            <a:ext cx="3604691" cy="2178166"/>
          </a:xfrm>
          <a:prstGeom prst="rect">
            <a:avLst/>
          </a:prstGeom>
        </p:spPr>
      </p:pic>
      <p:sp>
        <p:nvSpPr>
          <p:cNvPr id="6" name="圆角矩形 25">
            <a:extLst>
              <a:ext uri="{FF2B5EF4-FFF2-40B4-BE49-F238E27FC236}">
                <a16:creationId xmlns:a16="http://schemas.microsoft.com/office/drawing/2014/main" id="{613A9FF8-810A-4999-B70B-B051AA6342AA}"/>
              </a:ext>
            </a:extLst>
          </p:cNvPr>
          <p:cNvSpPr/>
          <p:nvPr/>
        </p:nvSpPr>
        <p:spPr>
          <a:xfrm>
            <a:off x="4306124" y="5725497"/>
            <a:ext cx="1958254" cy="528145"/>
          </a:xfrm>
          <a:prstGeom prst="roundRect">
            <a:avLst/>
          </a:prstGeom>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主界面</a:t>
            </a:r>
            <a:r>
              <a:rPr lang="en-US" altLang="zh-CN" dirty="0"/>
              <a:t>1</a:t>
            </a:r>
            <a:endParaRPr lang="zh-CN" altLang="en-US" dirty="0"/>
          </a:p>
        </p:txBody>
      </p:sp>
      <p:sp>
        <p:nvSpPr>
          <p:cNvPr id="7" name="圆角矩形 26">
            <a:extLst>
              <a:ext uri="{FF2B5EF4-FFF2-40B4-BE49-F238E27FC236}">
                <a16:creationId xmlns:a16="http://schemas.microsoft.com/office/drawing/2014/main" id="{DCAA212C-B459-4522-923A-1E2E9E802A07}"/>
              </a:ext>
            </a:extLst>
          </p:cNvPr>
          <p:cNvSpPr/>
          <p:nvPr/>
        </p:nvSpPr>
        <p:spPr>
          <a:xfrm>
            <a:off x="7288624" y="5725498"/>
            <a:ext cx="1958254" cy="528145"/>
          </a:xfrm>
          <a:prstGeom prst="roundRect">
            <a:avLst/>
          </a:prstGeom>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主界面</a:t>
            </a:r>
            <a:r>
              <a:rPr lang="en-US" altLang="zh-CN" dirty="0"/>
              <a:t>2</a:t>
            </a:r>
            <a:endParaRPr lang="zh-CN" altLang="en-US" dirty="0"/>
          </a:p>
        </p:txBody>
      </p:sp>
      <p:pic>
        <p:nvPicPr>
          <p:cNvPr id="8" name="图片 7">
            <a:extLst>
              <a:ext uri="{FF2B5EF4-FFF2-40B4-BE49-F238E27FC236}">
                <a16:creationId xmlns:a16="http://schemas.microsoft.com/office/drawing/2014/main" id="{6C7EE1F8-013C-499A-8C51-BD2388A52844}"/>
              </a:ext>
            </a:extLst>
          </p:cNvPr>
          <p:cNvPicPr/>
          <p:nvPr/>
        </p:nvPicPr>
        <p:blipFill>
          <a:blip r:embed="rId4"/>
          <a:stretch>
            <a:fillRect/>
          </a:stretch>
        </p:blipFill>
        <p:spPr>
          <a:xfrm>
            <a:off x="870420" y="3476855"/>
            <a:ext cx="359410" cy="359410"/>
          </a:xfrm>
          <a:prstGeom prst="rect">
            <a:avLst/>
          </a:prstGeom>
        </p:spPr>
      </p:pic>
      <p:cxnSp>
        <p:nvCxnSpPr>
          <p:cNvPr id="9" name="直接箭头连接符 8">
            <a:extLst>
              <a:ext uri="{FF2B5EF4-FFF2-40B4-BE49-F238E27FC236}">
                <a16:creationId xmlns:a16="http://schemas.microsoft.com/office/drawing/2014/main" id="{0166A9A4-33F0-48CC-8393-8F17FE3B78EF}"/>
              </a:ext>
            </a:extLst>
          </p:cNvPr>
          <p:cNvCxnSpPr>
            <a:stCxn id="8" idx="3"/>
          </p:cNvCxnSpPr>
          <p:nvPr/>
        </p:nvCxnSpPr>
        <p:spPr>
          <a:xfrm>
            <a:off x="1229830" y="3656560"/>
            <a:ext cx="473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4343969B-3EB0-4687-B8AF-A449C94F382E}"/>
              </a:ext>
            </a:extLst>
          </p:cNvPr>
          <p:cNvCxnSpPr/>
          <p:nvPr/>
        </p:nvCxnSpPr>
        <p:spPr>
          <a:xfrm flipH="1">
            <a:off x="2603263" y="4479488"/>
            <a:ext cx="739" cy="4892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11" name="图片 10" descr="screen78.png-2022-06-10-20-54-15-611">
            <a:extLst>
              <a:ext uri="{FF2B5EF4-FFF2-40B4-BE49-F238E27FC236}">
                <a16:creationId xmlns:a16="http://schemas.microsoft.com/office/drawing/2014/main" id="{53CB1C35-2CD6-4E10-A957-9740CDA003DB}"/>
              </a:ext>
            </a:extLst>
          </p:cNvPr>
          <p:cNvPicPr>
            <a:picLocks noChangeAspect="1"/>
          </p:cNvPicPr>
          <p:nvPr/>
        </p:nvPicPr>
        <p:blipFill rotWithShape="1">
          <a:blip r:embed="rId5"/>
          <a:srcRect t="-265" r="58211"/>
          <a:stretch/>
        </p:blipFill>
        <p:spPr>
          <a:xfrm rot="5400000">
            <a:off x="1967535" y="2937115"/>
            <a:ext cx="1276481" cy="1804104"/>
          </a:xfrm>
          <a:prstGeom prst="rect">
            <a:avLst/>
          </a:prstGeom>
        </p:spPr>
      </p:pic>
      <p:pic>
        <p:nvPicPr>
          <p:cNvPr id="13" name="图片 12" descr="screen79.png-2022-06-10-20-54-15-667">
            <a:extLst>
              <a:ext uri="{FF2B5EF4-FFF2-40B4-BE49-F238E27FC236}">
                <a16:creationId xmlns:a16="http://schemas.microsoft.com/office/drawing/2014/main" id="{1B421F85-D8ED-499A-A921-19A9301132ED}"/>
              </a:ext>
            </a:extLst>
          </p:cNvPr>
          <p:cNvPicPr>
            <a:picLocks noChangeAspect="1"/>
          </p:cNvPicPr>
          <p:nvPr/>
        </p:nvPicPr>
        <p:blipFill rotWithShape="1">
          <a:blip r:embed="rId6"/>
          <a:srcRect t="172" r="58433"/>
          <a:stretch/>
        </p:blipFill>
        <p:spPr>
          <a:xfrm rot="5400000">
            <a:off x="1960907" y="4712001"/>
            <a:ext cx="1278564" cy="1799513"/>
          </a:xfrm>
          <a:prstGeom prst="rect">
            <a:avLst/>
          </a:prstGeom>
        </p:spPr>
      </p:pic>
    </p:spTree>
    <p:extLst>
      <p:ext uri="{BB962C8B-B14F-4D97-AF65-F5344CB8AC3E}">
        <p14:creationId xmlns:p14="http://schemas.microsoft.com/office/powerpoint/2010/main" val="44235846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DC53E51E-6417-4885-BF81-830AEC462DFB}"/>
              </a:ext>
            </a:extLst>
          </p:cNvPr>
          <p:cNvSpPr txBox="1"/>
          <p:nvPr/>
        </p:nvSpPr>
        <p:spPr>
          <a:xfrm>
            <a:off x="302336" y="1163046"/>
            <a:ext cx="9185945" cy="1477328"/>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仪表界面操作说明</a:t>
            </a:r>
            <a:endParaRPr lang="en-US" altLang="zh-CN" dirty="0">
              <a:latin typeface="微软雅黑" panose="020B0503020204020204" pitchFamily="34" charset="-122"/>
              <a:ea typeface="微软雅黑" panose="020B0503020204020204" pitchFamily="34" charset="-122"/>
            </a:endParaRPr>
          </a:p>
          <a:p>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a:t>
            </a:r>
            <a:r>
              <a:rPr lang="en-US" altLang="zh-CN" dirty="0">
                <a:latin typeface="宋体" panose="02010600030101010101" pitchFamily="2" charset="-122"/>
                <a:ea typeface="宋体" panose="02010600030101010101" pitchFamily="2" charset="-122"/>
              </a:rPr>
              <a:t>1</a:t>
            </a:r>
            <a:r>
              <a:rPr lang="zh-CN" altLang="en-US" dirty="0">
                <a:latin typeface="宋体" panose="02010600030101010101" pitchFamily="2" charset="-122"/>
                <a:ea typeface="宋体" panose="02010600030101010101" pitchFamily="2" charset="-122"/>
              </a:rPr>
              <a:t>）主界面</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可在主界面功能设置中</a:t>
            </a:r>
            <a:endParaRPr lang="en-US" altLang="zh-CN" dirty="0">
              <a:latin typeface="宋体" panose="02010600030101010101" pitchFamily="2" charset="-122"/>
              <a:ea typeface="宋体" panose="02010600030101010101" pitchFamily="2" charset="-122"/>
            </a:endParaRPr>
          </a:p>
          <a:p>
            <a:r>
              <a:rPr lang="en-US" altLang="zh-CN" dirty="0">
                <a:latin typeface="宋体" panose="02010600030101010101" pitchFamily="2" charset="-122"/>
                <a:ea typeface="宋体" panose="02010600030101010101" pitchFamily="2" charset="-122"/>
              </a:rPr>
              <a:t>   </a:t>
            </a:r>
            <a:r>
              <a:rPr lang="zh-CN" altLang="en-US" dirty="0">
                <a:latin typeface="宋体" panose="02010600030101010101" pitchFamily="2" charset="-122"/>
                <a:ea typeface="宋体" panose="02010600030101010101" pitchFamily="2" charset="-122"/>
              </a:rPr>
              <a:t>切换界面风格，带视频通道界面：</a:t>
            </a:r>
            <a:endParaRPr lang="en-US" altLang="zh-CN" dirty="0">
              <a:latin typeface="宋体" panose="02010600030101010101" pitchFamily="2" charset="-122"/>
              <a:ea typeface="宋体" panose="02010600030101010101" pitchFamily="2" charset="-122"/>
            </a:endParaRPr>
          </a:p>
        </p:txBody>
      </p:sp>
      <p:sp>
        <p:nvSpPr>
          <p:cNvPr id="4" name="圆角矩形 25">
            <a:extLst>
              <a:ext uri="{FF2B5EF4-FFF2-40B4-BE49-F238E27FC236}">
                <a16:creationId xmlns:a16="http://schemas.microsoft.com/office/drawing/2014/main" id="{1E5DB296-6FD0-4641-B37B-C1C442ADACA3}"/>
              </a:ext>
            </a:extLst>
          </p:cNvPr>
          <p:cNvSpPr/>
          <p:nvPr/>
        </p:nvSpPr>
        <p:spPr>
          <a:xfrm>
            <a:off x="4306124" y="5725497"/>
            <a:ext cx="1958254" cy="528145"/>
          </a:xfrm>
          <a:prstGeom prst="roundRect">
            <a:avLst/>
          </a:prstGeom>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主界面</a:t>
            </a:r>
            <a:r>
              <a:rPr lang="en-US" altLang="zh-CN" dirty="0"/>
              <a:t>1</a:t>
            </a:r>
            <a:endParaRPr lang="zh-CN" altLang="en-US" dirty="0"/>
          </a:p>
        </p:txBody>
      </p:sp>
      <p:sp>
        <p:nvSpPr>
          <p:cNvPr id="5" name="圆角矩形 26">
            <a:extLst>
              <a:ext uri="{FF2B5EF4-FFF2-40B4-BE49-F238E27FC236}">
                <a16:creationId xmlns:a16="http://schemas.microsoft.com/office/drawing/2014/main" id="{91A0B78B-09D9-44EF-8642-BF9595C0209D}"/>
              </a:ext>
            </a:extLst>
          </p:cNvPr>
          <p:cNvSpPr/>
          <p:nvPr/>
        </p:nvSpPr>
        <p:spPr>
          <a:xfrm>
            <a:off x="7288624" y="5725498"/>
            <a:ext cx="1958254" cy="528145"/>
          </a:xfrm>
          <a:prstGeom prst="roundRect">
            <a:avLst/>
          </a:prstGeom>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主界面</a:t>
            </a:r>
            <a:r>
              <a:rPr lang="en-US" altLang="zh-CN" dirty="0"/>
              <a:t>2</a:t>
            </a:r>
            <a:endParaRPr lang="zh-CN" altLang="en-US" dirty="0"/>
          </a:p>
        </p:txBody>
      </p:sp>
      <p:pic>
        <p:nvPicPr>
          <p:cNvPr id="6" name="图片 5">
            <a:extLst>
              <a:ext uri="{FF2B5EF4-FFF2-40B4-BE49-F238E27FC236}">
                <a16:creationId xmlns:a16="http://schemas.microsoft.com/office/drawing/2014/main" id="{66EEE020-CA95-4B88-8CD5-9AD9B0D98891}"/>
              </a:ext>
            </a:extLst>
          </p:cNvPr>
          <p:cNvPicPr/>
          <p:nvPr/>
        </p:nvPicPr>
        <p:blipFill>
          <a:blip r:embed="rId2"/>
          <a:stretch>
            <a:fillRect/>
          </a:stretch>
        </p:blipFill>
        <p:spPr>
          <a:xfrm>
            <a:off x="870420" y="3476855"/>
            <a:ext cx="359410" cy="359410"/>
          </a:xfrm>
          <a:prstGeom prst="rect">
            <a:avLst/>
          </a:prstGeom>
        </p:spPr>
      </p:pic>
      <p:cxnSp>
        <p:nvCxnSpPr>
          <p:cNvPr id="7" name="直接箭头连接符 6">
            <a:extLst>
              <a:ext uri="{FF2B5EF4-FFF2-40B4-BE49-F238E27FC236}">
                <a16:creationId xmlns:a16="http://schemas.microsoft.com/office/drawing/2014/main" id="{564AD149-7ECF-4271-8786-2AE243352630}"/>
              </a:ext>
            </a:extLst>
          </p:cNvPr>
          <p:cNvCxnSpPr>
            <a:stCxn id="6" idx="3"/>
          </p:cNvCxnSpPr>
          <p:nvPr/>
        </p:nvCxnSpPr>
        <p:spPr>
          <a:xfrm>
            <a:off x="1229830" y="3656560"/>
            <a:ext cx="473637"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92D2EAFC-A4E9-4827-8737-29F5082A45D2}"/>
              </a:ext>
            </a:extLst>
          </p:cNvPr>
          <p:cNvCxnSpPr>
            <a:endCxn id="13" idx="1"/>
          </p:cNvCxnSpPr>
          <p:nvPr/>
        </p:nvCxnSpPr>
        <p:spPr>
          <a:xfrm flipH="1">
            <a:off x="2602816" y="4479488"/>
            <a:ext cx="1187" cy="31777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图片 8" descr="screen78.png-2022-06-10-20-54-15-611">
            <a:extLst>
              <a:ext uri="{FF2B5EF4-FFF2-40B4-BE49-F238E27FC236}">
                <a16:creationId xmlns:a16="http://schemas.microsoft.com/office/drawing/2014/main" id="{D686B068-E099-40E0-AFA0-439893E6C71D}"/>
              </a:ext>
            </a:extLst>
          </p:cNvPr>
          <p:cNvPicPr>
            <a:picLocks noChangeAspect="1"/>
          </p:cNvPicPr>
          <p:nvPr/>
        </p:nvPicPr>
        <p:blipFill rotWithShape="1">
          <a:blip r:embed="rId3"/>
          <a:srcRect t="-265" r="58211"/>
          <a:stretch/>
        </p:blipFill>
        <p:spPr>
          <a:xfrm rot="5400000">
            <a:off x="1967535" y="2937115"/>
            <a:ext cx="1276481" cy="1804104"/>
          </a:xfrm>
          <a:prstGeom prst="rect">
            <a:avLst/>
          </a:prstGeom>
        </p:spPr>
      </p:pic>
      <p:sp>
        <p:nvSpPr>
          <p:cNvPr id="10" name="矩形 9">
            <a:extLst>
              <a:ext uri="{FF2B5EF4-FFF2-40B4-BE49-F238E27FC236}">
                <a16:creationId xmlns:a16="http://schemas.microsoft.com/office/drawing/2014/main" id="{7745ECC9-E74E-4B5B-AC7E-B00EEB78FA45}"/>
              </a:ext>
            </a:extLst>
          </p:cNvPr>
          <p:cNvSpPr/>
          <p:nvPr/>
        </p:nvSpPr>
        <p:spPr>
          <a:xfrm>
            <a:off x="1757582" y="4075236"/>
            <a:ext cx="1691403" cy="349836"/>
          </a:xfrm>
          <a:prstGeom prst="rect">
            <a:avLst/>
          </a:prstGeom>
          <a:noFill/>
          <a:ln w="127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12EF1652-FDCD-4EA7-B900-118D117B2492}"/>
              </a:ext>
            </a:extLst>
          </p:cNvPr>
          <p:cNvSpPr/>
          <p:nvPr/>
        </p:nvSpPr>
        <p:spPr>
          <a:xfrm>
            <a:off x="1757581" y="3755402"/>
            <a:ext cx="1691403" cy="3055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descr="screen80.png-2022-06-10-20-54-15-736">
            <a:extLst>
              <a:ext uri="{FF2B5EF4-FFF2-40B4-BE49-F238E27FC236}">
                <a16:creationId xmlns:a16="http://schemas.microsoft.com/office/drawing/2014/main" id="{CA14B687-B60E-423B-A0E6-EBBE83E4DC94}"/>
              </a:ext>
            </a:extLst>
          </p:cNvPr>
          <p:cNvPicPr>
            <a:picLocks noChangeAspect="1"/>
          </p:cNvPicPr>
          <p:nvPr/>
        </p:nvPicPr>
        <p:blipFill rotWithShape="1">
          <a:blip r:embed="rId4"/>
          <a:srcRect t="767" r="44344" b="1"/>
          <a:stretch/>
        </p:blipFill>
        <p:spPr>
          <a:xfrm rot="5400000">
            <a:off x="1753421" y="4753797"/>
            <a:ext cx="1698789" cy="1785718"/>
          </a:xfrm>
          <a:prstGeom prst="rect">
            <a:avLst/>
          </a:prstGeom>
        </p:spPr>
      </p:pic>
      <p:pic>
        <p:nvPicPr>
          <p:cNvPr id="14" name="图片 13">
            <a:extLst>
              <a:ext uri="{FF2B5EF4-FFF2-40B4-BE49-F238E27FC236}">
                <a16:creationId xmlns:a16="http://schemas.microsoft.com/office/drawing/2014/main" id="{9C06EA98-125A-4FEC-A142-187ED38D74FF}"/>
              </a:ext>
            </a:extLst>
          </p:cNvPr>
          <p:cNvPicPr>
            <a:picLocks noChangeAspect="1"/>
          </p:cNvPicPr>
          <p:nvPr/>
        </p:nvPicPr>
        <p:blipFill>
          <a:blip r:embed="rId5"/>
          <a:stretch>
            <a:fillRect/>
          </a:stretch>
        </p:blipFill>
        <p:spPr>
          <a:xfrm>
            <a:off x="1833562" y="5299382"/>
            <a:ext cx="200025" cy="219075"/>
          </a:xfrm>
          <a:prstGeom prst="rect">
            <a:avLst/>
          </a:prstGeom>
        </p:spPr>
      </p:pic>
      <p:pic>
        <p:nvPicPr>
          <p:cNvPr id="15" name="图片 14">
            <a:extLst>
              <a:ext uri="{FF2B5EF4-FFF2-40B4-BE49-F238E27FC236}">
                <a16:creationId xmlns:a16="http://schemas.microsoft.com/office/drawing/2014/main" id="{33243DAB-F79D-489B-85F0-9B8E43A00DB9}"/>
              </a:ext>
            </a:extLst>
          </p:cNvPr>
          <p:cNvPicPr>
            <a:picLocks noChangeAspect="1"/>
          </p:cNvPicPr>
          <p:nvPr/>
        </p:nvPicPr>
        <p:blipFill>
          <a:blip r:embed="rId6"/>
          <a:stretch>
            <a:fillRect/>
          </a:stretch>
        </p:blipFill>
        <p:spPr>
          <a:xfrm>
            <a:off x="1843087" y="5615754"/>
            <a:ext cx="180975" cy="209550"/>
          </a:xfrm>
          <a:prstGeom prst="rect">
            <a:avLst/>
          </a:prstGeom>
        </p:spPr>
      </p:pic>
      <p:pic>
        <p:nvPicPr>
          <p:cNvPr id="16" name="图片 15" descr="screen87.png-2022-06-10-20-54-16-167">
            <a:extLst>
              <a:ext uri="{FF2B5EF4-FFF2-40B4-BE49-F238E27FC236}">
                <a16:creationId xmlns:a16="http://schemas.microsoft.com/office/drawing/2014/main" id="{F1267997-718D-4DA5-AAE4-F3743B1C5F98}"/>
              </a:ext>
            </a:extLst>
          </p:cNvPr>
          <p:cNvPicPr>
            <a:picLocks noChangeAspect="1"/>
          </p:cNvPicPr>
          <p:nvPr/>
        </p:nvPicPr>
        <p:blipFill>
          <a:blip r:embed="rId7"/>
          <a:stretch>
            <a:fillRect/>
          </a:stretch>
        </p:blipFill>
        <p:spPr>
          <a:xfrm rot="5400000">
            <a:off x="3574234" y="2364259"/>
            <a:ext cx="3597785" cy="2301650"/>
          </a:xfrm>
          <a:prstGeom prst="rect">
            <a:avLst/>
          </a:prstGeom>
        </p:spPr>
      </p:pic>
      <p:pic>
        <p:nvPicPr>
          <p:cNvPr id="17" name="图片 16" descr="screen85.png-2022-06-10-20-54-16-052">
            <a:extLst>
              <a:ext uri="{FF2B5EF4-FFF2-40B4-BE49-F238E27FC236}">
                <a16:creationId xmlns:a16="http://schemas.microsoft.com/office/drawing/2014/main" id="{94B8B88E-2ADF-4A13-90AA-6CB6A2D4750B}"/>
              </a:ext>
            </a:extLst>
          </p:cNvPr>
          <p:cNvPicPr>
            <a:picLocks noChangeAspect="1"/>
          </p:cNvPicPr>
          <p:nvPr/>
        </p:nvPicPr>
        <p:blipFill>
          <a:blip r:embed="rId8"/>
          <a:stretch>
            <a:fillRect/>
          </a:stretch>
        </p:blipFill>
        <p:spPr>
          <a:xfrm rot="5400000">
            <a:off x="6573263" y="2362303"/>
            <a:ext cx="3561129" cy="2268906"/>
          </a:xfrm>
          <a:prstGeom prst="rect">
            <a:avLst/>
          </a:prstGeom>
        </p:spPr>
      </p:pic>
    </p:spTree>
    <p:extLst>
      <p:ext uri="{BB962C8B-B14F-4D97-AF65-F5344CB8AC3E}">
        <p14:creationId xmlns:p14="http://schemas.microsoft.com/office/powerpoint/2010/main" val="29400188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A4D388D-EE85-4379-BC5E-95EA0EEBD4E9}"/>
              </a:ext>
            </a:extLst>
          </p:cNvPr>
          <p:cNvSpPr txBox="1"/>
          <p:nvPr/>
        </p:nvSpPr>
        <p:spPr>
          <a:xfrm>
            <a:off x="607031" y="1268711"/>
            <a:ext cx="9185945" cy="646331"/>
          </a:xfrm>
          <a:prstGeom prst="rect">
            <a:avLst/>
          </a:prstGeom>
          <a:noFill/>
        </p:spPr>
        <p:txBody>
          <a:bodyPr wrap="square" rtlCol="0">
            <a:spAutoFit/>
          </a:bodyPr>
          <a:lstStyle/>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仪表主界面操作说明</a:t>
            </a:r>
            <a:endParaRPr lang="en-US" altLang="zh-CN" dirty="0">
              <a:latin typeface="宋体" panose="02010600030101010101" pitchFamily="2" charset="-122"/>
              <a:ea typeface="宋体" panose="02010600030101010101" pitchFamily="2" charset="-122"/>
            </a:endParaRPr>
          </a:p>
          <a:p>
            <a:r>
              <a:rPr lang="zh-CN" altLang="en-US" dirty="0">
                <a:latin typeface="+mj-ea"/>
                <a:ea typeface="+mj-ea"/>
              </a:rPr>
              <a:t>（</a:t>
            </a:r>
            <a:r>
              <a:rPr lang="en-US" altLang="zh-CN" dirty="0">
                <a:latin typeface="+mj-ea"/>
                <a:ea typeface="+mj-ea"/>
              </a:rPr>
              <a:t>2</a:t>
            </a:r>
            <a:r>
              <a:rPr lang="zh-CN" altLang="en-US" dirty="0">
                <a:latin typeface="+mj-ea"/>
                <a:ea typeface="+mj-ea"/>
              </a:rPr>
              <a:t>）操作导航</a:t>
            </a:r>
            <a:endParaRPr lang="en-US" altLang="zh-CN" dirty="0">
              <a:latin typeface="+mj-ea"/>
              <a:ea typeface="+mj-ea"/>
            </a:endParaRPr>
          </a:p>
        </p:txBody>
      </p:sp>
      <p:pic>
        <p:nvPicPr>
          <p:cNvPr id="4" name="图片 3">
            <a:extLst>
              <a:ext uri="{FF2B5EF4-FFF2-40B4-BE49-F238E27FC236}">
                <a16:creationId xmlns:a16="http://schemas.microsoft.com/office/drawing/2014/main" id="{82B53560-422E-4562-B5F4-6A79D0A41472}"/>
              </a:ext>
            </a:extLst>
          </p:cNvPr>
          <p:cNvPicPr/>
          <p:nvPr/>
        </p:nvPicPr>
        <p:blipFill rotWithShape="1">
          <a:blip r:embed="rId2">
            <a:extLst>
              <a:ext uri="{28A0092B-C50C-407E-A947-70E740481C1C}">
                <a14:useLocalDpi xmlns:a14="http://schemas.microsoft.com/office/drawing/2010/main" val="0"/>
              </a:ext>
            </a:extLst>
          </a:blip>
          <a:srcRect l="91346"/>
          <a:stretch/>
        </p:blipFill>
        <p:spPr bwMode="auto">
          <a:xfrm rot="5400000">
            <a:off x="4315238" y="1013026"/>
            <a:ext cx="424180" cy="2879725"/>
          </a:xfrm>
          <a:prstGeom prst="rect">
            <a:avLst/>
          </a:prstGeom>
          <a:noFill/>
          <a:ln>
            <a:noFill/>
          </a:ln>
          <a:extLst>
            <a:ext uri="{53640926-AAD7-44D8-BBD7-CCE9431645EC}">
              <a14:shadowObscured xmlns:a14="http://schemas.microsoft.com/office/drawing/2010/main"/>
            </a:ext>
          </a:extLst>
        </p:spPr>
      </p:pic>
      <p:pic>
        <p:nvPicPr>
          <p:cNvPr id="5" name="图片 4">
            <a:extLst>
              <a:ext uri="{FF2B5EF4-FFF2-40B4-BE49-F238E27FC236}">
                <a16:creationId xmlns:a16="http://schemas.microsoft.com/office/drawing/2014/main" id="{EED785B0-FDB0-4B74-BA33-FC8C10D07F85}"/>
              </a:ext>
            </a:extLst>
          </p:cNvPr>
          <p:cNvPicPr/>
          <p:nvPr/>
        </p:nvPicPr>
        <p:blipFill rotWithShape="1">
          <a:blip r:embed="rId3" cstate="print">
            <a:extLst>
              <a:ext uri="{28A0092B-C50C-407E-A947-70E740481C1C}">
                <a14:useLocalDpi xmlns:a14="http://schemas.microsoft.com/office/drawing/2010/main" val="0"/>
              </a:ext>
            </a:extLst>
          </a:blip>
          <a:srcRect l="85140" t="1525" r="796" b="-1"/>
          <a:stretch/>
        </p:blipFill>
        <p:spPr bwMode="auto">
          <a:xfrm rot="5400000">
            <a:off x="7569246" y="1570447"/>
            <a:ext cx="431453" cy="1772155"/>
          </a:xfrm>
          <a:prstGeom prst="rect">
            <a:avLst/>
          </a:prstGeom>
          <a:noFill/>
          <a:ln>
            <a:noFill/>
          </a:ln>
        </p:spPr>
      </p:pic>
      <p:sp>
        <p:nvSpPr>
          <p:cNvPr id="6" name="圆角矩形 3">
            <a:extLst>
              <a:ext uri="{FF2B5EF4-FFF2-40B4-BE49-F238E27FC236}">
                <a16:creationId xmlns:a16="http://schemas.microsoft.com/office/drawing/2014/main" id="{EEFE075D-FD53-4488-97CD-29C52BD69B23}"/>
              </a:ext>
            </a:extLst>
          </p:cNvPr>
          <p:cNvSpPr/>
          <p:nvPr/>
        </p:nvSpPr>
        <p:spPr>
          <a:xfrm>
            <a:off x="2672252" y="3294993"/>
            <a:ext cx="1221827" cy="234118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主菜单</a:t>
            </a: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选择后</a:t>
            </a:r>
            <a:endParaRPr lang="en-US" altLang="zh-CN" dirty="0">
              <a:solidFill>
                <a:schemeClr val="tx1"/>
              </a:solidFill>
            </a:endParaRPr>
          </a:p>
          <a:p>
            <a:pPr algn="ctr"/>
            <a:r>
              <a:rPr lang="zh-CN" altLang="en-US" dirty="0">
                <a:solidFill>
                  <a:schemeClr val="tx1"/>
                </a:solidFill>
              </a:rPr>
              <a:t>直接进入主菜单界面</a:t>
            </a:r>
          </a:p>
        </p:txBody>
      </p:sp>
      <p:cxnSp>
        <p:nvCxnSpPr>
          <p:cNvPr id="7" name="直接箭头连接符 6">
            <a:extLst>
              <a:ext uri="{FF2B5EF4-FFF2-40B4-BE49-F238E27FC236}">
                <a16:creationId xmlns:a16="http://schemas.microsoft.com/office/drawing/2014/main" id="{ED9EC0B9-3172-4408-8FE6-C4E08575D76F}"/>
              </a:ext>
            </a:extLst>
          </p:cNvPr>
          <p:cNvCxnSpPr/>
          <p:nvPr/>
        </p:nvCxnSpPr>
        <p:spPr>
          <a:xfrm>
            <a:off x="3338346" y="2664979"/>
            <a:ext cx="1" cy="630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圆角矩形 21">
            <a:extLst>
              <a:ext uri="{FF2B5EF4-FFF2-40B4-BE49-F238E27FC236}">
                <a16:creationId xmlns:a16="http://schemas.microsoft.com/office/drawing/2014/main" id="{E3639AF2-E07E-4422-9D35-1F7C62673BB6}"/>
              </a:ext>
            </a:extLst>
          </p:cNvPr>
          <p:cNvSpPr/>
          <p:nvPr/>
        </p:nvSpPr>
        <p:spPr>
          <a:xfrm>
            <a:off x="3944012" y="3297621"/>
            <a:ext cx="1221827" cy="234118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静音</a:t>
            </a: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仪表报警时可进行静音</a:t>
            </a:r>
            <a:r>
              <a:rPr lang="en-US" altLang="zh-CN" dirty="0">
                <a:solidFill>
                  <a:schemeClr val="tx1"/>
                </a:solidFill>
              </a:rPr>
              <a:t>/</a:t>
            </a:r>
            <a:r>
              <a:rPr lang="zh-CN" altLang="en-US" dirty="0">
                <a:solidFill>
                  <a:schemeClr val="tx1"/>
                </a:solidFill>
              </a:rPr>
              <a:t>解除静音</a:t>
            </a:r>
          </a:p>
        </p:txBody>
      </p:sp>
      <p:cxnSp>
        <p:nvCxnSpPr>
          <p:cNvPr id="9" name="直接箭头连接符 8">
            <a:extLst>
              <a:ext uri="{FF2B5EF4-FFF2-40B4-BE49-F238E27FC236}">
                <a16:creationId xmlns:a16="http://schemas.microsoft.com/office/drawing/2014/main" id="{BAB3DF84-0A2B-489A-8B88-856FF37CD771}"/>
              </a:ext>
            </a:extLst>
          </p:cNvPr>
          <p:cNvCxnSpPr>
            <a:endCxn id="8" idx="0"/>
          </p:cNvCxnSpPr>
          <p:nvPr/>
        </p:nvCxnSpPr>
        <p:spPr>
          <a:xfrm>
            <a:off x="4554925" y="2667607"/>
            <a:ext cx="1" cy="630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圆角矩形 32">
            <a:extLst>
              <a:ext uri="{FF2B5EF4-FFF2-40B4-BE49-F238E27FC236}">
                <a16:creationId xmlns:a16="http://schemas.microsoft.com/office/drawing/2014/main" id="{56048DC3-B00A-4197-B239-02F118B5431A}"/>
              </a:ext>
            </a:extLst>
          </p:cNvPr>
          <p:cNvSpPr/>
          <p:nvPr/>
        </p:nvSpPr>
        <p:spPr>
          <a:xfrm>
            <a:off x="5200004" y="3292363"/>
            <a:ext cx="1221827" cy="234118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主菜单功能设置</a:t>
            </a: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可切换仪表界面</a:t>
            </a:r>
            <a:endParaRPr lang="en-US" altLang="zh-CN" dirty="0">
              <a:solidFill>
                <a:schemeClr val="tx1"/>
              </a:solidFill>
            </a:endParaRPr>
          </a:p>
          <a:p>
            <a:pPr algn="ctr"/>
            <a:r>
              <a:rPr lang="zh-CN" altLang="en-US" dirty="0">
                <a:solidFill>
                  <a:schemeClr val="tx1"/>
                </a:solidFill>
              </a:rPr>
              <a:t>切换视频通道</a:t>
            </a:r>
          </a:p>
        </p:txBody>
      </p:sp>
      <p:cxnSp>
        <p:nvCxnSpPr>
          <p:cNvPr id="11" name="直接箭头连接符 10">
            <a:extLst>
              <a:ext uri="{FF2B5EF4-FFF2-40B4-BE49-F238E27FC236}">
                <a16:creationId xmlns:a16="http://schemas.microsoft.com/office/drawing/2014/main" id="{FB7DE21F-B16D-4FC2-9267-9756947782DF}"/>
              </a:ext>
            </a:extLst>
          </p:cNvPr>
          <p:cNvCxnSpPr/>
          <p:nvPr/>
        </p:nvCxnSpPr>
        <p:spPr>
          <a:xfrm>
            <a:off x="5747853" y="2662349"/>
            <a:ext cx="1" cy="630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圆角矩形 34">
            <a:extLst>
              <a:ext uri="{FF2B5EF4-FFF2-40B4-BE49-F238E27FC236}">
                <a16:creationId xmlns:a16="http://schemas.microsoft.com/office/drawing/2014/main" id="{D8AB3FD3-3341-46A8-8E88-8108B4D3F887}"/>
              </a:ext>
            </a:extLst>
          </p:cNvPr>
          <p:cNvSpPr/>
          <p:nvPr/>
        </p:nvSpPr>
        <p:spPr>
          <a:xfrm>
            <a:off x="6542705" y="3302872"/>
            <a:ext cx="1221827" cy="234118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返回键</a:t>
            </a: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可返回上一级菜单</a:t>
            </a:r>
            <a:endParaRPr lang="en-US" altLang="zh-CN" dirty="0">
              <a:solidFill>
                <a:schemeClr val="tx1"/>
              </a:solidFill>
            </a:endParaRPr>
          </a:p>
        </p:txBody>
      </p:sp>
      <p:cxnSp>
        <p:nvCxnSpPr>
          <p:cNvPr id="14" name="直接箭头连接符 13">
            <a:extLst>
              <a:ext uri="{FF2B5EF4-FFF2-40B4-BE49-F238E27FC236}">
                <a16:creationId xmlns:a16="http://schemas.microsoft.com/office/drawing/2014/main" id="{0FE5A249-BBD3-4FD7-B428-0C3DF086A0EF}"/>
              </a:ext>
            </a:extLst>
          </p:cNvPr>
          <p:cNvCxnSpPr/>
          <p:nvPr/>
        </p:nvCxnSpPr>
        <p:spPr>
          <a:xfrm>
            <a:off x="7334926" y="2672858"/>
            <a:ext cx="1" cy="630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圆角矩形 36">
            <a:extLst>
              <a:ext uri="{FF2B5EF4-FFF2-40B4-BE49-F238E27FC236}">
                <a16:creationId xmlns:a16="http://schemas.microsoft.com/office/drawing/2014/main" id="{0B502E70-ABFF-4400-8E24-664C13B1F079}"/>
              </a:ext>
            </a:extLst>
          </p:cNvPr>
          <p:cNvSpPr/>
          <p:nvPr/>
        </p:nvSpPr>
        <p:spPr>
          <a:xfrm>
            <a:off x="7853868" y="3305498"/>
            <a:ext cx="1221827" cy="2341180"/>
          </a:xfrm>
          <a:prstGeom prst="roundRect">
            <a:avLst/>
          </a:prstGeom>
          <a:solidFill>
            <a:schemeClr val="accent1">
              <a:lumMod val="40000"/>
              <a:lumOff val="60000"/>
            </a:schemeClr>
          </a:solid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tx1"/>
                </a:solidFill>
              </a:rPr>
              <a:t>Home</a:t>
            </a:r>
            <a:r>
              <a:rPr lang="zh-CN" altLang="en-US" dirty="0">
                <a:solidFill>
                  <a:schemeClr val="tx1"/>
                </a:solidFill>
              </a:rPr>
              <a:t>键</a:t>
            </a:r>
            <a:endParaRPr lang="en-US" altLang="zh-CN" dirty="0">
              <a:solidFill>
                <a:schemeClr val="tx1"/>
              </a:solidFill>
            </a:endParaRPr>
          </a:p>
          <a:p>
            <a:pPr algn="ctr"/>
            <a:endParaRPr lang="en-US" altLang="zh-CN" dirty="0">
              <a:solidFill>
                <a:schemeClr val="tx1"/>
              </a:solidFill>
            </a:endParaRPr>
          </a:p>
          <a:p>
            <a:pPr algn="ctr"/>
            <a:r>
              <a:rPr lang="zh-CN" altLang="en-US" dirty="0">
                <a:solidFill>
                  <a:schemeClr val="tx1"/>
                </a:solidFill>
              </a:rPr>
              <a:t>可返回主界面</a:t>
            </a:r>
            <a:endParaRPr lang="en-US" altLang="zh-CN" dirty="0">
              <a:solidFill>
                <a:schemeClr val="tx1"/>
              </a:solidFill>
            </a:endParaRPr>
          </a:p>
        </p:txBody>
      </p:sp>
      <p:cxnSp>
        <p:nvCxnSpPr>
          <p:cNvPr id="16" name="直接箭头连接符 15">
            <a:extLst>
              <a:ext uri="{FF2B5EF4-FFF2-40B4-BE49-F238E27FC236}">
                <a16:creationId xmlns:a16="http://schemas.microsoft.com/office/drawing/2014/main" id="{2B2779E0-AFB4-4594-BC2F-895D925174B0}"/>
              </a:ext>
            </a:extLst>
          </p:cNvPr>
          <p:cNvCxnSpPr/>
          <p:nvPr/>
        </p:nvCxnSpPr>
        <p:spPr>
          <a:xfrm>
            <a:off x="8220417" y="2675484"/>
            <a:ext cx="1" cy="6300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4817763"/>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1D343B6-AA83-49AF-80EB-C1C3B2F43F09}"/>
              </a:ext>
            </a:extLst>
          </p:cNvPr>
          <p:cNvSpPr txBox="1"/>
          <p:nvPr/>
        </p:nvSpPr>
        <p:spPr>
          <a:xfrm>
            <a:off x="1427009" y="2955603"/>
            <a:ext cx="723275" cy="307777"/>
          </a:xfrm>
          <a:prstGeom prst="rect">
            <a:avLst/>
          </a:prstGeom>
          <a:noFill/>
        </p:spPr>
        <p:txBody>
          <a:bodyPr wrap="none" rtlCol="0">
            <a:spAutoFit/>
          </a:bodyPr>
          <a:lstStyle/>
          <a:p>
            <a:r>
              <a:rPr lang="zh-CN" altLang="en-US" sz="1400" dirty="0"/>
              <a:t>主菜单</a:t>
            </a:r>
          </a:p>
        </p:txBody>
      </p:sp>
      <p:sp>
        <p:nvSpPr>
          <p:cNvPr id="4" name="左大括号 3">
            <a:extLst>
              <a:ext uri="{FF2B5EF4-FFF2-40B4-BE49-F238E27FC236}">
                <a16:creationId xmlns:a16="http://schemas.microsoft.com/office/drawing/2014/main" id="{7C6B4F8D-B5D4-4302-A675-C26C899DBE2E}"/>
              </a:ext>
            </a:extLst>
          </p:cNvPr>
          <p:cNvSpPr/>
          <p:nvPr/>
        </p:nvSpPr>
        <p:spPr>
          <a:xfrm>
            <a:off x="2171700" y="1493520"/>
            <a:ext cx="203124" cy="3197390"/>
          </a:xfrm>
          <a:prstGeom prst="leftBrac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2D604330-E4D7-4774-AEED-5AF5C7596C29}"/>
              </a:ext>
            </a:extLst>
          </p:cNvPr>
          <p:cNvSpPr txBox="1"/>
          <p:nvPr/>
        </p:nvSpPr>
        <p:spPr>
          <a:xfrm>
            <a:off x="2298971" y="1449709"/>
            <a:ext cx="543739" cy="307777"/>
          </a:xfrm>
          <a:prstGeom prst="rect">
            <a:avLst/>
          </a:prstGeom>
          <a:noFill/>
        </p:spPr>
        <p:txBody>
          <a:bodyPr wrap="none" rtlCol="0">
            <a:spAutoFit/>
          </a:bodyPr>
          <a:lstStyle/>
          <a:p>
            <a:r>
              <a:rPr lang="zh-CN" altLang="en-US" sz="1400" dirty="0"/>
              <a:t>信息</a:t>
            </a:r>
          </a:p>
        </p:txBody>
      </p:sp>
      <p:sp>
        <p:nvSpPr>
          <p:cNvPr id="6" name="文本框 5">
            <a:extLst>
              <a:ext uri="{FF2B5EF4-FFF2-40B4-BE49-F238E27FC236}">
                <a16:creationId xmlns:a16="http://schemas.microsoft.com/office/drawing/2014/main" id="{1CEE2F04-7BE4-4D27-9330-0067B396BE33}"/>
              </a:ext>
            </a:extLst>
          </p:cNvPr>
          <p:cNvSpPr txBox="1"/>
          <p:nvPr/>
        </p:nvSpPr>
        <p:spPr>
          <a:xfrm>
            <a:off x="2290249" y="2360516"/>
            <a:ext cx="902811" cy="307777"/>
          </a:xfrm>
          <a:prstGeom prst="rect">
            <a:avLst/>
          </a:prstGeom>
          <a:noFill/>
        </p:spPr>
        <p:txBody>
          <a:bodyPr wrap="none" rtlCol="0">
            <a:spAutoFit/>
          </a:bodyPr>
          <a:lstStyle/>
          <a:p>
            <a:r>
              <a:rPr lang="zh-CN" altLang="en-US" sz="1400" dirty="0"/>
              <a:t>维修服务</a:t>
            </a:r>
          </a:p>
        </p:txBody>
      </p:sp>
      <p:sp>
        <p:nvSpPr>
          <p:cNvPr id="7" name="文本框 6">
            <a:extLst>
              <a:ext uri="{FF2B5EF4-FFF2-40B4-BE49-F238E27FC236}">
                <a16:creationId xmlns:a16="http://schemas.microsoft.com/office/drawing/2014/main" id="{95EBDB8A-0829-4CB1-974B-D60C661D8E60}"/>
              </a:ext>
            </a:extLst>
          </p:cNvPr>
          <p:cNvSpPr txBox="1"/>
          <p:nvPr/>
        </p:nvSpPr>
        <p:spPr>
          <a:xfrm>
            <a:off x="2297977" y="2886563"/>
            <a:ext cx="543739" cy="307777"/>
          </a:xfrm>
          <a:prstGeom prst="rect">
            <a:avLst/>
          </a:prstGeom>
          <a:noFill/>
        </p:spPr>
        <p:txBody>
          <a:bodyPr wrap="none" rtlCol="0">
            <a:spAutoFit/>
          </a:bodyPr>
          <a:lstStyle/>
          <a:p>
            <a:r>
              <a:rPr lang="zh-CN" altLang="en-US" sz="1400" dirty="0"/>
              <a:t>空调</a:t>
            </a:r>
          </a:p>
        </p:txBody>
      </p:sp>
      <p:sp>
        <p:nvSpPr>
          <p:cNvPr id="8" name="文本框 7">
            <a:extLst>
              <a:ext uri="{FF2B5EF4-FFF2-40B4-BE49-F238E27FC236}">
                <a16:creationId xmlns:a16="http://schemas.microsoft.com/office/drawing/2014/main" id="{1C2F7431-3F50-43F0-A5D4-F29766B83825}"/>
              </a:ext>
            </a:extLst>
          </p:cNvPr>
          <p:cNvSpPr txBox="1"/>
          <p:nvPr/>
        </p:nvSpPr>
        <p:spPr>
          <a:xfrm>
            <a:off x="2263340" y="3371824"/>
            <a:ext cx="723275" cy="307777"/>
          </a:xfrm>
          <a:prstGeom prst="rect">
            <a:avLst/>
          </a:prstGeom>
          <a:noFill/>
        </p:spPr>
        <p:txBody>
          <a:bodyPr wrap="none" rtlCol="0">
            <a:spAutoFit/>
          </a:bodyPr>
          <a:lstStyle/>
          <a:p>
            <a:r>
              <a:rPr lang="zh-CN" altLang="en-US" sz="1400" dirty="0"/>
              <a:t>多媒体</a:t>
            </a:r>
          </a:p>
        </p:txBody>
      </p:sp>
      <p:sp>
        <p:nvSpPr>
          <p:cNvPr id="9" name="文本框 8">
            <a:extLst>
              <a:ext uri="{FF2B5EF4-FFF2-40B4-BE49-F238E27FC236}">
                <a16:creationId xmlns:a16="http://schemas.microsoft.com/office/drawing/2014/main" id="{ED8BEEC6-C39F-493A-AEA3-2B68F2BC1786}"/>
              </a:ext>
            </a:extLst>
          </p:cNvPr>
          <p:cNvSpPr txBox="1"/>
          <p:nvPr/>
        </p:nvSpPr>
        <p:spPr>
          <a:xfrm>
            <a:off x="2234432" y="4383132"/>
            <a:ext cx="902811" cy="307777"/>
          </a:xfrm>
          <a:prstGeom prst="rect">
            <a:avLst/>
          </a:prstGeom>
          <a:noFill/>
        </p:spPr>
        <p:txBody>
          <a:bodyPr wrap="none" rtlCol="0">
            <a:spAutoFit/>
          </a:bodyPr>
          <a:lstStyle/>
          <a:p>
            <a:r>
              <a:rPr lang="zh-CN" altLang="en-US" sz="1400" dirty="0"/>
              <a:t>系统设置</a:t>
            </a:r>
          </a:p>
        </p:txBody>
      </p:sp>
      <p:sp>
        <p:nvSpPr>
          <p:cNvPr id="10" name="文本框 9">
            <a:extLst>
              <a:ext uri="{FF2B5EF4-FFF2-40B4-BE49-F238E27FC236}">
                <a16:creationId xmlns:a16="http://schemas.microsoft.com/office/drawing/2014/main" id="{2E952140-0173-4DDD-8C3C-612E7E0F9786}"/>
              </a:ext>
            </a:extLst>
          </p:cNvPr>
          <p:cNvSpPr txBox="1"/>
          <p:nvPr/>
        </p:nvSpPr>
        <p:spPr>
          <a:xfrm>
            <a:off x="2263140" y="3833427"/>
            <a:ext cx="902811" cy="307777"/>
          </a:xfrm>
          <a:prstGeom prst="rect">
            <a:avLst/>
          </a:prstGeom>
          <a:noFill/>
        </p:spPr>
        <p:txBody>
          <a:bodyPr wrap="none" rtlCol="0">
            <a:spAutoFit/>
          </a:bodyPr>
          <a:lstStyle/>
          <a:p>
            <a:r>
              <a:rPr lang="zh-CN" altLang="en-US" sz="1400" dirty="0"/>
              <a:t>蓝牙电话</a:t>
            </a:r>
          </a:p>
        </p:txBody>
      </p:sp>
      <p:sp>
        <p:nvSpPr>
          <p:cNvPr id="11" name="左大括号 10">
            <a:extLst>
              <a:ext uri="{FF2B5EF4-FFF2-40B4-BE49-F238E27FC236}">
                <a16:creationId xmlns:a16="http://schemas.microsoft.com/office/drawing/2014/main" id="{D81E14E5-D4AA-43AE-AD76-AF8D3932BAC6}"/>
              </a:ext>
            </a:extLst>
          </p:cNvPr>
          <p:cNvSpPr/>
          <p:nvPr/>
        </p:nvSpPr>
        <p:spPr>
          <a:xfrm>
            <a:off x="3154220" y="1141295"/>
            <a:ext cx="213360" cy="893423"/>
          </a:xfrm>
          <a:prstGeom prst="leftBrac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EFFE0BEC-A674-441C-B414-6C221EEDA9A9}"/>
              </a:ext>
            </a:extLst>
          </p:cNvPr>
          <p:cNvSpPr txBox="1"/>
          <p:nvPr/>
        </p:nvSpPr>
        <p:spPr>
          <a:xfrm>
            <a:off x="3260351" y="1114790"/>
            <a:ext cx="902811" cy="307777"/>
          </a:xfrm>
          <a:prstGeom prst="rect">
            <a:avLst/>
          </a:prstGeom>
          <a:noFill/>
        </p:spPr>
        <p:txBody>
          <a:bodyPr wrap="none" rtlCol="0">
            <a:spAutoFit/>
          </a:bodyPr>
          <a:lstStyle/>
          <a:p>
            <a:r>
              <a:rPr lang="zh-CN" altLang="en-US" sz="1400" dirty="0"/>
              <a:t>运行信息</a:t>
            </a:r>
          </a:p>
        </p:txBody>
      </p:sp>
      <p:sp>
        <p:nvSpPr>
          <p:cNvPr id="14" name="文本框 13">
            <a:extLst>
              <a:ext uri="{FF2B5EF4-FFF2-40B4-BE49-F238E27FC236}">
                <a16:creationId xmlns:a16="http://schemas.microsoft.com/office/drawing/2014/main" id="{3A85CC1A-094E-400B-B508-34CA9C2EA7D5}"/>
              </a:ext>
            </a:extLst>
          </p:cNvPr>
          <p:cNvSpPr txBox="1"/>
          <p:nvPr/>
        </p:nvSpPr>
        <p:spPr>
          <a:xfrm>
            <a:off x="3260351" y="1426838"/>
            <a:ext cx="7351693" cy="307777"/>
          </a:xfrm>
          <a:prstGeom prst="rect">
            <a:avLst/>
          </a:prstGeom>
          <a:noFill/>
        </p:spPr>
        <p:txBody>
          <a:bodyPr wrap="none" rtlCol="0">
            <a:spAutoFit/>
          </a:bodyPr>
          <a:lstStyle/>
          <a:p>
            <a:r>
              <a:rPr lang="zh-CN" altLang="en-US" sz="1400" dirty="0"/>
              <a:t>系统信息：液压系统信息</a:t>
            </a:r>
            <a:r>
              <a:rPr lang="en-US" altLang="zh-CN" sz="1400" dirty="0"/>
              <a:t>/</a:t>
            </a:r>
            <a:r>
              <a:rPr lang="zh-CN" altLang="en-US" sz="1400" dirty="0"/>
              <a:t>比例阀信息</a:t>
            </a:r>
            <a:r>
              <a:rPr lang="en-US" altLang="zh-CN" sz="1400" dirty="0"/>
              <a:t>/</a:t>
            </a:r>
            <a:r>
              <a:rPr lang="zh-CN" altLang="en-US" sz="1400" dirty="0"/>
              <a:t>小时计信息</a:t>
            </a:r>
            <a:r>
              <a:rPr lang="en-US" altLang="zh-CN" sz="1400" dirty="0"/>
              <a:t>/</a:t>
            </a:r>
            <a:r>
              <a:rPr lang="zh-CN" altLang="en-US" sz="1400" dirty="0"/>
              <a:t>发动机信息</a:t>
            </a:r>
            <a:r>
              <a:rPr lang="en-US" altLang="zh-CN" sz="1400" dirty="0"/>
              <a:t>/</a:t>
            </a:r>
            <a:r>
              <a:rPr lang="zh-CN" altLang="en-US" sz="1400" dirty="0"/>
              <a:t>工作状态信息</a:t>
            </a:r>
            <a:r>
              <a:rPr lang="en-US" altLang="zh-CN" sz="1400" dirty="0"/>
              <a:t>/</a:t>
            </a:r>
            <a:r>
              <a:rPr lang="zh-CN" altLang="en-US" sz="1400" dirty="0"/>
              <a:t>风扇状态信息</a:t>
            </a:r>
          </a:p>
        </p:txBody>
      </p:sp>
      <p:sp>
        <p:nvSpPr>
          <p:cNvPr id="15" name="文本框 14">
            <a:extLst>
              <a:ext uri="{FF2B5EF4-FFF2-40B4-BE49-F238E27FC236}">
                <a16:creationId xmlns:a16="http://schemas.microsoft.com/office/drawing/2014/main" id="{5617D925-963F-4272-89A2-6C5CB43053B9}"/>
              </a:ext>
            </a:extLst>
          </p:cNvPr>
          <p:cNvSpPr txBox="1"/>
          <p:nvPr/>
        </p:nvSpPr>
        <p:spPr>
          <a:xfrm>
            <a:off x="3262260" y="1757486"/>
            <a:ext cx="7103227" cy="307777"/>
          </a:xfrm>
          <a:prstGeom prst="rect">
            <a:avLst/>
          </a:prstGeom>
          <a:noFill/>
        </p:spPr>
        <p:txBody>
          <a:bodyPr wrap="none" rtlCol="0">
            <a:spAutoFit/>
          </a:bodyPr>
          <a:lstStyle/>
          <a:p>
            <a:r>
              <a:rPr lang="zh-CN" altLang="en-US" sz="1400" dirty="0"/>
              <a:t>故障信息：整车实时故障</a:t>
            </a:r>
            <a:r>
              <a:rPr lang="en-US" altLang="zh-CN" sz="1400" dirty="0"/>
              <a:t>/</a:t>
            </a:r>
            <a:r>
              <a:rPr lang="zh-CN" altLang="en-US" sz="1400" dirty="0"/>
              <a:t>发动机实时故障</a:t>
            </a:r>
            <a:r>
              <a:rPr lang="en-US" altLang="zh-CN" sz="1400" dirty="0"/>
              <a:t>/</a:t>
            </a:r>
            <a:r>
              <a:rPr lang="zh-CN" altLang="en-US" sz="1400" dirty="0"/>
              <a:t>空调实时故障</a:t>
            </a:r>
            <a:r>
              <a:rPr lang="en-US" altLang="zh-CN" sz="1400" dirty="0"/>
              <a:t>/</a:t>
            </a:r>
            <a:r>
              <a:rPr lang="zh-CN" altLang="en-US" sz="1400" dirty="0"/>
              <a:t>整车历史故障</a:t>
            </a:r>
            <a:r>
              <a:rPr lang="en-US" altLang="zh-CN" sz="1400" dirty="0"/>
              <a:t>/</a:t>
            </a:r>
            <a:r>
              <a:rPr lang="zh-CN" altLang="en-US" sz="1400" dirty="0"/>
              <a:t>发动机历史故障</a:t>
            </a:r>
          </a:p>
        </p:txBody>
      </p:sp>
      <p:sp>
        <p:nvSpPr>
          <p:cNvPr id="16" name="左大括号 15">
            <a:extLst>
              <a:ext uri="{FF2B5EF4-FFF2-40B4-BE49-F238E27FC236}">
                <a16:creationId xmlns:a16="http://schemas.microsoft.com/office/drawing/2014/main" id="{4DFE974D-977E-4FAC-B366-C73486C1C1E7}"/>
              </a:ext>
            </a:extLst>
          </p:cNvPr>
          <p:cNvSpPr/>
          <p:nvPr/>
        </p:nvSpPr>
        <p:spPr>
          <a:xfrm>
            <a:off x="3153671" y="2245473"/>
            <a:ext cx="213360" cy="537862"/>
          </a:xfrm>
          <a:prstGeom prst="leftBrac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文本框 16">
            <a:extLst>
              <a:ext uri="{FF2B5EF4-FFF2-40B4-BE49-F238E27FC236}">
                <a16:creationId xmlns:a16="http://schemas.microsoft.com/office/drawing/2014/main" id="{A141486C-5B25-41B1-90E7-FC27E6446B9F}"/>
              </a:ext>
            </a:extLst>
          </p:cNvPr>
          <p:cNvSpPr txBox="1"/>
          <p:nvPr/>
        </p:nvSpPr>
        <p:spPr>
          <a:xfrm>
            <a:off x="3243067" y="2214928"/>
            <a:ext cx="902811" cy="307777"/>
          </a:xfrm>
          <a:prstGeom prst="rect">
            <a:avLst/>
          </a:prstGeom>
          <a:noFill/>
        </p:spPr>
        <p:txBody>
          <a:bodyPr wrap="none" rtlCol="0">
            <a:spAutoFit/>
          </a:bodyPr>
          <a:lstStyle/>
          <a:p>
            <a:r>
              <a:rPr lang="zh-CN" altLang="en-US" sz="1400" dirty="0"/>
              <a:t>服务热线</a:t>
            </a:r>
          </a:p>
        </p:txBody>
      </p:sp>
      <p:sp>
        <p:nvSpPr>
          <p:cNvPr id="18" name="文本框 17">
            <a:extLst>
              <a:ext uri="{FF2B5EF4-FFF2-40B4-BE49-F238E27FC236}">
                <a16:creationId xmlns:a16="http://schemas.microsoft.com/office/drawing/2014/main" id="{24BBD7D1-49F2-4040-84CD-638BD34A8BB5}"/>
              </a:ext>
            </a:extLst>
          </p:cNvPr>
          <p:cNvSpPr txBox="1"/>
          <p:nvPr/>
        </p:nvSpPr>
        <p:spPr>
          <a:xfrm>
            <a:off x="3236007" y="2499132"/>
            <a:ext cx="902811" cy="307777"/>
          </a:xfrm>
          <a:prstGeom prst="rect">
            <a:avLst/>
          </a:prstGeom>
          <a:noFill/>
        </p:spPr>
        <p:txBody>
          <a:bodyPr wrap="none" rtlCol="0">
            <a:spAutoFit/>
          </a:bodyPr>
          <a:lstStyle/>
          <a:p>
            <a:r>
              <a:rPr lang="zh-CN" altLang="en-US" sz="1400" dirty="0"/>
              <a:t>机器信息</a:t>
            </a:r>
          </a:p>
        </p:txBody>
      </p:sp>
      <p:sp>
        <p:nvSpPr>
          <p:cNvPr id="19" name="左大括号 18">
            <a:extLst>
              <a:ext uri="{FF2B5EF4-FFF2-40B4-BE49-F238E27FC236}">
                <a16:creationId xmlns:a16="http://schemas.microsoft.com/office/drawing/2014/main" id="{4A12691E-4417-4631-84AA-3D66D6D11ED1}"/>
              </a:ext>
            </a:extLst>
          </p:cNvPr>
          <p:cNvSpPr/>
          <p:nvPr/>
        </p:nvSpPr>
        <p:spPr>
          <a:xfrm>
            <a:off x="3152187" y="3091114"/>
            <a:ext cx="213360" cy="2839910"/>
          </a:xfrm>
          <a:prstGeom prst="leftBrac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0" name="文本框 19">
            <a:extLst>
              <a:ext uri="{FF2B5EF4-FFF2-40B4-BE49-F238E27FC236}">
                <a16:creationId xmlns:a16="http://schemas.microsoft.com/office/drawing/2014/main" id="{C066E28F-2CD3-4070-AA4E-9DFE994C1694}"/>
              </a:ext>
            </a:extLst>
          </p:cNvPr>
          <p:cNvSpPr txBox="1"/>
          <p:nvPr/>
        </p:nvSpPr>
        <p:spPr>
          <a:xfrm>
            <a:off x="3221651" y="3249527"/>
            <a:ext cx="902811" cy="307777"/>
          </a:xfrm>
          <a:prstGeom prst="rect">
            <a:avLst/>
          </a:prstGeom>
          <a:noFill/>
        </p:spPr>
        <p:txBody>
          <a:bodyPr wrap="none" rtlCol="0">
            <a:spAutoFit/>
          </a:bodyPr>
          <a:lstStyle/>
          <a:p>
            <a:r>
              <a:rPr lang="zh-CN" altLang="en-US" sz="1400" dirty="0"/>
              <a:t>用户设置</a:t>
            </a:r>
          </a:p>
        </p:txBody>
      </p:sp>
      <p:sp>
        <p:nvSpPr>
          <p:cNvPr id="21" name="文本框 20">
            <a:extLst>
              <a:ext uri="{FF2B5EF4-FFF2-40B4-BE49-F238E27FC236}">
                <a16:creationId xmlns:a16="http://schemas.microsoft.com/office/drawing/2014/main" id="{1CBE383D-2FB1-46D9-9EE3-230964D9FC48}"/>
              </a:ext>
            </a:extLst>
          </p:cNvPr>
          <p:cNvSpPr txBox="1"/>
          <p:nvPr/>
        </p:nvSpPr>
        <p:spPr>
          <a:xfrm>
            <a:off x="3233005" y="4554346"/>
            <a:ext cx="5418471" cy="307777"/>
          </a:xfrm>
          <a:prstGeom prst="rect">
            <a:avLst/>
          </a:prstGeom>
          <a:noFill/>
        </p:spPr>
        <p:txBody>
          <a:bodyPr wrap="none" rtlCol="0">
            <a:spAutoFit/>
          </a:bodyPr>
          <a:lstStyle/>
          <a:p>
            <a:r>
              <a:rPr lang="zh-CN" altLang="en-US" sz="1400" dirty="0"/>
              <a:t>机器设置：油门自学习</a:t>
            </a:r>
            <a:r>
              <a:rPr lang="en-US" altLang="zh-CN" sz="1400" dirty="0"/>
              <a:t>/</a:t>
            </a:r>
            <a:r>
              <a:rPr lang="zh-CN" altLang="en-US" sz="1400" dirty="0"/>
              <a:t>风扇标定</a:t>
            </a:r>
            <a:r>
              <a:rPr lang="en-US" altLang="zh-CN" sz="1400" dirty="0"/>
              <a:t>/</a:t>
            </a:r>
            <a:r>
              <a:rPr lang="zh-CN" altLang="en-US" sz="1400" dirty="0"/>
              <a:t>报警状态选择</a:t>
            </a:r>
            <a:r>
              <a:rPr lang="en-US" altLang="zh-CN" sz="1400" dirty="0"/>
              <a:t>/</a:t>
            </a:r>
            <a:r>
              <a:rPr lang="zh-CN" altLang="en-US" sz="1400" dirty="0"/>
              <a:t>视频通道数量设置</a:t>
            </a:r>
          </a:p>
        </p:txBody>
      </p:sp>
      <p:sp>
        <p:nvSpPr>
          <p:cNvPr id="22" name="文本框 21">
            <a:extLst>
              <a:ext uri="{FF2B5EF4-FFF2-40B4-BE49-F238E27FC236}">
                <a16:creationId xmlns:a16="http://schemas.microsoft.com/office/drawing/2014/main" id="{8A06AAF6-9593-4DD0-B12C-ADD32F4F293E}"/>
              </a:ext>
            </a:extLst>
          </p:cNvPr>
          <p:cNvSpPr txBox="1"/>
          <p:nvPr/>
        </p:nvSpPr>
        <p:spPr>
          <a:xfrm>
            <a:off x="3207042" y="4928560"/>
            <a:ext cx="5777544" cy="307777"/>
          </a:xfrm>
          <a:prstGeom prst="rect">
            <a:avLst/>
          </a:prstGeom>
          <a:noFill/>
        </p:spPr>
        <p:txBody>
          <a:bodyPr wrap="none" rtlCol="0">
            <a:spAutoFit/>
          </a:bodyPr>
          <a:lstStyle/>
          <a:p>
            <a:r>
              <a:rPr lang="zh-CN" altLang="en-US" sz="1400" dirty="0"/>
              <a:t>系统参数设置：小时计标定</a:t>
            </a:r>
            <a:r>
              <a:rPr lang="en-US" altLang="zh-CN" sz="1400" dirty="0"/>
              <a:t>/</a:t>
            </a:r>
            <a:r>
              <a:rPr lang="zh-CN" altLang="en-US" sz="1400" dirty="0"/>
              <a:t>档位参数设置</a:t>
            </a:r>
            <a:r>
              <a:rPr lang="en-US" altLang="zh-CN" sz="1400" dirty="0"/>
              <a:t>/</a:t>
            </a:r>
            <a:r>
              <a:rPr lang="zh-CN" altLang="en-US" sz="1400" dirty="0"/>
              <a:t>倾翻压力设置</a:t>
            </a:r>
            <a:r>
              <a:rPr lang="en-US" altLang="zh-CN" sz="1400" dirty="0"/>
              <a:t>/</a:t>
            </a:r>
            <a:r>
              <a:rPr lang="zh-CN" altLang="en-US" sz="1400" dirty="0"/>
              <a:t>恢复默认参数</a:t>
            </a:r>
          </a:p>
        </p:txBody>
      </p:sp>
      <p:sp>
        <p:nvSpPr>
          <p:cNvPr id="23" name="文本框 22">
            <a:extLst>
              <a:ext uri="{FF2B5EF4-FFF2-40B4-BE49-F238E27FC236}">
                <a16:creationId xmlns:a16="http://schemas.microsoft.com/office/drawing/2014/main" id="{442C56DF-A8EC-4356-AFCF-D454F1E4D9EF}"/>
              </a:ext>
            </a:extLst>
          </p:cNvPr>
          <p:cNvSpPr txBox="1"/>
          <p:nvPr/>
        </p:nvSpPr>
        <p:spPr>
          <a:xfrm>
            <a:off x="3244225" y="5284943"/>
            <a:ext cx="4169731" cy="307777"/>
          </a:xfrm>
          <a:prstGeom prst="rect">
            <a:avLst/>
          </a:prstGeom>
          <a:noFill/>
        </p:spPr>
        <p:txBody>
          <a:bodyPr wrap="none" rtlCol="0">
            <a:spAutoFit/>
          </a:bodyPr>
          <a:lstStyle/>
          <a:p>
            <a:r>
              <a:rPr lang="en-US" altLang="zh-CN" sz="1400" dirty="0"/>
              <a:t>GPS</a:t>
            </a:r>
            <a:r>
              <a:rPr lang="zh-CN" altLang="en-US" sz="1400" dirty="0"/>
              <a:t>设置：</a:t>
            </a:r>
            <a:r>
              <a:rPr lang="en-US" altLang="zh-CN" sz="1400" dirty="0"/>
              <a:t>GPS</a:t>
            </a:r>
            <a:r>
              <a:rPr lang="zh-CN" altLang="en-US" sz="1400" dirty="0"/>
              <a:t>安装设定</a:t>
            </a:r>
            <a:r>
              <a:rPr lang="en-US" altLang="zh-CN" sz="1400" dirty="0"/>
              <a:t>/GPS</a:t>
            </a:r>
            <a:r>
              <a:rPr lang="zh-CN" altLang="en-US" sz="1400" dirty="0"/>
              <a:t>监控设定</a:t>
            </a:r>
            <a:r>
              <a:rPr lang="en-US" altLang="zh-CN" sz="1400" dirty="0"/>
              <a:t>/GPS</a:t>
            </a:r>
            <a:r>
              <a:rPr lang="zh-CN" altLang="en-US" sz="1400" dirty="0"/>
              <a:t>状态查询</a:t>
            </a:r>
          </a:p>
        </p:txBody>
      </p:sp>
      <p:sp>
        <p:nvSpPr>
          <p:cNvPr id="24" name="文本框 23">
            <a:extLst>
              <a:ext uri="{FF2B5EF4-FFF2-40B4-BE49-F238E27FC236}">
                <a16:creationId xmlns:a16="http://schemas.microsoft.com/office/drawing/2014/main" id="{49C771D0-034A-4D89-9E7D-8FA437B2DA20}"/>
              </a:ext>
            </a:extLst>
          </p:cNvPr>
          <p:cNvSpPr txBox="1"/>
          <p:nvPr/>
        </p:nvSpPr>
        <p:spPr>
          <a:xfrm>
            <a:off x="3233005" y="5623246"/>
            <a:ext cx="1261884" cy="307777"/>
          </a:xfrm>
          <a:prstGeom prst="rect">
            <a:avLst/>
          </a:prstGeom>
          <a:noFill/>
        </p:spPr>
        <p:txBody>
          <a:bodyPr wrap="none" rtlCol="0">
            <a:spAutoFit/>
          </a:bodyPr>
          <a:lstStyle/>
          <a:p>
            <a:r>
              <a:rPr lang="zh-CN" altLang="en-US" sz="1400" dirty="0"/>
              <a:t>软件程序更新</a:t>
            </a:r>
          </a:p>
        </p:txBody>
      </p:sp>
      <p:sp>
        <p:nvSpPr>
          <p:cNvPr id="25" name="左大括号 24">
            <a:extLst>
              <a:ext uri="{FF2B5EF4-FFF2-40B4-BE49-F238E27FC236}">
                <a16:creationId xmlns:a16="http://schemas.microsoft.com/office/drawing/2014/main" id="{16A43E44-80B3-4E12-BC05-71F938165864}"/>
              </a:ext>
            </a:extLst>
          </p:cNvPr>
          <p:cNvSpPr/>
          <p:nvPr/>
        </p:nvSpPr>
        <p:spPr>
          <a:xfrm>
            <a:off x="4065284" y="2360516"/>
            <a:ext cx="166235" cy="2085801"/>
          </a:xfrm>
          <a:prstGeom prst="leftBrac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6" name="文本框 25">
            <a:extLst>
              <a:ext uri="{FF2B5EF4-FFF2-40B4-BE49-F238E27FC236}">
                <a16:creationId xmlns:a16="http://schemas.microsoft.com/office/drawing/2014/main" id="{535297E9-09EB-4B49-828D-A136CACAB1A7}"/>
              </a:ext>
            </a:extLst>
          </p:cNvPr>
          <p:cNvSpPr txBox="1"/>
          <p:nvPr/>
        </p:nvSpPr>
        <p:spPr>
          <a:xfrm>
            <a:off x="4152064" y="2299555"/>
            <a:ext cx="902811" cy="307777"/>
          </a:xfrm>
          <a:prstGeom prst="rect">
            <a:avLst/>
          </a:prstGeom>
          <a:noFill/>
        </p:spPr>
        <p:txBody>
          <a:bodyPr wrap="none" rtlCol="0">
            <a:spAutoFit/>
          </a:bodyPr>
          <a:lstStyle/>
          <a:p>
            <a:r>
              <a:rPr lang="zh-CN" altLang="en-US" sz="1400" dirty="0"/>
              <a:t>时间设置</a:t>
            </a:r>
          </a:p>
        </p:txBody>
      </p:sp>
      <p:sp>
        <p:nvSpPr>
          <p:cNvPr id="27" name="文本框 26">
            <a:extLst>
              <a:ext uri="{FF2B5EF4-FFF2-40B4-BE49-F238E27FC236}">
                <a16:creationId xmlns:a16="http://schemas.microsoft.com/office/drawing/2014/main" id="{53DD1CE5-B3F6-49AD-B879-6EB3B2C9E767}"/>
              </a:ext>
            </a:extLst>
          </p:cNvPr>
          <p:cNvSpPr txBox="1"/>
          <p:nvPr/>
        </p:nvSpPr>
        <p:spPr>
          <a:xfrm>
            <a:off x="4154879" y="2534528"/>
            <a:ext cx="902811" cy="307777"/>
          </a:xfrm>
          <a:prstGeom prst="rect">
            <a:avLst/>
          </a:prstGeom>
          <a:noFill/>
        </p:spPr>
        <p:txBody>
          <a:bodyPr wrap="none" rtlCol="0">
            <a:spAutoFit/>
          </a:bodyPr>
          <a:lstStyle/>
          <a:p>
            <a:r>
              <a:rPr lang="zh-CN" altLang="en-US" sz="1400" dirty="0"/>
              <a:t>亮度设置</a:t>
            </a:r>
          </a:p>
        </p:txBody>
      </p:sp>
      <p:sp>
        <p:nvSpPr>
          <p:cNvPr id="28" name="文本框 27">
            <a:extLst>
              <a:ext uri="{FF2B5EF4-FFF2-40B4-BE49-F238E27FC236}">
                <a16:creationId xmlns:a16="http://schemas.microsoft.com/office/drawing/2014/main" id="{0A2F12F2-5780-4EC9-9F2A-0C3767C25D63}"/>
              </a:ext>
            </a:extLst>
          </p:cNvPr>
          <p:cNvSpPr txBox="1"/>
          <p:nvPr/>
        </p:nvSpPr>
        <p:spPr>
          <a:xfrm>
            <a:off x="4163162" y="2763185"/>
            <a:ext cx="902811" cy="307777"/>
          </a:xfrm>
          <a:prstGeom prst="rect">
            <a:avLst/>
          </a:prstGeom>
          <a:noFill/>
        </p:spPr>
        <p:txBody>
          <a:bodyPr wrap="none" rtlCol="0">
            <a:spAutoFit/>
          </a:bodyPr>
          <a:lstStyle/>
          <a:p>
            <a:r>
              <a:rPr lang="zh-CN" altLang="en-US" sz="1400" dirty="0"/>
              <a:t>语言设置</a:t>
            </a:r>
          </a:p>
        </p:txBody>
      </p:sp>
      <p:sp>
        <p:nvSpPr>
          <p:cNvPr id="29" name="文本框 28">
            <a:extLst>
              <a:ext uri="{FF2B5EF4-FFF2-40B4-BE49-F238E27FC236}">
                <a16:creationId xmlns:a16="http://schemas.microsoft.com/office/drawing/2014/main" id="{0D1C246D-5383-4F1A-AE71-CD988CDE8516}"/>
              </a:ext>
            </a:extLst>
          </p:cNvPr>
          <p:cNvSpPr txBox="1"/>
          <p:nvPr/>
        </p:nvSpPr>
        <p:spPr>
          <a:xfrm>
            <a:off x="4147922" y="2980275"/>
            <a:ext cx="4984698" cy="307777"/>
          </a:xfrm>
          <a:prstGeom prst="rect">
            <a:avLst/>
          </a:prstGeom>
          <a:noFill/>
        </p:spPr>
        <p:txBody>
          <a:bodyPr wrap="none" rtlCol="0">
            <a:spAutoFit/>
          </a:bodyPr>
          <a:lstStyle/>
          <a:p>
            <a:r>
              <a:rPr lang="zh-CN" altLang="en-US" sz="1400" dirty="0"/>
              <a:t>一次模式选择：</a:t>
            </a:r>
            <a:r>
              <a:rPr lang="en-US" altLang="zh-CN" sz="1400" dirty="0"/>
              <a:t>N/P/T/B/ATT1/ATT2/ATT3/ATT4/ATT5/ATT6/ATT7</a:t>
            </a:r>
            <a:endParaRPr lang="zh-CN" altLang="en-US" sz="1400" dirty="0"/>
          </a:p>
        </p:txBody>
      </p:sp>
      <p:sp>
        <p:nvSpPr>
          <p:cNvPr id="30" name="文本框 29">
            <a:extLst>
              <a:ext uri="{FF2B5EF4-FFF2-40B4-BE49-F238E27FC236}">
                <a16:creationId xmlns:a16="http://schemas.microsoft.com/office/drawing/2014/main" id="{ACF2F264-1B09-468D-836B-481B1152DB30}"/>
              </a:ext>
            </a:extLst>
          </p:cNvPr>
          <p:cNvSpPr txBox="1"/>
          <p:nvPr/>
        </p:nvSpPr>
        <p:spPr>
          <a:xfrm>
            <a:off x="4145878" y="3223488"/>
            <a:ext cx="1261884" cy="307777"/>
          </a:xfrm>
          <a:prstGeom prst="rect">
            <a:avLst/>
          </a:prstGeom>
          <a:noFill/>
        </p:spPr>
        <p:txBody>
          <a:bodyPr wrap="none" rtlCol="0">
            <a:spAutoFit/>
          </a:bodyPr>
          <a:lstStyle/>
          <a:p>
            <a:r>
              <a:rPr lang="zh-CN" altLang="en-US" sz="1400" dirty="0"/>
              <a:t>机具状态设置</a:t>
            </a:r>
          </a:p>
        </p:txBody>
      </p:sp>
      <p:sp>
        <p:nvSpPr>
          <p:cNvPr id="31" name="文本框 30">
            <a:extLst>
              <a:ext uri="{FF2B5EF4-FFF2-40B4-BE49-F238E27FC236}">
                <a16:creationId xmlns:a16="http://schemas.microsoft.com/office/drawing/2014/main" id="{DE861C8B-51D5-40A2-AB5E-BFC36BD3EDD5}"/>
              </a:ext>
            </a:extLst>
          </p:cNvPr>
          <p:cNvSpPr txBox="1"/>
          <p:nvPr/>
        </p:nvSpPr>
        <p:spPr>
          <a:xfrm>
            <a:off x="4144700" y="3451689"/>
            <a:ext cx="1261884" cy="307777"/>
          </a:xfrm>
          <a:prstGeom prst="rect">
            <a:avLst/>
          </a:prstGeom>
          <a:noFill/>
        </p:spPr>
        <p:txBody>
          <a:bodyPr wrap="none" rtlCol="0">
            <a:spAutoFit/>
          </a:bodyPr>
          <a:lstStyle/>
          <a:p>
            <a:r>
              <a:rPr lang="zh-CN" altLang="en-US" sz="1400" dirty="0"/>
              <a:t>延时熄火设置</a:t>
            </a:r>
          </a:p>
        </p:txBody>
      </p:sp>
      <p:sp>
        <p:nvSpPr>
          <p:cNvPr id="32" name="文本框 31">
            <a:extLst>
              <a:ext uri="{FF2B5EF4-FFF2-40B4-BE49-F238E27FC236}">
                <a16:creationId xmlns:a16="http://schemas.microsoft.com/office/drawing/2014/main" id="{EB809766-B05A-44C3-800C-DCDB7694496D}"/>
              </a:ext>
            </a:extLst>
          </p:cNvPr>
          <p:cNvSpPr txBox="1"/>
          <p:nvPr/>
        </p:nvSpPr>
        <p:spPr>
          <a:xfrm>
            <a:off x="4148229" y="3673927"/>
            <a:ext cx="1261884" cy="307777"/>
          </a:xfrm>
          <a:prstGeom prst="rect">
            <a:avLst/>
          </a:prstGeom>
          <a:noFill/>
        </p:spPr>
        <p:txBody>
          <a:bodyPr wrap="none" rtlCol="0">
            <a:spAutoFit/>
          </a:bodyPr>
          <a:lstStyle/>
          <a:p>
            <a:r>
              <a:rPr lang="zh-CN" altLang="en-US" sz="1400" dirty="0"/>
              <a:t>雨刮间歇设置</a:t>
            </a:r>
          </a:p>
        </p:txBody>
      </p:sp>
      <p:sp>
        <p:nvSpPr>
          <p:cNvPr id="33" name="文本框 32">
            <a:extLst>
              <a:ext uri="{FF2B5EF4-FFF2-40B4-BE49-F238E27FC236}">
                <a16:creationId xmlns:a16="http://schemas.microsoft.com/office/drawing/2014/main" id="{8D008C98-EC8C-4926-8D6F-97FB3F68A270}"/>
              </a:ext>
            </a:extLst>
          </p:cNvPr>
          <p:cNvSpPr txBox="1"/>
          <p:nvPr/>
        </p:nvSpPr>
        <p:spPr>
          <a:xfrm>
            <a:off x="4147146" y="3918833"/>
            <a:ext cx="1261884" cy="307777"/>
          </a:xfrm>
          <a:prstGeom prst="rect">
            <a:avLst/>
          </a:prstGeom>
          <a:noFill/>
        </p:spPr>
        <p:txBody>
          <a:bodyPr wrap="none" rtlCol="0">
            <a:spAutoFit/>
          </a:bodyPr>
          <a:lstStyle/>
          <a:p>
            <a:r>
              <a:rPr lang="zh-CN" altLang="en-US" sz="1400" dirty="0"/>
              <a:t>用户密码设置</a:t>
            </a:r>
          </a:p>
        </p:txBody>
      </p:sp>
      <p:sp>
        <p:nvSpPr>
          <p:cNvPr id="34" name="文本框 33">
            <a:extLst>
              <a:ext uri="{FF2B5EF4-FFF2-40B4-BE49-F238E27FC236}">
                <a16:creationId xmlns:a16="http://schemas.microsoft.com/office/drawing/2014/main" id="{4D1C1A10-144E-4358-926C-4DDE1D789B4C}"/>
              </a:ext>
            </a:extLst>
          </p:cNvPr>
          <p:cNvSpPr txBox="1"/>
          <p:nvPr/>
        </p:nvSpPr>
        <p:spPr>
          <a:xfrm>
            <a:off x="4131906" y="4138540"/>
            <a:ext cx="2159566" cy="307777"/>
          </a:xfrm>
          <a:prstGeom prst="rect">
            <a:avLst/>
          </a:prstGeom>
          <a:noFill/>
        </p:spPr>
        <p:txBody>
          <a:bodyPr wrap="none" rtlCol="0">
            <a:spAutoFit/>
          </a:bodyPr>
          <a:lstStyle/>
          <a:p>
            <a:r>
              <a:rPr lang="zh-CN" altLang="en-US" sz="1400" dirty="0"/>
              <a:t>其它设置：燃油加注设置</a:t>
            </a:r>
          </a:p>
        </p:txBody>
      </p:sp>
      <p:sp>
        <p:nvSpPr>
          <p:cNvPr id="35" name="文本框 34">
            <a:extLst>
              <a:ext uri="{FF2B5EF4-FFF2-40B4-BE49-F238E27FC236}">
                <a16:creationId xmlns:a16="http://schemas.microsoft.com/office/drawing/2014/main" id="{437BD2B0-E2C4-4E69-A807-308723216B62}"/>
              </a:ext>
            </a:extLst>
          </p:cNvPr>
          <p:cNvSpPr txBox="1"/>
          <p:nvPr/>
        </p:nvSpPr>
        <p:spPr>
          <a:xfrm>
            <a:off x="1375777" y="6048893"/>
            <a:ext cx="3664786" cy="307777"/>
          </a:xfrm>
          <a:prstGeom prst="rect">
            <a:avLst/>
          </a:prstGeom>
          <a:noFill/>
        </p:spPr>
        <p:txBody>
          <a:bodyPr wrap="none" rtlCol="0">
            <a:spAutoFit/>
          </a:bodyPr>
          <a:lstStyle/>
          <a:p>
            <a:r>
              <a:rPr lang="zh-CN" altLang="en-US" sz="1400" dirty="0"/>
              <a:t>主界面功能设置：主界面切换</a:t>
            </a:r>
            <a:r>
              <a:rPr lang="en-US" altLang="zh-CN" sz="1400" dirty="0"/>
              <a:t>/</a:t>
            </a:r>
            <a:r>
              <a:rPr lang="zh-CN" altLang="en-US" sz="1400" dirty="0"/>
              <a:t>视频通道选择</a:t>
            </a:r>
          </a:p>
        </p:txBody>
      </p:sp>
      <p:sp>
        <p:nvSpPr>
          <p:cNvPr id="36" name="左大括号 35">
            <a:extLst>
              <a:ext uri="{FF2B5EF4-FFF2-40B4-BE49-F238E27FC236}">
                <a16:creationId xmlns:a16="http://schemas.microsoft.com/office/drawing/2014/main" id="{0BAA6942-DA53-4D2A-B744-9D2C2F841582}"/>
              </a:ext>
            </a:extLst>
          </p:cNvPr>
          <p:cNvSpPr/>
          <p:nvPr/>
        </p:nvSpPr>
        <p:spPr>
          <a:xfrm>
            <a:off x="1234286" y="2980276"/>
            <a:ext cx="202683" cy="3376394"/>
          </a:xfrm>
          <a:prstGeom prst="leftBrace">
            <a:avLst/>
          </a:prstGeom>
          <a:ln w="12700">
            <a:solidFill>
              <a:schemeClr val="tx2">
                <a:lumMod val="60000"/>
                <a:lumOff val="4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7" name="文本框 36">
            <a:extLst>
              <a:ext uri="{FF2B5EF4-FFF2-40B4-BE49-F238E27FC236}">
                <a16:creationId xmlns:a16="http://schemas.microsoft.com/office/drawing/2014/main" id="{D233AA2E-F061-46B4-9C22-C18EE2A5BB1F}"/>
              </a:ext>
            </a:extLst>
          </p:cNvPr>
          <p:cNvSpPr txBox="1"/>
          <p:nvPr/>
        </p:nvSpPr>
        <p:spPr>
          <a:xfrm>
            <a:off x="520971" y="4508463"/>
            <a:ext cx="723275" cy="307777"/>
          </a:xfrm>
          <a:prstGeom prst="rect">
            <a:avLst/>
          </a:prstGeom>
          <a:noFill/>
        </p:spPr>
        <p:txBody>
          <a:bodyPr wrap="none" rtlCol="0">
            <a:spAutoFit/>
          </a:bodyPr>
          <a:lstStyle/>
          <a:p>
            <a:r>
              <a:rPr lang="zh-CN" altLang="en-US" sz="1400" dirty="0"/>
              <a:t>主界面</a:t>
            </a:r>
          </a:p>
        </p:txBody>
      </p:sp>
      <p:sp>
        <p:nvSpPr>
          <p:cNvPr id="38" name="文本框 37">
            <a:extLst>
              <a:ext uri="{FF2B5EF4-FFF2-40B4-BE49-F238E27FC236}">
                <a16:creationId xmlns:a16="http://schemas.microsoft.com/office/drawing/2014/main" id="{06F3BD55-BCAD-4AC0-BC62-501B5C61E7CD}"/>
              </a:ext>
            </a:extLst>
          </p:cNvPr>
          <p:cNvSpPr txBox="1"/>
          <p:nvPr/>
        </p:nvSpPr>
        <p:spPr>
          <a:xfrm>
            <a:off x="247203" y="1085050"/>
            <a:ext cx="2467342" cy="400110"/>
          </a:xfrm>
          <a:prstGeom prst="rect">
            <a:avLst/>
          </a:prstGeom>
          <a:noFill/>
        </p:spPr>
        <p:txBody>
          <a:bodyPr wrap="none" rtlCol="0">
            <a:spAutoFit/>
          </a:bodyPr>
          <a:lstStyle/>
          <a:p>
            <a:pPr marL="342900" indent="-342900">
              <a:buFont typeface="Wingdings" panose="05000000000000000000" pitchFamily="2" charset="2"/>
              <a:buChar char="Ø"/>
            </a:pPr>
            <a:r>
              <a:rPr lang="en-US" altLang="zh-CN" sz="2000" b="1" dirty="0">
                <a:latin typeface="宋体" panose="02010600030101010101" pitchFamily="2" charset="-122"/>
                <a:ea typeface="宋体" panose="02010600030101010101" pitchFamily="2" charset="-122"/>
              </a:rPr>
              <a:t> </a:t>
            </a:r>
            <a:r>
              <a:rPr lang="zh-CN" altLang="en-US" sz="2000" b="1" dirty="0">
                <a:latin typeface="宋体" panose="02010600030101010101" pitchFamily="2" charset="-122"/>
                <a:ea typeface="宋体" panose="02010600030101010101" pitchFamily="2" charset="-122"/>
              </a:rPr>
              <a:t>仪表主菜单结构</a:t>
            </a:r>
          </a:p>
        </p:txBody>
      </p:sp>
    </p:spTree>
    <p:extLst>
      <p:ext uri="{BB962C8B-B14F-4D97-AF65-F5344CB8AC3E}">
        <p14:creationId xmlns:p14="http://schemas.microsoft.com/office/powerpoint/2010/main" val="2863381546"/>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68FD2AD-B238-4AB6-83B5-7CA6024081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9780" y="1859280"/>
            <a:ext cx="2067223" cy="3528060"/>
          </a:xfrm>
          <a:prstGeom prst="rect">
            <a:avLst/>
          </a:prstGeom>
        </p:spPr>
      </p:pic>
      <p:pic>
        <p:nvPicPr>
          <p:cNvPr id="4" name="图片 3">
            <a:extLst>
              <a:ext uri="{FF2B5EF4-FFF2-40B4-BE49-F238E27FC236}">
                <a16:creationId xmlns:a16="http://schemas.microsoft.com/office/drawing/2014/main" id="{833E544F-C199-4771-AA8B-FF494216971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52581" y="1859280"/>
            <a:ext cx="2067224" cy="3528062"/>
          </a:xfrm>
          <a:prstGeom prst="rect">
            <a:avLst/>
          </a:prstGeom>
        </p:spPr>
      </p:pic>
      <p:graphicFrame>
        <p:nvGraphicFramePr>
          <p:cNvPr id="5" name="表格 4">
            <a:extLst>
              <a:ext uri="{FF2B5EF4-FFF2-40B4-BE49-F238E27FC236}">
                <a16:creationId xmlns:a16="http://schemas.microsoft.com/office/drawing/2014/main" id="{AA1DDB5D-2C6F-46E5-BEDF-55D53AAB3349}"/>
              </a:ext>
            </a:extLst>
          </p:cNvPr>
          <p:cNvGraphicFramePr>
            <a:graphicFrameLocks noGrp="1"/>
          </p:cNvGraphicFramePr>
          <p:nvPr>
            <p:extLst>
              <p:ext uri="{D42A27DB-BD31-4B8C-83A1-F6EECF244321}">
                <p14:modId xmlns:p14="http://schemas.microsoft.com/office/powerpoint/2010/main" val="582991013"/>
              </p:ext>
            </p:extLst>
          </p:nvPr>
        </p:nvGraphicFramePr>
        <p:xfrm>
          <a:off x="7104342" y="2529844"/>
          <a:ext cx="4543744" cy="2651752"/>
        </p:xfrm>
        <a:graphic>
          <a:graphicData uri="http://schemas.openxmlformats.org/drawingml/2006/table">
            <a:tbl>
              <a:tblPr firstRow="1" bandRow="1">
                <a:tableStyleId>{5C22544A-7EE6-4342-B048-85BDC9FD1C3A}</a:tableStyleId>
              </a:tblPr>
              <a:tblGrid>
                <a:gridCol w="1282125">
                  <a:extLst>
                    <a:ext uri="{9D8B030D-6E8A-4147-A177-3AD203B41FA5}">
                      <a16:colId xmlns:a16="http://schemas.microsoft.com/office/drawing/2014/main" val="20000"/>
                    </a:ext>
                  </a:extLst>
                </a:gridCol>
                <a:gridCol w="3261619">
                  <a:extLst>
                    <a:ext uri="{9D8B030D-6E8A-4147-A177-3AD203B41FA5}">
                      <a16:colId xmlns:a16="http://schemas.microsoft.com/office/drawing/2014/main" val="20001"/>
                    </a:ext>
                  </a:extLst>
                </a:gridCol>
              </a:tblGrid>
              <a:tr h="868676">
                <a:tc>
                  <a:txBody>
                    <a:bodyPr/>
                    <a:lstStyle/>
                    <a:p>
                      <a:pPr marL="0" algn="ctr" defTabSz="914400" rtl="0" eaLnBrk="1" latinLnBrk="0" hangingPunct="1"/>
                      <a:r>
                        <a:rPr lang="zh-CN" altLang="en-US" sz="1800" b="0" kern="1200" dirty="0">
                          <a:solidFill>
                            <a:schemeClr val="dk1"/>
                          </a:solidFill>
                          <a:latin typeface="+mn-lt"/>
                          <a:ea typeface="+mn-ea"/>
                          <a:cs typeface="+mn-cs"/>
                        </a:rPr>
                        <a:t>运行信息</a:t>
                      </a:r>
                    </a:p>
                  </a:txBody>
                  <a:tcPr anchor="ctr">
                    <a:solidFill>
                      <a:srgbClr val="E9EDF4"/>
                    </a:solidFill>
                  </a:tcPr>
                </a:tc>
                <a:tc>
                  <a:txBody>
                    <a:bodyPr/>
                    <a:lstStyle/>
                    <a:p>
                      <a:pPr marL="0" algn="l" defTabSz="914400" rtl="0" eaLnBrk="1" latinLnBrk="0" hangingPunct="1"/>
                      <a:r>
                        <a:rPr lang="zh-CN" altLang="en-US" sz="1800" b="0" kern="1200" dirty="0">
                          <a:solidFill>
                            <a:schemeClr val="dk1"/>
                          </a:solidFill>
                          <a:latin typeface="+mn-lt"/>
                          <a:ea typeface="+mn-ea"/>
                          <a:cs typeface="+mn-cs"/>
                        </a:rPr>
                        <a:t>查看当前机器基础运行状态</a:t>
                      </a:r>
                    </a:p>
                  </a:txBody>
                  <a:tcPr anchor="ctr">
                    <a:solidFill>
                      <a:srgbClr val="E9EDF4"/>
                    </a:solidFill>
                  </a:tcPr>
                </a:tc>
                <a:extLst>
                  <a:ext uri="{0D108BD9-81ED-4DB2-BD59-A6C34878D82A}">
                    <a16:rowId xmlns:a16="http://schemas.microsoft.com/office/drawing/2014/main" val="10000"/>
                  </a:ext>
                </a:extLst>
              </a:tr>
              <a:tr h="868676">
                <a:tc>
                  <a:txBody>
                    <a:bodyPr/>
                    <a:lstStyle/>
                    <a:p>
                      <a:pPr algn="ctr"/>
                      <a:r>
                        <a:rPr lang="zh-CN" altLang="en-US" dirty="0"/>
                        <a:t>系统信息</a:t>
                      </a:r>
                    </a:p>
                  </a:txBody>
                  <a:tcPr anchor="ctr"/>
                </a:tc>
                <a:tc>
                  <a:txBody>
                    <a:bodyPr/>
                    <a:lstStyle/>
                    <a:p>
                      <a:pPr algn="l"/>
                      <a:r>
                        <a:rPr lang="zh-CN" altLang="en-US" dirty="0"/>
                        <a:t>查看液压系统压力、比例阀状态，以及动力相关信息、当前各项电器件工作状态</a:t>
                      </a:r>
                    </a:p>
                  </a:txBody>
                  <a:tcPr anchor="ctr"/>
                </a:tc>
                <a:extLst>
                  <a:ext uri="{0D108BD9-81ED-4DB2-BD59-A6C34878D82A}">
                    <a16:rowId xmlns:a16="http://schemas.microsoft.com/office/drawing/2014/main" val="10001"/>
                  </a:ext>
                </a:extLst>
              </a:tr>
              <a:tr h="868676">
                <a:tc>
                  <a:txBody>
                    <a:bodyPr/>
                    <a:lstStyle/>
                    <a:p>
                      <a:pPr algn="ctr"/>
                      <a:r>
                        <a:rPr lang="zh-CN" altLang="en-US" dirty="0"/>
                        <a:t>故障信息</a:t>
                      </a:r>
                    </a:p>
                  </a:txBody>
                  <a:tcPr anchor="ctr"/>
                </a:tc>
                <a:tc>
                  <a:txBody>
                    <a:bodyPr/>
                    <a:lstStyle/>
                    <a:p>
                      <a:pPr algn="l"/>
                      <a:r>
                        <a:rPr lang="zh-CN" altLang="en-US" dirty="0"/>
                        <a:t>查看整车故障、发动机故障、空调故障</a:t>
                      </a:r>
                    </a:p>
                  </a:txBody>
                  <a:tcPr anchor="ctr"/>
                </a:tc>
                <a:extLst>
                  <a:ext uri="{0D108BD9-81ED-4DB2-BD59-A6C34878D82A}">
                    <a16:rowId xmlns:a16="http://schemas.microsoft.com/office/drawing/2014/main" val="10002"/>
                  </a:ext>
                </a:extLst>
              </a:tr>
            </a:tbl>
          </a:graphicData>
        </a:graphic>
      </p:graphicFrame>
      <p:sp>
        <p:nvSpPr>
          <p:cNvPr id="6" name="文本框 5">
            <a:extLst>
              <a:ext uri="{FF2B5EF4-FFF2-40B4-BE49-F238E27FC236}">
                <a16:creationId xmlns:a16="http://schemas.microsoft.com/office/drawing/2014/main" id="{86CD4F1E-D2E6-4A59-84AA-2ABC4F0D3A6B}"/>
              </a:ext>
            </a:extLst>
          </p:cNvPr>
          <p:cNvSpPr txBox="1"/>
          <p:nvPr/>
        </p:nvSpPr>
        <p:spPr>
          <a:xfrm>
            <a:off x="513622" y="1229074"/>
            <a:ext cx="1800493" cy="369332"/>
          </a:xfrm>
          <a:prstGeom prst="rect">
            <a:avLst/>
          </a:prstGeom>
          <a:noFill/>
        </p:spPr>
        <p:txBody>
          <a:bodyPr wrap="none" rtlCol="0">
            <a:spAutoFit/>
          </a:bodyPr>
          <a:lstStyle/>
          <a:p>
            <a:r>
              <a:rPr lang="zh-CN" altLang="en-US" dirty="0"/>
              <a:t>运行信息查询：</a:t>
            </a:r>
          </a:p>
        </p:txBody>
      </p:sp>
      <p:sp>
        <p:nvSpPr>
          <p:cNvPr id="7" name="矩形 6">
            <a:extLst>
              <a:ext uri="{FF2B5EF4-FFF2-40B4-BE49-F238E27FC236}">
                <a16:creationId xmlns:a16="http://schemas.microsoft.com/office/drawing/2014/main" id="{82A41E72-C0BA-4DD1-B3F0-E5292A8F3F51}"/>
              </a:ext>
            </a:extLst>
          </p:cNvPr>
          <p:cNvSpPr/>
          <p:nvPr/>
        </p:nvSpPr>
        <p:spPr>
          <a:xfrm>
            <a:off x="1160740" y="2491740"/>
            <a:ext cx="1955840" cy="350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箭头: 右 7">
            <a:extLst>
              <a:ext uri="{FF2B5EF4-FFF2-40B4-BE49-F238E27FC236}">
                <a16:creationId xmlns:a16="http://schemas.microsoft.com/office/drawing/2014/main" id="{825446EB-FFF8-4BC8-A71C-0FF6D55B227F}"/>
              </a:ext>
            </a:extLst>
          </p:cNvPr>
          <p:cNvSpPr/>
          <p:nvPr/>
        </p:nvSpPr>
        <p:spPr>
          <a:xfrm>
            <a:off x="3428793" y="3486150"/>
            <a:ext cx="731520"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792513757"/>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6D4C416C-8B23-4BBF-B694-FC31D87FDF8E}"/>
              </a:ext>
            </a:extLst>
          </p:cNvPr>
          <p:cNvSpPr txBox="1"/>
          <p:nvPr/>
        </p:nvSpPr>
        <p:spPr>
          <a:xfrm>
            <a:off x="513622" y="1229074"/>
            <a:ext cx="6186309" cy="369332"/>
          </a:xfrm>
          <a:prstGeom prst="rect">
            <a:avLst/>
          </a:prstGeom>
          <a:noFill/>
        </p:spPr>
        <p:txBody>
          <a:bodyPr wrap="none" rtlCol="0">
            <a:spAutoFit/>
          </a:bodyPr>
          <a:lstStyle/>
          <a:p>
            <a:r>
              <a:rPr lang="zh-CN" altLang="en-US" dirty="0"/>
              <a:t>机器信息查询：用户可查询徐工服务网址，设备软件版本号</a:t>
            </a:r>
          </a:p>
        </p:txBody>
      </p:sp>
      <p:pic>
        <p:nvPicPr>
          <p:cNvPr id="4" name="图片 3">
            <a:extLst>
              <a:ext uri="{FF2B5EF4-FFF2-40B4-BE49-F238E27FC236}">
                <a16:creationId xmlns:a16="http://schemas.microsoft.com/office/drawing/2014/main" id="{22FC294E-E370-492B-AB5E-9C9F16832B8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76920" y="2095499"/>
            <a:ext cx="2070368" cy="3533427"/>
          </a:xfrm>
          <a:prstGeom prst="rect">
            <a:avLst/>
          </a:prstGeom>
        </p:spPr>
      </p:pic>
      <p:sp>
        <p:nvSpPr>
          <p:cNvPr id="5" name="矩形 4">
            <a:extLst>
              <a:ext uri="{FF2B5EF4-FFF2-40B4-BE49-F238E27FC236}">
                <a16:creationId xmlns:a16="http://schemas.microsoft.com/office/drawing/2014/main" id="{E73FEE0C-C817-456F-B617-E39439A6890A}"/>
              </a:ext>
            </a:extLst>
          </p:cNvPr>
          <p:cNvSpPr/>
          <p:nvPr/>
        </p:nvSpPr>
        <p:spPr>
          <a:xfrm>
            <a:off x="1137880" y="3139440"/>
            <a:ext cx="1955840" cy="350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A05FA5D-D57A-440F-A109-AEB4C0AD9C6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8133040" y="2095498"/>
            <a:ext cx="2070367" cy="3533427"/>
          </a:xfrm>
          <a:prstGeom prst="rect">
            <a:avLst/>
          </a:prstGeom>
        </p:spPr>
      </p:pic>
      <p:pic>
        <p:nvPicPr>
          <p:cNvPr id="7" name="图片 6">
            <a:extLst>
              <a:ext uri="{FF2B5EF4-FFF2-40B4-BE49-F238E27FC236}">
                <a16:creationId xmlns:a16="http://schemas.microsoft.com/office/drawing/2014/main" id="{6771BF96-0D29-430A-8072-43C64CDD313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92044" y="2095499"/>
            <a:ext cx="2070367" cy="3533426"/>
          </a:xfrm>
          <a:prstGeom prst="rect">
            <a:avLst/>
          </a:prstGeom>
        </p:spPr>
      </p:pic>
      <p:sp>
        <p:nvSpPr>
          <p:cNvPr id="8" name="矩形 7">
            <a:extLst>
              <a:ext uri="{FF2B5EF4-FFF2-40B4-BE49-F238E27FC236}">
                <a16:creationId xmlns:a16="http://schemas.microsoft.com/office/drawing/2014/main" id="{2B88D5D6-B617-4DB6-A67A-F0C9B6AE5E60}"/>
              </a:ext>
            </a:extLst>
          </p:cNvPr>
          <p:cNvSpPr/>
          <p:nvPr/>
        </p:nvSpPr>
        <p:spPr>
          <a:xfrm>
            <a:off x="4549307" y="3108960"/>
            <a:ext cx="1955840" cy="350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箭头: 右 8">
            <a:extLst>
              <a:ext uri="{FF2B5EF4-FFF2-40B4-BE49-F238E27FC236}">
                <a16:creationId xmlns:a16="http://schemas.microsoft.com/office/drawing/2014/main" id="{168CB1F8-8B17-4E5E-89A3-C6AD8DBF870E}"/>
              </a:ext>
            </a:extLst>
          </p:cNvPr>
          <p:cNvSpPr/>
          <p:nvPr/>
        </p:nvSpPr>
        <p:spPr>
          <a:xfrm>
            <a:off x="3428793" y="3486150"/>
            <a:ext cx="731520"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箭头: 右 9">
            <a:extLst>
              <a:ext uri="{FF2B5EF4-FFF2-40B4-BE49-F238E27FC236}">
                <a16:creationId xmlns:a16="http://schemas.microsoft.com/office/drawing/2014/main" id="{BF5462D0-92C6-40CC-9DD7-C8FF9AA1C996}"/>
              </a:ext>
            </a:extLst>
          </p:cNvPr>
          <p:cNvSpPr/>
          <p:nvPr/>
        </p:nvSpPr>
        <p:spPr>
          <a:xfrm>
            <a:off x="6981965" y="3486150"/>
            <a:ext cx="731520"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3663938"/>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63FF798-1357-453F-A191-998C923C1FED}"/>
              </a:ext>
            </a:extLst>
          </p:cNvPr>
          <p:cNvSpPr txBox="1"/>
          <p:nvPr/>
        </p:nvSpPr>
        <p:spPr>
          <a:xfrm>
            <a:off x="513622" y="1229074"/>
            <a:ext cx="10572125" cy="369332"/>
          </a:xfrm>
          <a:prstGeom prst="rect">
            <a:avLst/>
          </a:prstGeom>
          <a:noFill/>
        </p:spPr>
        <p:txBody>
          <a:bodyPr wrap="none" rtlCol="0">
            <a:spAutoFit/>
          </a:bodyPr>
          <a:lstStyle/>
          <a:p>
            <a:r>
              <a:rPr lang="zh-CN" altLang="en-US" dirty="0"/>
              <a:t>用户设置：用户可设置系统时间、屏幕亮度、系统语言，机具模式及流量压力，雨刮时间、用户密码等</a:t>
            </a:r>
          </a:p>
        </p:txBody>
      </p:sp>
      <p:pic>
        <p:nvPicPr>
          <p:cNvPr id="4" name="图片 3">
            <a:extLst>
              <a:ext uri="{FF2B5EF4-FFF2-40B4-BE49-F238E27FC236}">
                <a16:creationId xmlns:a16="http://schemas.microsoft.com/office/drawing/2014/main" id="{D04B4463-641D-458A-A333-7D267ED3BF5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9720" y="2095499"/>
            <a:ext cx="2070368" cy="3533427"/>
          </a:xfrm>
          <a:prstGeom prst="rect">
            <a:avLst/>
          </a:prstGeom>
        </p:spPr>
      </p:pic>
      <p:sp>
        <p:nvSpPr>
          <p:cNvPr id="5" name="矩形 4">
            <a:extLst>
              <a:ext uri="{FF2B5EF4-FFF2-40B4-BE49-F238E27FC236}">
                <a16:creationId xmlns:a16="http://schemas.microsoft.com/office/drawing/2014/main" id="{949C84F7-80EA-445E-BC70-A76DD636CC02}"/>
              </a:ext>
            </a:extLst>
          </p:cNvPr>
          <p:cNvSpPr/>
          <p:nvPr/>
        </p:nvSpPr>
        <p:spPr>
          <a:xfrm>
            <a:off x="676984" y="2735580"/>
            <a:ext cx="1955840" cy="350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F5F7FA7-38FC-40B1-B290-F6DA6AF61EFF}"/>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6161981" y="2095499"/>
            <a:ext cx="2070368" cy="3533427"/>
          </a:xfrm>
          <a:prstGeom prst="rect">
            <a:avLst/>
          </a:prstGeom>
        </p:spPr>
      </p:pic>
      <p:sp>
        <p:nvSpPr>
          <p:cNvPr id="7" name="箭头: 右 6">
            <a:extLst>
              <a:ext uri="{FF2B5EF4-FFF2-40B4-BE49-F238E27FC236}">
                <a16:creationId xmlns:a16="http://schemas.microsoft.com/office/drawing/2014/main" id="{C962605C-80DE-4795-AEC5-E713FCE232A3}"/>
              </a:ext>
            </a:extLst>
          </p:cNvPr>
          <p:cNvSpPr/>
          <p:nvPr/>
        </p:nvSpPr>
        <p:spPr>
          <a:xfrm>
            <a:off x="2788490" y="3862212"/>
            <a:ext cx="511736"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FA512C5B-43B4-4C77-8B38-6CC9C457A8F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969454" y="2095498"/>
            <a:ext cx="2070368" cy="3533427"/>
          </a:xfrm>
          <a:prstGeom prst="rect">
            <a:avLst/>
          </a:prstGeom>
        </p:spPr>
      </p:pic>
      <p:sp>
        <p:nvSpPr>
          <p:cNvPr id="9" name="箭头: 右 8">
            <a:extLst>
              <a:ext uri="{FF2B5EF4-FFF2-40B4-BE49-F238E27FC236}">
                <a16:creationId xmlns:a16="http://schemas.microsoft.com/office/drawing/2014/main" id="{A38BFCFF-03D9-41E6-B9CC-38829F266D3F}"/>
              </a:ext>
            </a:extLst>
          </p:cNvPr>
          <p:cNvSpPr/>
          <p:nvPr/>
        </p:nvSpPr>
        <p:spPr>
          <a:xfrm>
            <a:off x="8322173" y="3862212"/>
            <a:ext cx="511736"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89FB991E-63D7-43A8-A5B6-EA2B444ABE50}"/>
              </a:ext>
            </a:extLst>
          </p:cNvPr>
          <p:cNvSpPr txBox="1"/>
          <p:nvPr/>
        </p:nvSpPr>
        <p:spPr>
          <a:xfrm>
            <a:off x="513622" y="1598406"/>
            <a:ext cx="10572124" cy="369332"/>
          </a:xfrm>
          <a:prstGeom prst="rect">
            <a:avLst/>
          </a:prstGeom>
          <a:noFill/>
        </p:spPr>
        <p:txBody>
          <a:bodyPr wrap="square" rtlCol="0">
            <a:spAutoFit/>
          </a:bodyPr>
          <a:lstStyle/>
          <a:p>
            <a:r>
              <a:rPr lang="zh-CN" altLang="en-US" dirty="0"/>
              <a:t>流量压力设置：点击       切换对应机具模式，点击     进入流量压力设置界面，用户可修改流量压力参数</a:t>
            </a:r>
          </a:p>
        </p:txBody>
      </p:sp>
      <p:sp>
        <p:nvSpPr>
          <p:cNvPr id="11" name="矩形 10">
            <a:extLst>
              <a:ext uri="{FF2B5EF4-FFF2-40B4-BE49-F238E27FC236}">
                <a16:creationId xmlns:a16="http://schemas.microsoft.com/office/drawing/2014/main" id="{F94DB750-140C-464F-89A1-62A7D2829CAF}"/>
              </a:ext>
            </a:extLst>
          </p:cNvPr>
          <p:cNvSpPr/>
          <p:nvPr/>
        </p:nvSpPr>
        <p:spPr>
          <a:xfrm>
            <a:off x="7909560" y="3429000"/>
            <a:ext cx="292642" cy="2286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片 12">
            <a:extLst>
              <a:ext uri="{FF2B5EF4-FFF2-40B4-BE49-F238E27FC236}">
                <a16:creationId xmlns:a16="http://schemas.microsoft.com/office/drawing/2014/main" id="{DBE30388-D425-420E-9125-1F6D9870728B}"/>
              </a:ext>
            </a:extLst>
          </p:cNvPr>
          <p:cNvPicPr>
            <a:picLocks noChangeAspect="1"/>
          </p:cNvPicPr>
          <p:nvPr/>
        </p:nvPicPr>
        <p:blipFill>
          <a:blip r:embed="rId5"/>
          <a:stretch>
            <a:fillRect/>
          </a:stretch>
        </p:blipFill>
        <p:spPr>
          <a:xfrm>
            <a:off x="2718793" y="1658239"/>
            <a:ext cx="253007" cy="244845"/>
          </a:xfrm>
          <a:prstGeom prst="rect">
            <a:avLst/>
          </a:prstGeom>
        </p:spPr>
      </p:pic>
      <p:pic>
        <p:nvPicPr>
          <p:cNvPr id="14" name="图片 13">
            <a:extLst>
              <a:ext uri="{FF2B5EF4-FFF2-40B4-BE49-F238E27FC236}">
                <a16:creationId xmlns:a16="http://schemas.microsoft.com/office/drawing/2014/main" id="{4F92849C-81A5-4465-B9BC-84D83815EAB5}"/>
              </a:ext>
            </a:extLst>
          </p:cNvPr>
          <p:cNvPicPr>
            <a:picLocks noChangeAspect="1"/>
          </p:cNvPicPr>
          <p:nvPr/>
        </p:nvPicPr>
        <p:blipFill>
          <a:blip r:embed="rId6"/>
          <a:stretch>
            <a:fillRect/>
          </a:stretch>
        </p:blipFill>
        <p:spPr>
          <a:xfrm>
            <a:off x="5580015" y="1676937"/>
            <a:ext cx="191587" cy="227510"/>
          </a:xfrm>
          <a:prstGeom prst="rect">
            <a:avLst/>
          </a:prstGeom>
        </p:spPr>
      </p:pic>
      <p:pic>
        <p:nvPicPr>
          <p:cNvPr id="15" name="图片 14">
            <a:extLst>
              <a:ext uri="{FF2B5EF4-FFF2-40B4-BE49-F238E27FC236}">
                <a16:creationId xmlns:a16="http://schemas.microsoft.com/office/drawing/2014/main" id="{03E63D77-6CDD-44AE-9EC0-44ECAB35EDE2}"/>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66104" y="2095498"/>
            <a:ext cx="2070367" cy="3533427"/>
          </a:xfrm>
          <a:prstGeom prst="rect">
            <a:avLst/>
          </a:prstGeom>
        </p:spPr>
      </p:pic>
      <p:sp>
        <p:nvSpPr>
          <p:cNvPr id="16" name="箭头: 右 15">
            <a:extLst>
              <a:ext uri="{FF2B5EF4-FFF2-40B4-BE49-F238E27FC236}">
                <a16:creationId xmlns:a16="http://schemas.microsoft.com/office/drawing/2014/main" id="{52F800B3-F0DC-4D80-9B3B-011C1AF252C9}"/>
              </a:ext>
            </a:extLst>
          </p:cNvPr>
          <p:cNvSpPr/>
          <p:nvPr/>
        </p:nvSpPr>
        <p:spPr>
          <a:xfrm>
            <a:off x="5560421" y="3853463"/>
            <a:ext cx="511736"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948295696"/>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13BF293-931F-4444-917D-14611539B6C2}"/>
              </a:ext>
            </a:extLst>
          </p:cNvPr>
          <p:cNvSpPr txBox="1"/>
          <p:nvPr/>
        </p:nvSpPr>
        <p:spPr>
          <a:xfrm>
            <a:off x="513622" y="1229074"/>
            <a:ext cx="7340471" cy="369332"/>
          </a:xfrm>
          <a:prstGeom prst="rect">
            <a:avLst/>
          </a:prstGeom>
          <a:noFill/>
        </p:spPr>
        <p:txBody>
          <a:bodyPr wrap="none" rtlCol="0">
            <a:spAutoFit/>
          </a:bodyPr>
          <a:lstStyle/>
          <a:p>
            <a:r>
              <a:rPr lang="zh-CN" altLang="en-US" dirty="0"/>
              <a:t>机器设置：用户可进行油门标定、报警状态选择、视频通道数量选择等</a:t>
            </a:r>
          </a:p>
        </p:txBody>
      </p:sp>
      <p:pic>
        <p:nvPicPr>
          <p:cNvPr id="4" name="图片 3">
            <a:extLst>
              <a:ext uri="{FF2B5EF4-FFF2-40B4-BE49-F238E27FC236}">
                <a16:creationId xmlns:a16="http://schemas.microsoft.com/office/drawing/2014/main" id="{ABD371B2-1E55-4826-956B-D0CD2E96C93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09380" y="2095499"/>
            <a:ext cx="2070368" cy="3533427"/>
          </a:xfrm>
          <a:prstGeom prst="rect">
            <a:avLst/>
          </a:prstGeom>
        </p:spPr>
      </p:pic>
      <p:sp>
        <p:nvSpPr>
          <p:cNvPr id="5" name="矩形 4">
            <a:extLst>
              <a:ext uri="{FF2B5EF4-FFF2-40B4-BE49-F238E27FC236}">
                <a16:creationId xmlns:a16="http://schemas.microsoft.com/office/drawing/2014/main" id="{A087EFC2-9F36-4A19-83C5-9911AFD22277}"/>
              </a:ext>
            </a:extLst>
          </p:cNvPr>
          <p:cNvSpPr/>
          <p:nvPr/>
        </p:nvSpPr>
        <p:spPr>
          <a:xfrm>
            <a:off x="1766644" y="3078480"/>
            <a:ext cx="1955840" cy="350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箭头: 右 5">
            <a:extLst>
              <a:ext uri="{FF2B5EF4-FFF2-40B4-BE49-F238E27FC236}">
                <a16:creationId xmlns:a16="http://schemas.microsoft.com/office/drawing/2014/main" id="{5B71776A-94AD-4492-BA31-86F473F9A250}"/>
              </a:ext>
            </a:extLst>
          </p:cNvPr>
          <p:cNvSpPr/>
          <p:nvPr/>
        </p:nvSpPr>
        <p:spPr>
          <a:xfrm>
            <a:off x="3878150" y="3862212"/>
            <a:ext cx="511736"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6B75F93F-213C-404B-8901-A778E8F6EF5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8288" y="2095498"/>
            <a:ext cx="2070368" cy="3533427"/>
          </a:xfrm>
          <a:prstGeom prst="rect">
            <a:avLst/>
          </a:prstGeom>
        </p:spPr>
      </p:pic>
      <p:pic>
        <p:nvPicPr>
          <p:cNvPr id="8" name="图片 7">
            <a:extLst>
              <a:ext uri="{FF2B5EF4-FFF2-40B4-BE49-F238E27FC236}">
                <a16:creationId xmlns:a16="http://schemas.microsoft.com/office/drawing/2014/main" id="{FE8524FD-1582-4E24-8DD3-39A8AF81EC8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22674" y="1668779"/>
            <a:ext cx="1213752" cy="1575563"/>
          </a:xfrm>
          <a:prstGeom prst="rect">
            <a:avLst/>
          </a:prstGeom>
        </p:spPr>
      </p:pic>
      <p:pic>
        <p:nvPicPr>
          <p:cNvPr id="9" name="图片 8">
            <a:extLst>
              <a:ext uri="{FF2B5EF4-FFF2-40B4-BE49-F238E27FC236}">
                <a16:creationId xmlns:a16="http://schemas.microsoft.com/office/drawing/2014/main" id="{83F8E6E0-D314-42A9-AF72-4B7E9D3BC8B2}"/>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422674" y="3321192"/>
            <a:ext cx="1213753" cy="1539240"/>
          </a:xfrm>
          <a:prstGeom prst="rect">
            <a:avLst/>
          </a:prstGeom>
        </p:spPr>
      </p:pic>
      <p:pic>
        <p:nvPicPr>
          <p:cNvPr id="10" name="图片 9">
            <a:extLst>
              <a:ext uri="{FF2B5EF4-FFF2-40B4-BE49-F238E27FC236}">
                <a16:creationId xmlns:a16="http://schemas.microsoft.com/office/drawing/2014/main" id="{EECC696F-E37F-4DA0-8B09-455275DAB68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422674" y="4958364"/>
            <a:ext cx="1215466" cy="1350996"/>
          </a:xfrm>
          <a:prstGeom prst="rect">
            <a:avLst/>
          </a:prstGeom>
        </p:spPr>
      </p:pic>
      <p:sp>
        <p:nvSpPr>
          <p:cNvPr id="11" name="箭头: 右 10">
            <a:extLst>
              <a:ext uri="{FF2B5EF4-FFF2-40B4-BE49-F238E27FC236}">
                <a16:creationId xmlns:a16="http://schemas.microsoft.com/office/drawing/2014/main" id="{6EBFFDD8-70A4-4B12-9EEB-512C4FE5E1DF}"/>
              </a:ext>
            </a:extLst>
          </p:cNvPr>
          <p:cNvSpPr/>
          <p:nvPr/>
        </p:nvSpPr>
        <p:spPr>
          <a:xfrm>
            <a:off x="7139510" y="3862212"/>
            <a:ext cx="511736"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左大括号 12">
            <a:extLst>
              <a:ext uri="{FF2B5EF4-FFF2-40B4-BE49-F238E27FC236}">
                <a16:creationId xmlns:a16="http://schemas.microsoft.com/office/drawing/2014/main" id="{CAD30DAD-174D-4287-8085-9136D65AD305}"/>
              </a:ext>
            </a:extLst>
          </p:cNvPr>
          <p:cNvSpPr/>
          <p:nvPr/>
        </p:nvSpPr>
        <p:spPr>
          <a:xfrm>
            <a:off x="7757160" y="1668779"/>
            <a:ext cx="342900" cy="4640581"/>
          </a:xfrm>
          <a:prstGeom prst="lef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Tree>
    <p:extLst>
      <p:ext uri="{BB962C8B-B14F-4D97-AF65-F5344CB8AC3E}">
        <p14:creationId xmlns:p14="http://schemas.microsoft.com/office/powerpoint/2010/main" val="173623584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524730D4-54D0-4FD2-A357-6B299326A9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15960" y="2095499"/>
            <a:ext cx="2070368" cy="3533427"/>
          </a:xfrm>
          <a:prstGeom prst="rect">
            <a:avLst/>
          </a:prstGeom>
        </p:spPr>
      </p:pic>
      <p:sp>
        <p:nvSpPr>
          <p:cNvPr id="4" name="矩形 3">
            <a:extLst>
              <a:ext uri="{FF2B5EF4-FFF2-40B4-BE49-F238E27FC236}">
                <a16:creationId xmlns:a16="http://schemas.microsoft.com/office/drawing/2014/main" id="{03CA8241-0404-458B-B0D4-6467AA101CF9}"/>
              </a:ext>
            </a:extLst>
          </p:cNvPr>
          <p:cNvSpPr/>
          <p:nvPr/>
        </p:nvSpPr>
        <p:spPr>
          <a:xfrm>
            <a:off x="1073224" y="3078480"/>
            <a:ext cx="1955840" cy="350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B53C7E96-A0D5-4B0D-B4F7-3E72F88FFAAB}"/>
              </a:ext>
            </a:extLst>
          </p:cNvPr>
          <p:cNvSpPr/>
          <p:nvPr/>
        </p:nvSpPr>
        <p:spPr>
          <a:xfrm>
            <a:off x="3260930" y="3862212"/>
            <a:ext cx="511736"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34B553E4-5BB8-41E4-844E-03F4A2013A65}"/>
              </a:ext>
            </a:extLst>
          </p:cNvPr>
          <p:cNvSpPr txBox="1"/>
          <p:nvPr/>
        </p:nvSpPr>
        <p:spPr>
          <a:xfrm>
            <a:off x="513622" y="1229074"/>
            <a:ext cx="5955476" cy="369332"/>
          </a:xfrm>
          <a:prstGeom prst="rect">
            <a:avLst/>
          </a:prstGeom>
          <a:noFill/>
        </p:spPr>
        <p:txBody>
          <a:bodyPr wrap="none" rtlCol="0">
            <a:spAutoFit/>
          </a:bodyPr>
          <a:lstStyle/>
          <a:p>
            <a:r>
              <a:rPr lang="zh-CN" altLang="en-US" dirty="0"/>
              <a:t>系统参数设置：可进行小时计标定、档位转速参数修改等</a:t>
            </a:r>
          </a:p>
        </p:txBody>
      </p:sp>
      <p:pic>
        <p:nvPicPr>
          <p:cNvPr id="7" name="图片 6">
            <a:extLst>
              <a:ext uri="{FF2B5EF4-FFF2-40B4-BE49-F238E27FC236}">
                <a16:creationId xmlns:a16="http://schemas.microsoft.com/office/drawing/2014/main" id="{0CE65C9D-BBAD-4275-BEE1-8487145A877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980139" y="2095499"/>
            <a:ext cx="2070367" cy="3533426"/>
          </a:xfrm>
          <a:prstGeom prst="rect">
            <a:avLst/>
          </a:prstGeom>
        </p:spPr>
      </p:pic>
      <p:sp>
        <p:nvSpPr>
          <p:cNvPr id="8" name="箭头: 右 7">
            <a:extLst>
              <a:ext uri="{FF2B5EF4-FFF2-40B4-BE49-F238E27FC236}">
                <a16:creationId xmlns:a16="http://schemas.microsoft.com/office/drawing/2014/main" id="{72153230-0CA0-4BCF-AE1E-E619BD11E247}"/>
              </a:ext>
            </a:extLst>
          </p:cNvPr>
          <p:cNvSpPr/>
          <p:nvPr/>
        </p:nvSpPr>
        <p:spPr>
          <a:xfrm>
            <a:off x="6430850" y="3862212"/>
            <a:ext cx="511736"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左大括号 8">
            <a:extLst>
              <a:ext uri="{FF2B5EF4-FFF2-40B4-BE49-F238E27FC236}">
                <a16:creationId xmlns:a16="http://schemas.microsoft.com/office/drawing/2014/main" id="{B982380E-88EE-4174-B3C5-7E179E8085AA}"/>
              </a:ext>
            </a:extLst>
          </p:cNvPr>
          <p:cNvSpPr/>
          <p:nvPr/>
        </p:nvSpPr>
        <p:spPr>
          <a:xfrm>
            <a:off x="7048500" y="1668779"/>
            <a:ext cx="342900" cy="4640581"/>
          </a:xfrm>
          <a:prstGeom prst="leftBrace">
            <a:avLst/>
          </a:prstGeom>
          <a:noFill/>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0" name="图片 9">
            <a:extLst>
              <a:ext uri="{FF2B5EF4-FFF2-40B4-BE49-F238E27FC236}">
                <a16:creationId xmlns:a16="http://schemas.microsoft.com/office/drawing/2014/main" id="{750E3ACC-8F86-4777-9E35-B5C1402759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20290" y="1702780"/>
            <a:ext cx="2292388" cy="1726220"/>
          </a:xfrm>
          <a:prstGeom prst="rect">
            <a:avLst/>
          </a:prstGeom>
        </p:spPr>
      </p:pic>
      <p:pic>
        <p:nvPicPr>
          <p:cNvPr id="11" name="图片 10">
            <a:extLst>
              <a:ext uri="{FF2B5EF4-FFF2-40B4-BE49-F238E27FC236}">
                <a16:creationId xmlns:a16="http://schemas.microsoft.com/office/drawing/2014/main" id="{B354130E-0DBE-4651-9862-B984DEF0A9F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720291" y="3564764"/>
            <a:ext cx="2292388" cy="2653300"/>
          </a:xfrm>
          <a:prstGeom prst="rect">
            <a:avLst/>
          </a:prstGeom>
        </p:spPr>
      </p:pic>
    </p:spTree>
    <p:extLst>
      <p:ext uri="{BB962C8B-B14F-4D97-AF65-F5344CB8AC3E}">
        <p14:creationId xmlns:p14="http://schemas.microsoft.com/office/powerpoint/2010/main" val="134226998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B4711BEE-A1DB-48C8-962E-E99A636B995C}"/>
              </a:ext>
            </a:extLst>
          </p:cNvPr>
          <p:cNvGraphicFramePr>
            <a:graphicFrameLocks noGrp="1"/>
          </p:cNvGraphicFramePr>
          <p:nvPr/>
        </p:nvGraphicFramePr>
        <p:xfrm>
          <a:off x="466356" y="1276829"/>
          <a:ext cx="8128000" cy="3409696"/>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87785361"/>
                    </a:ext>
                  </a:extLst>
                </a:gridCol>
                <a:gridCol w="2032000">
                  <a:extLst>
                    <a:ext uri="{9D8B030D-6E8A-4147-A177-3AD203B41FA5}">
                      <a16:colId xmlns:a16="http://schemas.microsoft.com/office/drawing/2014/main" val="128069453"/>
                    </a:ext>
                  </a:extLst>
                </a:gridCol>
                <a:gridCol w="2032000">
                  <a:extLst>
                    <a:ext uri="{9D8B030D-6E8A-4147-A177-3AD203B41FA5}">
                      <a16:colId xmlns:a16="http://schemas.microsoft.com/office/drawing/2014/main" val="2062160777"/>
                    </a:ext>
                  </a:extLst>
                </a:gridCol>
                <a:gridCol w="2032000">
                  <a:extLst>
                    <a:ext uri="{9D8B030D-6E8A-4147-A177-3AD203B41FA5}">
                      <a16:colId xmlns:a16="http://schemas.microsoft.com/office/drawing/2014/main" val="3034391460"/>
                    </a:ext>
                  </a:extLst>
                </a:gridCol>
              </a:tblGrid>
              <a:tr h="370840">
                <a:tc gridSpan="2">
                  <a:txBody>
                    <a:bodyPr/>
                    <a:lstStyle/>
                    <a:p>
                      <a:pPr indent="0" algn="ctr" fontAlgn="ctr">
                        <a:lnSpc>
                          <a:spcPct val="120000"/>
                        </a:lnSpc>
                        <a:spcBef>
                          <a:spcPts val="0"/>
                        </a:spcBef>
                        <a:spcAft>
                          <a:spcPts val="0"/>
                        </a:spcAft>
                      </a:pPr>
                      <a:r>
                        <a:rPr lang="zh-CN" altLang="en-US" sz="1600" spc="120" dirty="0"/>
                        <a:t>型号</a:t>
                      </a:r>
                      <a:endParaRPr lang="zh-CN" altLang="en-US" sz="1600" b="1" i="0" spc="120" dirty="0">
                        <a:solidFill>
                          <a:srgbClr val="646464"/>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gridSpan="2">
                  <a:txBody>
                    <a:bodyPr/>
                    <a:lstStyle/>
                    <a:p>
                      <a:pPr indent="0" algn="ctr" fontAlgn="ctr">
                        <a:lnSpc>
                          <a:spcPct val="120000"/>
                        </a:lnSpc>
                        <a:spcBef>
                          <a:spcPts val="0"/>
                        </a:spcBef>
                        <a:spcAft>
                          <a:spcPts val="0"/>
                        </a:spcAft>
                      </a:pPr>
                      <a:r>
                        <a:rPr lang="en-US" altLang="zh-CN" sz="1600" kern="1200" spc="120" dirty="0"/>
                        <a:t>KMX15RB/B45241</a:t>
                      </a:r>
                      <a:endParaRPr lang="en-US" sz="1600" b="1" kern="1200" spc="120" dirty="0">
                        <a:solidFill>
                          <a:srgbClr val="646464"/>
                        </a:solidFill>
                        <a:latin typeface="微软雅黑" panose="020B0503020204020204" charset="-122"/>
                        <a:ea typeface="微软雅黑" panose="020B0503020204020204" charset="-122"/>
                        <a:cs typeface="+mn-cs"/>
                      </a:endParaRPr>
                    </a:p>
                  </a:txBody>
                  <a:tcPr marL="177800" marR="177800" marT="57150" marB="57150" anchor="ctr"/>
                </a:tc>
                <a:tc hMerge="1">
                  <a:txBody>
                    <a:bodyPr/>
                    <a:lstStyle/>
                    <a:p>
                      <a:endParaRPr lang="zh-CN"/>
                    </a:p>
                  </a:txBody>
                  <a:tcPr/>
                </a:tc>
                <a:extLst>
                  <a:ext uri="{0D108BD9-81ED-4DB2-BD59-A6C34878D82A}">
                    <a16:rowId xmlns:a16="http://schemas.microsoft.com/office/drawing/2014/main" val="1169412083"/>
                  </a:ext>
                </a:extLst>
              </a:tr>
              <a:tr h="370840">
                <a:tc gridSpan="2">
                  <a:txBody>
                    <a:bodyPr/>
                    <a:lstStyle/>
                    <a:p>
                      <a:pPr indent="0" algn="ctr" fontAlgn="ctr">
                        <a:lnSpc>
                          <a:spcPct val="120000"/>
                        </a:lnSpc>
                        <a:spcBef>
                          <a:spcPts val="0"/>
                        </a:spcBef>
                        <a:spcAft>
                          <a:spcPts val="0"/>
                        </a:spcAft>
                      </a:pPr>
                      <a:r>
                        <a:rPr lang="zh-CN" altLang="en-US" sz="1600" spc="120" dirty="0"/>
                        <a:t>项目</a:t>
                      </a:r>
                      <a:endParaRPr lang="zh-CN" altLang="en-US" sz="1600" b="1" spc="120" dirty="0">
                        <a:solidFill>
                          <a:srgbClr val="646464"/>
                        </a:solidFill>
                        <a:latin typeface="微软雅黑" panose="020B0503020204020204" charset="-122"/>
                        <a:ea typeface="微软雅黑" panose="020B0503020204020204" charset="-122"/>
                      </a:endParaRPr>
                    </a:p>
                  </a:txBody>
                  <a:tcPr marL="177800" marR="177800" marT="57150" marB="57150" anchor="ctr">
                    <a:solidFill>
                      <a:srgbClr val="CFD8E8"/>
                    </a:solidFill>
                  </a:tcPr>
                </a:tc>
                <a:tc hMerge="1">
                  <a:txBody>
                    <a:bodyPr/>
                    <a:lstStyle/>
                    <a:p>
                      <a:endParaRPr lang="zh-CN"/>
                    </a:p>
                  </a:txBody>
                  <a:tcPr/>
                </a:tc>
                <a:tc>
                  <a:txBody>
                    <a:bodyPr/>
                    <a:lstStyle/>
                    <a:p>
                      <a:pPr indent="0" algn="ctr" fontAlgn="ctr">
                        <a:lnSpc>
                          <a:spcPct val="120000"/>
                        </a:lnSpc>
                        <a:spcBef>
                          <a:spcPts val="0"/>
                        </a:spcBef>
                        <a:spcAft>
                          <a:spcPts val="0"/>
                        </a:spcAft>
                      </a:pPr>
                      <a:r>
                        <a:rPr lang="zh-CN" altLang="en-US" sz="1600" spc="120" dirty="0"/>
                        <a:t>单位</a:t>
                      </a:r>
                      <a:endParaRPr lang="zh-CN" altLang="en-US" sz="1600" b="1" spc="120" dirty="0">
                        <a:solidFill>
                          <a:srgbClr val="646464"/>
                        </a:solidFill>
                        <a:latin typeface="微软雅黑" panose="020B0503020204020204" charset="-122"/>
                        <a:ea typeface="微软雅黑" panose="020B0503020204020204" charset="-122"/>
                      </a:endParaRPr>
                    </a:p>
                  </a:txBody>
                  <a:tcPr marL="177800" marR="177800" marT="57150" marB="57150" anchor="ctr">
                    <a:solidFill>
                      <a:srgbClr val="CFD8E8"/>
                    </a:solidFill>
                  </a:tcPr>
                </a:tc>
                <a:tc>
                  <a:txBody>
                    <a:bodyPr/>
                    <a:lstStyle/>
                    <a:p>
                      <a:pPr indent="0" algn="ctr" fontAlgn="ctr">
                        <a:lnSpc>
                          <a:spcPct val="120000"/>
                        </a:lnSpc>
                        <a:spcBef>
                          <a:spcPts val="0"/>
                        </a:spcBef>
                        <a:spcAft>
                          <a:spcPts val="0"/>
                        </a:spcAft>
                      </a:pPr>
                      <a:r>
                        <a:rPr lang="zh-CN" altLang="en-US" sz="1600" spc="120" dirty="0"/>
                        <a:t>性能参数</a:t>
                      </a:r>
                      <a:endParaRPr lang="zh-CN" altLang="en-US" sz="1600" b="1" spc="120" dirty="0">
                        <a:solidFill>
                          <a:srgbClr val="646464"/>
                        </a:solidFill>
                        <a:latin typeface="微软雅黑" panose="020B0503020204020204" charset="-122"/>
                        <a:ea typeface="微软雅黑" panose="020B0503020204020204" charset="-122"/>
                      </a:endParaRPr>
                    </a:p>
                  </a:txBody>
                  <a:tcPr marL="177800" marR="177800" marT="57150" marB="57150" anchor="ctr">
                    <a:solidFill>
                      <a:srgbClr val="CFD8E8"/>
                    </a:solidFill>
                  </a:tcPr>
                </a:tc>
                <a:extLst>
                  <a:ext uri="{0D108BD9-81ED-4DB2-BD59-A6C34878D82A}">
                    <a16:rowId xmlns:a16="http://schemas.microsoft.com/office/drawing/2014/main" val="432872159"/>
                  </a:ext>
                </a:extLst>
              </a:tr>
              <a:tr h="370840">
                <a:tc gridSpan="2">
                  <a:txBody>
                    <a:bodyPr/>
                    <a:lstStyle/>
                    <a:p>
                      <a:pPr indent="0" algn="ctr" fontAlgn="ctr">
                        <a:lnSpc>
                          <a:spcPct val="120000"/>
                        </a:lnSpc>
                        <a:spcBef>
                          <a:spcPts val="0"/>
                        </a:spcBef>
                        <a:spcAft>
                          <a:spcPts val="0"/>
                        </a:spcAft>
                      </a:pPr>
                      <a:r>
                        <a:rPr lang="zh-CN" altLang="en-US" sz="1400" b="0" i="0" spc="120" dirty="0">
                          <a:solidFill>
                            <a:srgbClr val="404040"/>
                          </a:solidFill>
                          <a:latin typeface="微软雅黑" panose="020B0503020204020204" charset="-122"/>
                          <a:ea typeface="微软雅黑" panose="020B0503020204020204" charset="-122"/>
                        </a:rPr>
                        <a:t>最大流量</a:t>
                      </a:r>
                    </a:p>
                  </a:txBody>
                  <a:tcPr marL="177800" marR="177800" marT="57150" marB="57150" anchor="ctr"/>
                </a:tc>
                <a:tc hMerge="1">
                  <a:txBody>
                    <a:bodyPr/>
                    <a:lstStyle/>
                    <a:p>
                      <a:endParaRPr lang="zh-CN"/>
                    </a:p>
                  </a:txBody>
                  <a:tcPr/>
                </a:tc>
                <a:tc>
                  <a:txBody>
                    <a:bodyPr/>
                    <a:lstStyle/>
                    <a:p>
                      <a:pPr indent="0" algn="ctr" fontAlgn="ctr">
                        <a:lnSpc>
                          <a:spcPct val="120000"/>
                        </a:lnSpc>
                        <a:spcBef>
                          <a:spcPts val="0"/>
                        </a:spcBef>
                        <a:spcAft>
                          <a:spcPts val="0"/>
                        </a:spcAft>
                      </a:pPr>
                      <a:r>
                        <a:rPr lang="en-US" altLang="zh-CN" sz="1400" spc="120" dirty="0"/>
                        <a:t>L/min</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300×2</a:t>
                      </a:r>
                      <a:endParaRPr lang="en-US" altLang="zh-CN" sz="1400" b="0" i="0" spc="120" dirty="0">
                        <a:solidFill>
                          <a:srgbClr val="404040"/>
                        </a:solidFill>
                        <a:latin typeface="微软雅黑" panose="020B0503020204020204" charset="-122"/>
                        <a:ea typeface="微软雅黑" panose="020B0503020204020204" charset="-122"/>
                        <a:cs typeface="+mn-cs"/>
                      </a:endParaRPr>
                    </a:p>
                  </a:txBody>
                  <a:tcPr marL="177800" marR="177800" marT="57150" marB="57150" anchor="ctr"/>
                </a:tc>
                <a:extLst>
                  <a:ext uri="{0D108BD9-81ED-4DB2-BD59-A6C34878D82A}">
                    <a16:rowId xmlns:a16="http://schemas.microsoft.com/office/drawing/2014/main" val="2474922265"/>
                  </a:ext>
                </a:extLst>
              </a:tr>
              <a:tr h="370840">
                <a:tc rowSpan="3">
                  <a:txBody>
                    <a:bodyPr/>
                    <a:lstStyle/>
                    <a:p>
                      <a:pPr indent="0" algn="ctr" fontAlgn="ctr">
                        <a:lnSpc>
                          <a:spcPct val="120000"/>
                        </a:lnSpc>
                        <a:spcBef>
                          <a:spcPts val="0"/>
                        </a:spcBef>
                        <a:spcAft>
                          <a:spcPts val="0"/>
                        </a:spcAft>
                      </a:pPr>
                      <a:r>
                        <a:rPr lang="zh-CN" altLang="en-US" sz="1400" spc="120" dirty="0"/>
                        <a:t>最高压力</a:t>
                      </a:r>
                      <a:endParaRPr lang="zh-CN" altLang="en-US" sz="1400" b="0" i="0" spc="120" dirty="0">
                        <a:solidFill>
                          <a:srgbClr val="646464"/>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zh-CN" altLang="en-US" sz="1400" b="0" spc="120" dirty="0">
                          <a:solidFill>
                            <a:srgbClr val="404040"/>
                          </a:solidFill>
                          <a:latin typeface="微软雅黑" panose="020B0503020204020204" charset="-122"/>
                          <a:ea typeface="微软雅黑" panose="020B0503020204020204" charset="-122"/>
                        </a:rPr>
                        <a:t>主溢流阀标准</a:t>
                      </a:r>
                    </a:p>
                  </a:txBody>
                  <a:tcPr marL="177800" marR="177800" marT="57150" marB="57150" anchor="ctr"/>
                </a:tc>
                <a:tc>
                  <a:txBody>
                    <a:bodyPr/>
                    <a:lstStyle/>
                    <a:p>
                      <a:pPr indent="0" algn="ctr" fontAlgn="ctr">
                        <a:lnSpc>
                          <a:spcPct val="120000"/>
                        </a:lnSpc>
                        <a:spcBef>
                          <a:spcPts val="0"/>
                        </a:spcBef>
                        <a:spcAft>
                          <a:spcPts val="0"/>
                        </a:spcAft>
                      </a:pPr>
                      <a:r>
                        <a:rPr lang="en-US" sz="1400" spc="120" dirty="0"/>
                        <a:t>MP</a:t>
                      </a:r>
                      <a:r>
                        <a:rPr lang="en-US" altLang="zh-CN" sz="1400" spc="120" dirty="0"/>
                        <a:t>a</a:t>
                      </a:r>
                      <a:endParaRPr 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34.3</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2112803566"/>
                  </a:ext>
                </a:extLst>
              </a:tr>
              <a:tr h="370840">
                <a:tc vMerge="1">
                  <a:txBody>
                    <a:bodyPr/>
                    <a:lstStyle/>
                    <a:p>
                      <a:endParaRPr lang="zh-CN"/>
                    </a:p>
                  </a:txBody>
                  <a:tcPr/>
                </a:tc>
                <a:tc>
                  <a:txBody>
                    <a:bodyPr/>
                    <a:lstStyle/>
                    <a:p>
                      <a:pPr indent="0" algn="ctr" fontAlgn="ctr">
                        <a:lnSpc>
                          <a:spcPct val="120000"/>
                        </a:lnSpc>
                        <a:spcBef>
                          <a:spcPts val="0"/>
                        </a:spcBef>
                        <a:spcAft>
                          <a:spcPts val="0"/>
                        </a:spcAft>
                      </a:pPr>
                      <a:r>
                        <a:rPr lang="zh-CN" altLang="en-US" sz="1400" b="0" i="0" spc="120" dirty="0">
                          <a:solidFill>
                            <a:srgbClr val="404040"/>
                          </a:solidFill>
                          <a:latin typeface="微软雅黑" panose="020B0503020204020204" charset="-122"/>
                          <a:ea typeface="微软雅黑" panose="020B0503020204020204" charset="-122"/>
                        </a:rPr>
                        <a:t>主溢流阀增压</a:t>
                      </a: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MPa</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37.3</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1149524588"/>
                  </a:ext>
                </a:extLst>
              </a:tr>
              <a:tr h="370840">
                <a:tc vMerge="1">
                  <a:txBody>
                    <a:bodyPr/>
                    <a:lstStyle/>
                    <a:p>
                      <a:pPr indent="0" algn="ctr" fontAlgn="ctr">
                        <a:lnSpc>
                          <a:spcPct val="120000"/>
                        </a:lnSpc>
                        <a:spcBef>
                          <a:spcPts val="0"/>
                        </a:spcBef>
                        <a:spcAft>
                          <a:spcPts val="0"/>
                        </a:spcAft>
                      </a:pPr>
                      <a:endParaRPr lang="zh-CN" altLang="en-US" sz="1400" b="0" i="0" spc="120" dirty="0">
                        <a:solidFill>
                          <a:srgbClr val="646464"/>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zh-CN" altLang="en-US" sz="1400" spc="120" dirty="0"/>
                        <a:t>端口溢流阀标准</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sz="1400" spc="120" dirty="0" err="1"/>
                        <a:t>MPa</a:t>
                      </a:r>
                      <a:endParaRPr 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39.2</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1572920551"/>
                  </a:ext>
                </a:extLst>
              </a:tr>
              <a:tr h="370840">
                <a:tc gridSpan="2">
                  <a:txBody>
                    <a:bodyPr/>
                    <a:lstStyle/>
                    <a:p>
                      <a:pPr indent="0" algn="ctr" fontAlgn="ctr">
                        <a:lnSpc>
                          <a:spcPct val="120000"/>
                        </a:lnSpc>
                        <a:spcBef>
                          <a:spcPts val="0"/>
                        </a:spcBef>
                        <a:spcAft>
                          <a:spcPts val="0"/>
                        </a:spcAft>
                      </a:pPr>
                      <a:r>
                        <a:rPr lang="zh-CN" altLang="en-US" sz="1400" spc="120" dirty="0"/>
                        <a:t>工作油温</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a:txBody>
                    <a:bodyPr/>
                    <a:lstStyle/>
                    <a:p>
                      <a:pPr indent="0" algn="ctr" fontAlgn="ctr">
                        <a:lnSpc>
                          <a:spcPct val="120000"/>
                        </a:lnSpc>
                        <a:spcBef>
                          <a:spcPts val="0"/>
                        </a:spcBef>
                        <a:spcAft>
                          <a:spcPts val="0"/>
                        </a:spcAft>
                      </a:pPr>
                      <a:r>
                        <a:rPr lang="zh-CN" altLang="en-US" sz="1400" spc="120" dirty="0"/>
                        <a:t>℃</a:t>
                      </a:r>
                      <a:endParaRPr 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kern="1200" spc="120" dirty="0">
                          <a:solidFill>
                            <a:schemeClr val="dk1"/>
                          </a:solidFill>
                          <a:latin typeface="+mn-lt"/>
                          <a:ea typeface="+mn-ea"/>
                          <a:cs typeface="+mn-cs"/>
                        </a:rPr>
                        <a:t>-20</a:t>
                      </a:r>
                      <a:r>
                        <a:rPr lang="zh-CN" altLang="en-US" sz="1400" kern="1200" spc="120" dirty="0">
                          <a:solidFill>
                            <a:schemeClr val="dk1"/>
                          </a:solidFill>
                          <a:latin typeface="+mn-lt"/>
                          <a:ea typeface="+mn-ea"/>
                          <a:cs typeface="+mn-cs"/>
                        </a:rPr>
                        <a:t>～</a:t>
                      </a:r>
                      <a:r>
                        <a:rPr lang="en-US" altLang="zh-CN" sz="1400" kern="1200" spc="120" dirty="0">
                          <a:solidFill>
                            <a:schemeClr val="dk1"/>
                          </a:solidFill>
                          <a:latin typeface="+mn-lt"/>
                          <a:ea typeface="+mn-ea"/>
                          <a:cs typeface="+mn-cs"/>
                        </a:rPr>
                        <a:t>90</a:t>
                      </a:r>
                    </a:p>
                  </a:txBody>
                  <a:tcPr marL="177800" marR="177800" marT="57150" marB="57150" anchor="ctr"/>
                </a:tc>
                <a:extLst>
                  <a:ext uri="{0D108BD9-81ED-4DB2-BD59-A6C34878D82A}">
                    <a16:rowId xmlns:a16="http://schemas.microsoft.com/office/drawing/2014/main" val="275206482"/>
                  </a:ext>
                </a:extLst>
              </a:tr>
              <a:tr h="370840">
                <a:tc gridSpan="2">
                  <a:txBody>
                    <a:bodyPr/>
                    <a:lstStyle/>
                    <a:p>
                      <a:pPr indent="0" algn="ctr" fontAlgn="ctr">
                        <a:lnSpc>
                          <a:spcPct val="120000"/>
                        </a:lnSpc>
                        <a:spcBef>
                          <a:spcPts val="0"/>
                        </a:spcBef>
                        <a:spcAft>
                          <a:spcPts val="0"/>
                        </a:spcAft>
                      </a:pPr>
                      <a:r>
                        <a:rPr lang="zh-CN" altLang="en-US" sz="1400" spc="120" dirty="0"/>
                        <a:t>泄露油最高压力</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a:txBody>
                    <a:bodyPr/>
                    <a:lstStyle/>
                    <a:p>
                      <a:pPr indent="0" algn="ctr" fontAlgn="ctr">
                        <a:lnSpc>
                          <a:spcPct val="120000"/>
                        </a:lnSpc>
                        <a:spcBef>
                          <a:spcPts val="0"/>
                        </a:spcBef>
                        <a:spcAft>
                          <a:spcPts val="0"/>
                        </a:spcAft>
                      </a:pPr>
                      <a:r>
                        <a:rPr lang="en-US" altLang="zh-CN" sz="1400" spc="120" dirty="0"/>
                        <a:t>MPa</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0.3</a:t>
                      </a:r>
                      <a:endParaRPr lang="en-US" altLang="zh-CN" sz="1400" b="0" i="0" spc="120" dirty="0">
                        <a:solidFill>
                          <a:srgbClr val="404040"/>
                        </a:solidFill>
                        <a:latin typeface="微软雅黑" panose="020B0503020204020204" charset="-122"/>
                        <a:ea typeface="微软雅黑" panose="020B0503020204020204" charset="-122"/>
                        <a:cs typeface="+mn-cs"/>
                      </a:endParaRPr>
                    </a:p>
                  </a:txBody>
                  <a:tcPr marL="177800" marR="177800" marT="57150" marB="57150" anchor="ctr"/>
                </a:tc>
                <a:extLst>
                  <a:ext uri="{0D108BD9-81ED-4DB2-BD59-A6C34878D82A}">
                    <a16:rowId xmlns:a16="http://schemas.microsoft.com/office/drawing/2014/main" val="3092695039"/>
                  </a:ext>
                </a:extLst>
              </a:tr>
              <a:tr h="370840">
                <a:tc gridSpan="2">
                  <a:txBody>
                    <a:bodyPr/>
                    <a:lstStyle/>
                    <a:p>
                      <a:pPr indent="0" algn="ctr" fontAlgn="ctr">
                        <a:lnSpc>
                          <a:spcPct val="120000"/>
                        </a:lnSpc>
                        <a:spcBef>
                          <a:spcPts val="0"/>
                        </a:spcBef>
                        <a:spcAft>
                          <a:spcPts val="0"/>
                        </a:spcAft>
                      </a:pPr>
                      <a:r>
                        <a:rPr lang="zh-CN" altLang="en-US" sz="1400" spc="120" dirty="0"/>
                        <a:t>控制型式</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a:txBody>
                    <a:bodyPr/>
                    <a:lstStyle/>
                    <a:p>
                      <a:pPr indent="0" algn="ctr" fontAlgn="ctr">
                        <a:lnSpc>
                          <a:spcPct val="120000"/>
                        </a:lnSpc>
                        <a:spcBef>
                          <a:spcPts val="0"/>
                        </a:spcBef>
                        <a:spcAft>
                          <a:spcPts val="0"/>
                        </a:spcAft>
                      </a:pPr>
                      <a:r>
                        <a:rPr lang="en-US" sz="1400" spc="120" dirty="0"/>
                        <a:t>-</a:t>
                      </a:r>
                      <a:endParaRPr 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zh-CN" altLang="en-US" sz="1400" spc="120" dirty="0"/>
                        <a:t>开中心</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3432782725"/>
                  </a:ext>
                </a:extLst>
              </a:tr>
            </a:tbl>
          </a:graphicData>
        </a:graphic>
      </p:graphicFrame>
      <p:pic>
        <p:nvPicPr>
          <p:cNvPr id="4" name="图片 3">
            <a:extLst>
              <a:ext uri="{FF2B5EF4-FFF2-40B4-BE49-F238E27FC236}">
                <a16:creationId xmlns:a16="http://schemas.microsoft.com/office/drawing/2014/main" id="{D9A53E51-7B03-4D82-BD1C-AED0C0818E3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3994" b="98403" l="4948" r="95502">
                        <a14:foregroundMark x1="39280" y1="6230" x2="39280" y2="6230"/>
                        <a14:foregroundMark x1="30735" y1="4153" x2="30735" y2="4153"/>
                        <a14:foregroundMark x1="7646" y1="43291" x2="7646" y2="43291"/>
                        <a14:foregroundMark x1="65517" y1="95048" x2="65517" y2="95048"/>
                        <a14:foregroundMark x1="64768" y1="98722" x2="64768" y2="98722"/>
                        <a14:foregroundMark x1="92654" y1="74441" x2="92654" y2="74441"/>
                        <a14:foregroundMark x1="94153" y1="39137" x2="94153" y2="39137"/>
                        <a14:foregroundMark x1="95652" y1="72364" x2="95652" y2="72364"/>
                        <a14:foregroundMark x1="5097" y1="42812" x2="5097" y2="42812"/>
                        <a14:foregroundMark x1="95502" y1="38658" x2="95502" y2="38658"/>
                      </a14:backgroundRemoval>
                    </a14:imgEffect>
                    <a14:imgEffect>
                      <a14:sharpenSoften amount="50000"/>
                    </a14:imgEffect>
                    <a14:imgEffect>
                      <a14:saturation sat="400000"/>
                    </a14:imgEffect>
                  </a14:imgLayer>
                </a14:imgProps>
              </a:ext>
            </a:extLst>
          </a:blip>
          <a:stretch>
            <a:fillRect/>
          </a:stretch>
        </p:blipFill>
        <p:spPr>
          <a:xfrm>
            <a:off x="8839200" y="2475672"/>
            <a:ext cx="2886444" cy="2709016"/>
          </a:xfrm>
          <a:prstGeom prst="rect">
            <a:avLst/>
          </a:prstGeom>
        </p:spPr>
      </p:pic>
      <p:sp>
        <p:nvSpPr>
          <p:cNvPr id="5" name="矩形 4">
            <a:extLst>
              <a:ext uri="{FF2B5EF4-FFF2-40B4-BE49-F238E27FC236}">
                <a16:creationId xmlns:a16="http://schemas.microsoft.com/office/drawing/2014/main" id="{137A25F6-E862-48A6-9890-AB34AF7FE91E}"/>
              </a:ext>
            </a:extLst>
          </p:cNvPr>
          <p:cNvSpPr/>
          <p:nvPr/>
        </p:nvSpPr>
        <p:spPr>
          <a:xfrm>
            <a:off x="302527" y="691582"/>
            <a:ext cx="1569660" cy="369332"/>
          </a:xfrm>
          <a:prstGeom prst="rect">
            <a:avLst/>
          </a:prstGeom>
        </p:spPr>
        <p:txBody>
          <a:bodyPr wrap="none">
            <a:spAutoFit/>
          </a:bodyPr>
          <a:lstStyle/>
          <a:p>
            <a:r>
              <a:rPr lang="zh-CN" altLang="en-US" dirty="0"/>
              <a:t>主阀主要参数</a:t>
            </a:r>
          </a:p>
        </p:txBody>
      </p:sp>
    </p:spTree>
    <p:extLst>
      <p:ext uri="{BB962C8B-B14F-4D97-AF65-F5344CB8AC3E}">
        <p14:creationId xmlns:p14="http://schemas.microsoft.com/office/powerpoint/2010/main" val="1211951399"/>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41901DE-E18A-4E32-946C-21A6220BD17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01759" y="1867350"/>
            <a:ext cx="2067223" cy="3528060"/>
          </a:xfrm>
          <a:prstGeom prst="rect">
            <a:avLst/>
          </a:prstGeom>
        </p:spPr>
      </p:pic>
      <p:sp>
        <p:nvSpPr>
          <p:cNvPr id="4" name="矩形 3">
            <a:extLst>
              <a:ext uri="{FF2B5EF4-FFF2-40B4-BE49-F238E27FC236}">
                <a16:creationId xmlns:a16="http://schemas.microsoft.com/office/drawing/2014/main" id="{2D827D93-8012-4C9B-8DC2-64CE2FF392B9}"/>
              </a:ext>
            </a:extLst>
          </p:cNvPr>
          <p:cNvSpPr/>
          <p:nvPr/>
        </p:nvSpPr>
        <p:spPr>
          <a:xfrm>
            <a:off x="657450" y="4343850"/>
            <a:ext cx="1955840" cy="350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箭头: 右 4">
            <a:extLst>
              <a:ext uri="{FF2B5EF4-FFF2-40B4-BE49-F238E27FC236}">
                <a16:creationId xmlns:a16="http://schemas.microsoft.com/office/drawing/2014/main" id="{A30C978E-5881-42D2-929B-9B861D4B531F}"/>
              </a:ext>
            </a:extLst>
          </p:cNvPr>
          <p:cNvSpPr/>
          <p:nvPr/>
        </p:nvSpPr>
        <p:spPr>
          <a:xfrm>
            <a:off x="2821313" y="3543300"/>
            <a:ext cx="731520"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39BFA04A-7069-406D-81B1-3168EF6F1F0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05164" y="1817135"/>
            <a:ext cx="2070368" cy="3533427"/>
          </a:xfrm>
          <a:prstGeom prst="rect">
            <a:avLst/>
          </a:prstGeom>
        </p:spPr>
      </p:pic>
      <p:sp>
        <p:nvSpPr>
          <p:cNvPr id="7" name="矩形 6">
            <a:extLst>
              <a:ext uri="{FF2B5EF4-FFF2-40B4-BE49-F238E27FC236}">
                <a16:creationId xmlns:a16="http://schemas.microsoft.com/office/drawing/2014/main" id="{1E7D22D9-65C1-488B-B629-62C25DBFF760}"/>
              </a:ext>
            </a:extLst>
          </p:cNvPr>
          <p:cNvSpPr/>
          <p:nvPr/>
        </p:nvSpPr>
        <p:spPr>
          <a:xfrm>
            <a:off x="3762428" y="3943115"/>
            <a:ext cx="1955840" cy="3505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C09494E3-35A5-4DFF-9DA0-A114A848AB2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811714" y="1867350"/>
            <a:ext cx="2070368" cy="3533428"/>
          </a:xfrm>
          <a:prstGeom prst="rect">
            <a:avLst/>
          </a:prstGeom>
        </p:spPr>
      </p:pic>
      <p:sp>
        <p:nvSpPr>
          <p:cNvPr id="9" name="箭头: 右 8">
            <a:extLst>
              <a:ext uri="{FF2B5EF4-FFF2-40B4-BE49-F238E27FC236}">
                <a16:creationId xmlns:a16="http://schemas.microsoft.com/office/drawing/2014/main" id="{366B80E2-8285-4664-99E8-60BE9659F236}"/>
              </a:ext>
            </a:extLst>
          </p:cNvPr>
          <p:cNvSpPr/>
          <p:nvPr/>
        </p:nvSpPr>
        <p:spPr>
          <a:xfrm>
            <a:off x="5927863" y="3406140"/>
            <a:ext cx="731520" cy="274320"/>
          </a:xfrm>
          <a:prstGeom prst="rightArrow">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C2E85801-9A31-4A31-960D-3C5A2D2551CB}"/>
              </a:ext>
            </a:extLst>
          </p:cNvPr>
          <p:cNvSpPr txBox="1"/>
          <p:nvPr/>
        </p:nvSpPr>
        <p:spPr>
          <a:xfrm>
            <a:off x="291733" y="1184272"/>
            <a:ext cx="11697433" cy="646331"/>
          </a:xfrm>
          <a:prstGeom prst="rect">
            <a:avLst/>
          </a:prstGeom>
          <a:noFill/>
        </p:spPr>
        <p:txBody>
          <a:bodyPr wrap="none" rtlCol="0">
            <a:spAutoFit/>
          </a:bodyPr>
          <a:lstStyle/>
          <a:p>
            <a:r>
              <a:rPr lang="zh-CN" altLang="en-US" dirty="0"/>
              <a:t>仪表程序更新：在仪表下侧程序更新接口插入</a:t>
            </a:r>
            <a:r>
              <a:rPr lang="en-US" altLang="zh-CN" dirty="0"/>
              <a:t>U</a:t>
            </a:r>
            <a:r>
              <a:rPr lang="zh-CN" altLang="en-US" dirty="0"/>
              <a:t>盘，点击开始，更新仪表程序，待升级速度提示</a:t>
            </a:r>
            <a:r>
              <a:rPr lang="en-US" altLang="zh-CN" dirty="0"/>
              <a:t>100%</a:t>
            </a:r>
            <a:r>
              <a:rPr lang="zh-CN" altLang="en-US" dirty="0"/>
              <a:t>后，旋动钥匙</a:t>
            </a:r>
            <a:endParaRPr lang="en-US" altLang="zh-CN" dirty="0"/>
          </a:p>
          <a:p>
            <a:r>
              <a:rPr lang="zh-CN" altLang="en-US" dirty="0"/>
              <a:t>开关使整机断电重启，拔出</a:t>
            </a:r>
            <a:r>
              <a:rPr lang="en-US" altLang="zh-CN" dirty="0"/>
              <a:t>U</a:t>
            </a:r>
            <a:r>
              <a:rPr lang="zh-CN" altLang="en-US" dirty="0"/>
              <a:t>盘完成程序升级。</a:t>
            </a:r>
          </a:p>
        </p:txBody>
      </p:sp>
      <p:pic>
        <p:nvPicPr>
          <p:cNvPr id="11" name="图片 10">
            <a:extLst>
              <a:ext uri="{FF2B5EF4-FFF2-40B4-BE49-F238E27FC236}">
                <a16:creationId xmlns:a16="http://schemas.microsoft.com/office/drawing/2014/main" id="{400DF3F6-6640-4667-8DAF-3161FDB8D877}"/>
              </a:ext>
            </a:extLst>
          </p:cNvPr>
          <p:cNvPicPr>
            <a:picLocks noChangeAspect="1"/>
          </p:cNvPicPr>
          <p:nvPr/>
        </p:nvPicPr>
        <p:blipFill>
          <a:blip r:embed="rId5"/>
          <a:stretch>
            <a:fillRect/>
          </a:stretch>
        </p:blipFill>
        <p:spPr>
          <a:xfrm>
            <a:off x="9034413" y="1867351"/>
            <a:ext cx="2165351" cy="3528060"/>
          </a:xfrm>
          <a:prstGeom prst="rect">
            <a:avLst/>
          </a:prstGeom>
        </p:spPr>
      </p:pic>
    </p:spTree>
    <p:extLst>
      <p:ext uri="{BB962C8B-B14F-4D97-AF65-F5344CB8AC3E}">
        <p14:creationId xmlns:p14="http://schemas.microsoft.com/office/powerpoint/2010/main" val="2956318045"/>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7B79E27-9005-4B99-8081-BE9BC69268C9}"/>
              </a:ext>
            </a:extLst>
          </p:cNvPr>
          <p:cNvSpPr txBox="1"/>
          <p:nvPr/>
        </p:nvSpPr>
        <p:spPr>
          <a:xfrm>
            <a:off x="425975" y="1167801"/>
            <a:ext cx="2569248"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故障代码总览</a:t>
            </a:r>
            <a:endParaRPr lang="zh-CN" altLang="en-US" b="1"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051FD1EA-EB59-489D-949D-972E0743DD00}"/>
              </a:ext>
            </a:extLst>
          </p:cNvPr>
          <p:cNvPicPr>
            <a:picLocks noChangeAspect="1"/>
          </p:cNvPicPr>
          <p:nvPr/>
        </p:nvPicPr>
        <p:blipFill>
          <a:blip r:embed="rId2"/>
          <a:stretch>
            <a:fillRect/>
          </a:stretch>
        </p:blipFill>
        <p:spPr>
          <a:xfrm>
            <a:off x="425975" y="2132359"/>
            <a:ext cx="3404012" cy="4151496"/>
          </a:xfrm>
          <a:prstGeom prst="rect">
            <a:avLst/>
          </a:prstGeom>
        </p:spPr>
      </p:pic>
      <p:pic>
        <p:nvPicPr>
          <p:cNvPr id="5" name="图片 4">
            <a:extLst>
              <a:ext uri="{FF2B5EF4-FFF2-40B4-BE49-F238E27FC236}">
                <a16:creationId xmlns:a16="http://schemas.microsoft.com/office/drawing/2014/main" id="{E8D860DC-D282-45D7-A791-F9CCE5EC2FA4}"/>
              </a:ext>
            </a:extLst>
          </p:cNvPr>
          <p:cNvPicPr>
            <a:picLocks noChangeAspect="1"/>
          </p:cNvPicPr>
          <p:nvPr/>
        </p:nvPicPr>
        <p:blipFill>
          <a:blip r:embed="rId3"/>
          <a:stretch>
            <a:fillRect/>
          </a:stretch>
        </p:blipFill>
        <p:spPr>
          <a:xfrm>
            <a:off x="3957696" y="2132360"/>
            <a:ext cx="3404013" cy="4155056"/>
          </a:xfrm>
          <a:prstGeom prst="rect">
            <a:avLst/>
          </a:prstGeom>
        </p:spPr>
      </p:pic>
      <p:pic>
        <p:nvPicPr>
          <p:cNvPr id="6" name="图片 5">
            <a:extLst>
              <a:ext uri="{FF2B5EF4-FFF2-40B4-BE49-F238E27FC236}">
                <a16:creationId xmlns:a16="http://schemas.microsoft.com/office/drawing/2014/main" id="{1BA2CD05-7029-4AA8-BF9D-AA48EF0F6820}"/>
              </a:ext>
            </a:extLst>
          </p:cNvPr>
          <p:cNvPicPr>
            <a:picLocks noChangeAspect="1"/>
          </p:cNvPicPr>
          <p:nvPr/>
        </p:nvPicPr>
        <p:blipFill>
          <a:blip r:embed="rId4"/>
          <a:stretch>
            <a:fillRect/>
          </a:stretch>
        </p:blipFill>
        <p:spPr>
          <a:xfrm>
            <a:off x="7489418" y="2132360"/>
            <a:ext cx="3496580" cy="4151496"/>
          </a:xfrm>
          <a:prstGeom prst="rect">
            <a:avLst/>
          </a:prstGeom>
        </p:spPr>
      </p:pic>
      <p:graphicFrame>
        <p:nvGraphicFramePr>
          <p:cNvPr id="7" name="对象 6">
            <a:extLst>
              <a:ext uri="{FF2B5EF4-FFF2-40B4-BE49-F238E27FC236}">
                <a16:creationId xmlns:a16="http://schemas.microsoft.com/office/drawing/2014/main" id="{3A7679F1-F238-4680-8A38-49DC659C1B33}"/>
              </a:ext>
            </a:extLst>
          </p:cNvPr>
          <p:cNvGraphicFramePr>
            <a:graphicFrameLocks noChangeAspect="1"/>
          </p:cNvGraphicFramePr>
          <p:nvPr>
            <p:extLst>
              <p:ext uri="{D42A27DB-BD31-4B8C-83A1-F6EECF244321}">
                <p14:modId xmlns:p14="http://schemas.microsoft.com/office/powerpoint/2010/main" val="1651194732"/>
              </p:ext>
            </p:extLst>
          </p:nvPr>
        </p:nvGraphicFramePr>
        <p:xfrm>
          <a:off x="2538023" y="1167801"/>
          <a:ext cx="914400" cy="828675"/>
        </p:xfrm>
        <a:graphic>
          <a:graphicData uri="http://schemas.openxmlformats.org/presentationml/2006/ole">
            <mc:AlternateContent xmlns:mc="http://schemas.openxmlformats.org/markup-compatibility/2006">
              <mc:Choice xmlns:v="urn:schemas-microsoft-com:vml" Requires="v">
                <p:oleObj name="Worksheet" showAsIcon="1" r:id="rId5" imgW="914400" imgH="828720" progId="Excel.Sheet.12">
                  <p:embed/>
                </p:oleObj>
              </mc:Choice>
              <mc:Fallback>
                <p:oleObj name="Worksheet" showAsIcon="1" r:id="rId5" imgW="914400" imgH="828720" progId="Excel.Sheet.12">
                  <p:embed/>
                  <p:pic>
                    <p:nvPicPr>
                      <p:cNvPr id="10" name="对象 9">
                        <a:extLst>
                          <a:ext uri="{FF2B5EF4-FFF2-40B4-BE49-F238E27FC236}">
                            <a16:creationId xmlns:a16="http://schemas.microsoft.com/office/drawing/2014/main" id="{FDE43615-6912-4D37-BBDC-C68C72703958}"/>
                          </a:ext>
                        </a:extLst>
                      </p:cNvPr>
                      <p:cNvPicPr/>
                      <p:nvPr/>
                    </p:nvPicPr>
                    <p:blipFill>
                      <a:blip r:embed="rId6"/>
                      <a:stretch>
                        <a:fillRect/>
                      </a:stretch>
                    </p:blipFill>
                    <p:spPr>
                      <a:xfrm>
                        <a:off x="2538023" y="1167801"/>
                        <a:ext cx="914400" cy="828675"/>
                      </a:xfrm>
                      <a:prstGeom prst="rect">
                        <a:avLst/>
                      </a:prstGeom>
                    </p:spPr>
                  </p:pic>
                </p:oleObj>
              </mc:Fallback>
            </mc:AlternateContent>
          </a:graphicData>
        </a:graphic>
      </p:graphicFrame>
    </p:spTree>
    <p:extLst>
      <p:ext uri="{BB962C8B-B14F-4D97-AF65-F5344CB8AC3E}">
        <p14:creationId xmlns:p14="http://schemas.microsoft.com/office/powerpoint/2010/main" val="2466319667"/>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8AB519F7-C8CA-4AC3-9E1C-8DE16CB1887E}"/>
              </a:ext>
            </a:extLst>
          </p:cNvPr>
          <p:cNvSpPr txBox="1"/>
          <p:nvPr/>
        </p:nvSpPr>
        <p:spPr>
          <a:xfrm>
            <a:off x="425975" y="1167801"/>
            <a:ext cx="2569248"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故障代码总览</a:t>
            </a:r>
            <a:endParaRPr lang="zh-CN" altLang="en-US" b="1"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13EA238F-3DFF-4945-B0D8-C5B8B9DF0B26}"/>
              </a:ext>
            </a:extLst>
          </p:cNvPr>
          <p:cNvPicPr>
            <a:picLocks noChangeAspect="1"/>
          </p:cNvPicPr>
          <p:nvPr/>
        </p:nvPicPr>
        <p:blipFill>
          <a:blip r:embed="rId2"/>
          <a:stretch>
            <a:fillRect/>
          </a:stretch>
        </p:blipFill>
        <p:spPr>
          <a:xfrm>
            <a:off x="425974" y="1762432"/>
            <a:ext cx="3393857" cy="4740626"/>
          </a:xfrm>
          <a:prstGeom prst="rect">
            <a:avLst/>
          </a:prstGeom>
        </p:spPr>
      </p:pic>
      <p:pic>
        <p:nvPicPr>
          <p:cNvPr id="5" name="图片 4">
            <a:extLst>
              <a:ext uri="{FF2B5EF4-FFF2-40B4-BE49-F238E27FC236}">
                <a16:creationId xmlns:a16="http://schemas.microsoft.com/office/drawing/2014/main" id="{7F52DA5D-689A-456F-B906-55B46B0B628C}"/>
              </a:ext>
            </a:extLst>
          </p:cNvPr>
          <p:cNvPicPr>
            <a:picLocks noChangeAspect="1"/>
          </p:cNvPicPr>
          <p:nvPr/>
        </p:nvPicPr>
        <p:blipFill>
          <a:blip r:embed="rId3"/>
          <a:stretch>
            <a:fillRect/>
          </a:stretch>
        </p:blipFill>
        <p:spPr>
          <a:xfrm>
            <a:off x="3969625" y="1762432"/>
            <a:ext cx="3393857" cy="4783981"/>
          </a:xfrm>
          <a:prstGeom prst="rect">
            <a:avLst/>
          </a:prstGeom>
        </p:spPr>
      </p:pic>
      <p:pic>
        <p:nvPicPr>
          <p:cNvPr id="6" name="图片 5">
            <a:extLst>
              <a:ext uri="{FF2B5EF4-FFF2-40B4-BE49-F238E27FC236}">
                <a16:creationId xmlns:a16="http://schemas.microsoft.com/office/drawing/2014/main" id="{FDAECC00-3294-43B7-83CC-0812B69EB06A}"/>
              </a:ext>
            </a:extLst>
          </p:cNvPr>
          <p:cNvPicPr>
            <a:picLocks noChangeAspect="1"/>
          </p:cNvPicPr>
          <p:nvPr/>
        </p:nvPicPr>
        <p:blipFill>
          <a:blip r:embed="rId4"/>
          <a:stretch>
            <a:fillRect/>
          </a:stretch>
        </p:blipFill>
        <p:spPr>
          <a:xfrm>
            <a:off x="7450446" y="1762431"/>
            <a:ext cx="3393857" cy="4749249"/>
          </a:xfrm>
          <a:prstGeom prst="rect">
            <a:avLst/>
          </a:prstGeom>
        </p:spPr>
      </p:pic>
    </p:spTree>
    <p:extLst>
      <p:ext uri="{BB962C8B-B14F-4D97-AF65-F5344CB8AC3E}">
        <p14:creationId xmlns:p14="http://schemas.microsoft.com/office/powerpoint/2010/main" val="333991822"/>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B81208D-C5F9-4003-B391-58ABD54C3F70}"/>
              </a:ext>
            </a:extLst>
          </p:cNvPr>
          <p:cNvSpPr txBox="1"/>
          <p:nvPr/>
        </p:nvSpPr>
        <p:spPr>
          <a:xfrm>
            <a:off x="425975" y="1167801"/>
            <a:ext cx="2569248" cy="646331"/>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故障代码总览</a:t>
            </a:r>
            <a:endParaRPr lang="zh-CN" altLang="en-US" b="1" dirty="0">
              <a:latin typeface="黑体" panose="02010609060101010101" pitchFamily="49" charset="-122"/>
              <a:ea typeface="黑体" panose="02010609060101010101" pitchFamily="49" charset="-122"/>
            </a:endParaRPr>
          </a:p>
        </p:txBody>
      </p:sp>
      <p:pic>
        <p:nvPicPr>
          <p:cNvPr id="4" name="图片 3">
            <a:extLst>
              <a:ext uri="{FF2B5EF4-FFF2-40B4-BE49-F238E27FC236}">
                <a16:creationId xmlns:a16="http://schemas.microsoft.com/office/drawing/2014/main" id="{BF850C76-0020-4013-9415-E9B9B05CD3CC}"/>
              </a:ext>
            </a:extLst>
          </p:cNvPr>
          <p:cNvPicPr>
            <a:picLocks noChangeAspect="1"/>
          </p:cNvPicPr>
          <p:nvPr/>
        </p:nvPicPr>
        <p:blipFill>
          <a:blip r:embed="rId2"/>
          <a:stretch>
            <a:fillRect/>
          </a:stretch>
        </p:blipFill>
        <p:spPr>
          <a:xfrm>
            <a:off x="573459" y="1756083"/>
            <a:ext cx="3380862" cy="4733207"/>
          </a:xfrm>
          <a:prstGeom prst="rect">
            <a:avLst/>
          </a:prstGeom>
        </p:spPr>
      </p:pic>
      <p:pic>
        <p:nvPicPr>
          <p:cNvPr id="5" name="图片 4">
            <a:extLst>
              <a:ext uri="{FF2B5EF4-FFF2-40B4-BE49-F238E27FC236}">
                <a16:creationId xmlns:a16="http://schemas.microsoft.com/office/drawing/2014/main" id="{3D7544BC-38BF-45C8-BD6E-83035CF6F54E}"/>
              </a:ext>
            </a:extLst>
          </p:cNvPr>
          <p:cNvPicPr>
            <a:picLocks noChangeAspect="1"/>
          </p:cNvPicPr>
          <p:nvPr/>
        </p:nvPicPr>
        <p:blipFill>
          <a:blip r:embed="rId3"/>
          <a:stretch>
            <a:fillRect/>
          </a:stretch>
        </p:blipFill>
        <p:spPr>
          <a:xfrm>
            <a:off x="4101805" y="1755392"/>
            <a:ext cx="3380862" cy="4688200"/>
          </a:xfrm>
          <a:prstGeom prst="rect">
            <a:avLst/>
          </a:prstGeom>
        </p:spPr>
      </p:pic>
      <p:pic>
        <p:nvPicPr>
          <p:cNvPr id="6" name="图片 5">
            <a:extLst>
              <a:ext uri="{FF2B5EF4-FFF2-40B4-BE49-F238E27FC236}">
                <a16:creationId xmlns:a16="http://schemas.microsoft.com/office/drawing/2014/main" id="{1D4D379A-1C9E-427A-97A8-61B430906F04}"/>
              </a:ext>
            </a:extLst>
          </p:cNvPr>
          <p:cNvPicPr>
            <a:picLocks noChangeAspect="1"/>
          </p:cNvPicPr>
          <p:nvPr/>
        </p:nvPicPr>
        <p:blipFill>
          <a:blip r:embed="rId4"/>
          <a:stretch>
            <a:fillRect/>
          </a:stretch>
        </p:blipFill>
        <p:spPr>
          <a:xfrm>
            <a:off x="7630151" y="1755392"/>
            <a:ext cx="3516397" cy="4006798"/>
          </a:xfrm>
          <a:prstGeom prst="rect">
            <a:avLst/>
          </a:prstGeom>
        </p:spPr>
      </p:pic>
    </p:spTree>
    <p:extLst>
      <p:ext uri="{BB962C8B-B14F-4D97-AF65-F5344CB8AC3E}">
        <p14:creationId xmlns:p14="http://schemas.microsoft.com/office/powerpoint/2010/main" val="3706014979"/>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F852F463-0444-413A-8FF5-00FC1C88E7EB}"/>
              </a:ext>
            </a:extLst>
          </p:cNvPr>
          <p:cNvSpPr/>
          <p:nvPr/>
        </p:nvSpPr>
        <p:spPr>
          <a:xfrm>
            <a:off x="3315520" y="1593202"/>
            <a:ext cx="3063659" cy="307777"/>
          </a:xfrm>
          <a:prstGeom prst="rect">
            <a:avLst/>
          </a:prstGeom>
        </p:spPr>
        <p:txBody>
          <a:bodyPr wrap="none">
            <a:spAutoFit/>
          </a:bodyPr>
          <a:lstStyle/>
          <a:p>
            <a:r>
              <a:rPr lang="zh-CN" altLang="en-US" sz="1400" dirty="0"/>
              <a:t>在</a:t>
            </a:r>
            <a:r>
              <a:rPr lang="en-US" altLang="zh-CN" sz="1400" dirty="0"/>
              <a:t>E20309</a:t>
            </a:r>
            <a:r>
              <a:rPr lang="zh-CN" altLang="en-US" sz="1400" dirty="0"/>
              <a:t>控制器与开关面板丢失通讯</a:t>
            </a:r>
          </a:p>
        </p:txBody>
      </p:sp>
      <p:pic>
        <p:nvPicPr>
          <p:cNvPr id="4" name="图片 3">
            <a:extLst>
              <a:ext uri="{FF2B5EF4-FFF2-40B4-BE49-F238E27FC236}">
                <a16:creationId xmlns:a16="http://schemas.microsoft.com/office/drawing/2014/main" id="{B394D438-7821-4772-99D1-36F29B4CBDA9}"/>
              </a:ext>
            </a:extLst>
          </p:cNvPr>
          <p:cNvPicPr>
            <a:picLocks noChangeAspect="1"/>
          </p:cNvPicPr>
          <p:nvPr/>
        </p:nvPicPr>
        <p:blipFill>
          <a:blip r:embed="rId2"/>
          <a:stretch>
            <a:fillRect/>
          </a:stretch>
        </p:blipFill>
        <p:spPr>
          <a:xfrm>
            <a:off x="3419156" y="1900979"/>
            <a:ext cx="3384376" cy="4542827"/>
          </a:xfrm>
          <a:prstGeom prst="rect">
            <a:avLst/>
          </a:prstGeom>
        </p:spPr>
      </p:pic>
      <p:pic>
        <p:nvPicPr>
          <p:cNvPr id="5" name="图片 4">
            <a:extLst>
              <a:ext uri="{FF2B5EF4-FFF2-40B4-BE49-F238E27FC236}">
                <a16:creationId xmlns:a16="http://schemas.microsoft.com/office/drawing/2014/main" id="{0AB3E7BB-523F-4105-AC01-31B4B4640744}"/>
              </a:ext>
            </a:extLst>
          </p:cNvPr>
          <p:cNvPicPr>
            <a:picLocks noChangeAspect="1"/>
          </p:cNvPicPr>
          <p:nvPr/>
        </p:nvPicPr>
        <p:blipFill>
          <a:blip r:embed="rId3"/>
          <a:stretch>
            <a:fillRect/>
          </a:stretch>
        </p:blipFill>
        <p:spPr>
          <a:xfrm>
            <a:off x="6987927" y="1167915"/>
            <a:ext cx="3352230" cy="2376264"/>
          </a:xfrm>
          <a:prstGeom prst="rect">
            <a:avLst/>
          </a:prstGeom>
        </p:spPr>
      </p:pic>
      <p:pic>
        <p:nvPicPr>
          <p:cNvPr id="6" name="图片 5">
            <a:extLst>
              <a:ext uri="{FF2B5EF4-FFF2-40B4-BE49-F238E27FC236}">
                <a16:creationId xmlns:a16="http://schemas.microsoft.com/office/drawing/2014/main" id="{267B6F7C-010C-48DC-A2B1-23AA0718B1E8}"/>
              </a:ext>
            </a:extLst>
          </p:cNvPr>
          <p:cNvPicPr>
            <a:picLocks noChangeAspect="1"/>
          </p:cNvPicPr>
          <p:nvPr/>
        </p:nvPicPr>
        <p:blipFill>
          <a:blip r:embed="rId4"/>
          <a:stretch>
            <a:fillRect/>
          </a:stretch>
        </p:blipFill>
        <p:spPr>
          <a:xfrm>
            <a:off x="6987927" y="3560339"/>
            <a:ext cx="3448378" cy="2872716"/>
          </a:xfrm>
          <a:prstGeom prst="rect">
            <a:avLst/>
          </a:prstGeom>
        </p:spPr>
      </p:pic>
      <p:sp>
        <p:nvSpPr>
          <p:cNvPr id="7" name="文本框 6">
            <a:extLst>
              <a:ext uri="{FF2B5EF4-FFF2-40B4-BE49-F238E27FC236}">
                <a16:creationId xmlns:a16="http://schemas.microsoft.com/office/drawing/2014/main" id="{01849F79-6ADB-463F-BAA1-66E205BB1E4F}"/>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148912396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74E39026-D019-4978-932B-630FA6C24C04}"/>
              </a:ext>
            </a:extLst>
          </p:cNvPr>
          <p:cNvSpPr/>
          <p:nvPr/>
        </p:nvSpPr>
        <p:spPr>
          <a:xfrm>
            <a:off x="3420294" y="1555102"/>
            <a:ext cx="2345514" cy="307777"/>
          </a:xfrm>
          <a:prstGeom prst="rect">
            <a:avLst/>
          </a:prstGeom>
        </p:spPr>
        <p:txBody>
          <a:bodyPr wrap="none">
            <a:spAutoFit/>
          </a:bodyPr>
          <a:lstStyle/>
          <a:p>
            <a:r>
              <a:rPr lang="zh-CN" altLang="en-US" sz="1400" dirty="0"/>
              <a:t>在</a:t>
            </a:r>
            <a:r>
              <a:rPr lang="en-US" altLang="zh-CN" sz="1400" dirty="0"/>
              <a:t>E40906</a:t>
            </a:r>
            <a:r>
              <a:rPr lang="zh-CN" altLang="en-US" sz="1400" dirty="0"/>
              <a:t>警顶灯继电器短路</a:t>
            </a:r>
          </a:p>
        </p:txBody>
      </p:sp>
      <p:pic>
        <p:nvPicPr>
          <p:cNvPr id="4" name="图片 3">
            <a:extLst>
              <a:ext uri="{FF2B5EF4-FFF2-40B4-BE49-F238E27FC236}">
                <a16:creationId xmlns:a16="http://schemas.microsoft.com/office/drawing/2014/main" id="{BA51F835-8F8B-4602-99DA-2B0EBB6F9C8F}"/>
              </a:ext>
            </a:extLst>
          </p:cNvPr>
          <p:cNvPicPr>
            <a:picLocks noChangeAspect="1"/>
          </p:cNvPicPr>
          <p:nvPr/>
        </p:nvPicPr>
        <p:blipFill>
          <a:blip r:embed="rId2"/>
          <a:stretch>
            <a:fillRect/>
          </a:stretch>
        </p:blipFill>
        <p:spPr>
          <a:xfrm>
            <a:off x="3492302" y="1844825"/>
            <a:ext cx="3456384" cy="4678147"/>
          </a:xfrm>
          <a:prstGeom prst="rect">
            <a:avLst/>
          </a:prstGeom>
        </p:spPr>
      </p:pic>
      <p:pic>
        <p:nvPicPr>
          <p:cNvPr id="5" name="图片 4">
            <a:extLst>
              <a:ext uri="{FF2B5EF4-FFF2-40B4-BE49-F238E27FC236}">
                <a16:creationId xmlns:a16="http://schemas.microsoft.com/office/drawing/2014/main" id="{60F3BCE0-2E68-43C4-9663-1B1BA65215FD}"/>
              </a:ext>
            </a:extLst>
          </p:cNvPr>
          <p:cNvPicPr>
            <a:picLocks noChangeAspect="1"/>
          </p:cNvPicPr>
          <p:nvPr/>
        </p:nvPicPr>
        <p:blipFill>
          <a:blip r:embed="rId3"/>
          <a:stretch>
            <a:fillRect/>
          </a:stretch>
        </p:blipFill>
        <p:spPr>
          <a:xfrm>
            <a:off x="7308726" y="3140969"/>
            <a:ext cx="3816424" cy="3268283"/>
          </a:xfrm>
          <a:prstGeom prst="rect">
            <a:avLst/>
          </a:prstGeom>
        </p:spPr>
      </p:pic>
      <p:sp>
        <p:nvSpPr>
          <p:cNvPr id="6" name="文本框 5">
            <a:extLst>
              <a:ext uri="{FF2B5EF4-FFF2-40B4-BE49-F238E27FC236}">
                <a16:creationId xmlns:a16="http://schemas.microsoft.com/office/drawing/2014/main" id="{3E6AB413-89CA-4394-A402-4A2D342A0904}"/>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2997044998"/>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2F451E9-8C23-4489-835A-4BAE54631AD7}"/>
              </a:ext>
            </a:extLst>
          </p:cNvPr>
          <p:cNvSpPr/>
          <p:nvPr/>
        </p:nvSpPr>
        <p:spPr>
          <a:xfrm>
            <a:off x="3286944" y="1555102"/>
            <a:ext cx="2345514" cy="307777"/>
          </a:xfrm>
          <a:prstGeom prst="rect">
            <a:avLst/>
          </a:prstGeom>
        </p:spPr>
        <p:txBody>
          <a:bodyPr wrap="none">
            <a:spAutoFit/>
          </a:bodyPr>
          <a:lstStyle/>
          <a:p>
            <a:r>
              <a:rPr lang="zh-CN" altLang="en-US" sz="1400" dirty="0"/>
              <a:t>在</a:t>
            </a:r>
            <a:r>
              <a:rPr lang="en-US" altLang="zh-CN" sz="1400" dirty="0"/>
              <a:t>E40905</a:t>
            </a:r>
            <a:r>
              <a:rPr lang="zh-CN" altLang="en-US" sz="1400" dirty="0"/>
              <a:t>警顶灯继电器开路</a:t>
            </a:r>
          </a:p>
        </p:txBody>
      </p:sp>
      <p:pic>
        <p:nvPicPr>
          <p:cNvPr id="4" name="图片 3">
            <a:extLst>
              <a:ext uri="{FF2B5EF4-FFF2-40B4-BE49-F238E27FC236}">
                <a16:creationId xmlns:a16="http://schemas.microsoft.com/office/drawing/2014/main" id="{9E818A34-C9ED-4B4E-B33D-0952B61E7954}"/>
              </a:ext>
            </a:extLst>
          </p:cNvPr>
          <p:cNvPicPr>
            <a:picLocks noChangeAspect="1"/>
          </p:cNvPicPr>
          <p:nvPr/>
        </p:nvPicPr>
        <p:blipFill>
          <a:blip r:embed="rId2"/>
          <a:stretch>
            <a:fillRect/>
          </a:stretch>
        </p:blipFill>
        <p:spPr>
          <a:xfrm>
            <a:off x="3214937" y="1862879"/>
            <a:ext cx="3744416" cy="4629459"/>
          </a:xfrm>
          <a:prstGeom prst="rect">
            <a:avLst/>
          </a:prstGeom>
        </p:spPr>
      </p:pic>
      <p:pic>
        <p:nvPicPr>
          <p:cNvPr id="5" name="图片 4">
            <a:extLst>
              <a:ext uri="{FF2B5EF4-FFF2-40B4-BE49-F238E27FC236}">
                <a16:creationId xmlns:a16="http://schemas.microsoft.com/office/drawing/2014/main" id="{349211C3-4FAD-4BA6-8D96-9AD95C139432}"/>
              </a:ext>
            </a:extLst>
          </p:cNvPr>
          <p:cNvPicPr>
            <a:picLocks noChangeAspect="1"/>
          </p:cNvPicPr>
          <p:nvPr/>
        </p:nvPicPr>
        <p:blipFill>
          <a:blip r:embed="rId3"/>
          <a:stretch>
            <a:fillRect/>
          </a:stretch>
        </p:blipFill>
        <p:spPr>
          <a:xfrm>
            <a:off x="7103369" y="1862878"/>
            <a:ext cx="3907877" cy="1710138"/>
          </a:xfrm>
          <a:prstGeom prst="rect">
            <a:avLst/>
          </a:prstGeom>
        </p:spPr>
      </p:pic>
      <p:pic>
        <p:nvPicPr>
          <p:cNvPr id="6" name="图片 5">
            <a:extLst>
              <a:ext uri="{FF2B5EF4-FFF2-40B4-BE49-F238E27FC236}">
                <a16:creationId xmlns:a16="http://schemas.microsoft.com/office/drawing/2014/main" id="{094CE61D-2D23-4CD6-83EA-85F64C3A2077}"/>
              </a:ext>
            </a:extLst>
          </p:cNvPr>
          <p:cNvPicPr>
            <a:picLocks noChangeAspect="1"/>
          </p:cNvPicPr>
          <p:nvPr/>
        </p:nvPicPr>
        <p:blipFill>
          <a:blip r:embed="rId4"/>
          <a:stretch>
            <a:fillRect/>
          </a:stretch>
        </p:blipFill>
        <p:spPr>
          <a:xfrm>
            <a:off x="7404543" y="3654500"/>
            <a:ext cx="3305526" cy="2817825"/>
          </a:xfrm>
          <a:prstGeom prst="rect">
            <a:avLst/>
          </a:prstGeom>
        </p:spPr>
      </p:pic>
      <p:sp>
        <p:nvSpPr>
          <p:cNvPr id="7" name="文本框 6">
            <a:extLst>
              <a:ext uri="{FF2B5EF4-FFF2-40B4-BE49-F238E27FC236}">
                <a16:creationId xmlns:a16="http://schemas.microsoft.com/office/drawing/2014/main" id="{2A32AC8A-5E06-4A0D-B55A-F0574D0EC3D7}"/>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2681912989"/>
      </p:ext>
    </p:extLst>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74CC696C-363D-4155-A463-5BC61A6574C9}"/>
              </a:ext>
            </a:extLst>
          </p:cNvPr>
          <p:cNvSpPr/>
          <p:nvPr/>
        </p:nvSpPr>
        <p:spPr>
          <a:xfrm>
            <a:off x="2858320" y="1555102"/>
            <a:ext cx="2999539" cy="307777"/>
          </a:xfrm>
          <a:prstGeom prst="rect">
            <a:avLst/>
          </a:prstGeom>
        </p:spPr>
        <p:txBody>
          <a:bodyPr wrap="none">
            <a:spAutoFit/>
          </a:bodyPr>
          <a:lstStyle/>
          <a:p>
            <a:r>
              <a:rPr lang="zh-CN" altLang="en-US" sz="1400" dirty="0"/>
              <a:t>在</a:t>
            </a:r>
            <a:r>
              <a:rPr lang="en-US" altLang="zh-CN" sz="1400" dirty="0"/>
              <a:t>H00104</a:t>
            </a:r>
            <a:r>
              <a:rPr lang="zh-CN" altLang="en-US" sz="1400" dirty="0"/>
              <a:t>主泵</a:t>
            </a:r>
            <a:r>
              <a:rPr lang="en-US" altLang="zh-CN" sz="1400" dirty="0"/>
              <a:t>1</a:t>
            </a:r>
            <a:r>
              <a:rPr lang="zh-CN" altLang="en-US" sz="1400" dirty="0"/>
              <a:t>压力传感器超低量程</a:t>
            </a:r>
          </a:p>
        </p:txBody>
      </p:sp>
      <p:pic>
        <p:nvPicPr>
          <p:cNvPr id="4" name="图片 3">
            <a:extLst>
              <a:ext uri="{FF2B5EF4-FFF2-40B4-BE49-F238E27FC236}">
                <a16:creationId xmlns:a16="http://schemas.microsoft.com/office/drawing/2014/main" id="{971B7F04-9C65-46F5-9DE4-9723FD495D3F}"/>
              </a:ext>
            </a:extLst>
          </p:cNvPr>
          <p:cNvPicPr>
            <a:picLocks noChangeAspect="1"/>
          </p:cNvPicPr>
          <p:nvPr/>
        </p:nvPicPr>
        <p:blipFill>
          <a:blip r:embed="rId2"/>
          <a:stretch>
            <a:fillRect/>
          </a:stretch>
        </p:blipFill>
        <p:spPr>
          <a:xfrm>
            <a:off x="2930328" y="1862879"/>
            <a:ext cx="3528391" cy="4599165"/>
          </a:xfrm>
          <a:prstGeom prst="rect">
            <a:avLst/>
          </a:prstGeom>
        </p:spPr>
      </p:pic>
      <p:pic>
        <p:nvPicPr>
          <p:cNvPr id="5" name="图片 4">
            <a:extLst>
              <a:ext uri="{FF2B5EF4-FFF2-40B4-BE49-F238E27FC236}">
                <a16:creationId xmlns:a16="http://schemas.microsoft.com/office/drawing/2014/main" id="{B215B06F-67CD-4852-AC93-3E970DA1DA7D}"/>
              </a:ext>
            </a:extLst>
          </p:cNvPr>
          <p:cNvPicPr>
            <a:picLocks noChangeAspect="1"/>
          </p:cNvPicPr>
          <p:nvPr/>
        </p:nvPicPr>
        <p:blipFill>
          <a:blip r:embed="rId3"/>
          <a:stretch>
            <a:fillRect/>
          </a:stretch>
        </p:blipFill>
        <p:spPr>
          <a:xfrm>
            <a:off x="6565277" y="1862878"/>
            <a:ext cx="4226898" cy="1998170"/>
          </a:xfrm>
          <a:prstGeom prst="rect">
            <a:avLst/>
          </a:prstGeom>
        </p:spPr>
      </p:pic>
      <p:pic>
        <p:nvPicPr>
          <p:cNvPr id="6" name="图片 5">
            <a:extLst>
              <a:ext uri="{FF2B5EF4-FFF2-40B4-BE49-F238E27FC236}">
                <a16:creationId xmlns:a16="http://schemas.microsoft.com/office/drawing/2014/main" id="{53B22202-D505-4BF3-9E10-0D92A3EA326C}"/>
              </a:ext>
            </a:extLst>
          </p:cNvPr>
          <p:cNvPicPr>
            <a:picLocks noChangeAspect="1"/>
          </p:cNvPicPr>
          <p:nvPr/>
        </p:nvPicPr>
        <p:blipFill>
          <a:blip r:embed="rId4"/>
          <a:stretch>
            <a:fillRect/>
          </a:stretch>
        </p:blipFill>
        <p:spPr>
          <a:xfrm>
            <a:off x="7250807" y="3861048"/>
            <a:ext cx="3032920" cy="2605982"/>
          </a:xfrm>
          <a:prstGeom prst="rect">
            <a:avLst/>
          </a:prstGeom>
        </p:spPr>
      </p:pic>
      <p:sp>
        <p:nvSpPr>
          <p:cNvPr id="7" name="文本框 6">
            <a:extLst>
              <a:ext uri="{FF2B5EF4-FFF2-40B4-BE49-F238E27FC236}">
                <a16:creationId xmlns:a16="http://schemas.microsoft.com/office/drawing/2014/main" id="{3FD8169D-EEF3-46D1-864A-23F67177ECDA}"/>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2759913023"/>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360972B-F677-4776-BDAF-863AF38FE09E}"/>
              </a:ext>
            </a:extLst>
          </p:cNvPr>
          <p:cNvSpPr/>
          <p:nvPr/>
        </p:nvSpPr>
        <p:spPr>
          <a:xfrm>
            <a:off x="2744020" y="1555102"/>
            <a:ext cx="3267241" cy="307777"/>
          </a:xfrm>
          <a:prstGeom prst="rect">
            <a:avLst/>
          </a:prstGeom>
        </p:spPr>
        <p:txBody>
          <a:bodyPr wrap="none">
            <a:spAutoFit/>
          </a:bodyPr>
          <a:lstStyle/>
          <a:p>
            <a:r>
              <a:rPr lang="zh-CN" altLang="en-US" sz="1400" dirty="0"/>
              <a:t>在</a:t>
            </a:r>
            <a:r>
              <a:rPr lang="en-US" altLang="zh-CN" sz="1400" dirty="0"/>
              <a:t>H01403</a:t>
            </a:r>
            <a:r>
              <a:rPr lang="zh-CN" altLang="en-US" sz="1400" dirty="0"/>
              <a:t>破碎先导压力传感器超高量程</a:t>
            </a:r>
          </a:p>
        </p:txBody>
      </p:sp>
      <p:pic>
        <p:nvPicPr>
          <p:cNvPr id="4" name="图片 3">
            <a:extLst>
              <a:ext uri="{FF2B5EF4-FFF2-40B4-BE49-F238E27FC236}">
                <a16:creationId xmlns:a16="http://schemas.microsoft.com/office/drawing/2014/main" id="{D6555DFF-1F98-4229-848E-A3EB1419A9F8}"/>
              </a:ext>
            </a:extLst>
          </p:cNvPr>
          <p:cNvPicPr>
            <a:picLocks noChangeAspect="1"/>
          </p:cNvPicPr>
          <p:nvPr/>
        </p:nvPicPr>
        <p:blipFill>
          <a:blip r:embed="rId2"/>
          <a:stretch>
            <a:fillRect/>
          </a:stretch>
        </p:blipFill>
        <p:spPr>
          <a:xfrm>
            <a:off x="2744019" y="1934887"/>
            <a:ext cx="3888432" cy="4616629"/>
          </a:xfrm>
          <a:prstGeom prst="rect">
            <a:avLst/>
          </a:prstGeom>
        </p:spPr>
      </p:pic>
      <p:pic>
        <p:nvPicPr>
          <p:cNvPr id="5" name="图片 4">
            <a:extLst>
              <a:ext uri="{FF2B5EF4-FFF2-40B4-BE49-F238E27FC236}">
                <a16:creationId xmlns:a16="http://schemas.microsoft.com/office/drawing/2014/main" id="{06142BD2-3F56-486A-811C-564414FD50BD}"/>
              </a:ext>
            </a:extLst>
          </p:cNvPr>
          <p:cNvPicPr>
            <a:picLocks noChangeAspect="1"/>
          </p:cNvPicPr>
          <p:nvPr/>
        </p:nvPicPr>
        <p:blipFill>
          <a:blip r:embed="rId3"/>
          <a:stretch>
            <a:fillRect/>
          </a:stretch>
        </p:blipFill>
        <p:spPr>
          <a:xfrm>
            <a:off x="6632452" y="1934886"/>
            <a:ext cx="4374307" cy="2092744"/>
          </a:xfrm>
          <a:prstGeom prst="rect">
            <a:avLst/>
          </a:prstGeom>
        </p:spPr>
      </p:pic>
      <p:pic>
        <p:nvPicPr>
          <p:cNvPr id="6" name="图片 5">
            <a:extLst>
              <a:ext uri="{FF2B5EF4-FFF2-40B4-BE49-F238E27FC236}">
                <a16:creationId xmlns:a16="http://schemas.microsoft.com/office/drawing/2014/main" id="{0A488226-C343-4B2E-B00A-1D2B2CFC8A3B}"/>
              </a:ext>
            </a:extLst>
          </p:cNvPr>
          <p:cNvPicPr>
            <a:picLocks noChangeAspect="1"/>
          </p:cNvPicPr>
          <p:nvPr/>
        </p:nvPicPr>
        <p:blipFill>
          <a:blip r:embed="rId4"/>
          <a:stretch>
            <a:fillRect/>
          </a:stretch>
        </p:blipFill>
        <p:spPr>
          <a:xfrm>
            <a:off x="7352532" y="4031011"/>
            <a:ext cx="2931219" cy="2482294"/>
          </a:xfrm>
          <a:prstGeom prst="rect">
            <a:avLst/>
          </a:prstGeom>
        </p:spPr>
      </p:pic>
      <p:sp>
        <p:nvSpPr>
          <p:cNvPr id="7" name="文本框 6">
            <a:extLst>
              <a:ext uri="{FF2B5EF4-FFF2-40B4-BE49-F238E27FC236}">
                <a16:creationId xmlns:a16="http://schemas.microsoft.com/office/drawing/2014/main" id="{134FA86B-D761-4626-BD49-D53D9405BCDE}"/>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3833029771"/>
      </p:ext>
    </p:extLst>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59236544-A3C2-44BB-99B9-C324551812A4}"/>
              </a:ext>
            </a:extLst>
          </p:cNvPr>
          <p:cNvSpPr/>
          <p:nvPr/>
        </p:nvSpPr>
        <p:spPr>
          <a:xfrm>
            <a:off x="3382194" y="1593202"/>
            <a:ext cx="2549096" cy="307777"/>
          </a:xfrm>
          <a:prstGeom prst="rect">
            <a:avLst/>
          </a:prstGeom>
        </p:spPr>
        <p:txBody>
          <a:bodyPr wrap="none">
            <a:spAutoFit/>
          </a:bodyPr>
          <a:lstStyle/>
          <a:p>
            <a:r>
              <a:rPr lang="zh-CN" altLang="en-US" sz="1400" dirty="0"/>
              <a:t>在</a:t>
            </a:r>
            <a:r>
              <a:rPr lang="en-US" altLang="zh-CN" sz="1400" dirty="0"/>
              <a:t>H01331</a:t>
            </a:r>
            <a:r>
              <a:rPr lang="zh-CN" altLang="en-US" sz="1400" dirty="0"/>
              <a:t>液压油温传感器故障</a:t>
            </a:r>
          </a:p>
        </p:txBody>
      </p:sp>
      <p:pic>
        <p:nvPicPr>
          <p:cNvPr id="4" name="图片 3">
            <a:extLst>
              <a:ext uri="{FF2B5EF4-FFF2-40B4-BE49-F238E27FC236}">
                <a16:creationId xmlns:a16="http://schemas.microsoft.com/office/drawing/2014/main" id="{CA3494D5-5BC2-49AC-89F5-0EFE1DCB1754}"/>
              </a:ext>
            </a:extLst>
          </p:cNvPr>
          <p:cNvPicPr>
            <a:picLocks noChangeAspect="1"/>
          </p:cNvPicPr>
          <p:nvPr/>
        </p:nvPicPr>
        <p:blipFill>
          <a:blip r:embed="rId2"/>
          <a:stretch>
            <a:fillRect/>
          </a:stretch>
        </p:blipFill>
        <p:spPr>
          <a:xfrm>
            <a:off x="3366306" y="1970079"/>
            <a:ext cx="3968477" cy="4535402"/>
          </a:xfrm>
          <a:prstGeom prst="rect">
            <a:avLst/>
          </a:prstGeom>
        </p:spPr>
      </p:pic>
      <p:pic>
        <p:nvPicPr>
          <p:cNvPr id="5" name="图片 4">
            <a:extLst>
              <a:ext uri="{FF2B5EF4-FFF2-40B4-BE49-F238E27FC236}">
                <a16:creationId xmlns:a16="http://schemas.microsoft.com/office/drawing/2014/main" id="{747BEEF3-943D-4E63-8F9D-F2B338F81940}"/>
              </a:ext>
            </a:extLst>
          </p:cNvPr>
          <p:cNvPicPr>
            <a:picLocks noChangeAspect="1"/>
          </p:cNvPicPr>
          <p:nvPr/>
        </p:nvPicPr>
        <p:blipFill>
          <a:blip r:embed="rId3"/>
          <a:stretch>
            <a:fillRect/>
          </a:stretch>
        </p:blipFill>
        <p:spPr>
          <a:xfrm>
            <a:off x="7630666" y="3740609"/>
            <a:ext cx="3240360" cy="2764873"/>
          </a:xfrm>
          <a:prstGeom prst="rect">
            <a:avLst/>
          </a:prstGeom>
        </p:spPr>
      </p:pic>
      <p:pic>
        <p:nvPicPr>
          <p:cNvPr id="6" name="图片 5">
            <a:extLst>
              <a:ext uri="{FF2B5EF4-FFF2-40B4-BE49-F238E27FC236}">
                <a16:creationId xmlns:a16="http://schemas.microsoft.com/office/drawing/2014/main" id="{5FA324C3-EA5E-4488-8EEE-5B0223003E38}"/>
              </a:ext>
            </a:extLst>
          </p:cNvPr>
          <p:cNvPicPr>
            <a:picLocks noChangeAspect="1"/>
          </p:cNvPicPr>
          <p:nvPr/>
        </p:nvPicPr>
        <p:blipFill>
          <a:blip r:embed="rId4"/>
          <a:stretch>
            <a:fillRect/>
          </a:stretch>
        </p:blipFill>
        <p:spPr>
          <a:xfrm>
            <a:off x="7630666" y="1174541"/>
            <a:ext cx="2952328" cy="2538896"/>
          </a:xfrm>
          <a:prstGeom prst="rect">
            <a:avLst/>
          </a:prstGeom>
        </p:spPr>
      </p:pic>
      <p:sp>
        <p:nvSpPr>
          <p:cNvPr id="7" name="文本框 6">
            <a:extLst>
              <a:ext uri="{FF2B5EF4-FFF2-40B4-BE49-F238E27FC236}">
                <a16:creationId xmlns:a16="http://schemas.microsoft.com/office/drawing/2014/main" id="{2A3CBF14-F2CE-43E7-9BCA-70F7BBECCB21}"/>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293161631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505B9DC-A86D-4FD9-B794-B9D8AF783479}"/>
              </a:ext>
            </a:extLst>
          </p:cNvPr>
          <p:cNvPicPr>
            <a:picLocks noChangeAspect="1"/>
          </p:cNvPicPr>
          <p:nvPr/>
        </p:nvPicPr>
        <p:blipFill>
          <a:blip r:embed="rId4"/>
          <a:srcRect/>
          <a:stretch>
            <a:fillRect/>
          </a:stretch>
        </p:blipFill>
        <p:spPr>
          <a:xfrm>
            <a:off x="187" y="1734"/>
            <a:ext cx="12193306" cy="6856214"/>
          </a:xfrm>
          <a:prstGeom prst="rect">
            <a:avLst/>
          </a:prstGeom>
          <a:noFill/>
        </p:spPr>
      </p:pic>
      <p:sp>
        <p:nvSpPr>
          <p:cNvPr id="6" name="文本框 5">
            <a:extLst>
              <a:ext uri="{FF2B5EF4-FFF2-40B4-BE49-F238E27FC236}">
                <a16:creationId xmlns:a16="http://schemas.microsoft.com/office/drawing/2014/main" id="{29EA87A9-935A-40B1-B4D8-687C1A55C062}"/>
              </a:ext>
            </a:extLst>
          </p:cNvPr>
          <p:cNvSpPr txBox="1"/>
          <p:nvPr>
            <p:custDataLst>
              <p:tags r:id="rId1"/>
            </p:custDataLst>
          </p:nvPr>
        </p:nvSpPr>
        <p:spPr>
          <a:xfrm>
            <a:off x="571211" y="1695192"/>
            <a:ext cx="9245889" cy="3267754"/>
          </a:xfrm>
          <a:prstGeom prst="rect">
            <a:avLst/>
          </a:prstGeom>
          <a:noFill/>
        </p:spPr>
        <p:txBody>
          <a:bodyPr wrap="square" lIns="0" rtlCol="0">
            <a:spAutoFit/>
          </a:bodyPr>
          <a:lstStyle/>
          <a:p>
            <a:pPr>
              <a:lnSpc>
                <a:spcPts val="6350"/>
              </a:lnSpc>
            </a:pPr>
            <a:r>
              <a:rPr lang="en-US" altLang="zh-CN" sz="6000" b="1" dirty="0">
                <a:solidFill>
                  <a:schemeClr val="bg1"/>
                </a:solidFill>
                <a:latin typeface="微软雅黑" pitchFamily="34" charset="-122"/>
                <a:ea typeface="微软雅黑" pitchFamily="34" charset="-122"/>
              </a:rPr>
              <a:t>20-30</a:t>
            </a:r>
            <a:r>
              <a:rPr lang="zh-CN" altLang="en-US" sz="6000" b="1" dirty="0">
                <a:solidFill>
                  <a:schemeClr val="bg1"/>
                </a:solidFill>
                <a:latin typeface="微软雅黑" pitchFamily="34" charset="-122"/>
                <a:ea typeface="微软雅黑" pitchFamily="34" charset="-122"/>
              </a:rPr>
              <a:t>吨正流量系统</a:t>
            </a:r>
            <a:endParaRPr lang="en-US" altLang="zh-CN" sz="6000" b="1" dirty="0">
              <a:solidFill>
                <a:schemeClr val="bg1"/>
              </a:solidFill>
              <a:latin typeface="微软雅黑" pitchFamily="34" charset="-122"/>
              <a:ea typeface="微软雅黑" pitchFamily="34" charset="-122"/>
            </a:endParaRPr>
          </a:p>
          <a:p>
            <a:pPr>
              <a:lnSpc>
                <a:spcPts val="6350"/>
              </a:lnSpc>
            </a:pPr>
            <a:r>
              <a:rPr lang="zh-CN" altLang="en-US" sz="6000" b="1" dirty="0">
                <a:solidFill>
                  <a:schemeClr val="bg1"/>
                </a:solidFill>
                <a:latin typeface="微软雅黑" pitchFamily="34" charset="-122"/>
                <a:ea typeface="微软雅黑" pitchFamily="34" charset="-122"/>
              </a:rPr>
              <a:t>产品基本结构功能与原理介绍</a:t>
            </a:r>
            <a:endParaRPr lang="en-US" altLang="zh-CN" sz="6000" b="1" dirty="0">
              <a:solidFill>
                <a:schemeClr val="bg1"/>
              </a:solidFill>
              <a:latin typeface="微软雅黑" pitchFamily="34" charset="-122"/>
              <a:ea typeface="微软雅黑" pitchFamily="34" charset="-122"/>
            </a:endParaRPr>
          </a:p>
          <a:p>
            <a:pPr>
              <a:lnSpc>
                <a:spcPts val="6350"/>
              </a:lnSpc>
            </a:pPr>
            <a:r>
              <a:rPr lang="en-US" altLang="zh-CN" sz="3200" b="1" dirty="0">
                <a:solidFill>
                  <a:schemeClr val="bg1"/>
                </a:solidFill>
                <a:latin typeface="微软雅黑" pitchFamily="34" charset="-122"/>
                <a:ea typeface="微软雅黑" pitchFamily="34" charset="-122"/>
              </a:rPr>
              <a:t>——</a:t>
            </a:r>
            <a:r>
              <a:rPr lang="zh-CN" altLang="en-US" sz="3200" b="1" dirty="0">
                <a:solidFill>
                  <a:schemeClr val="bg1"/>
                </a:solidFill>
                <a:latin typeface="微软雅黑" pitchFamily="34" charset="-122"/>
                <a:ea typeface="微软雅黑" pitchFamily="34" charset="-122"/>
              </a:rPr>
              <a:t>电气</a:t>
            </a:r>
            <a:r>
              <a:rPr lang="en-US" altLang="zh-CN" sz="3200" b="1" dirty="0">
                <a:solidFill>
                  <a:schemeClr val="bg1"/>
                </a:solidFill>
                <a:latin typeface="微软雅黑" pitchFamily="34" charset="-122"/>
                <a:ea typeface="微软雅黑" pitchFamily="34" charset="-122"/>
              </a:rPr>
              <a:t>/</a:t>
            </a:r>
            <a:r>
              <a:rPr lang="zh-CN" altLang="en-US" sz="3200" b="1" dirty="0">
                <a:solidFill>
                  <a:schemeClr val="bg1"/>
                </a:solidFill>
                <a:latin typeface="微软雅黑" pitchFamily="34" charset="-122"/>
                <a:ea typeface="微软雅黑" pitchFamily="34" charset="-122"/>
              </a:rPr>
              <a:t>液压</a:t>
            </a:r>
            <a:r>
              <a:rPr lang="en-US" altLang="zh-CN" sz="3200" b="1" dirty="0">
                <a:solidFill>
                  <a:schemeClr val="bg1"/>
                </a:solidFill>
                <a:latin typeface="微软雅黑" pitchFamily="34" charset="-122"/>
                <a:ea typeface="微软雅黑" pitchFamily="34" charset="-122"/>
              </a:rPr>
              <a:t>/</a:t>
            </a:r>
            <a:r>
              <a:rPr lang="zh-CN" altLang="en-US" sz="3200" b="1" dirty="0">
                <a:solidFill>
                  <a:schemeClr val="bg1"/>
                </a:solidFill>
                <a:latin typeface="微软雅黑" pitchFamily="34" charset="-122"/>
                <a:ea typeface="微软雅黑" pitchFamily="34" charset="-122"/>
              </a:rPr>
              <a:t>动力</a:t>
            </a:r>
            <a:r>
              <a:rPr lang="en-US" altLang="zh-CN" sz="3200" b="1" dirty="0">
                <a:solidFill>
                  <a:schemeClr val="bg1"/>
                </a:solidFill>
                <a:latin typeface="微软雅黑" pitchFamily="34" charset="-122"/>
                <a:ea typeface="微软雅黑" pitchFamily="34" charset="-122"/>
              </a:rPr>
              <a:t>/</a:t>
            </a:r>
            <a:r>
              <a:rPr lang="zh-CN" altLang="en-US" sz="3200" b="1" dirty="0">
                <a:solidFill>
                  <a:schemeClr val="bg1"/>
                </a:solidFill>
                <a:latin typeface="微软雅黑" pitchFamily="34" charset="-122"/>
                <a:ea typeface="微软雅黑" pitchFamily="34" charset="-122"/>
              </a:rPr>
              <a:t>覆盖件部分</a:t>
            </a:r>
          </a:p>
        </p:txBody>
      </p:sp>
      <p:pic>
        <p:nvPicPr>
          <p:cNvPr id="7" name="图片 6">
            <a:extLst>
              <a:ext uri="{FF2B5EF4-FFF2-40B4-BE49-F238E27FC236}">
                <a16:creationId xmlns:a16="http://schemas.microsoft.com/office/drawing/2014/main" id="{957155FB-7FCE-4E7B-BAD7-1327A9C1455E}"/>
              </a:ext>
            </a:extLst>
          </p:cNvPr>
          <p:cNvPicPr>
            <a:picLocks noChangeAspect="1"/>
          </p:cNvPicPr>
          <p:nvPr>
            <p:custDataLst>
              <p:tags r:id="rId2"/>
            </p:custDataLst>
          </p:nvPr>
        </p:nvPicPr>
        <p:blipFill>
          <a:blip r:embed="rId5"/>
          <a:srcRect/>
          <a:stretch>
            <a:fillRect/>
          </a:stretch>
        </p:blipFill>
        <p:spPr>
          <a:xfrm>
            <a:off x="571211" y="5332478"/>
            <a:ext cx="2431344" cy="954259"/>
          </a:xfrm>
          <a:prstGeom prst="rect">
            <a:avLst/>
          </a:prstGeom>
        </p:spPr>
      </p:pic>
    </p:spTree>
    <p:extLst>
      <p:ext uri="{BB962C8B-B14F-4D97-AF65-F5344CB8AC3E}">
        <p14:creationId xmlns:p14="http://schemas.microsoft.com/office/powerpoint/2010/main" val="18713400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1A0A4C5-5632-4C90-85B9-98DBAB2D4B1F}"/>
              </a:ext>
            </a:extLst>
          </p:cNvPr>
          <p:cNvPicPr>
            <a:picLocks noChangeAspect="1"/>
          </p:cNvPicPr>
          <p:nvPr/>
        </p:nvPicPr>
        <p:blipFill>
          <a:blip r:embed="rId2">
            <a:duotone>
              <a:prstClr val="black"/>
              <a:schemeClr val="tx1">
                <a:tint val="45000"/>
                <a:satMod val="400000"/>
              </a:schemeClr>
            </a:duotone>
            <a:extLst>
              <a:ext uri="{BEBA8EAE-BF5A-486C-A8C5-ECC9F3942E4B}">
                <a14:imgProps xmlns:a14="http://schemas.microsoft.com/office/drawing/2010/main">
                  <a14:imgLayer r:embed="rId3">
                    <a14:imgEffect>
                      <a14:backgroundRemoval t="5521" b="96215" l="8116" r="91197"/>
                    </a14:imgEffect>
                    <a14:imgEffect>
                      <a14:saturation sat="0"/>
                    </a14:imgEffect>
                  </a14:imgLayer>
                </a14:imgProps>
              </a:ext>
            </a:extLst>
          </a:blip>
          <a:stretch>
            <a:fillRect/>
          </a:stretch>
        </p:blipFill>
        <p:spPr>
          <a:xfrm>
            <a:off x="3486562" y="1647128"/>
            <a:ext cx="5394459" cy="4704383"/>
          </a:xfrm>
          <a:prstGeom prst="rect">
            <a:avLst/>
          </a:prstGeom>
          <a:effectLst>
            <a:outerShdw blurRad="50800" dist="38100" dir="5400000" algn="t" rotWithShape="0">
              <a:prstClr val="black">
                <a:alpha val="40000"/>
              </a:prstClr>
            </a:outerShdw>
          </a:effectLst>
        </p:spPr>
      </p:pic>
      <p:cxnSp>
        <p:nvCxnSpPr>
          <p:cNvPr id="4" name="直接箭头连接符 3">
            <a:extLst>
              <a:ext uri="{FF2B5EF4-FFF2-40B4-BE49-F238E27FC236}">
                <a16:creationId xmlns:a16="http://schemas.microsoft.com/office/drawing/2014/main" id="{ED7071A6-98D5-40E7-96CF-058CB61BE4D2}"/>
              </a:ext>
            </a:extLst>
          </p:cNvPr>
          <p:cNvCxnSpPr>
            <a:cxnSpLocks/>
            <a:endCxn id="30" idx="3"/>
          </p:cNvCxnSpPr>
          <p:nvPr/>
        </p:nvCxnSpPr>
        <p:spPr>
          <a:xfrm flipH="1" flipV="1">
            <a:off x="4013746" y="1658231"/>
            <a:ext cx="988896" cy="39794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5" name="直接箭头连接符 4">
            <a:extLst>
              <a:ext uri="{FF2B5EF4-FFF2-40B4-BE49-F238E27FC236}">
                <a16:creationId xmlns:a16="http://schemas.microsoft.com/office/drawing/2014/main" id="{71FFAC45-1D92-4EC9-81D1-D853147165EC}"/>
              </a:ext>
            </a:extLst>
          </p:cNvPr>
          <p:cNvCxnSpPr>
            <a:cxnSpLocks/>
            <a:endCxn id="19" idx="2"/>
          </p:cNvCxnSpPr>
          <p:nvPr/>
        </p:nvCxnSpPr>
        <p:spPr>
          <a:xfrm flipH="1" flipV="1">
            <a:off x="5329766" y="1809339"/>
            <a:ext cx="126130" cy="246836"/>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6" name="直接箭头连接符 5">
            <a:extLst>
              <a:ext uri="{FF2B5EF4-FFF2-40B4-BE49-F238E27FC236}">
                <a16:creationId xmlns:a16="http://schemas.microsoft.com/office/drawing/2014/main" id="{73E0EDA8-B46F-4B94-B275-62197D0D7137}"/>
              </a:ext>
            </a:extLst>
          </p:cNvPr>
          <p:cNvCxnSpPr>
            <a:cxnSpLocks/>
            <a:endCxn id="28" idx="1"/>
          </p:cNvCxnSpPr>
          <p:nvPr/>
        </p:nvCxnSpPr>
        <p:spPr>
          <a:xfrm flipV="1">
            <a:off x="5842355" y="1658231"/>
            <a:ext cx="826330" cy="51652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7" name="直接箭头连接符 6">
            <a:extLst>
              <a:ext uri="{FF2B5EF4-FFF2-40B4-BE49-F238E27FC236}">
                <a16:creationId xmlns:a16="http://schemas.microsoft.com/office/drawing/2014/main" id="{16C9E6DB-BFD6-4034-B873-5E3F100C889C}"/>
              </a:ext>
            </a:extLst>
          </p:cNvPr>
          <p:cNvCxnSpPr>
            <a:cxnSpLocks/>
            <a:endCxn id="29" idx="1"/>
          </p:cNvCxnSpPr>
          <p:nvPr/>
        </p:nvCxnSpPr>
        <p:spPr>
          <a:xfrm flipV="1">
            <a:off x="6308303" y="1658231"/>
            <a:ext cx="2341312" cy="67919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8" name="直接箭头连接符 7">
            <a:extLst>
              <a:ext uri="{FF2B5EF4-FFF2-40B4-BE49-F238E27FC236}">
                <a16:creationId xmlns:a16="http://schemas.microsoft.com/office/drawing/2014/main" id="{EB1318AA-5186-47B5-8CA3-E94B7A7324A9}"/>
              </a:ext>
            </a:extLst>
          </p:cNvPr>
          <p:cNvCxnSpPr>
            <a:cxnSpLocks/>
            <a:endCxn id="23" idx="1"/>
          </p:cNvCxnSpPr>
          <p:nvPr/>
        </p:nvCxnSpPr>
        <p:spPr>
          <a:xfrm>
            <a:off x="6750005" y="2470886"/>
            <a:ext cx="1899610" cy="37109"/>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9" name="直接箭头连接符 8">
            <a:extLst>
              <a:ext uri="{FF2B5EF4-FFF2-40B4-BE49-F238E27FC236}">
                <a16:creationId xmlns:a16="http://schemas.microsoft.com/office/drawing/2014/main" id="{94E96588-1AB6-4C73-B35E-FF7CCC2C17F9}"/>
              </a:ext>
            </a:extLst>
          </p:cNvPr>
          <p:cNvCxnSpPr>
            <a:cxnSpLocks/>
            <a:endCxn id="24" idx="1"/>
          </p:cNvCxnSpPr>
          <p:nvPr/>
        </p:nvCxnSpPr>
        <p:spPr>
          <a:xfrm>
            <a:off x="7249212" y="2730409"/>
            <a:ext cx="1400403" cy="62735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0" name="直接箭头连接符 9">
            <a:extLst>
              <a:ext uri="{FF2B5EF4-FFF2-40B4-BE49-F238E27FC236}">
                <a16:creationId xmlns:a16="http://schemas.microsoft.com/office/drawing/2014/main" id="{1869852A-9FDD-4DDB-A783-F5191350CD61}"/>
              </a:ext>
            </a:extLst>
          </p:cNvPr>
          <p:cNvCxnSpPr>
            <a:cxnSpLocks/>
            <a:endCxn id="25" idx="1"/>
          </p:cNvCxnSpPr>
          <p:nvPr/>
        </p:nvCxnSpPr>
        <p:spPr>
          <a:xfrm>
            <a:off x="7860118" y="3880629"/>
            <a:ext cx="789497" cy="32689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1" name="直接箭头连接符 10">
            <a:extLst>
              <a:ext uri="{FF2B5EF4-FFF2-40B4-BE49-F238E27FC236}">
                <a16:creationId xmlns:a16="http://schemas.microsoft.com/office/drawing/2014/main" id="{43DE70BA-FA3B-404C-AAD5-03C7DBE599B9}"/>
              </a:ext>
            </a:extLst>
          </p:cNvPr>
          <p:cNvCxnSpPr>
            <a:cxnSpLocks/>
            <a:endCxn id="26" idx="1"/>
          </p:cNvCxnSpPr>
          <p:nvPr/>
        </p:nvCxnSpPr>
        <p:spPr>
          <a:xfrm>
            <a:off x="7860118" y="4775253"/>
            <a:ext cx="789497" cy="28203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3" name="直接箭头连接符 12">
            <a:extLst>
              <a:ext uri="{FF2B5EF4-FFF2-40B4-BE49-F238E27FC236}">
                <a16:creationId xmlns:a16="http://schemas.microsoft.com/office/drawing/2014/main" id="{183C37EE-60A8-42CE-B61D-4ACB0502366D}"/>
              </a:ext>
            </a:extLst>
          </p:cNvPr>
          <p:cNvCxnSpPr>
            <a:cxnSpLocks/>
            <a:endCxn id="27" idx="1"/>
          </p:cNvCxnSpPr>
          <p:nvPr/>
        </p:nvCxnSpPr>
        <p:spPr>
          <a:xfrm>
            <a:off x="7249212" y="4926361"/>
            <a:ext cx="1400403" cy="980690"/>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4" name="直接箭头连接符 13">
            <a:extLst>
              <a:ext uri="{FF2B5EF4-FFF2-40B4-BE49-F238E27FC236}">
                <a16:creationId xmlns:a16="http://schemas.microsoft.com/office/drawing/2014/main" id="{04C9916A-48DD-4369-A671-9028FC0D3EAB}"/>
              </a:ext>
            </a:extLst>
          </p:cNvPr>
          <p:cNvCxnSpPr/>
          <p:nvPr/>
        </p:nvCxnSpPr>
        <p:spPr>
          <a:xfrm flipH="1" flipV="1">
            <a:off x="3603848" y="2507995"/>
            <a:ext cx="1379350" cy="8127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5" name="直接箭头连接符 14">
            <a:extLst>
              <a:ext uri="{FF2B5EF4-FFF2-40B4-BE49-F238E27FC236}">
                <a16:creationId xmlns:a16="http://schemas.microsoft.com/office/drawing/2014/main" id="{BE604350-3186-4AD2-8935-343B91334B49}"/>
              </a:ext>
            </a:extLst>
          </p:cNvPr>
          <p:cNvCxnSpPr>
            <a:cxnSpLocks/>
            <a:endCxn id="32" idx="3"/>
          </p:cNvCxnSpPr>
          <p:nvPr/>
        </p:nvCxnSpPr>
        <p:spPr>
          <a:xfrm flipH="1">
            <a:off x="3580929" y="2724882"/>
            <a:ext cx="1874968" cy="63287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6" name="直接箭头连接符 15">
            <a:extLst>
              <a:ext uri="{FF2B5EF4-FFF2-40B4-BE49-F238E27FC236}">
                <a16:creationId xmlns:a16="http://schemas.microsoft.com/office/drawing/2014/main" id="{FFB6D4A9-8BD3-4328-BF3B-F2F8411C595A}"/>
              </a:ext>
            </a:extLst>
          </p:cNvPr>
          <p:cNvCxnSpPr>
            <a:cxnSpLocks/>
            <a:endCxn id="20" idx="3"/>
          </p:cNvCxnSpPr>
          <p:nvPr/>
        </p:nvCxnSpPr>
        <p:spPr>
          <a:xfrm flipH="1">
            <a:off x="3580929" y="2834416"/>
            <a:ext cx="2342654" cy="137310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7" name="直接箭头连接符 16">
            <a:extLst>
              <a:ext uri="{FF2B5EF4-FFF2-40B4-BE49-F238E27FC236}">
                <a16:creationId xmlns:a16="http://schemas.microsoft.com/office/drawing/2014/main" id="{5FE59B34-DE0E-43C2-AB65-CAAD019D2BCC}"/>
              </a:ext>
            </a:extLst>
          </p:cNvPr>
          <p:cNvCxnSpPr/>
          <p:nvPr/>
        </p:nvCxnSpPr>
        <p:spPr>
          <a:xfrm flipH="1">
            <a:off x="3730587" y="3050936"/>
            <a:ext cx="2577716" cy="1962057"/>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8" name="直接箭头连接符 17">
            <a:extLst>
              <a:ext uri="{FF2B5EF4-FFF2-40B4-BE49-F238E27FC236}">
                <a16:creationId xmlns:a16="http://schemas.microsoft.com/office/drawing/2014/main" id="{FA617619-88B6-459A-B08F-D0778CC6099C}"/>
              </a:ext>
            </a:extLst>
          </p:cNvPr>
          <p:cNvCxnSpPr>
            <a:cxnSpLocks/>
            <a:endCxn id="22" idx="3"/>
          </p:cNvCxnSpPr>
          <p:nvPr/>
        </p:nvCxnSpPr>
        <p:spPr>
          <a:xfrm flipH="1">
            <a:off x="3970769" y="3140507"/>
            <a:ext cx="2779238" cy="2766544"/>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
        <p:nvSpPr>
          <p:cNvPr id="19" name="矩形 18">
            <a:extLst>
              <a:ext uri="{FF2B5EF4-FFF2-40B4-BE49-F238E27FC236}">
                <a16:creationId xmlns:a16="http://schemas.microsoft.com/office/drawing/2014/main" id="{D9A8EFE5-65C3-4706-B51C-FAF440D42365}"/>
              </a:ext>
            </a:extLst>
          </p:cNvPr>
          <p:cNvSpPr/>
          <p:nvPr/>
        </p:nvSpPr>
        <p:spPr>
          <a:xfrm>
            <a:off x="4687755" y="1507122"/>
            <a:ext cx="1284022"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tx1"/>
                </a:solidFill>
                <a:latin typeface="+mn-ea"/>
              </a:rPr>
              <a:t>斗杆</a:t>
            </a:r>
            <a:r>
              <a:rPr lang="en-US" altLang="zh-CN" dirty="0">
                <a:solidFill>
                  <a:schemeClr val="tx1"/>
                </a:solidFill>
                <a:latin typeface="+mn-ea"/>
              </a:rPr>
              <a:t>1</a:t>
            </a:r>
            <a:r>
              <a:rPr lang="zh-CN" altLang="en-US" dirty="0">
                <a:solidFill>
                  <a:schemeClr val="tx1"/>
                </a:solidFill>
                <a:latin typeface="+mn-ea"/>
              </a:rPr>
              <a:t>阀芯</a:t>
            </a:r>
          </a:p>
        </p:txBody>
      </p:sp>
      <p:sp>
        <p:nvSpPr>
          <p:cNvPr id="20" name="矩形 19">
            <a:extLst>
              <a:ext uri="{FF2B5EF4-FFF2-40B4-BE49-F238E27FC236}">
                <a16:creationId xmlns:a16="http://schemas.microsoft.com/office/drawing/2014/main" id="{1D34E53B-4DFF-4FD2-8602-A6669645D624}"/>
              </a:ext>
            </a:extLst>
          </p:cNvPr>
          <p:cNvSpPr/>
          <p:nvPr/>
        </p:nvSpPr>
        <p:spPr>
          <a:xfrm>
            <a:off x="2296907" y="4056414"/>
            <a:ext cx="1284022"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a:solidFill>
                  <a:schemeClr val="tx1"/>
                </a:solidFill>
                <a:latin typeface="+mn-ea"/>
              </a:rPr>
              <a:t>动臂</a:t>
            </a:r>
            <a:r>
              <a:rPr lang="en-US" altLang="zh-CN">
                <a:solidFill>
                  <a:schemeClr val="tx1"/>
                </a:solidFill>
                <a:latin typeface="+mn-ea"/>
              </a:rPr>
              <a:t>1</a:t>
            </a:r>
            <a:r>
              <a:rPr lang="zh-CN" altLang="en-US">
                <a:solidFill>
                  <a:schemeClr val="tx1"/>
                </a:solidFill>
                <a:latin typeface="+mn-ea"/>
              </a:rPr>
              <a:t>阀芯</a:t>
            </a:r>
          </a:p>
        </p:txBody>
      </p:sp>
      <p:sp>
        <p:nvSpPr>
          <p:cNvPr id="21" name="矩形 20">
            <a:extLst>
              <a:ext uri="{FF2B5EF4-FFF2-40B4-BE49-F238E27FC236}">
                <a16:creationId xmlns:a16="http://schemas.microsoft.com/office/drawing/2014/main" id="{BADB73C6-3F49-4279-B067-2F3FEE0344B4}"/>
              </a:ext>
            </a:extLst>
          </p:cNvPr>
          <p:cNvSpPr/>
          <p:nvPr/>
        </p:nvSpPr>
        <p:spPr>
          <a:xfrm>
            <a:off x="2296907" y="4906178"/>
            <a:ext cx="1473326"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a:solidFill>
                  <a:schemeClr val="tx1"/>
                </a:solidFill>
                <a:latin typeface="+mn-ea"/>
              </a:rPr>
              <a:t>左行走阀芯</a:t>
            </a:r>
          </a:p>
        </p:txBody>
      </p:sp>
      <p:sp>
        <p:nvSpPr>
          <p:cNvPr id="22" name="矩形 21">
            <a:extLst>
              <a:ext uri="{FF2B5EF4-FFF2-40B4-BE49-F238E27FC236}">
                <a16:creationId xmlns:a16="http://schemas.microsoft.com/office/drawing/2014/main" id="{3AAE6353-BC27-418B-BBE0-25CCDA50BCC1}"/>
              </a:ext>
            </a:extLst>
          </p:cNvPr>
          <p:cNvSpPr/>
          <p:nvPr/>
        </p:nvSpPr>
        <p:spPr>
          <a:xfrm>
            <a:off x="2296907" y="5755942"/>
            <a:ext cx="1673862"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a:solidFill>
                  <a:schemeClr val="tx1"/>
                </a:solidFill>
                <a:latin typeface="+mn-ea"/>
              </a:rPr>
              <a:t>直线行走阀芯</a:t>
            </a:r>
          </a:p>
        </p:txBody>
      </p:sp>
      <p:sp>
        <p:nvSpPr>
          <p:cNvPr id="23" name="矩形 22">
            <a:extLst>
              <a:ext uri="{FF2B5EF4-FFF2-40B4-BE49-F238E27FC236}">
                <a16:creationId xmlns:a16="http://schemas.microsoft.com/office/drawing/2014/main" id="{DD559BE4-90E3-499E-9479-E4A18C00FDBA}"/>
              </a:ext>
            </a:extLst>
          </p:cNvPr>
          <p:cNvSpPr/>
          <p:nvPr/>
        </p:nvSpPr>
        <p:spPr>
          <a:xfrm>
            <a:off x="8649615" y="2356886"/>
            <a:ext cx="1230994"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tx1"/>
                </a:solidFill>
                <a:latin typeface="+mn-ea"/>
              </a:rPr>
              <a:t>回转阀芯</a:t>
            </a:r>
          </a:p>
        </p:txBody>
      </p:sp>
      <p:sp>
        <p:nvSpPr>
          <p:cNvPr id="24" name="矩形 23">
            <a:extLst>
              <a:ext uri="{FF2B5EF4-FFF2-40B4-BE49-F238E27FC236}">
                <a16:creationId xmlns:a16="http://schemas.microsoft.com/office/drawing/2014/main" id="{0C83CA88-2382-43BF-B23E-383D4AD24AE9}"/>
              </a:ext>
            </a:extLst>
          </p:cNvPr>
          <p:cNvSpPr/>
          <p:nvPr/>
        </p:nvSpPr>
        <p:spPr>
          <a:xfrm>
            <a:off x="8649615" y="3206650"/>
            <a:ext cx="1451412"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tx1"/>
                </a:solidFill>
                <a:latin typeface="+mn-ea"/>
              </a:rPr>
              <a:t>右行走阀芯</a:t>
            </a:r>
          </a:p>
        </p:txBody>
      </p:sp>
      <p:sp>
        <p:nvSpPr>
          <p:cNvPr id="25" name="矩形 24">
            <a:extLst>
              <a:ext uri="{FF2B5EF4-FFF2-40B4-BE49-F238E27FC236}">
                <a16:creationId xmlns:a16="http://schemas.microsoft.com/office/drawing/2014/main" id="{94CA04FC-4782-4D31-B93C-DBE03B617628}"/>
              </a:ext>
            </a:extLst>
          </p:cNvPr>
          <p:cNvSpPr/>
          <p:nvPr/>
        </p:nvSpPr>
        <p:spPr>
          <a:xfrm>
            <a:off x="8649615" y="4056414"/>
            <a:ext cx="1632272"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solidFill>
                  <a:schemeClr val="tx1"/>
                </a:solidFill>
                <a:latin typeface="+mn-ea"/>
              </a:rPr>
              <a:t>R2:</a:t>
            </a:r>
            <a:r>
              <a:rPr lang="zh-CN" altLang="en-US" dirty="0">
                <a:solidFill>
                  <a:schemeClr val="tx1"/>
                </a:solidFill>
                <a:latin typeface="+mn-ea"/>
              </a:rPr>
              <a:t>回油口</a:t>
            </a:r>
          </a:p>
        </p:txBody>
      </p:sp>
      <p:sp>
        <p:nvSpPr>
          <p:cNvPr id="26" name="矩形 25">
            <a:extLst>
              <a:ext uri="{FF2B5EF4-FFF2-40B4-BE49-F238E27FC236}">
                <a16:creationId xmlns:a16="http://schemas.microsoft.com/office/drawing/2014/main" id="{DC9A9532-C6C5-443B-8481-E6FD8F8DA6BB}"/>
              </a:ext>
            </a:extLst>
          </p:cNvPr>
          <p:cNvSpPr/>
          <p:nvPr/>
        </p:nvSpPr>
        <p:spPr>
          <a:xfrm>
            <a:off x="8649615" y="4906178"/>
            <a:ext cx="1844247"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dirty="0">
                <a:solidFill>
                  <a:schemeClr val="tx1"/>
                </a:solidFill>
                <a:latin typeface="+mn-ea"/>
              </a:rPr>
              <a:t>P2:</a:t>
            </a:r>
            <a:r>
              <a:rPr lang="zh-CN" altLang="en-US" dirty="0">
                <a:solidFill>
                  <a:schemeClr val="tx1"/>
                </a:solidFill>
                <a:latin typeface="+mn-ea"/>
              </a:rPr>
              <a:t>主泵</a:t>
            </a:r>
            <a:r>
              <a:rPr lang="en-US" altLang="zh-CN" dirty="0">
                <a:solidFill>
                  <a:schemeClr val="tx1"/>
                </a:solidFill>
                <a:latin typeface="+mn-ea"/>
              </a:rPr>
              <a:t>2</a:t>
            </a:r>
            <a:r>
              <a:rPr lang="zh-CN" altLang="en-US" dirty="0">
                <a:solidFill>
                  <a:schemeClr val="tx1"/>
                </a:solidFill>
                <a:latin typeface="+mn-ea"/>
              </a:rPr>
              <a:t>供油口</a:t>
            </a:r>
          </a:p>
        </p:txBody>
      </p:sp>
      <p:sp>
        <p:nvSpPr>
          <p:cNvPr id="27" name="矩形 26">
            <a:extLst>
              <a:ext uri="{FF2B5EF4-FFF2-40B4-BE49-F238E27FC236}">
                <a16:creationId xmlns:a16="http://schemas.microsoft.com/office/drawing/2014/main" id="{DF34A9F0-8689-40B3-A0D5-767AC6A97949}"/>
              </a:ext>
            </a:extLst>
          </p:cNvPr>
          <p:cNvSpPr/>
          <p:nvPr/>
        </p:nvSpPr>
        <p:spPr>
          <a:xfrm>
            <a:off x="8649615" y="5755942"/>
            <a:ext cx="1897407"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en-US" altLang="zh-CN" err="1">
                <a:solidFill>
                  <a:schemeClr val="tx1"/>
                </a:solidFill>
                <a:latin typeface="+mn-ea"/>
              </a:rPr>
              <a:t>P1</a:t>
            </a:r>
            <a:r>
              <a:rPr lang="en-US" altLang="zh-CN">
                <a:solidFill>
                  <a:schemeClr val="tx1"/>
                </a:solidFill>
                <a:latin typeface="+mn-ea"/>
              </a:rPr>
              <a:t>:</a:t>
            </a:r>
            <a:r>
              <a:rPr lang="zh-CN" altLang="en-US">
                <a:solidFill>
                  <a:schemeClr val="tx1"/>
                </a:solidFill>
                <a:latin typeface="+mn-ea"/>
              </a:rPr>
              <a:t>主泵</a:t>
            </a:r>
            <a:r>
              <a:rPr lang="en-US" altLang="zh-CN">
                <a:solidFill>
                  <a:schemeClr val="tx1"/>
                </a:solidFill>
                <a:latin typeface="+mn-ea"/>
              </a:rPr>
              <a:t>1</a:t>
            </a:r>
            <a:r>
              <a:rPr lang="zh-CN" altLang="en-US">
                <a:solidFill>
                  <a:schemeClr val="tx1"/>
                </a:solidFill>
                <a:latin typeface="+mn-ea"/>
              </a:rPr>
              <a:t>供油口</a:t>
            </a:r>
          </a:p>
        </p:txBody>
      </p:sp>
      <p:sp>
        <p:nvSpPr>
          <p:cNvPr id="28" name="矩形 27">
            <a:extLst>
              <a:ext uri="{FF2B5EF4-FFF2-40B4-BE49-F238E27FC236}">
                <a16:creationId xmlns:a16="http://schemas.microsoft.com/office/drawing/2014/main" id="{33C46C77-9962-422F-8036-F1BF1B92AC42}"/>
              </a:ext>
            </a:extLst>
          </p:cNvPr>
          <p:cNvSpPr/>
          <p:nvPr/>
        </p:nvSpPr>
        <p:spPr>
          <a:xfrm>
            <a:off x="6668685" y="1507122"/>
            <a:ext cx="1284022"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tx1"/>
                </a:solidFill>
                <a:latin typeface="+mn-ea"/>
              </a:rPr>
              <a:t>备用阀芯</a:t>
            </a:r>
          </a:p>
        </p:txBody>
      </p:sp>
      <p:sp>
        <p:nvSpPr>
          <p:cNvPr id="29" name="矩形 28">
            <a:extLst>
              <a:ext uri="{FF2B5EF4-FFF2-40B4-BE49-F238E27FC236}">
                <a16:creationId xmlns:a16="http://schemas.microsoft.com/office/drawing/2014/main" id="{E8C12E2A-590C-469F-A6AF-E36C300D7539}"/>
              </a:ext>
            </a:extLst>
          </p:cNvPr>
          <p:cNvSpPr/>
          <p:nvPr/>
        </p:nvSpPr>
        <p:spPr>
          <a:xfrm>
            <a:off x="8649615" y="1507122"/>
            <a:ext cx="1284022"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tx1"/>
                </a:solidFill>
                <a:latin typeface="+mn-ea"/>
              </a:rPr>
              <a:t>动臂</a:t>
            </a:r>
            <a:r>
              <a:rPr lang="en-US" altLang="zh-CN" dirty="0">
                <a:solidFill>
                  <a:schemeClr val="tx1"/>
                </a:solidFill>
                <a:latin typeface="+mn-ea"/>
              </a:rPr>
              <a:t>2</a:t>
            </a:r>
            <a:r>
              <a:rPr lang="zh-CN" altLang="en-US" dirty="0">
                <a:solidFill>
                  <a:schemeClr val="tx1"/>
                </a:solidFill>
                <a:latin typeface="+mn-ea"/>
              </a:rPr>
              <a:t>阀芯</a:t>
            </a:r>
          </a:p>
        </p:txBody>
      </p:sp>
      <p:sp>
        <p:nvSpPr>
          <p:cNvPr id="30" name="矩形 29">
            <a:extLst>
              <a:ext uri="{FF2B5EF4-FFF2-40B4-BE49-F238E27FC236}">
                <a16:creationId xmlns:a16="http://schemas.microsoft.com/office/drawing/2014/main" id="{46ED6B9B-D34C-4A7D-9B33-CCF5BAD61B32}"/>
              </a:ext>
            </a:extLst>
          </p:cNvPr>
          <p:cNvSpPr/>
          <p:nvPr/>
        </p:nvSpPr>
        <p:spPr>
          <a:xfrm>
            <a:off x="2293501" y="1507122"/>
            <a:ext cx="1720245"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dirty="0">
                <a:solidFill>
                  <a:schemeClr val="tx1"/>
                </a:solidFill>
                <a:latin typeface="+mn-ea"/>
              </a:rPr>
              <a:t>旁通切断阀芯</a:t>
            </a:r>
          </a:p>
        </p:txBody>
      </p:sp>
      <p:sp>
        <p:nvSpPr>
          <p:cNvPr id="31" name="矩形 30">
            <a:extLst>
              <a:ext uri="{FF2B5EF4-FFF2-40B4-BE49-F238E27FC236}">
                <a16:creationId xmlns:a16="http://schemas.microsoft.com/office/drawing/2014/main" id="{EE74A39C-1246-4E4A-9C2E-C64431F14790}"/>
              </a:ext>
            </a:extLst>
          </p:cNvPr>
          <p:cNvSpPr/>
          <p:nvPr/>
        </p:nvSpPr>
        <p:spPr>
          <a:xfrm>
            <a:off x="2296907" y="2356886"/>
            <a:ext cx="1379350"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a:solidFill>
                  <a:schemeClr val="tx1"/>
                </a:solidFill>
                <a:latin typeface="+mn-ea"/>
              </a:rPr>
              <a:t>斗杆</a:t>
            </a:r>
            <a:r>
              <a:rPr lang="en-US" altLang="zh-CN">
                <a:solidFill>
                  <a:schemeClr val="tx1"/>
                </a:solidFill>
                <a:latin typeface="+mn-ea"/>
              </a:rPr>
              <a:t>2 </a:t>
            </a:r>
            <a:r>
              <a:rPr lang="zh-CN" altLang="en-US">
                <a:solidFill>
                  <a:schemeClr val="tx1"/>
                </a:solidFill>
                <a:latin typeface="+mn-ea"/>
              </a:rPr>
              <a:t>阀芯</a:t>
            </a:r>
          </a:p>
        </p:txBody>
      </p:sp>
      <p:sp>
        <p:nvSpPr>
          <p:cNvPr id="32" name="矩形 31">
            <a:extLst>
              <a:ext uri="{FF2B5EF4-FFF2-40B4-BE49-F238E27FC236}">
                <a16:creationId xmlns:a16="http://schemas.microsoft.com/office/drawing/2014/main" id="{D4DAFE29-A186-4A54-936C-BE22684185E1}"/>
              </a:ext>
            </a:extLst>
          </p:cNvPr>
          <p:cNvSpPr/>
          <p:nvPr/>
        </p:nvSpPr>
        <p:spPr>
          <a:xfrm>
            <a:off x="2296907" y="3206650"/>
            <a:ext cx="1284022" cy="302217"/>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rtlCol="0" anchor="ctr"/>
          <a:lstStyle/>
          <a:p>
            <a:pPr algn="ctr"/>
            <a:r>
              <a:rPr lang="zh-CN" altLang="en-US">
                <a:solidFill>
                  <a:schemeClr val="tx1"/>
                </a:solidFill>
                <a:latin typeface="+mn-ea"/>
              </a:rPr>
              <a:t>铲斗阀芯</a:t>
            </a:r>
          </a:p>
        </p:txBody>
      </p:sp>
      <p:sp>
        <p:nvSpPr>
          <p:cNvPr id="33" name="矩形 32">
            <a:extLst>
              <a:ext uri="{FF2B5EF4-FFF2-40B4-BE49-F238E27FC236}">
                <a16:creationId xmlns:a16="http://schemas.microsoft.com/office/drawing/2014/main" id="{E779D610-9FA1-4551-A4D6-B48B5D9490D7}"/>
              </a:ext>
            </a:extLst>
          </p:cNvPr>
          <p:cNvSpPr/>
          <p:nvPr/>
        </p:nvSpPr>
        <p:spPr>
          <a:xfrm>
            <a:off x="302527" y="691582"/>
            <a:ext cx="1569660" cy="369332"/>
          </a:xfrm>
          <a:prstGeom prst="rect">
            <a:avLst/>
          </a:prstGeom>
        </p:spPr>
        <p:txBody>
          <a:bodyPr wrap="none">
            <a:spAutoFit/>
          </a:bodyPr>
          <a:lstStyle/>
          <a:p>
            <a:r>
              <a:rPr lang="zh-CN" altLang="en-US" dirty="0"/>
              <a:t>主阀基本介绍</a:t>
            </a:r>
          </a:p>
        </p:txBody>
      </p:sp>
    </p:spTree>
    <p:extLst>
      <p:ext uri="{BB962C8B-B14F-4D97-AF65-F5344CB8AC3E}">
        <p14:creationId xmlns:p14="http://schemas.microsoft.com/office/powerpoint/2010/main" val="3864512380"/>
      </p:ext>
    </p:extLst>
  </p:cSld>
  <p:clrMapOvr>
    <a:masterClrMapping/>
  </p:clrMapOvr>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444F57C-B367-4B16-A2DC-9A88C43A9BDC}"/>
              </a:ext>
            </a:extLst>
          </p:cNvPr>
          <p:cNvSpPr/>
          <p:nvPr/>
        </p:nvSpPr>
        <p:spPr>
          <a:xfrm>
            <a:off x="3305995" y="1555102"/>
            <a:ext cx="2190023" cy="307777"/>
          </a:xfrm>
          <a:prstGeom prst="rect">
            <a:avLst/>
          </a:prstGeom>
        </p:spPr>
        <p:txBody>
          <a:bodyPr wrap="none">
            <a:spAutoFit/>
          </a:bodyPr>
          <a:lstStyle/>
          <a:p>
            <a:r>
              <a:rPr lang="zh-CN" altLang="en-US" sz="1400" dirty="0"/>
              <a:t>在</a:t>
            </a:r>
            <a:r>
              <a:rPr lang="en-US" altLang="zh-CN" sz="1400" dirty="0"/>
              <a:t>H01316</a:t>
            </a:r>
            <a:r>
              <a:rPr lang="zh-CN" altLang="en-US" sz="1400" dirty="0"/>
              <a:t>液压油温高报警</a:t>
            </a:r>
          </a:p>
        </p:txBody>
      </p:sp>
      <p:pic>
        <p:nvPicPr>
          <p:cNvPr id="4" name="图片 3">
            <a:extLst>
              <a:ext uri="{FF2B5EF4-FFF2-40B4-BE49-F238E27FC236}">
                <a16:creationId xmlns:a16="http://schemas.microsoft.com/office/drawing/2014/main" id="{012AB7C2-9D25-4F72-A21F-241EF9E20A91}"/>
              </a:ext>
            </a:extLst>
          </p:cNvPr>
          <p:cNvPicPr>
            <a:picLocks noChangeAspect="1"/>
          </p:cNvPicPr>
          <p:nvPr/>
        </p:nvPicPr>
        <p:blipFill>
          <a:blip r:embed="rId2"/>
          <a:stretch>
            <a:fillRect/>
          </a:stretch>
        </p:blipFill>
        <p:spPr>
          <a:xfrm>
            <a:off x="3450010" y="1827924"/>
            <a:ext cx="3456384" cy="4704697"/>
          </a:xfrm>
          <a:prstGeom prst="rect">
            <a:avLst/>
          </a:prstGeom>
        </p:spPr>
      </p:pic>
      <p:pic>
        <p:nvPicPr>
          <p:cNvPr id="5" name="图片 4">
            <a:extLst>
              <a:ext uri="{FF2B5EF4-FFF2-40B4-BE49-F238E27FC236}">
                <a16:creationId xmlns:a16="http://schemas.microsoft.com/office/drawing/2014/main" id="{E8CED9FA-3877-4AC2-A209-A3E3D25AD5A6}"/>
              </a:ext>
            </a:extLst>
          </p:cNvPr>
          <p:cNvPicPr>
            <a:picLocks noChangeAspect="1"/>
          </p:cNvPicPr>
          <p:nvPr/>
        </p:nvPicPr>
        <p:blipFill>
          <a:blip r:embed="rId3"/>
          <a:stretch>
            <a:fillRect/>
          </a:stretch>
        </p:blipFill>
        <p:spPr>
          <a:xfrm>
            <a:off x="7058930" y="1412777"/>
            <a:ext cx="3515030" cy="3041237"/>
          </a:xfrm>
          <a:prstGeom prst="rect">
            <a:avLst/>
          </a:prstGeom>
        </p:spPr>
      </p:pic>
      <p:pic>
        <p:nvPicPr>
          <p:cNvPr id="6" name="图片 5">
            <a:extLst>
              <a:ext uri="{FF2B5EF4-FFF2-40B4-BE49-F238E27FC236}">
                <a16:creationId xmlns:a16="http://schemas.microsoft.com/office/drawing/2014/main" id="{B97DE368-2CC6-475E-BFAA-9995ADB863A5}"/>
              </a:ext>
            </a:extLst>
          </p:cNvPr>
          <p:cNvPicPr>
            <a:picLocks noChangeAspect="1"/>
          </p:cNvPicPr>
          <p:nvPr/>
        </p:nvPicPr>
        <p:blipFill>
          <a:blip r:embed="rId4"/>
          <a:stretch>
            <a:fillRect/>
          </a:stretch>
        </p:blipFill>
        <p:spPr>
          <a:xfrm>
            <a:off x="7770490" y="4444258"/>
            <a:ext cx="2448272" cy="2088363"/>
          </a:xfrm>
          <a:prstGeom prst="rect">
            <a:avLst/>
          </a:prstGeom>
        </p:spPr>
      </p:pic>
      <p:sp>
        <p:nvSpPr>
          <p:cNvPr id="7" name="文本框 6">
            <a:extLst>
              <a:ext uri="{FF2B5EF4-FFF2-40B4-BE49-F238E27FC236}">
                <a16:creationId xmlns:a16="http://schemas.microsoft.com/office/drawing/2014/main" id="{A9BEC888-E920-4849-8B0F-951511D45942}"/>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3644325729"/>
      </p:ext>
    </p:extLst>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A085B081-6113-480D-AEAF-A3CAFB8A1001}"/>
              </a:ext>
            </a:extLst>
          </p:cNvPr>
          <p:cNvSpPr/>
          <p:nvPr/>
        </p:nvSpPr>
        <p:spPr>
          <a:xfrm>
            <a:off x="3201219" y="1555102"/>
            <a:ext cx="2908168" cy="307777"/>
          </a:xfrm>
          <a:prstGeom prst="rect">
            <a:avLst/>
          </a:prstGeom>
        </p:spPr>
        <p:txBody>
          <a:bodyPr wrap="none">
            <a:spAutoFit/>
          </a:bodyPr>
          <a:lstStyle/>
          <a:p>
            <a:r>
              <a:rPr lang="zh-CN" altLang="en-US" sz="1400" dirty="0"/>
              <a:t>在</a:t>
            </a:r>
            <a:r>
              <a:rPr lang="en-US" altLang="zh-CN" sz="1400" dirty="0"/>
              <a:t>H03904</a:t>
            </a:r>
            <a:r>
              <a:rPr lang="zh-CN" altLang="en-US" sz="1400" dirty="0"/>
              <a:t>左手柄滑键信号超低量程</a:t>
            </a:r>
          </a:p>
        </p:txBody>
      </p:sp>
      <p:pic>
        <p:nvPicPr>
          <p:cNvPr id="4" name="图片 3">
            <a:extLst>
              <a:ext uri="{FF2B5EF4-FFF2-40B4-BE49-F238E27FC236}">
                <a16:creationId xmlns:a16="http://schemas.microsoft.com/office/drawing/2014/main" id="{9ADA6A35-8CB6-4B17-87BD-FFD1FB605CAC}"/>
              </a:ext>
            </a:extLst>
          </p:cNvPr>
          <p:cNvPicPr>
            <a:picLocks noChangeAspect="1"/>
          </p:cNvPicPr>
          <p:nvPr/>
        </p:nvPicPr>
        <p:blipFill>
          <a:blip r:embed="rId2"/>
          <a:stretch>
            <a:fillRect/>
          </a:stretch>
        </p:blipFill>
        <p:spPr>
          <a:xfrm>
            <a:off x="3273227" y="1862878"/>
            <a:ext cx="3600400" cy="4648618"/>
          </a:xfrm>
          <a:prstGeom prst="rect">
            <a:avLst/>
          </a:prstGeom>
        </p:spPr>
      </p:pic>
      <p:pic>
        <p:nvPicPr>
          <p:cNvPr id="5" name="图片 4">
            <a:extLst>
              <a:ext uri="{FF2B5EF4-FFF2-40B4-BE49-F238E27FC236}">
                <a16:creationId xmlns:a16="http://schemas.microsoft.com/office/drawing/2014/main" id="{274F323E-0D32-4E11-927A-A57C026E18DD}"/>
              </a:ext>
            </a:extLst>
          </p:cNvPr>
          <p:cNvPicPr>
            <a:picLocks noChangeAspect="1"/>
          </p:cNvPicPr>
          <p:nvPr/>
        </p:nvPicPr>
        <p:blipFill>
          <a:blip r:embed="rId3"/>
          <a:stretch>
            <a:fillRect/>
          </a:stretch>
        </p:blipFill>
        <p:spPr>
          <a:xfrm>
            <a:off x="6942120" y="1835225"/>
            <a:ext cx="4361907" cy="2097832"/>
          </a:xfrm>
          <a:prstGeom prst="rect">
            <a:avLst/>
          </a:prstGeom>
        </p:spPr>
      </p:pic>
      <p:pic>
        <p:nvPicPr>
          <p:cNvPr id="6" name="图片 5">
            <a:extLst>
              <a:ext uri="{FF2B5EF4-FFF2-40B4-BE49-F238E27FC236}">
                <a16:creationId xmlns:a16="http://schemas.microsoft.com/office/drawing/2014/main" id="{B66B6690-D330-413B-9589-ED8FDE578F4E}"/>
              </a:ext>
            </a:extLst>
          </p:cNvPr>
          <p:cNvPicPr>
            <a:picLocks noChangeAspect="1"/>
          </p:cNvPicPr>
          <p:nvPr/>
        </p:nvPicPr>
        <p:blipFill>
          <a:blip r:embed="rId4"/>
          <a:stretch>
            <a:fillRect/>
          </a:stretch>
        </p:blipFill>
        <p:spPr>
          <a:xfrm>
            <a:off x="7632984" y="3957060"/>
            <a:ext cx="2980176" cy="2554437"/>
          </a:xfrm>
          <a:prstGeom prst="rect">
            <a:avLst/>
          </a:prstGeom>
        </p:spPr>
      </p:pic>
      <p:sp>
        <p:nvSpPr>
          <p:cNvPr id="7" name="文本框 6">
            <a:extLst>
              <a:ext uri="{FF2B5EF4-FFF2-40B4-BE49-F238E27FC236}">
                <a16:creationId xmlns:a16="http://schemas.microsoft.com/office/drawing/2014/main" id="{0714BA67-9616-4D06-96B4-39F4B45BD8C3}"/>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3802670718"/>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92B1E388-E4E4-4CEF-AC17-DCF9E0CFE35A}"/>
              </a:ext>
            </a:extLst>
          </p:cNvPr>
          <p:cNvSpPr/>
          <p:nvPr/>
        </p:nvSpPr>
        <p:spPr>
          <a:xfrm>
            <a:off x="3115494" y="1555102"/>
            <a:ext cx="2908168" cy="307777"/>
          </a:xfrm>
          <a:prstGeom prst="rect">
            <a:avLst/>
          </a:prstGeom>
        </p:spPr>
        <p:txBody>
          <a:bodyPr wrap="none">
            <a:spAutoFit/>
          </a:bodyPr>
          <a:lstStyle/>
          <a:p>
            <a:r>
              <a:rPr lang="zh-CN" altLang="en-US" sz="1400" dirty="0"/>
              <a:t>在</a:t>
            </a:r>
            <a:r>
              <a:rPr lang="en-US" altLang="zh-CN" sz="1400" dirty="0"/>
              <a:t>H03903</a:t>
            </a:r>
            <a:r>
              <a:rPr lang="zh-CN" altLang="en-US" sz="1400" dirty="0"/>
              <a:t>左手柄滑键信号超高量程</a:t>
            </a:r>
          </a:p>
        </p:txBody>
      </p:sp>
      <p:pic>
        <p:nvPicPr>
          <p:cNvPr id="4" name="图片 3">
            <a:extLst>
              <a:ext uri="{FF2B5EF4-FFF2-40B4-BE49-F238E27FC236}">
                <a16:creationId xmlns:a16="http://schemas.microsoft.com/office/drawing/2014/main" id="{9021F15A-66CD-4A61-9C16-BD8BFE62C0CB}"/>
              </a:ext>
            </a:extLst>
          </p:cNvPr>
          <p:cNvPicPr>
            <a:picLocks noChangeAspect="1"/>
          </p:cNvPicPr>
          <p:nvPr/>
        </p:nvPicPr>
        <p:blipFill>
          <a:blip r:embed="rId2"/>
          <a:stretch>
            <a:fillRect/>
          </a:stretch>
        </p:blipFill>
        <p:spPr>
          <a:xfrm>
            <a:off x="3187503" y="1839822"/>
            <a:ext cx="3979979" cy="4662466"/>
          </a:xfrm>
          <a:prstGeom prst="rect">
            <a:avLst/>
          </a:prstGeom>
        </p:spPr>
      </p:pic>
      <p:pic>
        <p:nvPicPr>
          <p:cNvPr id="5" name="图片 4">
            <a:extLst>
              <a:ext uri="{FF2B5EF4-FFF2-40B4-BE49-F238E27FC236}">
                <a16:creationId xmlns:a16="http://schemas.microsoft.com/office/drawing/2014/main" id="{72C827FD-5E66-4C70-AA05-E471C06C360C}"/>
              </a:ext>
            </a:extLst>
          </p:cNvPr>
          <p:cNvPicPr>
            <a:picLocks noChangeAspect="1"/>
          </p:cNvPicPr>
          <p:nvPr/>
        </p:nvPicPr>
        <p:blipFill>
          <a:blip r:embed="rId3"/>
          <a:stretch>
            <a:fillRect/>
          </a:stretch>
        </p:blipFill>
        <p:spPr>
          <a:xfrm>
            <a:off x="7266534" y="1839823"/>
            <a:ext cx="4105957" cy="1949218"/>
          </a:xfrm>
          <a:prstGeom prst="rect">
            <a:avLst/>
          </a:prstGeom>
        </p:spPr>
      </p:pic>
      <p:pic>
        <p:nvPicPr>
          <p:cNvPr id="6" name="图片 5">
            <a:extLst>
              <a:ext uri="{FF2B5EF4-FFF2-40B4-BE49-F238E27FC236}">
                <a16:creationId xmlns:a16="http://schemas.microsoft.com/office/drawing/2014/main" id="{04E08B6E-180C-405B-8A0D-826AD8E790C6}"/>
              </a:ext>
            </a:extLst>
          </p:cNvPr>
          <p:cNvPicPr>
            <a:picLocks noChangeAspect="1"/>
          </p:cNvPicPr>
          <p:nvPr/>
        </p:nvPicPr>
        <p:blipFill>
          <a:blip r:embed="rId4"/>
          <a:stretch>
            <a:fillRect/>
          </a:stretch>
        </p:blipFill>
        <p:spPr>
          <a:xfrm>
            <a:off x="7753797" y="3789042"/>
            <a:ext cx="3210569" cy="2741153"/>
          </a:xfrm>
          <a:prstGeom prst="rect">
            <a:avLst/>
          </a:prstGeom>
        </p:spPr>
      </p:pic>
      <p:sp>
        <p:nvSpPr>
          <p:cNvPr id="7" name="文本框 6">
            <a:extLst>
              <a:ext uri="{FF2B5EF4-FFF2-40B4-BE49-F238E27FC236}">
                <a16:creationId xmlns:a16="http://schemas.microsoft.com/office/drawing/2014/main" id="{CEA27CCC-6345-46BA-AC93-DFD989E26816}"/>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2692485735"/>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4B807851-F910-49AC-9570-624599322168}"/>
              </a:ext>
            </a:extLst>
          </p:cNvPr>
          <p:cNvSpPr/>
          <p:nvPr/>
        </p:nvSpPr>
        <p:spPr>
          <a:xfrm>
            <a:off x="3286944" y="1555102"/>
            <a:ext cx="2460930" cy="307777"/>
          </a:xfrm>
          <a:prstGeom prst="rect">
            <a:avLst/>
          </a:prstGeom>
        </p:spPr>
        <p:txBody>
          <a:bodyPr wrap="none">
            <a:spAutoFit/>
          </a:bodyPr>
          <a:lstStyle/>
          <a:p>
            <a:r>
              <a:rPr lang="zh-CN" altLang="en-US" sz="1400" dirty="0"/>
              <a:t>在</a:t>
            </a:r>
            <a:r>
              <a:rPr lang="en-US" altLang="zh-CN" sz="1400" dirty="0"/>
              <a:t>H10106</a:t>
            </a:r>
            <a:r>
              <a:rPr lang="zh-CN" altLang="en-US" sz="1400" dirty="0"/>
              <a:t>主泵比例阀</a:t>
            </a:r>
            <a:r>
              <a:rPr lang="en-US" altLang="zh-CN" sz="1400" dirty="0"/>
              <a:t>1</a:t>
            </a:r>
            <a:r>
              <a:rPr lang="zh-CN" altLang="en-US" sz="1400" dirty="0"/>
              <a:t>过电流</a:t>
            </a:r>
          </a:p>
        </p:txBody>
      </p:sp>
      <p:pic>
        <p:nvPicPr>
          <p:cNvPr id="4" name="图片 3">
            <a:extLst>
              <a:ext uri="{FF2B5EF4-FFF2-40B4-BE49-F238E27FC236}">
                <a16:creationId xmlns:a16="http://schemas.microsoft.com/office/drawing/2014/main" id="{EAE11E85-F135-4385-998B-5CDC8095DB2A}"/>
              </a:ext>
            </a:extLst>
          </p:cNvPr>
          <p:cNvPicPr>
            <a:picLocks noChangeAspect="1"/>
          </p:cNvPicPr>
          <p:nvPr/>
        </p:nvPicPr>
        <p:blipFill>
          <a:blip r:embed="rId2"/>
          <a:stretch>
            <a:fillRect/>
          </a:stretch>
        </p:blipFill>
        <p:spPr>
          <a:xfrm>
            <a:off x="3358953" y="1862878"/>
            <a:ext cx="3611834" cy="4673752"/>
          </a:xfrm>
          <a:prstGeom prst="rect">
            <a:avLst/>
          </a:prstGeom>
        </p:spPr>
      </p:pic>
      <p:pic>
        <p:nvPicPr>
          <p:cNvPr id="5" name="图片 4">
            <a:extLst>
              <a:ext uri="{FF2B5EF4-FFF2-40B4-BE49-F238E27FC236}">
                <a16:creationId xmlns:a16="http://schemas.microsoft.com/office/drawing/2014/main" id="{F266A0E3-1B6E-4EA9-B918-C4AC5BE172EA}"/>
              </a:ext>
            </a:extLst>
          </p:cNvPr>
          <p:cNvPicPr>
            <a:picLocks noChangeAspect="1"/>
          </p:cNvPicPr>
          <p:nvPr/>
        </p:nvPicPr>
        <p:blipFill>
          <a:blip r:embed="rId3"/>
          <a:stretch>
            <a:fillRect/>
          </a:stretch>
        </p:blipFill>
        <p:spPr>
          <a:xfrm>
            <a:off x="7535416" y="3539276"/>
            <a:ext cx="3518082" cy="2997355"/>
          </a:xfrm>
          <a:prstGeom prst="rect">
            <a:avLst/>
          </a:prstGeom>
        </p:spPr>
      </p:pic>
      <p:sp>
        <p:nvSpPr>
          <p:cNvPr id="6" name="文本框 5">
            <a:extLst>
              <a:ext uri="{FF2B5EF4-FFF2-40B4-BE49-F238E27FC236}">
                <a16:creationId xmlns:a16="http://schemas.microsoft.com/office/drawing/2014/main" id="{F8BCE9EF-0E5D-49B9-9ABE-9B444B65F3A5}"/>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2987751139"/>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007A5C42-1AB4-4905-B62C-514342E0D34C}"/>
              </a:ext>
            </a:extLst>
          </p:cNvPr>
          <p:cNvSpPr/>
          <p:nvPr/>
        </p:nvSpPr>
        <p:spPr>
          <a:xfrm>
            <a:off x="3391719" y="1555102"/>
            <a:ext cx="2640466" cy="307777"/>
          </a:xfrm>
          <a:prstGeom prst="rect">
            <a:avLst/>
          </a:prstGeom>
        </p:spPr>
        <p:txBody>
          <a:bodyPr wrap="none">
            <a:spAutoFit/>
          </a:bodyPr>
          <a:lstStyle/>
          <a:p>
            <a:r>
              <a:rPr lang="zh-CN" altLang="en-US" sz="1400" dirty="0"/>
              <a:t>在</a:t>
            </a:r>
            <a:r>
              <a:rPr lang="en-US" altLang="zh-CN" sz="1400" dirty="0"/>
              <a:t>H10105</a:t>
            </a:r>
            <a:r>
              <a:rPr lang="zh-CN" altLang="en-US" sz="1400" dirty="0"/>
              <a:t>主泵比例阀</a:t>
            </a:r>
            <a:r>
              <a:rPr lang="en-US" altLang="zh-CN" sz="1400" dirty="0"/>
              <a:t>1</a:t>
            </a:r>
            <a:r>
              <a:rPr lang="zh-CN" altLang="en-US" sz="1400" dirty="0"/>
              <a:t>电流不足</a:t>
            </a:r>
          </a:p>
        </p:txBody>
      </p:sp>
      <p:pic>
        <p:nvPicPr>
          <p:cNvPr id="4" name="图片 3">
            <a:extLst>
              <a:ext uri="{FF2B5EF4-FFF2-40B4-BE49-F238E27FC236}">
                <a16:creationId xmlns:a16="http://schemas.microsoft.com/office/drawing/2014/main" id="{1C7DFBC9-A29C-4AF8-9162-8C7C5446FFE2}"/>
              </a:ext>
            </a:extLst>
          </p:cNvPr>
          <p:cNvPicPr>
            <a:picLocks noChangeAspect="1"/>
          </p:cNvPicPr>
          <p:nvPr/>
        </p:nvPicPr>
        <p:blipFill>
          <a:blip r:embed="rId2"/>
          <a:stretch>
            <a:fillRect/>
          </a:stretch>
        </p:blipFill>
        <p:spPr>
          <a:xfrm>
            <a:off x="3463727" y="1827923"/>
            <a:ext cx="3528392" cy="4685242"/>
          </a:xfrm>
          <a:prstGeom prst="rect">
            <a:avLst/>
          </a:prstGeom>
        </p:spPr>
      </p:pic>
      <p:pic>
        <p:nvPicPr>
          <p:cNvPr id="5" name="图片 4">
            <a:extLst>
              <a:ext uri="{FF2B5EF4-FFF2-40B4-BE49-F238E27FC236}">
                <a16:creationId xmlns:a16="http://schemas.microsoft.com/office/drawing/2014/main" id="{29D8FAE6-8996-47E9-A1BB-131B70D78E92}"/>
              </a:ext>
            </a:extLst>
          </p:cNvPr>
          <p:cNvPicPr>
            <a:picLocks noChangeAspect="1"/>
          </p:cNvPicPr>
          <p:nvPr/>
        </p:nvPicPr>
        <p:blipFill>
          <a:blip r:embed="rId3"/>
          <a:stretch>
            <a:fillRect/>
          </a:stretch>
        </p:blipFill>
        <p:spPr>
          <a:xfrm>
            <a:off x="7424167" y="3268391"/>
            <a:ext cx="3816424" cy="3234025"/>
          </a:xfrm>
          <a:prstGeom prst="rect">
            <a:avLst/>
          </a:prstGeom>
        </p:spPr>
      </p:pic>
      <p:sp>
        <p:nvSpPr>
          <p:cNvPr id="6" name="文本框 5">
            <a:extLst>
              <a:ext uri="{FF2B5EF4-FFF2-40B4-BE49-F238E27FC236}">
                <a16:creationId xmlns:a16="http://schemas.microsoft.com/office/drawing/2014/main" id="{2982A816-3663-4121-B198-83716C25A38E}"/>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983228552"/>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2700925-BBFF-49A1-808F-84E4B2074681}"/>
              </a:ext>
            </a:extLst>
          </p:cNvPr>
          <p:cNvSpPr/>
          <p:nvPr/>
        </p:nvSpPr>
        <p:spPr>
          <a:xfrm>
            <a:off x="3382194" y="1574152"/>
            <a:ext cx="2888932" cy="307777"/>
          </a:xfrm>
          <a:prstGeom prst="rect">
            <a:avLst/>
          </a:prstGeom>
        </p:spPr>
        <p:txBody>
          <a:bodyPr wrap="none">
            <a:spAutoFit/>
          </a:bodyPr>
          <a:lstStyle/>
          <a:p>
            <a:r>
              <a:rPr lang="zh-CN" altLang="en-US" sz="1400" dirty="0"/>
              <a:t>在</a:t>
            </a:r>
            <a:r>
              <a:rPr lang="en-US" altLang="zh-CN" sz="1400" dirty="0"/>
              <a:t>P20306</a:t>
            </a:r>
            <a:r>
              <a:rPr lang="zh-CN" altLang="en-US" sz="1400" dirty="0"/>
              <a:t>燃油油位传感器线路短路</a:t>
            </a:r>
          </a:p>
        </p:txBody>
      </p:sp>
      <p:pic>
        <p:nvPicPr>
          <p:cNvPr id="4" name="图片 3">
            <a:extLst>
              <a:ext uri="{FF2B5EF4-FFF2-40B4-BE49-F238E27FC236}">
                <a16:creationId xmlns:a16="http://schemas.microsoft.com/office/drawing/2014/main" id="{340C4DF2-48A8-4984-AC68-CEEBDD96E226}"/>
              </a:ext>
            </a:extLst>
          </p:cNvPr>
          <p:cNvPicPr>
            <a:picLocks noChangeAspect="1"/>
          </p:cNvPicPr>
          <p:nvPr/>
        </p:nvPicPr>
        <p:blipFill>
          <a:blip r:embed="rId2"/>
          <a:stretch>
            <a:fillRect/>
          </a:stretch>
        </p:blipFill>
        <p:spPr>
          <a:xfrm>
            <a:off x="3454202" y="1883155"/>
            <a:ext cx="3672408" cy="4655731"/>
          </a:xfrm>
          <a:prstGeom prst="rect">
            <a:avLst/>
          </a:prstGeom>
        </p:spPr>
      </p:pic>
      <p:pic>
        <p:nvPicPr>
          <p:cNvPr id="5" name="图片 4">
            <a:extLst>
              <a:ext uri="{FF2B5EF4-FFF2-40B4-BE49-F238E27FC236}">
                <a16:creationId xmlns:a16="http://schemas.microsoft.com/office/drawing/2014/main" id="{27EA9A7B-597F-4FCE-88F9-722E5C1D79F4}"/>
              </a:ext>
            </a:extLst>
          </p:cNvPr>
          <p:cNvPicPr>
            <a:picLocks noChangeAspect="1"/>
          </p:cNvPicPr>
          <p:nvPr/>
        </p:nvPicPr>
        <p:blipFill>
          <a:blip r:embed="rId3"/>
          <a:stretch>
            <a:fillRect/>
          </a:stretch>
        </p:blipFill>
        <p:spPr>
          <a:xfrm>
            <a:off x="7270628" y="3679026"/>
            <a:ext cx="3312367" cy="2859858"/>
          </a:xfrm>
          <a:prstGeom prst="rect">
            <a:avLst/>
          </a:prstGeom>
        </p:spPr>
      </p:pic>
      <p:pic>
        <p:nvPicPr>
          <p:cNvPr id="6" name="图片 5">
            <a:extLst>
              <a:ext uri="{FF2B5EF4-FFF2-40B4-BE49-F238E27FC236}">
                <a16:creationId xmlns:a16="http://schemas.microsoft.com/office/drawing/2014/main" id="{751CD601-EDBD-449E-B7F8-DFB6A6CAABDC}"/>
              </a:ext>
            </a:extLst>
          </p:cNvPr>
          <p:cNvPicPr>
            <a:picLocks noChangeAspect="1"/>
          </p:cNvPicPr>
          <p:nvPr/>
        </p:nvPicPr>
        <p:blipFill>
          <a:blip r:embed="rId4"/>
          <a:stretch>
            <a:fillRect/>
          </a:stretch>
        </p:blipFill>
        <p:spPr>
          <a:xfrm>
            <a:off x="7342635" y="1170501"/>
            <a:ext cx="2808311" cy="2430466"/>
          </a:xfrm>
          <a:prstGeom prst="rect">
            <a:avLst/>
          </a:prstGeom>
        </p:spPr>
      </p:pic>
      <p:sp>
        <p:nvSpPr>
          <p:cNvPr id="7" name="文本框 6">
            <a:extLst>
              <a:ext uri="{FF2B5EF4-FFF2-40B4-BE49-F238E27FC236}">
                <a16:creationId xmlns:a16="http://schemas.microsoft.com/office/drawing/2014/main" id="{1947AD25-9EB7-489D-91DA-1FD2783D2951}"/>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228996148"/>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83991077-8FB6-4F9A-A8BE-586780657390}"/>
              </a:ext>
            </a:extLst>
          </p:cNvPr>
          <p:cNvSpPr/>
          <p:nvPr/>
        </p:nvSpPr>
        <p:spPr>
          <a:xfrm>
            <a:off x="3477445" y="1555102"/>
            <a:ext cx="2082621" cy="307777"/>
          </a:xfrm>
          <a:prstGeom prst="rect">
            <a:avLst/>
          </a:prstGeom>
        </p:spPr>
        <p:txBody>
          <a:bodyPr wrap="none">
            <a:spAutoFit/>
          </a:bodyPr>
          <a:lstStyle/>
          <a:p>
            <a:r>
              <a:rPr lang="zh-CN" altLang="en-US" sz="1400" dirty="0"/>
              <a:t>在</a:t>
            </a:r>
            <a:r>
              <a:rPr lang="en-US" altLang="zh-CN" sz="1400" dirty="0"/>
              <a:t>P20507</a:t>
            </a:r>
            <a:r>
              <a:rPr lang="zh-CN" altLang="en-US" sz="1400" dirty="0"/>
              <a:t>空滤</a:t>
            </a:r>
            <a:r>
              <a:rPr lang="en-US" altLang="zh-CN" sz="1400" dirty="0"/>
              <a:t>1</a:t>
            </a:r>
            <a:r>
              <a:rPr lang="zh-CN" altLang="en-US" sz="1400" dirty="0"/>
              <a:t>堵塞报警</a:t>
            </a:r>
          </a:p>
        </p:txBody>
      </p:sp>
      <p:pic>
        <p:nvPicPr>
          <p:cNvPr id="4" name="图片 3">
            <a:extLst>
              <a:ext uri="{FF2B5EF4-FFF2-40B4-BE49-F238E27FC236}">
                <a16:creationId xmlns:a16="http://schemas.microsoft.com/office/drawing/2014/main" id="{FD049CE3-C87C-41B7-89BE-C203EA09330B}"/>
              </a:ext>
            </a:extLst>
          </p:cNvPr>
          <p:cNvPicPr>
            <a:picLocks noChangeAspect="1"/>
          </p:cNvPicPr>
          <p:nvPr/>
        </p:nvPicPr>
        <p:blipFill>
          <a:blip r:embed="rId2"/>
          <a:stretch>
            <a:fillRect/>
          </a:stretch>
        </p:blipFill>
        <p:spPr>
          <a:xfrm>
            <a:off x="3549452" y="1840296"/>
            <a:ext cx="3528392" cy="4693908"/>
          </a:xfrm>
          <a:prstGeom prst="rect">
            <a:avLst/>
          </a:prstGeom>
        </p:spPr>
      </p:pic>
      <p:pic>
        <p:nvPicPr>
          <p:cNvPr id="5" name="图片 4">
            <a:extLst>
              <a:ext uri="{FF2B5EF4-FFF2-40B4-BE49-F238E27FC236}">
                <a16:creationId xmlns:a16="http://schemas.microsoft.com/office/drawing/2014/main" id="{E52E1185-FAAA-4484-A632-7F2820BB671C}"/>
              </a:ext>
            </a:extLst>
          </p:cNvPr>
          <p:cNvPicPr>
            <a:picLocks noChangeAspect="1"/>
          </p:cNvPicPr>
          <p:nvPr/>
        </p:nvPicPr>
        <p:blipFill>
          <a:blip r:embed="rId3"/>
          <a:stretch>
            <a:fillRect/>
          </a:stretch>
        </p:blipFill>
        <p:spPr>
          <a:xfrm>
            <a:off x="7509892" y="1840296"/>
            <a:ext cx="3501744" cy="1156656"/>
          </a:xfrm>
          <a:prstGeom prst="rect">
            <a:avLst/>
          </a:prstGeom>
        </p:spPr>
      </p:pic>
      <p:pic>
        <p:nvPicPr>
          <p:cNvPr id="6" name="图片 5">
            <a:extLst>
              <a:ext uri="{FF2B5EF4-FFF2-40B4-BE49-F238E27FC236}">
                <a16:creationId xmlns:a16="http://schemas.microsoft.com/office/drawing/2014/main" id="{99B2C353-0227-4514-8114-660D46BB555D}"/>
              </a:ext>
            </a:extLst>
          </p:cNvPr>
          <p:cNvPicPr>
            <a:picLocks noChangeAspect="1"/>
          </p:cNvPicPr>
          <p:nvPr/>
        </p:nvPicPr>
        <p:blipFill>
          <a:blip r:embed="rId4"/>
          <a:stretch>
            <a:fillRect/>
          </a:stretch>
        </p:blipFill>
        <p:spPr>
          <a:xfrm>
            <a:off x="7518929" y="3140969"/>
            <a:ext cx="3483671" cy="3039487"/>
          </a:xfrm>
          <a:prstGeom prst="rect">
            <a:avLst/>
          </a:prstGeom>
        </p:spPr>
      </p:pic>
      <p:sp>
        <p:nvSpPr>
          <p:cNvPr id="7" name="文本框 6">
            <a:extLst>
              <a:ext uri="{FF2B5EF4-FFF2-40B4-BE49-F238E27FC236}">
                <a16:creationId xmlns:a16="http://schemas.microsoft.com/office/drawing/2014/main" id="{8700D867-8B92-4DC5-A2D4-91C319F8CEAB}"/>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b="1" dirty="0">
                <a:latin typeface="黑体" panose="02010609060101010101" pitchFamily="49" charset="-122"/>
                <a:ea typeface="黑体" panose="02010609060101010101" pitchFamily="49" charset="-122"/>
              </a:rPr>
              <a:t>故障诊断</a:t>
            </a:r>
          </a:p>
        </p:txBody>
      </p:sp>
    </p:spTree>
    <p:extLst>
      <p:ext uri="{BB962C8B-B14F-4D97-AF65-F5344CB8AC3E}">
        <p14:creationId xmlns:p14="http://schemas.microsoft.com/office/powerpoint/2010/main" val="3994656253"/>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电气系统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3EA27119-40D4-49DD-BC6C-4B6560E553FB}"/>
              </a:ext>
            </a:extLst>
          </p:cNvPr>
          <p:cNvSpPr/>
          <p:nvPr/>
        </p:nvSpPr>
        <p:spPr>
          <a:xfrm>
            <a:off x="2530133" y="4005834"/>
            <a:ext cx="7904728" cy="2246769"/>
          </a:xfrm>
          <a:prstGeom prst="rect">
            <a:avLst/>
          </a:prstGeom>
        </p:spPr>
        <p:txBody>
          <a:bodyPr wrap="none">
            <a:spAutoFit/>
          </a:bodyPr>
          <a:lstStyle/>
          <a:p>
            <a:r>
              <a:rPr lang="zh-CN" altLang="en-US" sz="1400" dirty="0"/>
              <a:t>先导压力传感器用于检测液压先导压力值，电源和地均从控制器处接线引至传感器端，对应接插件</a:t>
            </a:r>
            <a:endParaRPr lang="en-US" altLang="zh-CN" sz="1400" dirty="0"/>
          </a:p>
          <a:p>
            <a:r>
              <a:rPr lang="zh-CN" altLang="en-US" sz="1400" dirty="0"/>
              <a:t>包括电源、地线和信号线。</a:t>
            </a:r>
            <a:endParaRPr lang="en-US" altLang="zh-CN" sz="1400" dirty="0"/>
          </a:p>
          <a:p>
            <a:endParaRPr lang="en-US" altLang="zh-CN" sz="1400" dirty="0"/>
          </a:p>
          <a:p>
            <a:r>
              <a:rPr lang="zh-CN" altLang="en-US" sz="1400" dirty="0"/>
              <a:t>测试方式：</a:t>
            </a:r>
            <a:endParaRPr lang="en-US" altLang="zh-CN" sz="1400" dirty="0"/>
          </a:p>
          <a:p>
            <a:r>
              <a:rPr lang="zh-CN" altLang="en-US" sz="1400" dirty="0"/>
              <a:t>用万用表测量传感器的端子</a:t>
            </a:r>
            <a:r>
              <a:rPr lang="en-US" altLang="zh-CN" sz="1400" dirty="0"/>
              <a:t>1</a:t>
            </a:r>
            <a:r>
              <a:rPr lang="zh-CN" altLang="en-US" sz="1400" dirty="0"/>
              <a:t>与端子</a:t>
            </a:r>
            <a:r>
              <a:rPr lang="en-US" altLang="zh-CN" sz="1400" dirty="0"/>
              <a:t>2</a:t>
            </a:r>
            <a:r>
              <a:rPr lang="zh-CN" altLang="en-US" sz="1400" dirty="0"/>
              <a:t>之间的电压值，电压值：</a:t>
            </a:r>
            <a:r>
              <a:rPr lang="en-US" altLang="zh-CN" sz="1400" dirty="0"/>
              <a:t>5V</a:t>
            </a:r>
          </a:p>
          <a:p>
            <a:r>
              <a:rPr lang="zh-CN" altLang="en-US" sz="1400" dirty="0"/>
              <a:t>用万用表测量传感器的端子</a:t>
            </a:r>
            <a:r>
              <a:rPr lang="en-US" altLang="zh-CN" sz="1400" dirty="0"/>
              <a:t>3</a:t>
            </a:r>
            <a:r>
              <a:rPr lang="zh-CN" altLang="en-US" sz="1400" dirty="0"/>
              <a:t>与端子</a:t>
            </a:r>
            <a:r>
              <a:rPr lang="en-US" altLang="zh-CN" sz="1400" dirty="0"/>
              <a:t>2</a:t>
            </a:r>
            <a:r>
              <a:rPr lang="zh-CN" altLang="en-US" sz="1400" dirty="0"/>
              <a:t>之间的电压值，电压值：</a:t>
            </a:r>
            <a:r>
              <a:rPr lang="en-US" altLang="zh-CN" sz="1400" dirty="0"/>
              <a:t>0.25V~4.75V</a:t>
            </a:r>
          </a:p>
          <a:p>
            <a:r>
              <a:rPr lang="zh-CN" altLang="en-US" sz="1400" dirty="0"/>
              <a:t>用万用表分别测量三根导线的对地电阻值，电阻值：大于</a:t>
            </a:r>
            <a:r>
              <a:rPr lang="en-US" altLang="zh-CN" sz="1400" dirty="0"/>
              <a:t>2MΩ</a:t>
            </a:r>
          </a:p>
          <a:p>
            <a:r>
              <a:rPr lang="zh-CN" altLang="en-US" sz="1400" dirty="0"/>
              <a:t>用万用表分别传感器端子</a:t>
            </a:r>
            <a:r>
              <a:rPr lang="en-US" altLang="zh-CN" sz="1400" dirty="0"/>
              <a:t>3</a:t>
            </a:r>
            <a:r>
              <a:rPr lang="zh-CN" altLang="en-US" sz="1400" dirty="0"/>
              <a:t>与端子</a:t>
            </a:r>
            <a:r>
              <a:rPr lang="en-US" altLang="zh-CN" sz="1400" dirty="0"/>
              <a:t>2</a:t>
            </a:r>
            <a:r>
              <a:rPr lang="zh-CN" altLang="en-US" sz="1400" dirty="0"/>
              <a:t>之间的电阻值，电阻值：大于</a:t>
            </a:r>
            <a:r>
              <a:rPr lang="en-US" altLang="zh-CN" sz="1400" dirty="0"/>
              <a:t>2MΩ</a:t>
            </a:r>
            <a:endParaRPr lang="zh-CN" altLang="en-US" sz="1400" dirty="0"/>
          </a:p>
          <a:p>
            <a:r>
              <a:rPr lang="zh-CN" altLang="en-US" sz="1400" dirty="0"/>
              <a:t>用万用表分别传感器端子</a:t>
            </a:r>
            <a:r>
              <a:rPr lang="en-US" altLang="zh-CN" sz="1400" dirty="0"/>
              <a:t>1</a:t>
            </a:r>
            <a:r>
              <a:rPr lang="zh-CN" altLang="en-US" sz="1400" dirty="0"/>
              <a:t>与端子</a:t>
            </a:r>
            <a:r>
              <a:rPr lang="en-US" altLang="zh-CN" sz="1400" dirty="0"/>
              <a:t>2</a:t>
            </a:r>
            <a:r>
              <a:rPr lang="zh-CN" altLang="en-US" sz="1400" dirty="0"/>
              <a:t>之间的电阻值，电阻值：大于</a:t>
            </a:r>
            <a:r>
              <a:rPr lang="en-US" altLang="zh-CN" sz="1400" dirty="0"/>
              <a:t>2MΩ</a:t>
            </a:r>
            <a:endParaRPr lang="zh-CN" altLang="en-US" sz="1400" dirty="0"/>
          </a:p>
          <a:p>
            <a:r>
              <a:rPr lang="zh-CN" altLang="en-US" sz="1400" dirty="0"/>
              <a:t>用万用表分别传感器端子</a:t>
            </a:r>
            <a:r>
              <a:rPr lang="en-US" altLang="zh-CN" sz="1400" dirty="0"/>
              <a:t>1</a:t>
            </a:r>
            <a:r>
              <a:rPr lang="zh-CN" altLang="en-US" sz="1400" dirty="0"/>
              <a:t>与端子</a:t>
            </a:r>
            <a:r>
              <a:rPr lang="en-US" altLang="zh-CN" sz="1400" dirty="0"/>
              <a:t>3</a:t>
            </a:r>
            <a:r>
              <a:rPr lang="zh-CN" altLang="en-US" sz="1400" dirty="0"/>
              <a:t>之间的电阻值，电阻值：大于</a:t>
            </a:r>
            <a:r>
              <a:rPr lang="en-US" altLang="zh-CN" sz="1400" dirty="0"/>
              <a:t>2MΩ</a:t>
            </a:r>
            <a:endParaRPr lang="zh-CN" altLang="en-US" sz="1400" dirty="0"/>
          </a:p>
        </p:txBody>
      </p:sp>
      <p:pic>
        <p:nvPicPr>
          <p:cNvPr id="4" name="图片 3">
            <a:extLst>
              <a:ext uri="{FF2B5EF4-FFF2-40B4-BE49-F238E27FC236}">
                <a16:creationId xmlns:a16="http://schemas.microsoft.com/office/drawing/2014/main" id="{66A28F8A-5709-47C3-B4EC-86073D3BF09B}"/>
              </a:ext>
            </a:extLst>
          </p:cNvPr>
          <p:cNvPicPr>
            <a:picLocks noChangeAspect="1"/>
          </p:cNvPicPr>
          <p:nvPr/>
        </p:nvPicPr>
        <p:blipFill>
          <a:blip r:embed="rId2"/>
          <a:stretch>
            <a:fillRect/>
          </a:stretch>
        </p:blipFill>
        <p:spPr>
          <a:xfrm>
            <a:off x="2399978" y="1858627"/>
            <a:ext cx="5544616" cy="2026814"/>
          </a:xfrm>
          <a:prstGeom prst="rect">
            <a:avLst/>
          </a:prstGeom>
        </p:spPr>
      </p:pic>
      <p:pic>
        <p:nvPicPr>
          <p:cNvPr id="5" name="图片 4">
            <a:extLst>
              <a:ext uri="{FF2B5EF4-FFF2-40B4-BE49-F238E27FC236}">
                <a16:creationId xmlns:a16="http://schemas.microsoft.com/office/drawing/2014/main" id="{5D0E8F18-EB85-4368-9F8D-6F17261B4EF4}"/>
              </a:ext>
            </a:extLst>
          </p:cNvPr>
          <p:cNvPicPr>
            <a:picLocks noChangeAspect="1"/>
          </p:cNvPicPr>
          <p:nvPr/>
        </p:nvPicPr>
        <p:blipFill>
          <a:blip r:embed="rId3"/>
          <a:stretch>
            <a:fillRect/>
          </a:stretch>
        </p:blipFill>
        <p:spPr>
          <a:xfrm>
            <a:off x="7944595" y="1842468"/>
            <a:ext cx="2138687" cy="1961349"/>
          </a:xfrm>
          <a:prstGeom prst="rect">
            <a:avLst/>
          </a:prstGeom>
        </p:spPr>
      </p:pic>
      <p:pic>
        <p:nvPicPr>
          <p:cNvPr id="6" name="图片 5">
            <a:extLst>
              <a:ext uri="{FF2B5EF4-FFF2-40B4-BE49-F238E27FC236}">
                <a16:creationId xmlns:a16="http://schemas.microsoft.com/office/drawing/2014/main" id="{E5ACE43F-9F56-48F2-8750-71032FEB2293}"/>
              </a:ext>
            </a:extLst>
          </p:cNvPr>
          <p:cNvPicPr>
            <a:picLocks noChangeAspect="1"/>
          </p:cNvPicPr>
          <p:nvPr/>
        </p:nvPicPr>
        <p:blipFill>
          <a:blip r:embed="rId4"/>
          <a:stretch>
            <a:fillRect/>
          </a:stretch>
        </p:blipFill>
        <p:spPr>
          <a:xfrm>
            <a:off x="8736683" y="4869930"/>
            <a:ext cx="1706639" cy="1667255"/>
          </a:xfrm>
          <a:prstGeom prst="rect">
            <a:avLst/>
          </a:prstGeom>
        </p:spPr>
      </p:pic>
      <p:sp>
        <p:nvSpPr>
          <p:cNvPr id="7" name="线形标注 1 11">
            <a:extLst>
              <a:ext uri="{FF2B5EF4-FFF2-40B4-BE49-F238E27FC236}">
                <a16:creationId xmlns:a16="http://schemas.microsoft.com/office/drawing/2014/main" id="{B510D6BA-2FD8-4F22-AC55-55DC76024DAC}"/>
              </a:ext>
            </a:extLst>
          </p:cNvPr>
          <p:cNvSpPr/>
          <p:nvPr/>
        </p:nvSpPr>
        <p:spPr>
          <a:xfrm>
            <a:off x="10176843" y="4761917"/>
            <a:ext cx="453601" cy="216024"/>
          </a:xfrm>
          <a:prstGeom prst="borderCallout1">
            <a:avLst>
              <a:gd name="adj1" fmla="val 47357"/>
              <a:gd name="adj2" fmla="val -694"/>
              <a:gd name="adj3" fmla="val 351189"/>
              <a:gd name="adj4" fmla="val -7761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电源</a:t>
            </a:r>
          </a:p>
        </p:txBody>
      </p:sp>
      <p:sp>
        <p:nvSpPr>
          <p:cNvPr id="8" name="线形标注 1 12">
            <a:extLst>
              <a:ext uri="{FF2B5EF4-FFF2-40B4-BE49-F238E27FC236}">
                <a16:creationId xmlns:a16="http://schemas.microsoft.com/office/drawing/2014/main" id="{5CCF21CD-0CA2-4BF1-B6CC-31F6729152A6}"/>
              </a:ext>
            </a:extLst>
          </p:cNvPr>
          <p:cNvSpPr/>
          <p:nvPr/>
        </p:nvSpPr>
        <p:spPr>
          <a:xfrm>
            <a:off x="10276750" y="6044054"/>
            <a:ext cx="453601" cy="216024"/>
          </a:xfrm>
          <a:prstGeom prst="borderCallout1">
            <a:avLst>
              <a:gd name="adj1" fmla="val 47357"/>
              <a:gd name="adj2" fmla="val -694"/>
              <a:gd name="adj3" fmla="val -44492"/>
              <a:gd name="adj4" fmla="val -12581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信号</a:t>
            </a:r>
          </a:p>
        </p:txBody>
      </p:sp>
      <p:sp>
        <p:nvSpPr>
          <p:cNvPr id="9" name="线形标注 1 13">
            <a:extLst>
              <a:ext uri="{FF2B5EF4-FFF2-40B4-BE49-F238E27FC236}">
                <a16:creationId xmlns:a16="http://schemas.microsoft.com/office/drawing/2014/main" id="{3EB5CEAA-D9DC-4266-8172-676E0E47F53C}"/>
              </a:ext>
            </a:extLst>
          </p:cNvPr>
          <p:cNvSpPr/>
          <p:nvPr/>
        </p:nvSpPr>
        <p:spPr>
          <a:xfrm>
            <a:off x="8787137" y="4761917"/>
            <a:ext cx="453601" cy="216024"/>
          </a:xfrm>
          <a:prstGeom prst="borderCallout1">
            <a:avLst>
              <a:gd name="adj1" fmla="val 47357"/>
              <a:gd name="adj2" fmla="val 98639"/>
              <a:gd name="adj3" fmla="val 354256"/>
              <a:gd name="adj4" fmla="val 1531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地线</a:t>
            </a:r>
          </a:p>
        </p:txBody>
      </p:sp>
      <p:pic>
        <p:nvPicPr>
          <p:cNvPr id="10" name="Picture 1" descr="8a402a310d1a460fb15f02d9e3dbca79">
            <a:extLst>
              <a:ext uri="{FF2B5EF4-FFF2-40B4-BE49-F238E27FC236}">
                <a16:creationId xmlns:a16="http://schemas.microsoft.com/office/drawing/2014/main" id="{B0C7D9D2-CCAD-4E7C-9340-B741523FA14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7407" y="2134927"/>
            <a:ext cx="1902726" cy="809944"/>
          </a:xfrm>
          <a:prstGeom prst="rect">
            <a:avLst/>
          </a:prstGeom>
          <a:noFill/>
          <a:extLst>
            <a:ext uri="{909E8E84-426E-40DD-AFC4-6F175D3DCCD1}">
              <a14:hiddenFill xmlns:a14="http://schemas.microsoft.com/office/drawing/2010/main">
                <a:solidFill>
                  <a:srgbClr val="FFFFFF"/>
                </a:solidFill>
              </a14:hiddenFill>
            </a:ext>
          </a:extLst>
        </p:spPr>
      </p:pic>
      <p:sp>
        <p:nvSpPr>
          <p:cNvPr id="11" name="文本框 10">
            <a:extLst>
              <a:ext uri="{FF2B5EF4-FFF2-40B4-BE49-F238E27FC236}">
                <a16:creationId xmlns:a16="http://schemas.microsoft.com/office/drawing/2014/main" id="{88A7FBD0-2357-4CEE-A918-2AD4D16C0FAF}"/>
              </a:ext>
            </a:extLst>
          </p:cNvPr>
          <p:cNvSpPr txBox="1"/>
          <p:nvPr/>
        </p:nvSpPr>
        <p:spPr>
          <a:xfrm>
            <a:off x="327277" y="1162596"/>
            <a:ext cx="9185945" cy="923330"/>
          </a:xfrm>
          <a:prstGeom prst="rect">
            <a:avLst/>
          </a:prstGeom>
          <a:noFill/>
        </p:spPr>
        <p:txBody>
          <a:bodyPr wrap="square" rtlCol="0">
            <a:spAutoFit/>
          </a:bodyPr>
          <a:lstStyle/>
          <a:p>
            <a:pPr marL="285750" indent="-285750">
              <a:buFont typeface="Wingdings" panose="05000000000000000000" pitchFamily="2" charset="2"/>
              <a:buChar char="Ø"/>
            </a:pPr>
            <a:r>
              <a:rPr lang="zh-CN" altLang="en-US" dirty="0">
                <a:latin typeface="微软雅黑" panose="020B0503020204020204" pitchFamily="34" charset="-122"/>
                <a:ea typeface="微软雅黑" panose="020B0503020204020204" pitchFamily="34" charset="-122"/>
              </a:rPr>
              <a:t>故障诊断系统</a:t>
            </a: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各检测口简介</a:t>
            </a:r>
            <a:endParaRPr lang="zh-CN" altLang="en-US" b="1"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371309647"/>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642550" y="1334180"/>
            <a:ext cx="11394961" cy="5355312"/>
          </a:xfrm>
          <a:prstGeom prst="rect">
            <a:avLst/>
          </a:prstGeom>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五、空调系统</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solidFill>
                  <a:srgbClr val="FF0000"/>
                </a:solidFill>
                <a:latin typeface="微软雅黑" panose="020B0503020204020204" pitchFamily="34" charset="-122"/>
                <a:ea typeface="微软雅黑" panose="020B0503020204020204" pitchFamily="34" charset="-122"/>
              </a:rPr>
              <a:t>空调系统概述</a:t>
            </a:r>
            <a:endParaRPr lang="en-US" altLang="zh-CN" dirty="0">
              <a:solidFill>
                <a:srgbClr val="FF0000"/>
              </a:solidFill>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空调系统就是对空气进行调节，所谓空气调节是对空气进行冷却、加热、过滤，还兼有除湿作用，并将经过这样处理过的空气以一定方式送回室内，使之符合人们舒适性需要。</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制冷原理：</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空调机是利用液体蒸发时从驾驶室内吸收热量使家是谁内温度降低，并将吸热后的气化物质排出驾驶室使其散热液化，这样反复循环达到制冷目的。</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加热原理及部件：</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冷却液被发动机的余热加热。加热的冷却液被泵送至加热器芯，反过来使车内的冷气变暖。</a:t>
            </a:r>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4827940" y="3874396"/>
            <a:ext cx="3024180" cy="2469285"/>
          </a:xfrm>
          <a:prstGeom prst="rect">
            <a:avLst/>
          </a:prstGeom>
        </p:spPr>
      </p:pic>
      <p:sp>
        <p:nvSpPr>
          <p:cNvPr id="4" name="文本框 3">
            <a:extLst>
              <a:ext uri="{FF2B5EF4-FFF2-40B4-BE49-F238E27FC236}">
                <a16:creationId xmlns:a16="http://schemas.microsoft.com/office/drawing/2014/main" id="{748E65CB-541B-4E71-8C84-5C23429857CC}"/>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35355342"/>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21483" y="1213317"/>
            <a:ext cx="11557348" cy="5355312"/>
          </a:xfrm>
          <a:prstGeom prst="rect">
            <a:avLst/>
          </a:prstGeom>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空调系统各零部件位置：图片</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序号</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说明</a:t>
            </a:r>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endParaRPr lang="en-US" altLang="zh-CN"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1</a:t>
            </a:r>
            <a:r>
              <a:rPr lang="zh-CN" altLang="en-US" sz="1200" dirty="0">
                <a:latin typeface="微软雅黑" panose="020B0503020204020204" pitchFamily="34" charset="-122"/>
                <a:ea typeface="微软雅黑" panose="020B0503020204020204" pitchFamily="34" charset="-122"/>
              </a:rPr>
              <a:t>、压缩机：压缩机吸入、压缩经过蒸发的制冷剂，并将其加压至容易液化的压力。经过压缩机压缩的制冷剂处于“高温</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高压状态”</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2</a:t>
            </a:r>
            <a:r>
              <a:rPr lang="zh-CN" altLang="en-US" sz="1200" dirty="0">
                <a:latin typeface="微软雅黑" panose="020B0503020204020204" pitchFamily="34" charset="-122"/>
                <a:ea typeface="微软雅黑" panose="020B0503020204020204" pitchFamily="34" charset="-122"/>
              </a:rPr>
              <a:t>、冷凝器：冷却和液化经过压缩机压缩的高温</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高压制冷剂。并将液化的制冷剂临时储存或液化的制冷剂进一步冷却成过冷的液体。</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3</a:t>
            </a:r>
            <a:r>
              <a:rPr lang="zh-CN" altLang="en-US" sz="1200" dirty="0">
                <a:latin typeface="微软雅黑" panose="020B0503020204020204" pitchFamily="34" charset="-122"/>
                <a:ea typeface="微软雅黑" panose="020B0503020204020204" pitchFamily="34" charset="-122"/>
              </a:rPr>
              <a:t>、储液罐：暂时储存从冷凝器出来的高温</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高压制冷剂，除去制冷剂的水分，过滤掉制冷剂的灰尘。</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4</a:t>
            </a:r>
            <a:r>
              <a:rPr lang="zh-CN" altLang="en-US" sz="1200" dirty="0">
                <a:latin typeface="微软雅黑" panose="020B0503020204020204" pitchFamily="34" charset="-122"/>
                <a:ea typeface="微软雅黑" panose="020B0503020204020204" pitchFamily="34" charset="-122"/>
              </a:rPr>
              <a:t>、空调外滤芯：</a:t>
            </a:r>
            <a:r>
              <a:rPr lang="zh-CN" altLang="en-US" sz="1200" dirty="0">
                <a:latin typeface="微软雅黑" panose="020B0503020204020204" pitchFamily="34" charset="-122"/>
                <a:ea typeface="微软雅黑" panose="020B0503020204020204" pitchFamily="34" charset="-122"/>
                <a:cs typeface="+mn-ea"/>
                <a:sym typeface="+mn-ea"/>
              </a:rPr>
              <a:t>外气过滤器安装在外气风道进口处，用来给驾驶室内换新鲜空气。过滤器如果堵塞会影响风吹出量或没有风吹出;直接影响空调工作效果</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5</a:t>
            </a:r>
            <a:r>
              <a:rPr lang="zh-CN" altLang="en-US" sz="1200" dirty="0">
                <a:latin typeface="微软雅黑" panose="020B0503020204020204" pitchFamily="34" charset="-122"/>
                <a:ea typeface="微软雅黑" panose="020B0503020204020204" pitchFamily="34" charset="-122"/>
              </a:rPr>
              <a:t>、蒸发器：蒸发器通过吸收周围空气中的热而使制冷剂蒸发。于是，周围空气温度降低便可以用来冷却车厢。蒸发器内的低温</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低压薄雾吸收车厢内的热并迅速蒸发。在蒸发器出口处，制冷剂变成低温</a:t>
            </a:r>
            <a:r>
              <a:rPr lang="en-US" altLang="zh-CN" sz="1200" dirty="0">
                <a:latin typeface="微软雅黑" panose="020B0503020204020204" pitchFamily="34" charset="-122"/>
                <a:ea typeface="微软雅黑" panose="020B0503020204020204" pitchFamily="34" charset="-122"/>
              </a:rPr>
              <a:t>/</a:t>
            </a:r>
            <a:r>
              <a:rPr lang="zh-CN" altLang="en-US" sz="1200" dirty="0">
                <a:latin typeface="微软雅黑" panose="020B0503020204020204" pitchFamily="34" charset="-122"/>
                <a:ea typeface="微软雅黑" panose="020B0503020204020204" pitchFamily="34" charset="-122"/>
              </a:rPr>
              <a:t>低压气体。</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6</a:t>
            </a:r>
            <a:r>
              <a:rPr lang="zh-CN" altLang="en-US" sz="1200" dirty="0">
                <a:latin typeface="微软雅黑" panose="020B0503020204020204" pitchFamily="34" charset="-122"/>
                <a:ea typeface="微软雅黑" panose="020B0503020204020204" pitchFamily="34" charset="-122"/>
              </a:rPr>
              <a:t>、暖风出水管：发动机热水进入空调加热器芯体</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7</a:t>
            </a:r>
            <a:r>
              <a:rPr lang="zh-CN" altLang="en-US" sz="1200" dirty="0">
                <a:latin typeface="微软雅黑" panose="020B0503020204020204" pitchFamily="34" charset="-122"/>
                <a:ea typeface="微软雅黑" panose="020B0503020204020204" pitchFamily="34" charset="-122"/>
              </a:rPr>
              <a:t>、暖风回水管：加热器芯体热水回流发动机回水口</a:t>
            </a:r>
            <a:endParaRPr lang="en-US" altLang="zh-CN" sz="1200" dirty="0">
              <a:latin typeface="微软雅黑" panose="020B0503020204020204" pitchFamily="34" charset="-122"/>
              <a:ea typeface="微软雅黑" panose="020B0503020204020204" pitchFamily="34" charset="-122"/>
            </a:endParaRPr>
          </a:p>
          <a:p>
            <a:r>
              <a:rPr lang="en-US" altLang="zh-CN" sz="1200" dirty="0">
                <a:latin typeface="微软雅黑" panose="020B0503020204020204" pitchFamily="34" charset="-122"/>
                <a:ea typeface="微软雅黑" panose="020B0503020204020204" pitchFamily="34" charset="-122"/>
              </a:rPr>
              <a:t>8</a:t>
            </a:r>
            <a:r>
              <a:rPr lang="zh-CN" altLang="en-US" sz="1200" dirty="0">
                <a:latin typeface="微软雅黑" panose="020B0503020204020204" pitchFamily="34" charset="-122"/>
                <a:ea typeface="微软雅黑" panose="020B0503020204020204" pitchFamily="34" charset="-122"/>
              </a:rPr>
              <a:t>、空调内滤芯：</a:t>
            </a:r>
            <a:r>
              <a:rPr lang="zh-CN" altLang="en-US" sz="1200" dirty="0">
                <a:latin typeface="微软雅黑" panose="020B0503020204020204" pitchFamily="34" charset="-122"/>
                <a:ea typeface="微软雅黑" panose="020B0503020204020204" pitchFamily="34" charset="-122"/>
                <a:cs typeface="+mn-ea"/>
                <a:sym typeface="+mn-ea"/>
              </a:rPr>
              <a:t>空气过滤器分内气过滤器和外气过滤器：内气过滤器安装在驾驶室内空调制冷单元的内循环风道进口处，用来洁净驾驶室室内空气的</a:t>
            </a:r>
            <a:endParaRPr lang="en-US" altLang="zh-CN" sz="1200" dirty="0">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2"/>
          <a:stretch>
            <a:fillRect/>
          </a:stretch>
        </p:blipFill>
        <p:spPr>
          <a:xfrm>
            <a:off x="5806882" y="1589373"/>
            <a:ext cx="4472817" cy="3219190"/>
          </a:xfrm>
          <a:prstGeom prst="rect">
            <a:avLst/>
          </a:prstGeom>
        </p:spPr>
      </p:pic>
      <p:pic>
        <p:nvPicPr>
          <p:cNvPr id="5" name="图片 4"/>
          <p:cNvPicPr>
            <a:picLocks noChangeAspect="1"/>
          </p:cNvPicPr>
          <p:nvPr/>
        </p:nvPicPr>
        <p:blipFill>
          <a:blip r:embed="rId3"/>
          <a:stretch>
            <a:fillRect/>
          </a:stretch>
        </p:blipFill>
        <p:spPr>
          <a:xfrm>
            <a:off x="1089581" y="1589373"/>
            <a:ext cx="4339153" cy="3219190"/>
          </a:xfrm>
          <a:prstGeom prst="rect">
            <a:avLst/>
          </a:prstGeom>
        </p:spPr>
      </p:pic>
    </p:spTree>
    <p:extLst>
      <p:ext uri="{BB962C8B-B14F-4D97-AF65-F5344CB8AC3E}">
        <p14:creationId xmlns:p14="http://schemas.microsoft.com/office/powerpoint/2010/main" val="13014574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71775991-BB29-428B-A9CD-40D503288382}"/>
              </a:ext>
            </a:extLst>
          </p:cNvPr>
          <p:cNvGrpSpPr/>
          <p:nvPr/>
        </p:nvGrpSpPr>
        <p:grpSpPr>
          <a:xfrm>
            <a:off x="255553" y="1114622"/>
            <a:ext cx="3358652" cy="3245487"/>
            <a:chOff x="569989" y="974924"/>
            <a:chExt cx="4423102" cy="4274073"/>
          </a:xfrm>
        </p:grpSpPr>
        <p:pic>
          <p:nvPicPr>
            <p:cNvPr id="4" name="图片 3">
              <a:extLst>
                <a:ext uri="{FF2B5EF4-FFF2-40B4-BE49-F238E27FC236}">
                  <a16:creationId xmlns:a16="http://schemas.microsoft.com/office/drawing/2014/main" id="{1FE7BFE1-4FED-4CE2-9285-42CF5EB82E2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09" b="100000" l="0" r="100000"/>
                      </a14:imgEffect>
                    </a14:imgLayer>
                  </a14:imgProps>
                </a:ext>
              </a:extLst>
            </a:blip>
            <a:stretch>
              <a:fillRect/>
            </a:stretch>
          </p:blipFill>
          <p:spPr>
            <a:xfrm>
              <a:off x="980397" y="1392719"/>
              <a:ext cx="4012694" cy="3803740"/>
            </a:xfrm>
            <a:prstGeom prst="rect">
              <a:avLst/>
            </a:prstGeom>
            <a:effectLst>
              <a:outerShdw blurRad="50800" dist="38100" dir="5400000" algn="t" rotWithShape="0">
                <a:prstClr val="black">
                  <a:alpha val="40000"/>
                </a:prstClr>
              </a:outerShdw>
            </a:effectLst>
          </p:spPr>
        </p:pic>
        <p:sp>
          <p:nvSpPr>
            <p:cNvPr id="5" name="文本框 4">
              <a:extLst>
                <a:ext uri="{FF2B5EF4-FFF2-40B4-BE49-F238E27FC236}">
                  <a16:creationId xmlns:a16="http://schemas.microsoft.com/office/drawing/2014/main" id="{70D03107-DDF2-4CC5-A98D-AD56FCEBFA08}"/>
                </a:ext>
              </a:extLst>
            </p:cNvPr>
            <p:cNvSpPr txBox="1"/>
            <p:nvPr/>
          </p:nvSpPr>
          <p:spPr>
            <a:xfrm>
              <a:off x="2246967" y="974924"/>
              <a:ext cx="445851" cy="54421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p>
              <a:r>
                <a:rPr lang="en-US" altLang="zh-CN" sz="1000" dirty="0">
                  <a:solidFill>
                    <a:srgbClr val="00B050"/>
                  </a:solidFill>
                  <a:latin typeface="微软雅黑" panose="020B0503020204020204" pitchFamily="34" charset="-122"/>
                  <a:ea typeface="微软雅黑" panose="020B0503020204020204" pitchFamily="34" charset="-122"/>
                </a:rPr>
                <a:t>XBp1</a:t>
              </a:r>
              <a:endParaRPr lang="zh-CN" altLang="en-US" sz="1000" dirty="0">
                <a:solidFill>
                  <a:srgbClr val="00B050"/>
                </a:solidFill>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60CB7A7A-306E-4E6A-9C3E-2634570583C9}"/>
                </a:ext>
              </a:extLst>
            </p:cNvPr>
            <p:cNvSpPr txBox="1"/>
            <p:nvPr/>
          </p:nvSpPr>
          <p:spPr>
            <a:xfrm>
              <a:off x="2540914" y="984948"/>
              <a:ext cx="445851" cy="53419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defPPr>
                <a:defRPr lang="zh-CN"/>
              </a:defPPr>
              <a:lvl1pPr>
                <a:defRPr sz="1400">
                  <a:solidFill>
                    <a:srgbClr val="00B050"/>
                  </a:solidFill>
                  <a:latin typeface="微软雅黑" panose="020B0503020204020204" pitchFamily="34" charset="-122"/>
                  <a:ea typeface="微软雅黑" panose="020B0503020204020204" pitchFamily="34" charset="-122"/>
                </a:defRPr>
              </a:lvl1pPr>
            </a:lstStyle>
            <a:p>
              <a:r>
                <a:rPr lang="en-US" altLang="zh-CN" sz="1000" dirty="0"/>
                <a:t>XBa1</a:t>
              </a:r>
              <a:endParaRPr lang="zh-CN" altLang="en-US" sz="1000" dirty="0"/>
            </a:p>
          </p:txBody>
        </p:sp>
        <p:sp>
          <p:nvSpPr>
            <p:cNvPr id="7" name="文本框 6">
              <a:extLst>
                <a:ext uri="{FF2B5EF4-FFF2-40B4-BE49-F238E27FC236}">
                  <a16:creationId xmlns:a16="http://schemas.microsoft.com/office/drawing/2014/main" id="{31D06641-0D53-40EF-8387-2A666122DE0E}"/>
                </a:ext>
              </a:extLst>
            </p:cNvPr>
            <p:cNvSpPr txBox="1"/>
            <p:nvPr/>
          </p:nvSpPr>
          <p:spPr>
            <a:xfrm>
              <a:off x="3132827" y="1103479"/>
              <a:ext cx="445851" cy="560427"/>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p>
              <a:r>
                <a:rPr lang="en-US" altLang="zh-CN" sz="1000" dirty="0">
                  <a:solidFill>
                    <a:srgbClr val="00B050"/>
                  </a:solidFill>
                  <a:latin typeface="微软雅黑" panose="020B0503020204020204" pitchFamily="34" charset="-122"/>
                  <a:ea typeface="微软雅黑" panose="020B0503020204020204" pitchFamily="34" charset="-122"/>
                </a:rPr>
                <a:t>XAb2</a:t>
              </a:r>
              <a:endParaRPr lang="zh-CN" altLang="en-US" sz="1000" dirty="0">
                <a:solidFill>
                  <a:srgbClr val="00B05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7AF0B8DF-46D3-425F-B3D6-8BE1996DD4A0}"/>
                </a:ext>
              </a:extLst>
            </p:cNvPr>
            <p:cNvSpPr txBox="1"/>
            <p:nvPr/>
          </p:nvSpPr>
          <p:spPr>
            <a:xfrm>
              <a:off x="3423785" y="1325880"/>
              <a:ext cx="445851" cy="42948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p>
              <a:r>
                <a:rPr lang="en-US" altLang="zh-CN" sz="1000" dirty="0">
                  <a:solidFill>
                    <a:srgbClr val="00B050"/>
                  </a:solidFill>
                  <a:latin typeface="微软雅黑" panose="020B0503020204020204" pitchFamily="34" charset="-122"/>
                  <a:ea typeface="微软雅黑" panose="020B0503020204020204" pitchFamily="34" charset="-122"/>
                </a:rPr>
                <a:t>XBs</a:t>
              </a:r>
              <a:endParaRPr lang="zh-CN" altLang="en-US" sz="1000" dirty="0">
                <a:solidFill>
                  <a:srgbClr val="00B050"/>
                </a:solidFill>
                <a:latin typeface="微软雅黑" panose="020B0503020204020204" pitchFamily="34" charset="-122"/>
                <a:ea typeface="微软雅黑" panose="020B0503020204020204" pitchFamily="34" charset="-122"/>
              </a:endParaRPr>
            </a:p>
          </p:txBody>
        </p:sp>
        <p:sp>
          <p:nvSpPr>
            <p:cNvPr id="9" name="文本框 8">
              <a:extLst>
                <a:ext uri="{FF2B5EF4-FFF2-40B4-BE49-F238E27FC236}">
                  <a16:creationId xmlns:a16="http://schemas.microsoft.com/office/drawing/2014/main" id="{4ACEF54B-F584-4779-A982-3B9F4021F92B}"/>
                </a:ext>
              </a:extLst>
            </p:cNvPr>
            <p:cNvSpPr txBox="1"/>
            <p:nvPr/>
          </p:nvSpPr>
          <p:spPr>
            <a:xfrm>
              <a:off x="2836858" y="1051786"/>
              <a:ext cx="445851" cy="522254"/>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p>
              <a:r>
                <a:rPr lang="en-US" altLang="zh-CN" sz="1000" dirty="0">
                  <a:solidFill>
                    <a:srgbClr val="00B050"/>
                  </a:solidFill>
                  <a:latin typeface="微软雅黑" panose="020B0503020204020204" pitchFamily="34" charset="-122"/>
                  <a:ea typeface="微软雅黑" panose="020B0503020204020204" pitchFamily="34" charset="-122"/>
                </a:rPr>
                <a:t>(</a:t>
              </a:r>
              <a:r>
                <a:rPr lang="en-US" altLang="zh-CN" sz="1000" dirty="0" err="1">
                  <a:solidFill>
                    <a:srgbClr val="00B050"/>
                  </a:solidFill>
                  <a:latin typeface="微软雅黑" panose="020B0503020204020204" pitchFamily="34" charset="-122"/>
                  <a:ea typeface="微软雅黑" panose="020B0503020204020204" pitchFamily="34" charset="-122"/>
                </a:rPr>
                <a:t>XBo</a:t>
              </a:r>
              <a:r>
                <a:rPr lang="en-US" altLang="zh-CN" sz="1000" dirty="0">
                  <a:solidFill>
                    <a:srgbClr val="00B050"/>
                  </a:solidFill>
                  <a:latin typeface="微软雅黑" panose="020B0503020204020204" pitchFamily="34" charset="-122"/>
                  <a:ea typeface="微软雅黑" panose="020B0503020204020204" pitchFamily="34" charset="-122"/>
                </a:rPr>
                <a:t>)</a:t>
              </a:r>
              <a:endParaRPr lang="zh-CN" altLang="en-US" sz="1000" dirty="0">
                <a:solidFill>
                  <a:srgbClr val="00B05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BE6621AD-B336-4BE1-A714-0B520777D099}"/>
                </a:ext>
              </a:extLst>
            </p:cNvPr>
            <p:cNvSpPr txBox="1"/>
            <p:nvPr/>
          </p:nvSpPr>
          <p:spPr>
            <a:xfrm>
              <a:off x="3724764" y="1325881"/>
              <a:ext cx="445851" cy="4963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p>
              <a:r>
                <a:rPr lang="en-US" altLang="zh-CN" sz="1000" dirty="0" err="1">
                  <a:solidFill>
                    <a:srgbClr val="00B050"/>
                  </a:solidFill>
                  <a:latin typeface="微软雅黑" panose="020B0503020204020204" pitchFamily="34" charset="-122"/>
                  <a:ea typeface="微软雅黑" panose="020B0503020204020204" pitchFamily="34" charset="-122"/>
                </a:rPr>
                <a:t>XAtr</a:t>
              </a:r>
              <a:endParaRPr lang="zh-CN" altLang="en-US" sz="1000" dirty="0">
                <a:solidFill>
                  <a:srgbClr val="00B05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035B8908-3ACF-44D3-919B-9551F2F5799F}"/>
                </a:ext>
              </a:extLst>
            </p:cNvPr>
            <p:cNvSpPr txBox="1"/>
            <p:nvPr/>
          </p:nvSpPr>
          <p:spPr>
            <a:xfrm>
              <a:off x="1979647" y="1604183"/>
              <a:ext cx="445851" cy="57426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defPPr>
                <a:defRPr lang="zh-CN"/>
              </a:defPPr>
              <a:lvl1pPr>
                <a:defRPr sz="1400">
                  <a:solidFill>
                    <a:srgbClr val="00B050"/>
                  </a:solidFill>
                  <a:latin typeface="微软雅黑" panose="020B0503020204020204" pitchFamily="34" charset="-122"/>
                  <a:ea typeface="微软雅黑" panose="020B0503020204020204" pitchFamily="34" charset="-122"/>
                </a:defRPr>
              </a:lvl1pPr>
            </a:lstStyle>
            <a:p>
              <a:r>
                <a:rPr lang="en-US" altLang="zh-CN" sz="1000" dirty="0">
                  <a:solidFill>
                    <a:srgbClr val="FFFF00"/>
                  </a:solidFill>
                </a:rPr>
                <a:t>XBa2</a:t>
              </a:r>
              <a:endParaRPr lang="zh-CN" altLang="en-US" sz="1000" dirty="0">
                <a:solidFill>
                  <a:srgbClr val="FFFF00"/>
                </a:solidFill>
              </a:endParaRPr>
            </a:p>
          </p:txBody>
        </p:sp>
        <p:sp>
          <p:nvSpPr>
            <p:cNvPr id="13" name="文本框 12">
              <a:extLst>
                <a:ext uri="{FF2B5EF4-FFF2-40B4-BE49-F238E27FC236}">
                  <a16:creationId xmlns:a16="http://schemas.microsoft.com/office/drawing/2014/main" id="{8F626DA6-3000-4F4A-AE93-70A9E657C3E1}"/>
                </a:ext>
              </a:extLst>
            </p:cNvPr>
            <p:cNvSpPr txBox="1"/>
            <p:nvPr/>
          </p:nvSpPr>
          <p:spPr>
            <a:xfrm>
              <a:off x="2280627" y="1651721"/>
              <a:ext cx="445851" cy="57426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defPPr>
                <a:defRPr lang="zh-CN"/>
              </a:defPPr>
              <a:lvl1pPr>
                <a:defRPr sz="1400">
                  <a:solidFill>
                    <a:srgbClr val="00B050"/>
                  </a:solidFill>
                  <a:latin typeface="微软雅黑" panose="020B0503020204020204" pitchFamily="34" charset="-122"/>
                  <a:ea typeface="微软雅黑" panose="020B0503020204020204" pitchFamily="34" charset="-122"/>
                </a:defRPr>
              </a:lvl1pPr>
            </a:lstStyle>
            <a:p>
              <a:r>
                <a:rPr lang="en-US" altLang="zh-CN" sz="1000" dirty="0" err="1">
                  <a:solidFill>
                    <a:srgbClr val="FFFF00"/>
                  </a:solidFill>
                </a:rPr>
                <a:t>XAk</a:t>
              </a:r>
              <a:endParaRPr lang="zh-CN" altLang="en-US" sz="1000" dirty="0">
                <a:solidFill>
                  <a:srgbClr val="FFFF00"/>
                </a:solidFill>
              </a:endParaRPr>
            </a:p>
          </p:txBody>
        </p:sp>
        <p:sp>
          <p:nvSpPr>
            <p:cNvPr id="14" name="文本框 13">
              <a:extLst>
                <a:ext uri="{FF2B5EF4-FFF2-40B4-BE49-F238E27FC236}">
                  <a16:creationId xmlns:a16="http://schemas.microsoft.com/office/drawing/2014/main" id="{0BF93655-80C9-4C52-B1A5-F1BC3194606C}"/>
                </a:ext>
              </a:extLst>
            </p:cNvPr>
            <p:cNvSpPr txBox="1"/>
            <p:nvPr/>
          </p:nvSpPr>
          <p:spPr>
            <a:xfrm>
              <a:off x="2558711" y="1812150"/>
              <a:ext cx="445851" cy="57426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defPPr>
                <a:defRPr lang="zh-CN"/>
              </a:defPPr>
              <a:lvl1pPr>
                <a:defRPr sz="1400">
                  <a:solidFill>
                    <a:srgbClr val="00B050"/>
                  </a:solidFill>
                  <a:latin typeface="微软雅黑" panose="020B0503020204020204" pitchFamily="34" charset="-122"/>
                  <a:ea typeface="微软雅黑" panose="020B0503020204020204" pitchFamily="34" charset="-122"/>
                </a:defRPr>
              </a:lvl1pPr>
            </a:lstStyle>
            <a:p>
              <a:r>
                <a:rPr lang="en-US" altLang="zh-CN" sz="1000" dirty="0">
                  <a:solidFill>
                    <a:srgbClr val="FFFF00"/>
                  </a:solidFill>
                </a:rPr>
                <a:t>XBb1</a:t>
              </a:r>
              <a:endParaRPr lang="zh-CN" altLang="en-US" sz="1000" dirty="0">
                <a:solidFill>
                  <a:srgbClr val="FFFF00"/>
                </a:solidFill>
              </a:endParaRPr>
            </a:p>
          </p:txBody>
        </p:sp>
        <p:sp>
          <p:nvSpPr>
            <p:cNvPr id="15" name="文本框 14">
              <a:extLst>
                <a:ext uri="{FF2B5EF4-FFF2-40B4-BE49-F238E27FC236}">
                  <a16:creationId xmlns:a16="http://schemas.microsoft.com/office/drawing/2014/main" id="{2694F5B1-2572-4CF1-9F80-E359BF9C7369}"/>
                </a:ext>
              </a:extLst>
            </p:cNvPr>
            <p:cNvSpPr txBox="1"/>
            <p:nvPr/>
          </p:nvSpPr>
          <p:spPr>
            <a:xfrm>
              <a:off x="2850101" y="1935091"/>
              <a:ext cx="445851" cy="496320"/>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p>
              <a:r>
                <a:rPr lang="en-US" altLang="zh-CN" sz="1000" dirty="0" err="1">
                  <a:solidFill>
                    <a:srgbClr val="FFFF00"/>
                  </a:solidFill>
                  <a:latin typeface="微软雅黑" panose="020B0503020204020204" pitchFamily="34" charset="-122"/>
                  <a:ea typeface="微软雅黑" panose="020B0503020204020204" pitchFamily="34" charset="-122"/>
                </a:rPr>
                <a:t>XAtL</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F9CE8BF5-48ED-4B2C-BD1D-8C087B95208D}"/>
                </a:ext>
              </a:extLst>
            </p:cNvPr>
            <p:cNvSpPr txBox="1"/>
            <p:nvPr/>
          </p:nvSpPr>
          <p:spPr>
            <a:xfrm>
              <a:off x="569989" y="2099282"/>
              <a:ext cx="555636" cy="32425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chemeClr val="accent6"/>
                  </a:solidFill>
                  <a:latin typeface="微软雅黑" panose="020B0503020204020204" pitchFamily="34" charset="-122"/>
                  <a:ea typeface="微软雅黑" panose="020B0503020204020204" pitchFamily="34" charset="-122"/>
                </a:rPr>
                <a:t>PaL</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cxnSp>
          <p:nvCxnSpPr>
            <p:cNvPr id="17" name="直接箭头连接符 16">
              <a:extLst>
                <a:ext uri="{FF2B5EF4-FFF2-40B4-BE49-F238E27FC236}">
                  <a16:creationId xmlns:a16="http://schemas.microsoft.com/office/drawing/2014/main" id="{280A9B25-DC3A-4C19-BBE8-462BDC9AD197}"/>
                </a:ext>
              </a:extLst>
            </p:cNvPr>
            <p:cNvCxnSpPr>
              <a:stCxn id="16" idx="3"/>
            </p:cNvCxnSpPr>
            <p:nvPr/>
          </p:nvCxnSpPr>
          <p:spPr>
            <a:xfrm>
              <a:off x="1125625" y="2261410"/>
              <a:ext cx="411956" cy="46654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18" name="文本框 17">
              <a:extLst>
                <a:ext uri="{FF2B5EF4-FFF2-40B4-BE49-F238E27FC236}">
                  <a16:creationId xmlns:a16="http://schemas.microsoft.com/office/drawing/2014/main" id="{7A493AEE-4CFE-4944-9A7F-198883EC558C}"/>
                </a:ext>
              </a:extLst>
            </p:cNvPr>
            <p:cNvSpPr txBox="1"/>
            <p:nvPr/>
          </p:nvSpPr>
          <p:spPr>
            <a:xfrm>
              <a:off x="2626551" y="2653812"/>
              <a:ext cx="536755" cy="32425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chemeClr val="bg1"/>
                  </a:solidFill>
                  <a:latin typeface="微软雅黑" panose="020B0503020204020204" pitchFamily="34" charset="-122"/>
                  <a:ea typeface="微软雅黑" panose="020B0503020204020204" pitchFamily="34" charset="-122"/>
                </a:rPr>
                <a:t>PbL</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19" name="直接箭头连接符 18">
              <a:extLst>
                <a:ext uri="{FF2B5EF4-FFF2-40B4-BE49-F238E27FC236}">
                  <a16:creationId xmlns:a16="http://schemas.microsoft.com/office/drawing/2014/main" id="{E39ACA6D-9C1C-48C7-AFF0-A0A9F34AF88D}"/>
                </a:ext>
              </a:extLst>
            </p:cNvPr>
            <p:cNvCxnSpPr>
              <a:stCxn id="18" idx="1"/>
            </p:cNvCxnSpPr>
            <p:nvPr/>
          </p:nvCxnSpPr>
          <p:spPr>
            <a:xfrm flipH="1">
              <a:off x="2277449" y="2815941"/>
              <a:ext cx="349102" cy="72039"/>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20" name="文本框 19">
              <a:extLst>
                <a:ext uri="{FF2B5EF4-FFF2-40B4-BE49-F238E27FC236}">
                  <a16:creationId xmlns:a16="http://schemas.microsoft.com/office/drawing/2014/main" id="{B7CAE96B-5DA7-4470-AE79-826319CE0328}"/>
                </a:ext>
              </a:extLst>
            </p:cNvPr>
            <p:cNvSpPr txBox="1"/>
            <p:nvPr/>
          </p:nvSpPr>
          <p:spPr>
            <a:xfrm>
              <a:off x="3205290" y="2828845"/>
              <a:ext cx="467681" cy="32425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chemeClr val="bg1"/>
                  </a:solidFill>
                  <a:latin typeface="微软雅黑" panose="020B0503020204020204" pitchFamily="34" charset="-122"/>
                  <a:ea typeface="微软雅黑" panose="020B0503020204020204" pitchFamily="34" charset="-122"/>
                </a:rPr>
                <a:t>Pz</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21" name="直接箭头连接符 20">
              <a:extLst>
                <a:ext uri="{FF2B5EF4-FFF2-40B4-BE49-F238E27FC236}">
                  <a16:creationId xmlns:a16="http://schemas.microsoft.com/office/drawing/2014/main" id="{77D93BA4-8CCD-4B1B-AF69-275320C45DDB}"/>
                </a:ext>
              </a:extLst>
            </p:cNvPr>
            <p:cNvCxnSpPr>
              <a:stCxn id="20" idx="1"/>
            </p:cNvCxnSpPr>
            <p:nvPr/>
          </p:nvCxnSpPr>
          <p:spPr>
            <a:xfrm flipH="1">
              <a:off x="2856189" y="2990974"/>
              <a:ext cx="349102" cy="72039"/>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22" name="文本框 21">
              <a:extLst>
                <a:ext uri="{FF2B5EF4-FFF2-40B4-BE49-F238E27FC236}">
                  <a16:creationId xmlns:a16="http://schemas.microsoft.com/office/drawing/2014/main" id="{EAD49262-0159-45CD-824A-BA7C4110A865}"/>
                </a:ext>
              </a:extLst>
            </p:cNvPr>
            <p:cNvSpPr txBox="1"/>
            <p:nvPr/>
          </p:nvSpPr>
          <p:spPr>
            <a:xfrm>
              <a:off x="2342308" y="4924742"/>
              <a:ext cx="501873" cy="32425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chemeClr val="accent6"/>
                  </a:solidFill>
                  <a:latin typeface="微软雅黑" panose="020B0503020204020204" pitchFamily="34" charset="-122"/>
                  <a:ea typeface="微软雅黑" panose="020B0503020204020204" pitchFamily="34" charset="-122"/>
                </a:rPr>
                <a:t>PG</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cxnSp>
          <p:nvCxnSpPr>
            <p:cNvPr id="23" name="直接箭头连接符 22">
              <a:extLst>
                <a:ext uri="{FF2B5EF4-FFF2-40B4-BE49-F238E27FC236}">
                  <a16:creationId xmlns:a16="http://schemas.microsoft.com/office/drawing/2014/main" id="{DA8E32B8-9D15-4800-857E-FA29AEB4367D}"/>
                </a:ext>
              </a:extLst>
            </p:cNvPr>
            <p:cNvCxnSpPr>
              <a:stCxn id="22" idx="3"/>
            </p:cNvCxnSpPr>
            <p:nvPr/>
          </p:nvCxnSpPr>
          <p:spPr>
            <a:xfrm flipV="1">
              <a:off x="2844181" y="4478944"/>
              <a:ext cx="326921" cy="607926"/>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24" name="文本框 23">
              <a:extLst>
                <a:ext uri="{FF2B5EF4-FFF2-40B4-BE49-F238E27FC236}">
                  <a16:creationId xmlns:a16="http://schemas.microsoft.com/office/drawing/2014/main" id="{2B3A327F-6159-4D75-9B11-805D9C581C2F}"/>
                </a:ext>
              </a:extLst>
            </p:cNvPr>
            <p:cNvSpPr txBox="1"/>
            <p:nvPr/>
          </p:nvSpPr>
          <p:spPr>
            <a:xfrm>
              <a:off x="3391424" y="3935133"/>
              <a:ext cx="501873" cy="32425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chemeClr val="bg1"/>
                  </a:solidFill>
                  <a:latin typeface="微软雅黑" panose="020B0503020204020204" pitchFamily="34" charset="-122"/>
                  <a:ea typeface="微软雅黑" panose="020B0503020204020204" pitchFamily="34" charset="-122"/>
                </a:rPr>
                <a:t>Px</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25" name="直接箭头连接符 24">
              <a:extLst>
                <a:ext uri="{FF2B5EF4-FFF2-40B4-BE49-F238E27FC236}">
                  <a16:creationId xmlns:a16="http://schemas.microsoft.com/office/drawing/2014/main" id="{C20F4A79-3EED-4EC0-BBAF-8260A03A29B5}"/>
                </a:ext>
              </a:extLst>
            </p:cNvPr>
            <p:cNvCxnSpPr>
              <a:stCxn id="24" idx="1"/>
            </p:cNvCxnSpPr>
            <p:nvPr/>
          </p:nvCxnSpPr>
          <p:spPr>
            <a:xfrm flipH="1">
              <a:off x="3040381" y="4097262"/>
              <a:ext cx="351043" cy="212405"/>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26" name="文本框 25">
              <a:extLst>
                <a:ext uri="{FF2B5EF4-FFF2-40B4-BE49-F238E27FC236}">
                  <a16:creationId xmlns:a16="http://schemas.microsoft.com/office/drawing/2014/main" id="{3BDD39F0-DDBF-4BDC-B354-0961F7D631C2}"/>
                </a:ext>
              </a:extLst>
            </p:cNvPr>
            <p:cNvSpPr txBox="1"/>
            <p:nvPr/>
          </p:nvSpPr>
          <p:spPr>
            <a:xfrm>
              <a:off x="1643991" y="4655282"/>
              <a:ext cx="501873" cy="32425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chemeClr val="accent6"/>
                  </a:solidFill>
                  <a:latin typeface="微软雅黑" panose="020B0503020204020204" pitchFamily="34" charset="-122"/>
                  <a:ea typeface="微软雅黑" panose="020B0503020204020204" pitchFamily="34" charset="-122"/>
                </a:rPr>
                <a:t>Py</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cxnSp>
          <p:nvCxnSpPr>
            <p:cNvPr id="27" name="直接箭头连接符 26">
              <a:extLst>
                <a:ext uri="{FF2B5EF4-FFF2-40B4-BE49-F238E27FC236}">
                  <a16:creationId xmlns:a16="http://schemas.microsoft.com/office/drawing/2014/main" id="{052BCB53-6E0B-4995-8CA8-4A82D2C27DFD}"/>
                </a:ext>
              </a:extLst>
            </p:cNvPr>
            <p:cNvCxnSpPr>
              <a:stCxn id="26" idx="1"/>
            </p:cNvCxnSpPr>
            <p:nvPr/>
          </p:nvCxnSpPr>
          <p:spPr>
            <a:xfrm flipH="1">
              <a:off x="1292948" y="4817411"/>
              <a:ext cx="351043" cy="212405"/>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cxnSp>
          <p:nvCxnSpPr>
            <p:cNvPr id="28" name="直接箭头连接符 27">
              <a:extLst>
                <a:ext uri="{FF2B5EF4-FFF2-40B4-BE49-F238E27FC236}">
                  <a16:creationId xmlns:a16="http://schemas.microsoft.com/office/drawing/2014/main" id="{D990D6EC-171A-4F1F-9648-E1AC1211BA54}"/>
                </a:ext>
              </a:extLst>
            </p:cNvPr>
            <p:cNvCxnSpPr>
              <a:stCxn id="26" idx="3"/>
            </p:cNvCxnSpPr>
            <p:nvPr/>
          </p:nvCxnSpPr>
          <p:spPr>
            <a:xfrm flipV="1">
              <a:off x="2145864" y="4362826"/>
              <a:ext cx="523366" cy="454585"/>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grpSp>
      <p:grpSp>
        <p:nvGrpSpPr>
          <p:cNvPr id="29" name="组合 28">
            <a:extLst>
              <a:ext uri="{FF2B5EF4-FFF2-40B4-BE49-F238E27FC236}">
                <a16:creationId xmlns:a16="http://schemas.microsoft.com/office/drawing/2014/main" id="{AC06D56A-443B-4566-BB20-5F07F37098FB}"/>
              </a:ext>
            </a:extLst>
          </p:cNvPr>
          <p:cNvGrpSpPr/>
          <p:nvPr/>
        </p:nvGrpSpPr>
        <p:grpSpPr>
          <a:xfrm>
            <a:off x="4799596" y="1143171"/>
            <a:ext cx="3290519" cy="3174413"/>
            <a:chOff x="6637220" y="1595341"/>
            <a:chExt cx="4278267" cy="4127309"/>
          </a:xfrm>
        </p:grpSpPr>
        <p:pic>
          <p:nvPicPr>
            <p:cNvPr id="30" name="图片 29">
              <a:extLst>
                <a:ext uri="{FF2B5EF4-FFF2-40B4-BE49-F238E27FC236}">
                  <a16:creationId xmlns:a16="http://schemas.microsoft.com/office/drawing/2014/main" id="{1CEDC55E-A2DE-4EDA-B4DE-A5EE0EC643F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0" r="100000"/>
                      </a14:imgEffect>
                    </a14:imgLayer>
                  </a14:imgProps>
                </a:ext>
              </a:extLst>
            </a:blip>
            <a:stretch>
              <a:fillRect/>
            </a:stretch>
          </p:blipFill>
          <p:spPr>
            <a:xfrm>
              <a:off x="6703728" y="1595341"/>
              <a:ext cx="3667092" cy="3398495"/>
            </a:xfrm>
            <a:prstGeom prst="rect">
              <a:avLst/>
            </a:prstGeom>
            <a:effectLst>
              <a:outerShdw blurRad="50800" dist="38100" dir="5400000" algn="t" rotWithShape="0">
                <a:prstClr val="black">
                  <a:alpha val="40000"/>
                </a:prstClr>
              </a:outerShdw>
            </a:effectLst>
          </p:spPr>
        </p:pic>
        <p:sp>
          <p:nvSpPr>
            <p:cNvPr id="31" name="文本框 30">
              <a:extLst>
                <a:ext uri="{FF2B5EF4-FFF2-40B4-BE49-F238E27FC236}">
                  <a16:creationId xmlns:a16="http://schemas.microsoft.com/office/drawing/2014/main" id="{3A9B29D5-5CD6-4F8E-B7DA-06D7965D7746}"/>
                </a:ext>
              </a:extLst>
            </p:cNvPr>
            <p:cNvSpPr txBox="1"/>
            <p:nvPr/>
          </p:nvSpPr>
          <p:spPr>
            <a:xfrm>
              <a:off x="9761220" y="1737423"/>
              <a:ext cx="568075"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chemeClr val="accent6"/>
                  </a:solidFill>
                  <a:latin typeface="微软雅黑" panose="020B0503020204020204" pitchFamily="34" charset="-122"/>
                  <a:ea typeface="微软雅黑" panose="020B0503020204020204" pitchFamily="34" charset="-122"/>
                </a:rPr>
                <a:t>Dr3</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cxnSp>
          <p:nvCxnSpPr>
            <p:cNvPr id="32" name="直接箭头连接符 31">
              <a:extLst>
                <a:ext uri="{FF2B5EF4-FFF2-40B4-BE49-F238E27FC236}">
                  <a16:creationId xmlns:a16="http://schemas.microsoft.com/office/drawing/2014/main" id="{1511CF76-5BCA-4880-BF2B-66427BD34593}"/>
                </a:ext>
              </a:extLst>
            </p:cNvPr>
            <p:cNvCxnSpPr>
              <a:stCxn id="31" idx="1"/>
            </p:cNvCxnSpPr>
            <p:nvPr/>
          </p:nvCxnSpPr>
          <p:spPr>
            <a:xfrm flipH="1">
              <a:off x="9508101" y="1897490"/>
              <a:ext cx="253119" cy="280952"/>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33" name="文本框 32">
              <a:extLst>
                <a:ext uri="{FF2B5EF4-FFF2-40B4-BE49-F238E27FC236}">
                  <a16:creationId xmlns:a16="http://schemas.microsoft.com/office/drawing/2014/main" id="{3500E037-50B0-4B96-B19E-852EEC30EC2F}"/>
                </a:ext>
              </a:extLst>
            </p:cNvPr>
            <p:cNvSpPr txBox="1"/>
            <p:nvPr/>
          </p:nvSpPr>
          <p:spPr>
            <a:xfrm>
              <a:off x="10226981" y="4989185"/>
              <a:ext cx="687202"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chemeClr val="accent6"/>
                  </a:solidFill>
                  <a:latin typeface="微软雅黑" panose="020B0503020204020204" pitchFamily="34" charset="-122"/>
                  <a:ea typeface="微软雅黑" panose="020B0503020204020204" pitchFamily="34" charset="-122"/>
                </a:rPr>
                <a:t>XAa2</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30747D2B-9C16-4B3F-9A7A-511F75653FE8}"/>
                </a:ext>
              </a:extLst>
            </p:cNvPr>
            <p:cNvSpPr txBox="1"/>
            <p:nvPr/>
          </p:nvSpPr>
          <p:spPr>
            <a:xfrm>
              <a:off x="10149840" y="5332879"/>
              <a:ext cx="587662"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chemeClr val="accent6"/>
                  </a:solidFill>
                  <a:latin typeface="微软雅黑" panose="020B0503020204020204" pitchFamily="34" charset="-122"/>
                  <a:ea typeface="微软雅黑" panose="020B0503020204020204" pitchFamily="34" charset="-122"/>
                </a:rPr>
                <a:t>XBk</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3E870DAA-8600-47F4-A3A5-AE1F6FF5934F}"/>
                </a:ext>
              </a:extLst>
            </p:cNvPr>
            <p:cNvSpPr txBox="1"/>
            <p:nvPr/>
          </p:nvSpPr>
          <p:spPr>
            <a:xfrm>
              <a:off x="9318836" y="5365507"/>
              <a:ext cx="584482"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chemeClr val="accent6"/>
                  </a:solidFill>
                  <a:latin typeface="微软雅黑" panose="020B0503020204020204" pitchFamily="34" charset="-122"/>
                  <a:ea typeface="微软雅黑" panose="020B0503020204020204" pitchFamily="34" charset="-122"/>
                </a:rPr>
                <a:t>PCk</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887D08D4-BBAA-40A9-AF19-07CD20600632}"/>
                </a:ext>
              </a:extLst>
            </p:cNvPr>
            <p:cNvSpPr txBox="1"/>
            <p:nvPr/>
          </p:nvSpPr>
          <p:spPr>
            <a:xfrm rot="5400000">
              <a:off x="6844425" y="5211238"/>
              <a:ext cx="440181" cy="582643"/>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defPPr>
                <a:defRPr lang="zh-CN"/>
              </a:defPPr>
              <a:lvl1pPr>
                <a:defRPr sz="1400">
                  <a:solidFill>
                    <a:schemeClr val="accent6"/>
                  </a:solidFill>
                  <a:latin typeface="微软雅黑" panose="020B0503020204020204" pitchFamily="34" charset="-122"/>
                  <a:ea typeface="微软雅黑" panose="020B0503020204020204" pitchFamily="34" charset="-122"/>
                </a:defRPr>
              </a:lvl1pPr>
            </a:lstStyle>
            <a:p>
              <a:r>
                <a:rPr lang="en-US" altLang="zh-CN" sz="1000" dirty="0"/>
                <a:t>XAb1</a:t>
              </a:r>
              <a:endParaRPr lang="zh-CN" altLang="en-US" sz="1000" dirty="0"/>
            </a:p>
          </p:txBody>
        </p:sp>
        <p:sp>
          <p:nvSpPr>
            <p:cNvPr id="37" name="文本框 36">
              <a:extLst>
                <a:ext uri="{FF2B5EF4-FFF2-40B4-BE49-F238E27FC236}">
                  <a16:creationId xmlns:a16="http://schemas.microsoft.com/office/drawing/2014/main" id="{A35D3131-9650-4F0C-AB47-8DEDC224BA5E}"/>
                </a:ext>
              </a:extLst>
            </p:cNvPr>
            <p:cNvSpPr txBox="1"/>
            <p:nvPr/>
          </p:nvSpPr>
          <p:spPr>
            <a:xfrm rot="5400000">
              <a:off x="6766384" y="4841508"/>
              <a:ext cx="440181" cy="476815"/>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defPPr>
                <a:defRPr lang="zh-CN"/>
              </a:defPPr>
              <a:lvl1pPr>
                <a:defRPr sz="1400">
                  <a:solidFill>
                    <a:schemeClr val="accent6"/>
                  </a:solidFill>
                  <a:latin typeface="微软雅黑" panose="020B0503020204020204" pitchFamily="34" charset="-122"/>
                  <a:ea typeface="微软雅黑" panose="020B0503020204020204" pitchFamily="34" charset="-122"/>
                </a:defRPr>
              </a:lvl1pPr>
            </a:lstStyle>
            <a:p>
              <a:r>
                <a:rPr lang="en-US" altLang="zh-CN" sz="1000" dirty="0" err="1"/>
                <a:t>XBtL</a:t>
              </a:r>
              <a:endParaRPr lang="zh-CN" altLang="en-US" sz="1000" dirty="0"/>
            </a:p>
          </p:txBody>
        </p:sp>
        <p:sp>
          <p:nvSpPr>
            <p:cNvPr id="38" name="文本框 37">
              <a:extLst>
                <a:ext uri="{FF2B5EF4-FFF2-40B4-BE49-F238E27FC236}">
                  <a16:creationId xmlns:a16="http://schemas.microsoft.com/office/drawing/2014/main" id="{4A6DB407-1091-429D-A1D5-0BB1B43FB011}"/>
                </a:ext>
              </a:extLst>
            </p:cNvPr>
            <p:cNvSpPr txBox="1"/>
            <p:nvPr/>
          </p:nvSpPr>
          <p:spPr>
            <a:xfrm>
              <a:off x="6637220" y="4516782"/>
              <a:ext cx="606598"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chemeClr val="accent6"/>
                  </a:solidFill>
                  <a:latin typeface="微软雅黑" panose="020B0503020204020204" pitchFamily="34" charset="-122"/>
                  <a:ea typeface="微软雅黑" panose="020B0503020204020204" pitchFamily="34" charset="-122"/>
                </a:rPr>
                <a:t>(</a:t>
              </a:r>
              <a:r>
                <a:rPr lang="en-US" altLang="zh-CN" sz="1000" dirty="0" err="1">
                  <a:solidFill>
                    <a:schemeClr val="accent6"/>
                  </a:solidFill>
                  <a:latin typeface="微软雅黑" panose="020B0503020204020204" pitchFamily="34" charset="-122"/>
                  <a:ea typeface="微软雅黑" panose="020B0503020204020204" pitchFamily="34" charset="-122"/>
                </a:rPr>
                <a:t>PTa</a:t>
              </a:r>
              <a:r>
                <a:rPr lang="en-US" altLang="zh-CN" sz="1000" dirty="0">
                  <a:solidFill>
                    <a:schemeClr val="accent6"/>
                  </a:solidFill>
                  <a:latin typeface="微软雅黑" panose="020B0503020204020204" pitchFamily="34" charset="-122"/>
                  <a:ea typeface="微软雅黑" panose="020B0503020204020204" pitchFamily="34" charset="-122"/>
                </a:rPr>
                <a:t>)</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cxnSp>
          <p:nvCxnSpPr>
            <p:cNvPr id="39" name="直接箭头连接符 38">
              <a:extLst>
                <a:ext uri="{FF2B5EF4-FFF2-40B4-BE49-F238E27FC236}">
                  <a16:creationId xmlns:a16="http://schemas.microsoft.com/office/drawing/2014/main" id="{B75FC899-CF2D-49BA-8B7A-9E855A70BE86}"/>
                </a:ext>
              </a:extLst>
            </p:cNvPr>
            <p:cNvCxnSpPr>
              <a:stCxn id="33" idx="1"/>
            </p:cNvCxnSpPr>
            <p:nvPr/>
          </p:nvCxnSpPr>
          <p:spPr>
            <a:xfrm flipH="1" flipV="1">
              <a:off x="9089456" y="4655285"/>
              <a:ext cx="1137525" cy="493967"/>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40" name="直接箭头连接符 39">
              <a:extLst>
                <a:ext uri="{FF2B5EF4-FFF2-40B4-BE49-F238E27FC236}">
                  <a16:creationId xmlns:a16="http://schemas.microsoft.com/office/drawing/2014/main" id="{B9BE5153-5932-432C-8215-91A6D59C6E23}"/>
                </a:ext>
              </a:extLst>
            </p:cNvPr>
            <p:cNvCxnSpPr>
              <a:stCxn id="34" idx="1"/>
            </p:cNvCxnSpPr>
            <p:nvPr/>
          </p:nvCxnSpPr>
          <p:spPr>
            <a:xfrm flipH="1" flipV="1">
              <a:off x="8954446" y="4749393"/>
              <a:ext cx="1195393" cy="743552"/>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41" name="直接箭头连接符 40">
              <a:extLst>
                <a:ext uri="{FF2B5EF4-FFF2-40B4-BE49-F238E27FC236}">
                  <a16:creationId xmlns:a16="http://schemas.microsoft.com/office/drawing/2014/main" id="{9F781192-D72B-425A-BC11-38FF9D7A5B81}"/>
                </a:ext>
              </a:extLst>
            </p:cNvPr>
            <p:cNvCxnSpPr>
              <a:stCxn id="35" idx="1"/>
            </p:cNvCxnSpPr>
            <p:nvPr/>
          </p:nvCxnSpPr>
          <p:spPr>
            <a:xfrm flipH="1" flipV="1">
              <a:off x="8774503" y="4843466"/>
              <a:ext cx="544333" cy="682108"/>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42" name="直接箭头连接符 41">
              <a:extLst>
                <a:ext uri="{FF2B5EF4-FFF2-40B4-BE49-F238E27FC236}">
                  <a16:creationId xmlns:a16="http://schemas.microsoft.com/office/drawing/2014/main" id="{B07E4129-EB77-4320-8097-85A861065016}"/>
                </a:ext>
              </a:extLst>
            </p:cNvPr>
            <p:cNvCxnSpPr>
              <a:stCxn id="36" idx="0"/>
            </p:cNvCxnSpPr>
            <p:nvPr/>
          </p:nvCxnSpPr>
          <p:spPr>
            <a:xfrm flipV="1">
              <a:off x="7355837" y="4452311"/>
              <a:ext cx="1015963" cy="1050249"/>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43" name="直接箭头连接符 42">
              <a:extLst>
                <a:ext uri="{FF2B5EF4-FFF2-40B4-BE49-F238E27FC236}">
                  <a16:creationId xmlns:a16="http://schemas.microsoft.com/office/drawing/2014/main" id="{D3605F18-0617-49A6-B795-465FEEC7BF86}"/>
                </a:ext>
              </a:extLst>
            </p:cNvPr>
            <p:cNvCxnSpPr>
              <a:stCxn id="37" idx="0"/>
            </p:cNvCxnSpPr>
            <p:nvPr/>
          </p:nvCxnSpPr>
          <p:spPr>
            <a:xfrm flipV="1">
              <a:off x="7224882" y="4370968"/>
              <a:ext cx="798060" cy="708948"/>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cxnSp>
          <p:nvCxnSpPr>
            <p:cNvPr id="44" name="直接箭头连接符 43">
              <a:extLst>
                <a:ext uri="{FF2B5EF4-FFF2-40B4-BE49-F238E27FC236}">
                  <a16:creationId xmlns:a16="http://schemas.microsoft.com/office/drawing/2014/main" id="{61677343-9A01-48DD-81A9-74C4EB27D7ED}"/>
                </a:ext>
              </a:extLst>
            </p:cNvPr>
            <p:cNvCxnSpPr>
              <a:stCxn id="38" idx="3"/>
            </p:cNvCxnSpPr>
            <p:nvPr/>
          </p:nvCxnSpPr>
          <p:spPr>
            <a:xfrm flipV="1">
              <a:off x="7243818" y="4265071"/>
              <a:ext cx="365721" cy="411777"/>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45" name="文本框 44">
              <a:extLst>
                <a:ext uri="{FF2B5EF4-FFF2-40B4-BE49-F238E27FC236}">
                  <a16:creationId xmlns:a16="http://schemas.microsoft.com/office/drawing/2014/main" id="{08B01884-4B66-47E4-A6A1-E707BCD67B84}"/>
                </a:ext>
              </a:extLst>
            </p:cNvPr>
            <p:cNvSpPr txBox="1"/>
            <p:nvPr/>
          </p:nvSpPr>
          <p:spPr>
            <a:xfrm rot="5400000">
              <a:off x="8195937" y="5190852"/>
              <a:ext cx="440181" cy="40458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p>
              <a:r>
                <a:rPr lang="en-US" altLang="zh-CN" sz="1000" dirty="0" err="1">
                  <a:solidFill>
                    <a:schemeClr val="accent6"/>
                  </a:solidFill>
                  <a:latin typeface="微软雅黑" panose="020B0503020204020204" pitchFamily="34" charset="-122"/>
                  <a:ea typeface="微软雅黑" panose="020B0503020204020204" pitchFamily="34" charset="-122"/>
                </a:rPr>
                <a:t>Psp</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cxnSp>
          <p:nvCxnSpPr>
            <p:cNvPr id="46" name="直接箭头连接符 45">
              <a:extLst>
                <a:ext uri="{FF2B5EF4-FFF2-40B4-BE49-F238E27FC236}">
                  <a16:creationId xmlns:a16="http://schemas.microsoft.com/office/drawing/2014/main" id="{A19BC036-CE9F-4DE0-B6A5-157D4D1DD7AC}"/>
                </a:ext>
              </a:extLst>
            </p:cNvPr>
            <p:cNvCxnSpPr>
              <a:stCxn id="45" idx="1"/>
            </p:cNvCxnSpPr>
            <p:nvPr/>
          </p:nvCxnSpPr>
          <p:spPr>
            <a:xfrm flipV="1">
              <a:off x="8416028" y="4575879"/>
              <a:ext cx="202295" cy="597178"/>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47" name="文本框 46">
              <a:extLst>
                <a:ext uri="{FF2B5EF4-FFF2-40B4-BE49-F238E27FC236}">
                  <a16:creationId xmlns:a16="http://schemas.microsoft.com/office/drawing/2014/main" id="{3EAA287A-2A61-434F-BF9D-13351C21BBDC}"/>
                </a:ext>
              </a:extLst>
            </p:cNvPr>
            <p:cNvSpPr txBox="1"/>
            <p:nvPr/>
          </p:nvSpPr>
          <p:spPr>
            <a:xfrm>
              <a:off x="7008318" y="3273898"/>
              <a:ext cx="601220"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chemeClr val="bg1"/>
                  </a:solidFill>
                  <a:latin typeface="微软雅黑" panose="020B0503020204020204" pitchFamily="34" charset="-122"/>
                  <a:ea typeface="微软雅黑" panose="020B0503020204020204" pitchFamily="34" charset="-122"/>
                </a:rPr>
                <a:t>XBtr</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48" name="直接箭头连接符 47">
              <a:extLst>
                <a:ext uri="{FF2B5EF4-FFF2-40B4-BE49-F238E27FC236}">
                  <a16:creationId xmlns:a16="http://schemas.microsoft.com/office/drawing/2014/main" id="{BB351F79-D3B8-4163-8CC6-9D2069DF652F}"/>
                </a:ext>
              </a:extLst>
            </p:cNvPr>
            <p:cNvCxnSpPr>
              <a:stCxn id="47" idx="3"/>
            </p:cNvCxnSpPr>
            <p:nvPr/>
          </p:nvCxnSpPr>
          <p:spPr>
            <a:xfrm>
              <a:off x="7609538" y="3433965"/>
              <a:ext cx="285751" cy="463378"/>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49" name="文本框 48">
              <a:extLst>
                <a:ext uri="{FF2B5EF4-FFF2-40B4-BE49-F238E27FC236}">
                  <a16:creationId xmlns:a16="http://schemas.microsoft.com/office/drawing/2014/main" id="{9AE792F7-0873-4FF9-8393-FB7CEE8AD543}"/>
                </a:ext>
              </a:extLst>
            </p:cNvPr>
            <p:cNvSpPr txBox="1"/>
            <p:nvPr/>
          </p:nvSpPr>
          <p:spPr>
            <a:xfrm>
              <a:off x="7243819" y="2987764"/>
              <a:ext cx="555322"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XAs</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50" name="直接箭头连接符 49">
              <a:extLst>
                <a:ext uri="{FF2B5EF4-FFF2-40B4-BE49-F238E27FC236}">
                  <a16:creationId xmlns:a16="http://schemas.microsoft.com/office/drawing/2014/main" id="{2B1116E5-AB45-4958-92BB-E580CCFD4A10}"/>
                </a:ext>
              </a:extLst>
            </p:cNvPr>
            <p:cNvCxnSpPr>
              <a:stCxn id="49" idx="3"/>
            </p:cNvCxnSpPr>
            <p:nvPr/>
          </p:nvCxnSpPr>
          <p:spPr>
            <a:xfrm>
              <a:off x="7799142" y="3147830"/>
              <a:ext cx="477162" cy="787303"/>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51" name="文本框 50">
              <a:extLst>
                <a:ext uri="{FF2B5EF4-FFF2-40B4-BE49-F238E27FC236}">
                  <a16:creationId xmlns:a16="http://schemas.microsoft.com/office/drawing/2014/main" id="{5ADAC088-C221-4479-A442-2F4048D8F6F2}"/>
                </a:ext>
              </a:extLst>
            </p:cNvPr>
            <p:cNvSpPr txBox="1"/>
            <p:nvPr/>
          </p:nvSpPr>
          <p:spPr>
            <a:xfrm>
              <a:off x="10329294" y="3405800"/>
              <a:ext cx="586193"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chemeClr val="accent6"/>
                  </a:solidFill>
                  <a:latin typeface="微软雅黑" panose="020B0503020204020204" pitchFamily="34" charset="-122"/>
                  <a:ea typeface="微软雅黑" panose="020B0503020204020204" pitchFamily="34" charset="-122"/>
                </a:rPr>
                <a:t>XAo</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cxnSp>
          <p:nvCxnSpPr>
            <p:cNvPr id="52" name="直接箭头连接符 51">
              <a:extLst>
                <a:ext uri="{FF2B5EF4-FFF2-40B4-BE49-F238E27FC236}">
                  <a16:creationId xmlns:a16="http://schemas.microsoft.com/office/drawing/2014/main" id="{E608D818-29FE-4E1A-B3C3-0961DCEA49AF}"/>
                </a:ext>
              </a:extLst>
            </p:cNvPr>
            <p:cNvCxnSpPr>
              <a:stCxn id="51" idx="1"/>
            </p:cNvCxnSpPr>
            <p:nvPr/>
          </p:nvCxnSpPr>
          <p:spPr>
            <a:xfrm flipH="1">
              <a:off x="8983531" y="3565867"/>
              <a:ext cx="1345763" cy="654901"/>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53" name="文本框 52">
              <a:extLst>
                <a:ext uri="{FF2B5EF4-FFF2-40B4-BE49-F238E27FC236}">
                  <a16:creationId xmlns:a16="http://schemas.microsoft.com/office/drawing/2014/main" id="{896DB9C3-4B3E-47DA-8155-CF27D3AC0010}"/>
                </a:ext>
              </a:extLst>
            </p:cNvPr>
            <p:cNvSpPr txBox="1"/>
            <p:nvPr/>
          </p:nvSpPr>
          <p:spPr>
            <a:xfrm>
              <a:off x="10208987" y="4051490"/>
              <a:ext cx="705196"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chemeClr val="accent6"/>
                  </a:solidFill>
                  <a:latin typeface="微软雅黑" panose="020B0503020204020204" pitchFamily="34" charset="-122"/>
                  <a:ea typeface="微软雅黑" panose="020B0503020204020204" pitchFamily="34" charset="-122"/>
                </a:rPr>
                <a:t>XAa1</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cxnSp>
          <p:nvCxnSpPr>
            <p:cNvPr id="54" name="直接箭头连接符 53">
              <a:extLst>
                <a:ext uri="{FF2B5EF4-FFF2-40B4-BE49-F238E27FC236}">
                  <a16:creationId xmlns:a16="http://schemas.microsoft.com/office/drawing/2014/main" id="{5D394AEE-775F-4F40-9479-2F3C6C9CFB72}"/>
                </a:ext>
              </a:extLst>
            </p:cNvPr>
            <p:cNvCxnSpPr>
              <a:stCxn id="53" idx="1"/>
            </p:cNvCxnSpPr>
            <p:nvPr/>
          </p:nvCxnSpPr>
          <p:spPr>
            <a:xfrm flipH="1">
              <a:off x="9370540" y="4211557"/>
              <a:ext cx="838447" cy="72055"/>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55" name="文本框 54">
              <a:extLst>
                <a:ext uri="{FF2B5EF4-FFF2-40B4-BE49-F238E27FC236}">
                  <a16:creationId xmlns:a16="http://schemas.microsoft.com/office/drawing/2014/main" id="{AFF2B225-F1E8-495F-A5C2-D87213E6AFC8}"/>
                </a:ext>
              </a:extLst>
            </p:cNvPr>
            <p:cNvSpPr txBox="1"/>
            <p:nvPr/>
          </p:nvSpPr>
          <p:spPr>
            <a:xfrm>
              <a:off x="10236525" y="4575879"/>
              <a:ext cx="655295"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chemeClr val="accent6"/>
                  </a:solidFill>
                  <a:latin typeface="微软雅黑" panose="020B0503020204020204" pitchFamily="34" charset="-122"/>
                  <a:ea typeface="微软雅黑" panose="020B0503020204020204" pitchFamily="34" charset="-122"/>
                </a:rPr>
                <a:t>XBp2</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cxnSp>
          <p:nvCxnSpPr>
            <p:cNvPr id="56" name="直接箭头连接符 55">
              <a:extLst>
                <a:ext uri="{FF2B5EF4-FFF2-40B4-BE49-F238E27FC236}">
                  <a16:creationId xmlns:a16="http://schemas.microsoft.com/office/drawing/2014/main" id="{BD358230-2931-4C7F-8AA4-1723AC46B672}"/>
                </a:ext>
              </a:extLst>
            </p:cNvPr>
            <p:cNvCxnSpPr>
              <a:stCxn id="55" idx="1"/>
            </p:cNvCxnSpPr>
            <p:nvPr/>
          </p:nvCxnSpPr>
          <p:spPr>
            <a:xfrm flipH="1">
              <a:off x="9734778" y="4735945"/>
              <a:ext cx="501747" cy="4852"/>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sp>
          <p:nvSpPr>
            <p:cNvPr id="57" name="文本框 56">
              <a:extLst>
                <a:ext uri="{FF2B5EF4-FFF2-40B4-BE49-F238E27FC236}">
                  <a16:creationId xmlns:a16="http://schemas.microsoft.com/office/drawing/2014/main" id="{C15724BC-8846-464F-84A7-0254A461E994}"/>
                </a:ext>
              </a:extLst>
            </p:cNvPr>
            <p:cNvSpPr txBox="1"/>
            <p:nvPr/>
          </p:nvSpPr>
          <p:spPr>
            <a:xfrm>
              <a:off x="7564497" y="2664597"/>
              <a:ext cx="561084"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chemeClr val="bg1"/>
                  </a:solidFill>
                  <a:latin typeface="微软雅黑" panose="020B0503020204020204" pitchFamily="34" charset="-122"/>
                  <a:ea typeface="微软雅黑" panose="020B0503020204020204" pitchFamily="34" charset="-122"/>
                </a:rPr>
                <a:t>Dr2</a:t>
              </a:r>
              <a:endParaRPr lang="zh-CN" altLang="en-US" sz="1000" dirty="0">
                <a:solidFill>
                  <a:schemeClr val="bg1"/>
                </a:solidFill>
                <a:latin typeface="微软雅黑" panose="020B0503020204020204" pitchFamily="34" charset="-122"/>
                <a:ea typeface="微软雅黑" panose="020B0503020204020204" pitchFamily="34" charset="-122"/>
              </a:endParaRPr>
            </a:p>
          </p:txBody>
        </p:sp>
        <p:cxnSp>
          <p:nvCxnSpPr>
            <p:cNvPr id="58" name="直接箭头连接符 57">
              <a:extLst>
                <a:ext uri="{FF2B5EF4-FFF2-40B4-BE49-F238E27FC236}">
                  <a16:creationId xmlns:a16="http://schemas.microsoft.com/office/drawing/2014/main" id="{018B822B-7830-4562-8715-C3059A461357}"/>
                </a:ext>
              </a:extLst>
            </p:cNvPr>
            <p:cNvCxnSpPr>
              <a:stCxn id="57" idx="3"/>
            </p:cNvCxnSpPr>
            <p:nvPr/>
          </p:nvCxnSpPr>
          <p:spPr>
            <a:xfrm>
              <a:off x="8125580" y="2824664"/>
              <a:ext cx="274783" cy="787788"/>
            </a:xfrm>
            <a:prstGeom prst="straightConnector1">
              <a:avLst/>
            </a:prstGeom>
            <a:ln w="19050">
              <a:solidFill>
                <a:schemeClr val="bg1"/>
              </a:solidFill>
              <a:tailEnd type="triangle"/>
            </a:ln>
          </p:spPr>
          <p:style>
            <a:lnRef idx="1">
              <a:schemeClr val="accent6"/>
            </a:lnRef>
            <a:fillRef idx="0">
              <a:schemeClr val="accent6"/>
            </a:fillRef>
            <a:effectRef idx="0">
              <a:schemeClr val="accent6"/>
            </a:effectRef>
            <a:fontRef idx="minor">
              <a:schemeClr val="tx1"/>
            </a:fontRef>
          </p:style>
        </p:cxnSp>
        <p:sp>
          <p:nvSpPr>
            <p:cNvPr id="59" name="文本框 58">
              <a:extLst>
                <a:ext uri="{FF2B5EF4-FFF2-40B4-BE49-F238E27FC236}">
                  <a16:creationId xmlns:a16="http://schemas.microsoft.com/office/drawing/2014/main" id="{B36469F7-88E3-41D4-869F-4E54B3916B2E}"/>
                </a:ext>
              </a:extLst>
            </p:cNvPr>
            <p:cNvSpPr txBox="1"/>
            <p:nvPr/>
          </p:nvSpPr>
          <p:spPr>
            <a:xfrm>
              <a:off x="9091961" y="1645713"/>
              <a:ext cx="562577" cy="320132"/>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chemeClr val="accent6"/>
                  </a:solidFill>
                  <a:latin typeface="微软雅黑" panose="020B0503020204020204" pitchFamily="34" charset="-122"/>
                  <a:ea typeface="微软雅黑" panose="020B0503020204020204" pitchFamily="34" charset="-122"/>
                </a:rPr>
                <a:t>Dr1</a:t>
              </a:r>
              <a:endParaRPr lang="zh-CN" altLang="en-US" sz="1000" dirty="0">
                <a:solidFill>
                  <a:schemeClr val="accent6"/>
                </a:solidFill>
                <a:latin typeface="微软雅黑" panose="020B0503020204020204" pitchFamily="34" charset="-122"/>
                <a:ea typeface="微软雅黑" panose="020B0503020204020204" pitchFamily="34" charset="-122"/>
              </a:endParaRPr>
            </a:p>
          </p:txBody>
        </p:sp>
        <p:cxnSp>
          <p:nvCxnSpPr>
            <p:cNvPr id="60" name="直接箭头连接符 59">
              <a:extLst>
                <a:ext uri="{FF2B5EF4-FFF2-40B4-BE49-F238E27FC236}">
                  <a16:creationId xmlns:a16="http://schemas.microsoft.com/office/drawing/2014/main" id="{3C46A181-683C-4C12-A6DD-9DCE9B30EE9E}"/>
                </a:ext>
              </a:extLst>
            </p:cNvPr>
            <p:cNvCxnSpPr>
              <a:stCxn id="59" idx="1"/>
            </p:cNvCxnSpPr>
            <p:nvPr/>
          </p:nvCxnSpPr>
          <p:spPr>
            <a:xfrm flipH="1">
              <a:off x="8831582" y="1805779"/>
              <a:ext cx="260379" cy="490893"/>
            </a:xfrm>
            <a:prstGeom prst="straightConnector1">
              <a:avLst/>
            </a:prstGeom>
            <a:ln w="19050">
              <a:tailEnd type="triangle"/>
            </a:ln>
          </p:spPr>
          <p:style>
            <a:lnRef idx="1">
              <a:schemeClr val="accent6"/>
            </a:lnRef>
            <a:fillRef idx="0">
              <a:schemeClr val="accent6"/>
            </a:fillRef>
            <a:effectRef idx="0">
              <a:schemeClr val="accent6"/>
            </a:effectRef>
            <a:fontRef idx="minor">
              <a:schemeClr val="tx1"/>
            </a:fontRef>
          </p:style>
        </p:cxnSp>
      </p:grpSp>
      <p:graphicFrame>
        <p:nvGraphicFramePr>
          <p:cNvPr id="61" name="表格 60">
            <a:extLst>
              <a:ext uri="{FF2B5EF4-FFF2-40B4-BE49-F238E27FC236}">
                <a16:creationId xmlns:a16="http://schemas.microsoft.com/office/drawing/2014/main" id="{BAE21870-83F2-46A0-8F99-855022C1DFFE}"/>
              </a:ext>
            </a:extLst>
          </p:cNvPr>
          <p:cNvGraphicFramePr>
            <a:graphicFrameLocks noGrp="1"/>
          </p:cNvGraphicFramePr>
          <p:nvPr/>
        </p:nvGraphicFramePr>
        <p:xfrm>
          <a:off x="9460592" y="1550185"/>
          <a:ext cx="2442252" cy="4922520"/>
        </p:xfrm>
        <a:graphic>
          <a:graphicData uri="http://schemas.openxmlformats.org/drawingml/2006/table">
            <a:tbl>
              <a:tblPr firstRow="1" bandRow="1">
                <a:tableStyleId>{2D5ABB26-0587-4C30-8999-92F81FD0307C}</a:tableStyleId>
              </a:tblPr>
              <a:tblGrid>
                <a:gridCol w="806002">
                  <a:extLst>
                    <a:ext uri="{9D8B030D-6E8A-4147-A177-3AD203B41FA5}">
                      <a16:colId xmlns:a16="http://schemas.microsoft.com/office/drawing/2014/main" val="20000"/>
                    </a:ext>
                  </a:extLst>
                </a:gridCol>
                <a:gridCol w="1636250">
                  <a:extLst>
                    <a:ext uri="{9D8B030D-6E8A-4147-A177-3AD203B41FA5}">
                      <a16:colId xmlns:a16="http://schemas.microsoft.com/office/drawing/2014/main" val="20001"/>
                    </a:ext>
                  </a:extLst>
                </a:gridCol>
              </a:tblGrid>
              <a:tr h="273176">
                <a:tc>
                  <a:txBody>
                    <a:bodyPr/>
                    <a:lstStyle/>
                    <a:p>
                      <a:r>
                        <a:rPr lang="en-US" altLang="zh-CN" sz="1300" dirty="0" err="1"/>
                        <a:t>XAtr</a:t>
                      </a:r>
                      <a:endParaRPr lang="zh-CN" altLang="en-US" sz="1300" dirty="0"/>
                    </a:p>
                  </a:txBody>
                  <a:tcPr>
                    <a:solidFill>
                      <a:schemeClr val="bg2"/>
                    </a:solidFill>
                  </a:tcPr>
                </a:tc>
                <a:tc>
                  <a:txBody>
                    <a:bodyPr/>
                    <a:lstStyle/>
                    <a:p>
                      <a:r>
                        <a:rPr lang="zh-CN" altLang="en-US" sz="1300" dirty="0"/>
                        <a:t>右行走（倒退）</a:t>
                      </a:r>
                    </a:p>
                  </a:txBody>
                  <a:tcPr>
                    <a:solidFill>
                      <a:schemeClr val="bg1">
                        <a:lumMod val="85000"/>
                      </a:schemeClr>
                    </a:solidFill>
                  </a:tcPr>
                </a:tc>
                <a:extLst>
                  <a:ext uri="{0D108BD9-81ED-4DB2-BD59-A6C34878D82A}">
                    <a16:rowId xmlns:a16="http://schemas.microsoft.com/office/drawing/2014/main" val="10000"/>
                  </a:ext>
                </a:extLst>
              </a:tr>
              <a:tr h="2731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dirty="0" err="1"/>
                        <a:t>XBtr</a:t>
                      </a:r>
                      <a:endParaRPr lang="zh-CN" altLang="en-US" sz="1300" dirty="0"/>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dirty="0"/>
                        <a:t>右行走（前进）</a:t>
                      </a:r>
                    </a:p>
                  </a:txBody>
                  <a:tcPr>
                    <a:solidFill>
                      <a:schemeClr val="bg1">
                        <a:lumMod val="85000"/>
                      </a:schemeClr>
                    </a:solidFill>
                  </a:tcPr>
                </a:tc>
                <a:extLst>
                  <a:ext uri="{0D108BD9-81ED-4DB2-BD59-A6C34878D82A}">
                    <a16:rowId xmlns:a16="http://schemas.microsoft.com/office/drawing/2014/main" val="10001"/>
                  </a:ext>
                </a:extLst>
              </a:tr>
              <a:tr h="2731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dirty="0"/>
                        <a:t>(</a:t>
                      </a:r>
                      <a:r>
                        <a:rPr lang="en-US" altLang="zh-CN" sz="1300" dirty="0" err="1"/>
                        <a:t>XAo</a:t>
                      </a:r>
                      <a:r>
                        <a:rPr lang="en-US" altLang="zh-CN" sz="1300" dirty="0"/>
                        <a:t>)</a:t>
                      </a:r>
                      <a:endParaRPr lang="zh-CN" altLang="en-US" sz="1300" dirty="0"/>
                    </a:p>
                  </a:txBody>
                  <a:tcPr>
                    <a:solidFill>
                      <a:schemeClr val="bg2"/>
                    </a:solidFill>
                  </a:tcPr>
                </a:tc>
                <a:tc>
                  <a:txBody>
                    <a:bodyPr/>
                    <a:lstStyle/>
                    <a:p>
                      <a:r>
                        <a:rPr lang="zh-CN" altLang="en-US" sz="1300" dirty="0"/>
                        <a:t>机具开合或破碎</a:t>
                      </a:r>
                    </a:p>
                  </a:txBody>
                  <a:tcPr>
                    <a:solidFill>
                      <a:schemeClr val="bg1">
                        <a:lumMod val="85000"/>
                      </a:schemeClr>
                    </a:solidFill>
                  </a:tcPr>
                </a:tc>
                <a:extLst>
                  <a:ext uri="{0D108BD9-81ED-4DB2-BD59-A6C34878D82A}">
                    <a16:rowId xmlns:a16="http://schemas.microsoft.com/office/drawing/2014/main" val="10002"/>
                  </a:ext>
                </a:extLst>
              </a:tr>
              <a:tr h="273176">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dirty="0"/>
                        <a:t>(</a:t>
                      </a:r>
                      <a:r>
                        <a:rPr lang="en-US" altLang="zh-CN" sz="1300" dirty="0" err="1"/>
                        <a:t>XBo</a:t>
                      </a:r>
                      <a:r>
                        <a:rPr lang="en-US" altLang="zh-CN" sz="1300" dirty="0"/>
                        <a:t>)</a:t>
                      </a:r>
                      <a:endParaRPr lang="zh-CN" altLang="en-US" sz="1300" dirty="0"/>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dirty="0"/>
                        <a:t>机具开合或破碎</a:t>
                      </a:r>
                    </a:p>
                  </a:txBody>
                  <a:tcPr>
                    <a:solidFill>
                      <a:schemeClr val="bg1">
                        <a:lumMod val="85000"/>
                      </a:schemeClr>
                    </a:solidFill>
                  </a:tcPr>
                </a:tc>
                <a:extLst>
                  <a:ext uri="{0D108BD9-81ED-4DB2-BD59-A6C34878D82A}">
                    <a16:rowId xmlns:a16="http://schemas.microsoft.com/office/drawing/2014/main" val="10003"/>
                  </a:ext>
                </a:extLst>
              </a:tr>
              <a:tr h="273176">
                <a:tc>
                  <a:txBody>
                    <a:bodyPr/>
                    <a:lstStyle/>
                    <a:p>
                      <a:r>
                        <a:rPr lang="en-US" altLang="zh-CN" sz="1300" dirty="0" err="1"/>
                        <a:t>XAk</a:t>
                      </a:r>
                      <a:endParaRPr lang="zh-CN" altLang="en-US" sz="1300" dirty="0"/>
                    </a:p>
                  </a:txBody>
                  <a:tcPr>
                    <a:solidFill>
                      <a:schemeClr val="bg2"/>
                    </a:solidFill>
                  </a:tcPr>
                </a:tc>
                <a:tc>
                  <a:txBody>
                    <a:bodyPr/>
                    <a:lstStyle/>
                    <a:p>
                      <a:r>
                        <a:rPr lang="zh-CN" altLang="en-US" sz="1300" dirty="0"/>
                        <a:t>铲斗内收</a:t>
                      </a:r>
                    </a:p>
                  </a:txBody>
                  <a:tcPr>
                    <a:solidFill>
                      <a:schemeClr val="bg1">
                        <a:lumMod val="85000"/>
                      </a:schemeClr>
                    </a:solidFill>
                  </a:tcPr>
                </a:tc>
                <a:extLst>
                  <a:ext uri="{0D108BD9-81ED-4DB2-BD59-A6C34878D82A}">
                    <a16:rowId xmlns:a16="http://schemas.microsoft.com/office/drawing/2014/main" val="10004"/>
                  </a:ext>
                </a:extLst>
              </a:tr>
              <a:tr h="273176">
                <a:tc>
                  <a:txBody>
                    <a:bodyPr/>
                    <a:lstStyle/>
                    <a:p>
                      <a:r>
                        <a:rPr lang="en-US" altLang="zh-CN" sz="1300" dirty="0" err="1"/>
                        <a:t>XBk</a:t>
                      </a:r>
                      <a:endParaRPr lang="en-US" altLang="zh-CN" sz="1300" dirty="0"/>
                    </a:p>
                  </a:txBody>
                  <a:tcPr>
                    <a:solidFill>
                      <a:schemeClr val="bg2"/>
                    </a:solidFill>
                  </a:tcPr>
                </a:tc>
                <a:tc>
                  <a:txBody>
                    <a:bodyPr/>
                    <a:lstStyle/>
                    <a:p>
                      <a:r>
                        <a:rPr lang="zh-CN" altLang="en-US" sz="1300" dirty="0"/>
                        <a:t>铲斗外摆</a:t>
                      </a:r>
                    </a:p>
                  </a:txBody>
                  <a:tcPr>
                    <a:solidFill>
                      <a:schemeClr val="bg1">
                        <a:lumMod val="85000"/>
                      </a:schemeClr>
                    </a:solidFill>
                  </a:tcPr>
                </a:tc>
                <a:extLst>
                  <a:ext uri="{0D108BD9-81ED-4DB2-BD59-A6C34878D82A}">
                    <a16:rowId xmlns:a16="http://schemas.microsoft.com/office/drawing/2014/main" val="10005"/>
                  </a:ext>
                </a:extLst>
              </a:tr>
              <a:tr h="273176">
                <a:tc>
                  <a:txBody>
                    <a:bodyPr/>
                    <a:lstStyle/>
                    <a:p>
                      <a:r>
                        <a:rPr lang="en-US" altLang="zh-CN" sz="1300" dirty="0"/>
                        <a:t>XAb1</a:t>
                      </a:r>
                      <a:endParaRPr lang="zh-CN" altLang="en-US" sz="1300" dirty="0"/>
                    </a:p>
                  </a:txBody>
                  <a:tcPr>
                    <a:solidFill>
                      <a:schemeClr val="bg2"/>
                    </a:solidFill>
                  </a:tcPr>
                </a:tc>
                <a:tc>
                  <a:txBody>
                    <a:bodyPr/>
                    <a:lstStyle/>
                    <a:p>
                      <a:r>
                        <a:rPr lang="zh-CN" altLang="en-US" sz="1300" dirty="0"/>
                        <a:t>动臂</a:t>
                      </a:r>
                      <a:r>
                        <a:rPr lang="en-US" altLang="zh-CN" sz="1300" dirty="0"/>
                        <a:t>1</a:t>
                      </a:r>
                      <a:r>
                        <a:rPr lang="zh-CN" altLang="en-US" sz="1300" dirty="0"/>
                        <a:t>（上升）</a:t>
                      </a:r>
                    </a:p>
                  </a:txBody>
                  <a:tcPr>
                    <a:solidFill>
                      <a:schemeClr val="bg1">
                        <a:lumMod val="85000"/>
                      </a:schemeClr>
                    </a:solidFill>
                  </a:tcPr>
                </a:tc>
                <a:extLst>
                  <a:ext uri="{0D108BD9-81ED-4DB2-BD59-A6C34878D82A}">
                    <a16:rowId xmlns:a16="http://schemas.microsoft.com/office/drawing/2014/main" val="10006"/>
                  </a:ext>
                </a:extLst>
              </a:tr>
              <a:tr h="273176">
                <a:tc>
                  <a:txBody>
                    <a:bodyPr/>
                    <a:lstStyle/>
                    <a:p>
                      <a:r>
                        <a:rPr lang="en-US" altLang="zh-CN" sz="1300" dirty="0"/>
                        <a:t>XBb1</a:t>
                      </a:r>
                      <a:endParaRPr lang="zh-CN" altLang="en-US" sz="1300" dirty="0"/>
                    </a:p>
                  </a:txBody>
                  <a:tcPr>
                    <a:solidFill>
                      <a:schemeClr val="bg2"/>
                    </a:solidFill>
                  </a:tcPr>
                </a:tc>
                <a:tc>
                  <a:txBody>
                    <a:bodyPr/>
                    <a:lstStyle/>
                    <a:p>
                      <a:r>
                        <a:rPr lang="zh-CN" altLang="en-US" sz="1300" dirty="0"/>
                        <a:t>动臂</a:t>
                      </a:r>
                      <a:r>
                        <a:rPr lang="en-US" altLang="zh-CN" sz="1300" dirty="0"/>
                        <a:t>1</a:t>
                      </a:r>
                      <a:r>
                        <a:rPr lang="zh-CN" altLang="en-US" sz="1300" dirty="0"/>
                        <a:t>（下降）</a:t>
                      </a:r>
                    </a:p>
                  </a:txBody>
                  <a:tcPr>
                    <a:solidFill>
                      <a:schemeClr val="bg1">
                        <a:lumMod val="85000"/>
                      </a:schemeClr>
                    </a:solidFill>
                  </a:tcPr>
                </a:tc>
                <a:extLst>
                  <a:ext uri="{0D108BD9-81ED-4DB2-BD59-A6C34878D82A}">
                    <a16:rowId xmlns:a16="http://schemas.microsoft.com/office/drawing/2014/main" val="10007"/>
                  </a:ext>
                </a:extLst>
              </a:tr>
              <a:tr h="273176">
                <a:tc>
                  <a:txBody>
                    <a:bodyPr/>
                    <a:lstStyle/>
                    <a:p>
                      <a:r>
                        <a:rPr lang="en-US" altLang="zh-CN" sz="1300" dirty="0"/>
                        <a:t>XAa2</a:t>
                      </a:r>
                      <a:endParaRPr lang="zh-CN" altLang="en-US" sz="1300" dirty="0"/>
                    </a:p>
                  </a:txBody>
                  <a:tcPr>
                    <a:solidFill>
                      <a:schemeClr val="bg2"/>
                    </a:solidFill>
                  </a:tcPr>
                </a:tc>
                <a:tc>
                  <a:txBody>
                    <a:bodyPr/>
                    <a:lstStyle/>
                    <a:p>
                      <a:r>
                        <a:rPr lang="zh-CN" altLang="en-US" sz="1300" dirty="0"/>
                        <a:t>斗杆</a:t>
                      </a:r>
                      <a:r>
                        <a:rPr lang="en-US" altLang="zh-CN" sz="1300" dirty="0"/>
                        <a:t>2</a:t>
                      </a:r>
                      <a:r>
                        <a:rPr lang="zh-CN" altLang="en-US" sz="1300" dirty="0"/>
                        <a:t>内收</a:t>
                      </a:r>
                    </a:p>
                  </a:txBody>
                  <a:tcPr>
                    <a:solidFill>
                      <a:schemeClr val="bg1">
                        <a:lumMod val="85000"/>
                      </a:schemeClr>
                    </a:solidFill>
                  </a:tcPr>
                </a:tc>
                <a:extLst>
                  <a:ext uri="{0D108BD9-81ED-4DB2-BD59-A6C34878D82A}">
                    <a16:rowId xmlns:a16="http://schemas.microsoft.com/office/drawing/2014/main" val="10008"/>
                  </a:ext>
                </a:extLst>
              </a:tr>
              <a:tr h="273176">
                <a:tc>
                  <a:txBody>
                    <a:bodyPr/>
                    <a:lstStyle/>
                    <a:p>
                      <a:r>
                        <a:rPr lang="en-US" altLang="zh-CN" sz="1300" dirty="0"/>
                        <a:t>XBa2</a:t>
                      </a:r>
                    </a:p>
                  </a:txBody>
                  <a:tcPr>
                    <a:solidFill>
                      <a:schemeClr val="bg2"/>
                    </a:solidFill>
                  </a:tcPr>
                </a:tc>
                <a:tc>
                  <a:txBody>
                    <a:bodyPr/>
                    <a:lstStyle/>
                    <a:p>
                      <a:r>
                        <a:rPr lang="zh-CN" altLang="en-US" sz="1300" dirty="0"/>
                        <a:t>斗杆</a:t>
                      </a:r>
                      <a:r>
                        <a:rPr lang="en-US" altLang="zh-CN" sz="1300" dirty="0"/>
                        <a:t>2</a:t>
                      </a:r>
                      <a:r>
                        <a:rPr lang="zh-CN" altLang="en-US" sz="1300" dirty="0"/>
                        <a:t>外摆</a:t>
                      </a:r>
                    </a:p>
                  </a:txBody>
                  <a:tcPr>
                    <a:solidFill>
                      <a:schemeClr val="bg1">
                        <a:lumMod val="85000"/>
                      </a:schemeClr>
                    </a:solidFill>
                  </a:tcPr>
                </a:tc>
                <a:extLst>
                  <a:ext uri="{0D108BD9-81ED-4DB2-BD59-A6C34878D82A}">
                    <a16:rowId xmlns:a16="http://schemas.microsoft.com/office/drawing/2014/main" val="10009"/>
                  </a:ext>
                </a:extLst>
              </a:tr>
              <a:tr h="273176">
                <a:tc>
                  <a:txBody>
                    <a:bodyPr/>
                    <a:lstStyle/>
                    <a:p>
                      <a:r>
                        <a:rPr lang="en-US" altLang="zh-CN" sz="1300" dirty="0" err="1"/>
                        <a:t>XAtL</a:t>
                      </a:r>
                      <a:endParaRPr lang="zh-CN" altLang="en-US" sz="1300" dirty="0"/>
                    </a:p>
                  </a:txBody>
                  <a:tcPr>
                    <a:solidFill>
                      <a:schemeClr val="bg2"/>
                    </a:solidFill>
                  </a:tcPr>
                </a:tc>
                <a:tc>
                  <a:txBody>
                    <a:bodyPr/>
                    <a:lstStyle/>
                    <a:p>
                      <a:r>
                        <a:rPr lang="zh-CN" altLang="en-US" sz="1300" dirty="0"/>
                        <a:t>左行走（倒退）</a:t>
                      </a:r>
                    </a:p>
                  </a:txBody>
                  <a:tcPr>
                    <a:solidFill>
                      <a:schemeClr val="bg1">
                        <a:lumMod val="85000"/>
                      </a:schemeClr>
                    </a:solidFill>
                  </a:tcPr>
                </a:tc>
                <a:extLst>
                  <a:ext uri="{0D108BD9-81ED-4DB2-BD59-A6C34878D82A}">
                    <a16:rowId xmlns:a16="http://schemas.microsoft.com/office/drawing/2014/main" val="10010"/>
                  </a:ext>
                </a:extLst>
              </a:tr>
              <a:tr h="273176">
                <a:tc>
                  <a:txBody>
                    <a:bodyPr/>
                    <a:lstStyle/>
                    <a:p>
                      <a:r>
                        <a:rPr lang="en-US" altLang="zh-CN" sz="1300" dirty="0" err="1"/>
                        <a:t>XBtL</a:t>
                      </a:r>
                      <a:endParaRPr lang="zh-CN" altLang="en-US" sz="1300" dirty="0"/>
                    </a:p>
                  </a:txBody>
                  <a:tcPr>
                    <a:solidFill>
                      <a:schemeClr val="bg2"/>
                    </a:solidFill>
                  </a:tcPr>
                </a:tc>
                <a:tc>
                  <a:txBody>
                    <a:bodyPr/>
                    <a:lstStyle/>
                    <a:p>
                      <a:r>
                        <a:rPr lang="zh-CN" altLang="en-US" sz="1300" dirty="0"/>
                        <a:t>左行走（前进）</a:t>
                      </a:r>
                    </a:p>
                  </a:txBody>
                  <a:tcPr>
                    <a:solidFill>
                      <a:schemeClr val="bg1">
                        <a:lumMod val="85000"/>
                      </a:schemeClr>
                    </a:solidFill>
                  </a:tcPr>
                </a:tc>
                <a:extLst>
                  <a:ext uri="{0D108BD9-81ED-4DB2-BD59-A6C34878D82A}">
                    <a16:rowId xmlns:a16="http://schemas.microsoft.com/office/drawing/2014/main" val="10011"/>
                  </a:ext>
                </a:extLst>
              </a:tr>
              <a:tr h="273176">
                <a:tc>
                  <a:txBody>
                    <a:bodyPr/>
                    <a:lstStyle/>
                    <a:p>
                      <a:r>
                        <a:rPr lang="en-US" altLang="zh-CN" sz="1300" dirty="0"/>
                        <a:t>XAs</a:t>
                      </a:r>
                      <a:endParaRPr lang="zh-CN" altLang="en-US" sz="1300" dirty="0"/>
                    </a:p>
                  </a:txBody>
                  <a:tcPr>
                    <a:solidFill>
                      <a:schemeClr val="bg2"/>
                    </a:solidFill>
                  </a:tcPr>
                </a:tc>
                <a:tc>
                  <a:txBody>
                    <a:bodyPr/>
                    <a:lstStyle/>
                    <a:p>
                      <a:r>
                        <a:rPr lang="zh-CN" altLang="en-US" sz="1300" dirty="0"/>
                        <a:t>回转（左回转）</a:t>
                      </a:r>
                    </a:p>
                  </a:txBody>
                  <a:tcPr>
                    <a:solidFill>
                      <a:schemeClr val="bg1">
                        <a:lumMod val="85000"/>
                      </a:schemeClr>
                    </a:solidFill>
                  </a:tcPr>
                </a:tc>
                <a:extLst>
                  <a:ext uri="{0D108BD9-81ED-4DB2-BD59-A6C34878D82A}">
                    <a16:rowId xmlns:a16="http://schemas.microsoft.com/office/drawing/2014/main" val="10012"/>
                  </a:ext>
                </a:extLst>
              </a:tr>
              <a:tr h="273176">
                <a:tc>
                  <a:txBody>
                    <a:bodyPr/>
                    <a:lstStyle/>
                    <a:p>
                      <a:r>
                        <a:rPr lang="en-US" altLang="zh-CN" sz="1300" dirty="0"/>
                        <a:t>XBs</a:t>
                      </a:r>
                      <a:endParaRPr lang="zh-CN" altLang="en-US" sz="1300" dirty="0"/>
                    </a:p>
                  </a:txBody>
                  <a:tcPr>
                    <a:solidFill>
                      <a:schemeClr val="bg2"/>
                    </a:solidFill>
                  </a:tcPr>
                </a:tc>
                <a:tc>
                  <a:txBody>
                    <a:bodyPr/>
                    <a:lstStyle/>
                    <a:p>
                      <a:r>
                        <a:rPr lang="zh-CN" altLang="en-US" sz="1300" dirty="0"/>
                        <a:t>回转（右回转）</a:t>
                      </a:r>
                    </a:p>
                  </a:txBody>
                  <a:tcPr>
                    <a:solidFill>
                      <a:schemeClr val="bg1">
                        <a:lumMod val="85000"/>
                      </a:schemeClr>
                    </a:solidFill>
                  </a:tcPr>
                </a:tc>
                <a:extLst>
                  <a:ext uri="{0D108BD9-81ED-4DB2-BD59-A6C34878D82A}">
                    <a16:rowId xmlns:a16="http://schemas.microsoft.com/office/drawing/2014/main" val="10013"/>
                  </a:ext>
                </a:extLst>
              </a:tr>
              <a:tr h="273176">
                <a:tc>
                  <a:txBody>
                    <a:bodyPr/>
                    <a:lstStyle/>
                    <a:p>
                      <a:r>
                        <a:rPr lang="en-US" altLang="zh-CN" sz="1300" dirty="0"/>
                        <a:t>XAa1</a:t>
                      </a:r>
                      <a:endParaRPr lang="zh-CN" altLang="en-US" sz="1300" dirty="0"/>
                    </a:p>
                  </a:txBody>
                  <a:tcPr>
                    <a:solidFill>
                      <a:schemeClr val="bg2"/>
                    </a:solidFill>
                  </a:tcPr>
                </a:tc>
                <a:tc>
                  <a:txBody>
                    <a:bodyPr/>
                    <a:lstStyle/>
                    <a:p>
                      <a:r>
                        <a:rPr lang="zh-CN" altLang="en-US" sz="1300" dirty="0"/>
                        <a:t>斗杆</a:t>
                      </a:r>
                      <a:r>
                        <a:rPr lang="en-US" altLang="zh-CN" sz="1300" dirty="0"/>
                        <a:t>1</a:t>
                      </a:r>
                      <a:r>
                        <a:rPr lang="zh-CN" altLang="en-US" sz="1300" dirty="0"/>
                        <a:t>外摆</a:t>
                      </a:r>
                    </a:p>
                  </a:txBody>
                  <a:tcPr>
                    <a:solidFill>
                      <a:schemeClr val="bg1">
                        <a:lumMod val="85000"/>
                      </a:schemeClr>
                    </a:solidFill>
                  </a:tcPr>
                </a:tc>
                <a:extLst>
                  <a:ext uri="{0D108BD9-81ED-4DB2-BD59-A6C34878D82A}">
                    <a16:rowId xmlns:a16="http://schemas.microsoft.com/office/drawing/2014/main" val="10014"/>
                  </a:ext>
                </a:extLst>
              </a:tr>
              <a:tr h="273176">
                <a:tc>
                  <a:txBody>
                    <a:bodyPr/>
                    <a:lstStyle/>
                    <a:p>
                      <a:r>
                        <a:rPr lang="en-US" altLang="zh-CN" sz="1300" dirty="0"/>
                        <a:t>XBa1</a:t>
                      </a:r>
                      <a:endParaRPr lang="zh-CN" altLang="en-US" sz="1300" dirty="0"/>
                    </a:p>
                  </a:txBody>
                  <a:tcPr>
                    <a:solidFill>
                      <a:schemeClr val="bg2"/>
                    </a:solidFill>
                  </a:tcPr>
                </a:tc>
                <a:tc>
                  <a:txBody>
                    <a:bodyPr/>
                    <a:lstStyle/>
                    <a:p>
                      <a:r>
                        <a:rPr lang="zh-CN" altLang="en-US" sz="1300" dirty="0"/>
                        <a:t>斗杆</a:t>
                      </a:r>
                      <a:r>
                        <a:rPr lang="en-US" altLang="zh-CN" sz="1300" dirty="0"/>
                        <a:t>1</a:t>
                      </a:r>
                      <a:r>
                        <a:rPr lang="zh-CN" altLang="en-US" sz="1300" dirty="0"/>
                        <a:t>内收</a:t>
                      </a:r>
                    </a:p>
                  </a:txBody>
                  <a:tcPr>
                    <a:solidFill>
                      <a:schemeClr val="bg1">
                        <a:lumMod val="85000"/>
                      </a:schemeClr>
                    </a:solidFill>
                  </a:tcPr>
                </a:tc>
                <a:extLst>
                  <a:ext uri="{0D108BD9-81ED-4DB2-BD59-A6C34878D82A}">
                    <a16:rowId xmlns:a16="http://schemas.microsoft.com/office/drawing/2014/main" val="10015"/>
                  </a:ext>
                </a:extLst>
              </a:tr>
              <a:tr h="273176">
                <a:tc>
                  <a:txBody>
                    <a:bodyPr/>
                    <a:lstStyle/>
                    <a:p>
                      <a:r>
                        <a:rPr lang="en-US" altLang="zh-CN" sz="1300" dirty="0"/>
                        <a:t>Dr1</a:t>
                      </a:r>
                      <a:endParaRPr lang="zh-CN" altLang="en-US" sz="1300" dirty="0"/>
                    </a:p>
                  </a:txBody>
                  <a:tcPr>
                    <a:solidFill>
                      <a:schemeClr val="bg2"/>
                    </a:solidFill>
                  </a:tcPr>
                </a:tc>
                <a:tc>
                  <a:txBody>
                    <a:bodyPr/>
                    <a:lstStyle/>
                    <a:p>
                      <a:r>
                        <a:rPr lang="zh-CN" altLang="en-US" sz="1300" dirty="0"/>
                        <a:t>泄漏油接口</a:t>
                      </a:r>
                    </a:p>
                  </a:txBody>
                  <a:tcPr>
                    <a:solidFill>
                      <a:schemeClr val="bg1">
                        <a:lumMod val="85000"/>
                      </a:schemeClr>
                    </a:solidFill>
                  </a:tcPr>
                </a:tc>
                <a:extLst>
                  <a:ext uri="{0D108BD9-81ED-4DB2-BD59-A6C34878D82A}">
                    <a16:rowId xmlns:a16="http://schemas.microsoft.com/office/drawing/2014/main" val="10016"/>
                  </a:ext>
                </a:extLst>
              </a:tr>
            </a:tbl>
          </a:graphicData>
        </a:graphic>
      </p:graphicFrame>
      <p:graphicFrame>
        <p:nvGraphicFramePr>
          <p:cNvPr id="62" name="表格 61">
            <a:extLst>
              <a:ext uri="{FF2B5EF4-FFF2-40B4-BE49-F238E27FC236}">
                <a16:creationId xmlns:a16="http://schemas.microsoft.com/office/drawing/2014/main" id="{33C91A0A-CC4E-471E-ACF1-7590AD20A7C1}"/>
              </a:ext>
            </a:extLst>
          </p:cNvPr>
          <p:cNvGraphicFramePr>
            <a:graphicFrameLocks noGrp="1"/>
          </p:cNvGraphicFramePr>
          <p:nvPr/>
        </p:nvGraphicFramePr>
        <p:xfrm>
          <a:off x="376137" y="4445785"/>
          <a:ext cx="2888894" cy="2026920"/>
        </p:xfrm>
        <a:graphic>
          <a:graphicData uri="http://schemas.openxmlformats.org/drawingml/2006/table">
            <a:tbl>
              <a:tblPr firstRow="1" bandRow="1">
                <a:tableStyleId>{2D5ABB26-0587-4C30-8999-92F81FD0307C}</a:tableStyleId>
              </a:tblPr>
              <a:tblGrid>
                <a:gridCol w="806400">
                  <a:extLst>
                    <a:ext uri="{9D8B030D-6E8A-4147-A177-3AD203B41FA5}">
                      <a16:colId xmlns:a16="http://schemas.microsoft.com/office/drawing/2014/main" val="20000"/>
                    </a:ext>
                  </a:extLst>
                </a:gridCol>
                <a:gridCol w="2082494">
                  <a:extLst>
                    <a:ext uri="{9D8B030D-6E8A-4147-A177-3AD203B41FA5}">
                      <a16:colId xmlns:a16="http://schemas.microsoft.com/office/drawing/2014/main" val="20001"/>
                    </a:ext>
                  </a:extLst>
                </a:gridCol>
              </a:tblGrid>
              <a:tr h="288000">
                <a:tc>
                  <a:txBody>
                    <a:bodyPr/>
                    <a:lstStyle/>
                    <a:p>
                      <a:r>
                        <a:rPr lang="en-US" altLang="zh-CN" sz="1300" dirty="0" err="1"/>
                        <a:t>Px</a:t>
                      </a:r>
                      <a:endParaRPr lang="zh-CN" altLang="en-US" sz="1300" dirty="0"/>
                    </a:p>
                  </a:txBody>
                  <a:tcPr>
                    <a:solidFill>
                      <a:schemeClr val="bg2"/>
                    </a:solidFill>
                  </a:tcPr>
                </a:tc>
                <a:tc>
                  <a:txBody>
                    <a:bodyPr/>
                    <a:lstStyle/>
                    <a:p>
                      <a:r>
                        <a:rPr lang="zh-CN" altLang="en-US" sz="1300" dirty="0"/>
                        <a:t>上车压力信号接口</a:t>
                      </a:r>
                    </a:p>
                  </a:txBody>
                  <a:tcPr>
                    <a:solidFill>
                      <a:schemeClr val="bg1">
                        <a:lumMod val="85000"/>
                      </a:schemeClr>
                    </a:solidFill>
                  </a:tcPr>
                </a:tc>
                <a:extLst>
                  <a:ext uri="{0D108BD9-81ED-4DB2-BD59-A6C34878D82A}">
                    <a16:rowId xmlns:a16="http://schemas.microsoft.com/office/drawing/2014/main" val="10000"/>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dirty="0" err="1"/>
                        <a:t>Py</a:t>
                      </a:r>
                      <a:endParaRPr lang="zh-CN" altLang="en-US" sz="1300" dirty="0"/>
                    </a:p>
                  </a:txBody>
                  <a:tcPr>
                    <a:solidFill>
                      <a:schemeClr val="bg2"/>
                    </a:solidFill>
                  </a:tcPr>
                </a:tc>
                <a:tc>
                  <a:txBody>
                    <a:bodyPr/>
                    <a:lstStyle/>
                    <a:p>
                      <a:r>
                        <a:rPr lang="zh-CN" altLang="en-US" sz="1300" dirty="0"/>
                        <a:t>行走用信号接口</a:t>
                      </a:r>
                    </a:p>
                  </a:txBody>
                  <a:tcPr>
                    <a:solidFill>
                      <a:schemeClr val="bg1">
                        <a:lumMod val="85000"/>
                      </a:schemeClr>
                    </a:solidFill>
                  </a:tcPr>
                </a:tc>
                <a:extLst>
                  <a:ext uri="{0D108BD9-81ED-4DB2-BD59-A6C34878D82A}">
                    <a16:rowId xmlns:a16="http://schemas.microsoft.com/office/drawing/2014/main" val="10001"/>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dirty="0" err="1"/>
                        <a:t>Pz</a:t>
                      </a:r>
                      <a:endParaRPr lang="zh-CN" altLang="en-US" sz="1300" dirty="0"/>
                    </a:p>
                  </a:txBody>
                  <a:tcPr>
                    <a:solidFill>
                      <a:schemeClr val="bg2"/>
                    </a:solidFill>
                  </a:tcPr>
                </a:tc>
                <a:tc>
                  <a:txBody>
                    <a:bodyPr/>
                    <a:lstStyle/>
                    <a:p>
                      <a:r>
                        <a:rPr lang="zh-CN" altLang="en-US" sz="1300" dirty="0"/>
                        <a:t>主溢流阀升压</a:t>
                      </a:r>
                    </a:p>
                  </a:txBody>
                  <a:tcPr>
                    <a:solidFill>
                      <a:schemeClr val="bg1">
                        <a:lumMod val="85000"/>
                      </a:schemeClr>
                    </a:solidFill>
                  </a:tcPr>
                </a:tc>
                <a:extLst>
                  <a:ext uri="{0D108BD9-81ED-4DB2-BD59-A6C34878D82A}">
                    <a16:rowId xmlns:a16="http://schemas.microsoft.com/office/drawing/2014/main" val="10002"/>
                  </a:ext>
                </a:extLst>
              </a:tr>
              <a:tr h="288000">
                <a:tc>
                  <a:txBody>
                    <a:bodyPr/>
                    <a:lstStyle/>
                    <a:p>
                      <a:r>
                        <a:rPr lang="en-US" altLang="zh-CN" sz="1300" dirty="0"/>
                        <a:t>PG</a:t>
                      </a:r>
                      <a:endParaRPr lang="zh-CN" altLang="en-US" sz="1300" dirty="0"/>
                    </a:p>
                  </a:txBody>
                  <a:tcPr>
                    <a:solidFill>
                      <a:schemeClr val="bg2"/>
                    </a:solidFill>
                  </a:tcPr>
                </a:tc>
                <a:tc>
                  <a:txBody>
                    <a:bodyPr/>
                    <a:lstStyle/>
                    <a:p>
                      <a:r>
                        <a:rPr lang="zh-CN" altLang="en-US" sz="1300" dirty="0"/>
                        <a:t>先导压力源</a:t>
                      </a:r>
                    </a:p>
                  </a:txBody>
                  <a:tcPr>
                    <a:solidFill>
                      <a:schemeClr val="bg1">
                        <a:lumMod val="85000"/>
                      </a:schemeClr>
                    </a:solidFill>
                  </a:tcPr>
                </a:tc>
                <a:extLst>
                  <a:ext uri="{0D108BD9-81ED-4DB2-BD59-A6C34878D82A}">
                    <a16:rowId xmlns:a16="http://schemas.microsoft.com/office/drawing/2014/main" val="10003"/>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dirty="0" err="1"/>
                        <a:t>PCk</a:t>
                      </a:r>
                      <a:endParaRPr lang="zh-CN" altLang="en-US" sz="1300" dirty="0"/>
                    </a:p>
                  </a:txBody>
                  <a:tcPr>
                    <a:solidFill>
                      <a:schemeClr val="bg2"/>
                    </a:solidFill>
                  </a:tcPr>
                </a:tc>
                <a:tc>
                  <a:txBody>
                    <a:bodyPr/>
                    <a:lstStyle/>
                    <a:p>
                      <a:r>
                        <a:rPr lang="zh-CN" altLang="en-US" sz="1300" dirty="0"/>
                        <a:t>铲斗内收行程限制</a:t>
                      </a:r>
                    </a:p>
                  </a:txBody>
                  <a:tcPr>
                    <a:solidFill>
                      <a:schemeClr val="bg1">
                        <a:lumMod val="85000"/>
                      </a:schemeClr>
                    </a:solidFill>
                  </a:tcPr>
                </a:tc>
                <a:extLst>
                  <a:ext uri="{0D108BD9-81ED-4DB2-BD59-A6C34878D82A}">
                    <a16:rowId xmlns:a16="http://schemas.microsoft.com/office/drawing/2014/main" val="10004"/>
                  </a:ext>
                </a:extLst>
              </a:tr>
              <a:tr h="288000">
                <a:tc>
                  <a:txBody>
                    <a:bodyPr/>
                    <a:lstStyle/>
                    <a:p>
                      <a:r>
                        <a:rPr lang="en-US" altLang="zh-CN" sz="1300" kern="1200" dirty="0">
                          <a:solidFill>
                            <a:schemeClr val="tx1"/>
                          </a:solidFill>
                          <a:latin typeface="+mn-lt"/>
                          <a:ea typeface="+mn-ea"/>
                          <a:cs typeface="+mn-cs"/>
                        </a:rPr>
                        <a:t>Dr2</a:t>
                      </a:r>
                      <a:endParaRPr lang="zh-CN" altLang="en-US" sz="1300" kern="1200" dirty="0">
                        <a:solidFill>
                          <a:schemeClr val="tx1"/>
                        </a:solidFill>
                        <a:latin typeface="+mn-lt"/>
                        <a:ea typeface="+mn-ea"/>
                        <a:cs typeface="+mn-cs"/>
                      </a:endParaRPr>
                    </a:p>
                  </a:txBody>
                  <a:tcPr>
                    <a:solidFill>
                      <a:schemeClr val="bg2"/>
                    </a:solidFill>
                  </a:tcPr>
                </a:tc>
                <a:tc>
                  <a:txBody>
                    <a:bodyPr/>
                    <a:lstStyle/>
                    <a:p>
                      <a:r>
                        <a:rPr lang="zh-CN" altLang="en-US" sz="1300" dirty="0"/>
                        <a:t>泄漏油接口</a:t>
                      </a:r>
                    </a:p>
                  </a:txBody>
                  <a:tcPr>
                    <a:solidFill>
                      <a:schemeClr val="bg1">
                        <a:lumMod val="85000"/>
                      </a:schemeClr>
                    </a:solidFill>
                  </a:tcPr>
                </a:tc>
                <a:extLst>
                  <a:ext uri="{0D108BD9-81ED-4DB2-BD59-A6C34878D82A}">
                    <a16:rowId xmlns:a16="http://schemas.microsoft.com/office/drawing/2014/main" val="10005"/>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dirty="0"/>
                        <a:t>Dr3</a:t>
                      </a:r>
                      <a:endParaRPr lang="zh-CN" altLang="en-US" sz="1300" dirty="0"/>
                    </a:p>
                  </a:txBody>
                  <a:tcPr>
                    <a:solidFill>
                      <a:schemeClr val="bg2"/>
                    </a:solidFill>
                  </a:tcPr>
                </a:tc>
                <a:tc>
                  <a:txBody>
                    <a:bodyPr/>
                    <a:lstStyle/>
                    <a:p>
                      <a:r>
                        <a:rPr lang="zh-CN" altLang="en-US" sz="1300" dirty="0"/>
                        <a:t>泄漏油接口</a:t>
                      </a:r>
                    </a:p>
                  </a:txBody>
                  <a:tcPr>
                    <a:solidFill>
                      <a:schemeClr val="bg1">
                        <a:lumMod val="85000"/>
                      </a:schemeClr>
                    </a:solidFill>
                  </a:tcPr>
                </a:tc>
                <a:extLst>
                  <a:ext uri="{0D108BD9-81ED-4DB2-BD59-A6C34878D82A}">
                    <a16:rowId xmlns:a16="http://schemas.microsoft.com/office/drawing/2014/main" val="10006"/>
                  </a:ext>
                </a:extLst>
              </a:tr>
            </a:tbl>
          </a:graphicData>
        </a:graphic>
      </p:graphicFrame>
      <p:graphicFrame>
        <p:nvGraphicFramePr>
          <p:cNvPr id="63" name="表格 62">
            <a:extLst>
              <a:ext uri="{FF2B5EF4-FFF2-40B4-BE49-F238E27FC236}">
                <a16:creationId xmlns:a16="http://schemas.microsoft.com/office/drawing/2014/main" id="{44B1D314-5A9E-4562-BAF8-5280280D5A1B}"/>
              </a:ext>
            </a:extLst>
          </p:cNvPr>
          <p:cNvGraphicFramePr>
            <a:graphicFrameLocks noGrp="1"/>
          </p:cNvGraphicFramePr>
          <p:nvPr/>
        </p:nvGraphicFramePr>
        <p:xfrm>
          <a:off x="4583657" y="4445785"/>
          <a:ext cx="3716663" cy="2026920"/>
        </p:xfrm>
        <a:graphic>
          <a:graphicData uri="http://schemas.openxmlformats.org/drawingml/2006/table">
            <a:tbl>
              <a:tblPr firstRow="1" bandRow="1">
                <a:tableStyleId>{2D5ABB26-0587-4C30-8999-92F81FD0307C}</a:tableStyleId>
              </a:tblPr>
              <a:tblGrid>
                <a:gridCol w="806400">
                  <a:extLst>
                    <a:ext uri="{9D8B030D-6E8A-4147-A177-3AD203B41FA5}">
                      <a16:colId xmlns:a16="http://schemas.microsoft.com/office/drawing/2014/main" val="20000"/>
                    </a:ext>
                  </a:extLst>
                </a:gridCol>
                <a:gridCol w="2910263">
                  <a:extLst>
                    <a:ext uri="{9D8B030D-6E8A-4147-A177-3AD203B41FA5}">
                      <a16:colId xmlns:a16="http://schemas.microsoft.com/office/drawing/2014/main" val="20001"/>
                    </a:ext>
                  </a:extLst>
                </a:gridCol>
              </a:tblGrid>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dirty="0">
                          <a:solidFill>
                            <a:schemeClr val="tx1"/>
                          </a:solidFill>
                          <a:latin typeface="+mn-lt"/>
                          <a:ea typeface="+mn-ea"/>
                          <a:cs typeface="+mn-cs"/>
                        </a:rPr>
                        <a:t>PaL</a:t>
                      </a:r>
                      <a:endParaRPr lang="zh-CN" altLang="en-US" sz="1300" kern="1200" dirty="0">
                        <a:solidFill>
                          <a:schemeClr val="tx1"/>
                        </a:solidFill>
                        <a:latin typeface="+mn-lt"/>
                        <a:ea typeface="+mn-ea"/>
                        <a:cs typeface="+mn-cs"/>
                      </a:endParaRPr>
                    </a:p>
                  </a:txBody>
                  <a:tcPr>
                    <a:solidFill>
                      <a:schemeClr val="bg2"/>
                    </a:solidFill>
                  </a:tcPr>
                </a:tc>
                <a:tc>
                  <a:txBody>
                    <a:bodyPr/>
                    <a:lstStyle/>
                    <a:p>
                      <a:r>
                        <a:rPr lang="zh-CN" altLang="en-US" sz="1300" dirty="0"/>
                        <a:t>锁紧阀接口（斗杆小腔侧）</a:t>
                      </a:r>
                    </a:p>
                  </a:txBody>
                  <a:tcPr>
                    <a:solidFill>
                      <a:schemeClr val="bg1">
                        <a:lumMod val="85000"/>
                      </a:schemeClr>
                    </a:solidFill>
                  </a:tcPr>
                </a:tc>
                <a:extLst>
                  <a:ext uri="{0D108BD9-81ED-4DB2-BD59-A6C34878D82A}">
                    <a16:rowId xmlns:a16="http://schemas.microsoft.com/office/drawing/2014/main" val="10000"/>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dirty="0" err="1">
                          <a:solidFill>
                            <a:schemeClr val="tx1"/>
                          </a:solidFill>
                          <a:latin typeface="+mn-lt"/>
                          <a:ea typeface="+mn-ea"/>
                          <a:cs typeface="+mn-cs"/>
                        </a:rPr>
                        <a:t>PbL</a:t>
                      </a:r>
                      <a:endParaRPr lang="zh-CN" altLang="en-US" sz="1300" kern="1200" dirty="0">
                        <a:solidFill>
                          <a:schemeClr val="tx1"/>
                        </a:solidFill>
                        <a:latin typeface="+mn-lt"/>
                        <a:ea typeface="+mn-ea"/>
                        <a:cs typeface="+mn-cs"/>
                      </a:endParaRPr>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kern="1200" dirty="0">
                          <a:solidFill>
                            <a:schemeClr val="tx1"/>
                          </a:solidFill>
                          <a:latin typeface="+mn-lt"/>
                          <a:ea typeface="+mn-ea"/>
                          <a:cs typeface="+mn-cs"/>
                        </a:rPr>
                        <a:t>锁紧阀接口（动臂大腔侧）</a:t>
                      </a:r>
                    </a:p>
                  </a:txBody>
                  <a:tcPr>
                    <a:solidFill>
                      <a:schemeClr val="bg1">
                        <a:lumMod val="85000"/>
                      </a:schemeClr>
                    </a:solidFill>
                  </a:tcPr>
                </a:tc>
                <a:extLst>
                  <a:ext uri="{0D108BD9-81ED-4DB2-BD59-A6C34878D82A}">
                    <a16:rowId xmlns:a16="http://schemas.microsoft.com/office/drawing/2014/main" val="10001"/>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dirty="0">
                          <a:solidFill>
                            <a:schemeClr val="tx1"/>
                          </a:solidFill>
                          <a:latin typeface="+mn-lt"/>
                          <a:ea typeface="+mn-ea"/>
                          <a:cs typeface="+mn-cs"/>
                        </a:rPr>
                        <a:t>XBp1</a:t>
                      </a:r>
                    </a:p>
                  </a:txBody>
                  <a:tcPr>
                    <a:solidFill>
                      <a:schemeClr val="bg2"/>
                    </a:solidFill>
                  </a:tcPr>
                </a:tc>
                <a:tc>
                  <a:txBody>
                    <a:bodyPr/>
                    <a:lstStyle/>
                    <a:p>
                      <a:r>
                        <a:rPr lang="zh-CN" altLang="en-US" sz="1300" dirty="0"/>
                        <a:t>旁路截止阀芯接口（</a:t>
                      </a:r>
                      <a:r>
                        <a:rPr lang="en-US" altLang="zh-CN" sz="1300" dirty="0"/>
                        <a:t>P1</a:t>
                      </a:r>
                      <a:r>
                        <a:rPr lang="zh-CN" altLang="en-US" sz="1300" dirty="0"/>
                        <a:t>侧）</a:t>
                      </a:r>
                    </a:p>
                  </a:txBody>
                  <a:tcPr>
                    <a:solidFill>
                      <a:schemeClr val="bg1">
                        <a:lumMod val="85000"/>
                      </a:schemeClr>
                    </a:solidFill>
                  </a:tcPr>
                </a:tc>
                <a:extLst>
                  <a:ext uri="{0D108BD9-81ED-4DB2-BD59-A6C34878D82A}">
                    <a16:rowId xmlns:a16="http://schemas.microsoft.com/office/drawing/2014/main" val="10002"/>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dirty="0">
                          <a:solidFill>
                            <a:schemeClr val="tx1"/>
                          </a:solidFill>
                          <a:latin typeface="+mn-lt"/>
                          <a:ea typeface="+mn-ea"/>
                          <a:cs typeface="+mn-cs"/>
                        </a:rPr>
                        <a:t>XBp2</a:t>
                      </a:r>
                      <a:endParaRPr lang="zh-CN" altLang="en-US" sz="1300" kern="1200" dirty="0">
                        <a:solidFill>
                          <a:schemeClr val="tx1"/>
                        </a:solidFill>
                        <a:latin typeface="+mn-lt"/>
                        <a:ea typeface="+mn-ea"/>
                        <a:cs typeface="+mn-cs"/>
                      </a:endParaRPr>
                    </a:p>
                  </a:txBody>
                  <a:tcPr>
                    <a:solidFill>
                      <a:schemeClr val="bg2"/>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300" dirty="0"/>
                        <a:t>旁路截止阀芯接口（</a:t>
                      </a:r>
                      <a:r>
                        <a:rPr lang="en-US" altLang="zh-CN" sz="1300" dirty="0"/>
                        <a:t>P2</a:t>
                      </a:r>
                      <a:r>
                        <a:rPr lang="zh-CN" altLang="en-US" sz="1300" dirty="0"/>
                        <a:t>侧）</a:t>
                      </a:r>
                    </a:p>
                  </a:txBody>
                  <a:tcPr>
                    <a:solidFill>
                      <a:schemeClr val="bg1">
                        <a:lumMod val="85000"/>
                      </a:schemeClr>
                    </a:solidFill>
                  </a:tcPr>
                </a:tc>
                <a:extLst>
                  <a:ext uri="{0D108BD9-81ED-4DB2-BD59-A6C34878D82A}">
                    <a16:rowId xmlns:a16="http://schemas.microsoft.com/office/drawing/2014/main" val="10003"/>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dirty="0">
                          <a:solidFill>
                            <a:schemeClr val="tx1"/>
                          </a:solidFill>
                          <a:latin typeface="+mn-lt"/>
                          <a:ea typeface="+mn-ea"/>
                          <a:cs typeface="+mn-cs"/>
                        </a:rPr>
                        <a:t>XAb2</a:t>
                      </a:r>
                      <a:endParaRPr lang="zh-CN" altLang="en-US" sz="1300" kern="1200" dirty="0">
                        <a:solidFill>
                          <a:schemeClr val="tx1"/>
                        </a:solidFill>
                        <a:latin typeface="+mn-lt"/>
                        <a:ea typeface="+mn-ea"/>
                        <a:cs typeface="+mn-cs"/>
                      </a:endParaRPr>
                    </a:p>
                  </a:txBody>
                  <a:tcPr>
                    <a:solidFill>
                      <a:schemeClr val="bg2"/>
                    </a:solidFill>
                  </a:tcPr>
                </a:tc>
                <a:tc>
                  <a:txBody>
                    <a:bodyPr/>
                    <a:lstStyle/>
                    <a:p>
                      <a:r>
                        <a:rPr lang="zh-CN" altLang="en-US" sz="1300" dirty="0"/>
                        <a:t>动臂合流（提升）</a:t>
                      </a:r>
                    </a:p>
                  </a:txBody>
                  <a:tcPr>
                    <a:solidFill>
                      <a:schemeClr val="bg1">
                        <a:lumMod val="85000"/>
                      </a:schemeClr>
                    </a:solidFill>
                  </a:tcPr>
                </a:tc>
                <a:extLst>
                  <a:ext uri="{0D108BD9-81ED-4DB2-BD59-A6C34878D82A}">
                    <a16:rowId xmlns:a16="http://schemas.microsoft.com/office/drawing/2014/main" val="10004"/>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dirty="0" err="1">
                          <a:solidFill>
                            <a:schemeClr val="tx1"/>
                          </a:solidFill>
                          <a:latin typeface="+mn-lt"/>
                          <a:ea typeface="+mn-ea"/>
                          <a:cs typeface="+mn-cs"/>
                        </a:rPr>
                        <a:t>Psp</a:t>
                      </a:r>
                      <a:endParaRPr lang="zh-CN" altLang="en-US" sz="1300" kern="1200" dirty="0">
                        <a:solidFill>
                          <a:schemeClr val="tx1"/>
                        </a:solidFill>
                        <a:latin typeface="+mn-lt"/>
                        <a:ea typeface="+mn-ea"/>
                        <a:cs typeface="+mn-cs"/>
                      </a:endParaRPr>
                    </a:p>
                  </a:txBody>
                  <a:tcPr>
                    <a:solidFill>
                      <a:schemeClr val="bg2"/>
                    </a:solidFill>
                  </a:tcPr>
                </a:tc>
                <a:tc>
                  <a:txBody>
                    <a:bodyPr/>
                    <a:lstStyle/>
                    <a:p>
                      <a:r>
                        <a:rPr lang="zh-CN" altLang="en-US" sz="1300" dirty="0"/>
                        <a:t>回转优先</a:t>
                      </a:r>
                    </a:p>
                  </a:txBody>
                  <a:tcPr>
                    <a:solidFill>
                      <a:schemeClr val="bg1">
                        <a:lumMod val="85000"/>
                      </a:schemeClr>
                    </a:solidFill>
                  </a:tcPr>
                </a:tc>
                <a:extLst>
                  <a:ext uri="{0D108BD9-81ED-4DB2-BD59-A6C34878D82A}">
                    <a16:rowId xmlns:a16="http://schemas.microsoft.com/office/drawing/2014/main" val="10005"/>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300" kern="1200" dirty="0" err="1">
                          <a:solidFill>
                            <a:schemeClr val="tx1"/>
                          </a:solidFill>
                          <a:latin typeface="+mn-lt"/>
                          <a:ea typeface="+mn-ea"/>
                          <a:cs typeface="+mn-cs"/>
                        </a:rPr>
                        <a:t>PTa</a:t>
                      </a:r>
                      <a:endParaRPr lang="zh-CN" altLang="en-US" sz="1300" kern="1200" dirty="0">
                        <a:solidFill>
                          <a:schemeClr val="tx1"/>
                        </a:solidFill>
                        <a:latin typeface="+mn-lt"/>
                        <a:ea typeface="+mn-ea"/>
                        <a:cs typeface="+mn-cs"/>
                      </a:endParaRPr>
                    </a:p>
                  </a:txBody>
                  <a:tcPr>
                    <a:solidFill>
                      <a:schemeClr val="bg2"/>
                    </a:solidFill>
                  </a:tcPr>
                </a:tc>
                <a:tc>
                  <a:txBody>
                    <a:bodyPr/>
                    <a:lstStyle/>
                    <a:p>
                      <a:r>
                        <a:rPr lang="zh-CN" altLang="en-US" sz="1300" dirty="0"/>
                        <a:t>直线行走</a:t>
                      </a:r>
                    </a:p>
                  </a:txBody>
                  <a:tcPr>
                    <a:solidFill>
                      <a:schemeClr val="bg1">
                        <a:lumMod val="85000"/>
                      </a:schemeClr>
                    </a:solidFill>
                  </a:tcPr>
                </a:tc>
                <a:extLst>
                  <a:ext uri="{0D108BD9-81ED-4DB2-BD59-A6C34878D82A}">
                    <a16:rowId xmlns:a16="http://schemas.microsoft.com/office/drawing/2014/main" val="10006"/>
                  </a:ext>
                </a:extLst>
              </a:tr>
            </a:tbl>
          </a:graphicData>
        </a:graphic>
      </p:graphicFrame>
      <p:sp>
        <p:nvSpPr>
          <p:cNvPr id="64" name="矩形 63">
            <a:extLst>
              <a:ext uri="{FF2B5EF4-FFF2-40B4-BE49-F238E27FC236}">
                <a16:creationId xmlns:a16="http://schemas.microsoft.com/office/drawing/2014/main" id="{AC9D3410-A7F9-4697-A225-BC0788B81991}"/>
              </a:ext>
            </a:extLst>
          </p:cNvPr>
          <p:cNvSpPr/>
          <p:nvPr/>
        </p:nvSpPr>
        <p:spPr>
          <a:xfrm>
            <a:off x="302527" y="691582"/>
            <a:ext cx="1569660" cy="369332"/>
          </a:xfrm>
          <a:prstGeom prst="rect">
            <a:avLst/>
          </a:prstGeom>
        </p:spPr>
        <p:txBody>
          <a:bodyPr wrap="none">
            <a:spAutoFit/>
          </a:bodyPr>
          <a:lstStyle/>
          <a:p>
            <a:r>
              <a:rPr lang="zh-CN" altLang="en-US" dirty="0"/>
              <a:t>主阀油口说明</a:t>
            </a:r>
          </a:p>
        </p:txBody>
      </p:sp>
    </p:spTree>
    <p:extLst>
      <p:ext uri="{BB962C8B-B14F-4D97-AF65-F5344CB8AC3E}">
        <p14:creationId xmlns:p14="http://schemas.microsoft.com/office/powerpoint/2010/main" val="885364988"/>
      </p:ext>
    </p:extLst>
  </p:cSld>
  <p:clrMapOvr>
    <a:masterClrMapping/>
  </p:clrMapOvr>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5915" y="1398974"/>
            <a:ext cx="10897848" cy="5078313"/>
          </a:xfrm>
          <a:prstGeom prst="rect">
            <a:avLst/>
          </a:prstGeom>
        </p:spPr>
        <p:txBody>
          <a:bodyPr wrap="square">
            <a:spAutoFit/>
          </a:bodyPr>
          <a:lstStyle/>
          <a:p>
            <a:r>
              <a:rPr lang="zh-CN" altLang="en-US" dirty="0">
                <a:solidFill>
                  <a:srgbClr val="FF0000"/>
                </a:solidFill>
                <a:latin typeface="微软雅黑" panose="020B0503020204020204" pitchFamily="34" charset="-122"/>
                <a:ea typeface="微软雅黑" panose="020B0503020204020204" pitchFamily="34" charset="-122"/>
              </a:rPr>
              <a:t>空调系统操作控制：图片</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序号</a:t>
            </a:r>
            <a:r>
              <a:rPr lang="en-US" altLang="zh-CN" dirty="0">
                <a:solidFill>
                  <a:srgbClr val="FF0000"/>
                </a:solidFill>
                <a:latin typeface="微软雅黑" panose="020B0503020204020204" pitchFamily="34" charset="-122"/>
                <a:ea typeface="微软雅黑" panose="020B0503020204020204" pitchFamily="34" charset="-122"/>
              </a:rPr>
              <a:t>+</a:t>
            </a:r>
            <a:r>
              <a:rPr lang="zh-CN" altLang="en-US" dirty="0">
                <a:solidFill>
                  <a:srgbClr val="FF0000"/>
                </a:solidFill>
                <a:latin typeface="微软雅黑" panose="020B0503020204020204" pitchFamily="34" charset="-122"/>
                <a:ea typeface="微软雅黑" panose="020B0503020204020204" pitchFamily="34" charset="-122"/>
              </a:rPr>
              <a:t>说明</a:t>
            </a:r>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1025" name="Picture 1" descr="c:\users\public\documents\kk6 files\xcmgwj\account\645@10.15.7.244\image_cache\cf56b217ae204833af95df18dfa8a0df.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4592" y="1926073"/>
            <a:ext cx="3513268" cy="4031619"/>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public\documents\kk6 files\xcmgwj\account\645@10.15.7.244\image_cache\e0b816bbd8aa49cca5b2b956ac99ba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7052" y="1533132"/>
            <a:ext cx="5771994" cy="48099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885363"/>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118" y="682336"/>
            <a:ext cx="2262158"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空调系统电路原理图</a:t>
            </a:r>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1084882" y="1177871"/>
            <a:ext cx="8008244" cy="5173341"/>
          </a:xfrm>
          <a:prstGeom prst="rect">
            <a:avLst/>
          </a:prstGeom>
        </p:spPr>
      </p:pic>
    </p:spTree>
    <p:extLst>
      <p:ext uri="{BB962C8B-B14F-4D97-AF65-F5344CB8AC3E}">
        <p14:creationId xmlns:p14="http://schemas.microsoft.com/office/powerpoint/2010/main" val="3935889690"/>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2512" y="615842"/>
            <a:ext cx="1800493"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压缩机油的灌注</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 name="object 6"/>
          <p:cNvSpPr/>
          <p:nvPr/>
        </p:nvSpPr>
        <p:spPr>
          <a:xfrm>
            <a:off x="7462037" y="4520140"/>
            <a:ext cx="2362200" cy="1813560"/>
          </a:xfrm>
          <a:prstGeom prst="rect">
            <a:avLst/>
          </a:prstGeom>
          <a:blipFill>
            <a:blip r:embed="rId2" cstate="print"/>
            <a:stretch>
              <a:fillRect/>
            </a:stretch>
          </a:blipFill>
        </p:spPr>
        <p:txBody>
          <a:bodyPr wrap="square" lIns="0" tIns="0" rIns="0" bIns="0" rtlCol="0">
            <a:noAutofit/>
          </a:bodyPr>
          <a:lstStyle/>
          <a:p>
            <a:endParaRPr/>
          </a:p>
        </p:txBody>
      </p:sp>
      <p:sp>
        <p:nvSpPr>
          <p:cNvPr id="5" name="object 7"/>
          <p:cNvSpPr/>
          <p:nvPr/>
        </p:nvSpPr>
        <p:spPr>
          <a:xfrm>
            <a:off x="4982308" y="3100753"/>
            <a:ext cx="2743200" cy="2406396"/>
          </a:xfrm>
          <a:prstGeom prst="rect">
            <a:avLst/>
          </a:prstGeom>
          <a:blipFill>
            <a:blip r:embed="rId3" cstate="print"/>
            <a:stretch>
              <a:fillRect/>
            </a:stretch>
          </a:blipFill>
        </p:spPr>
        <p:txBody>
          <a:bodyPr wrap="square" lIns="0" tIns="0" rIns="0" bIns="0" rtlCol="0">
            <a:noAutofit/>
          </a:bodyPr>
          <a:lstStyle/>
          <a:p>
            <a:endParaRPr/>
          </a:p>
        </p:txBody>
      </p:sp>
      <p:sp>
        <p:nvSpPr>
          <p:cNvPr id="6" name="object 8"/>
          <p:cNvSpPr/>
          <p:nvPr/>
        </p:nvSpPr>
        <p:spPr>
          <a:xfrm>
            <a:off x="4816446" y="1271953"/>
            <a:ext cx="943356" cy="614172"/>
          </a:xfrm>
          <a:custGeom>
            <a:avLst/>
            <a:gdLst/>
            <a:ahLst/>
            <a:cxnLst/>
            <a:rect l="l" t="t" r="r" b="b"/>
            <a:pathLst>
              <a:path w="943356" h="614172">
                <a:moveTo>
                  <a:pt x="0" y="0"/>
                </a:moveTo>
                <a:lnTo>
                  <a:pt x="943356" y="614172"/>
                </a:lnTo>
              </a:path>
            </a:pathLst>
          </a:custGeom>
          <a:ln w="12192">
            <a:solidFill>
              <a:srgbClr val="000000"/>
            </a:solidFill>
          </a:ln>
        </p:spPr>
        <p:txBody>
          <a:bodyPr wrap="square" lIns="0" tIns="0" rIns="0" bIns="0" rtlCol="0">
            <a:noAutofit/>
          </a:bodyPr>
          <a:lstStyle/>
          <a:p>
            <a:endParaRPr/>
          </a:p>
        </p:txBody>
      </p:sp>
      <p:graphicFrame>
        <p:nvGraphicFramePr>
          <p:cNvPr id="7" name="object 9"/>
          <p:cNvGraphicFramePr>
            <a:graphicFrameLocks noGrp="1"/>
          </p:cNvGraphicFramePr>
          <p:nvPr/>
        </p:nvGraphicFramePr>
        <p:xfrm>
          <a:off x="4802158" y="1257665"/>
          <a:ext cx="4814059" cy="1697099"/>
        </p:xfrm>
        <a:graphic>
          <a:graphicData uri="http://schemas.openxmlformats.org/drawingml/2006/table">
            <a:tbl>
              <a:tblPr firstRow="1" bandRow="1">
                <a:tableStyleId>{2D5ABB26-0587-4C30-8999-92F81FD0307C}</a:tableStyleId>
              </a:tblPr>
              <a:tblGrid>
                <a:gridCol w="943101">
                  <a:extLst>
                    <a:ext uri="{9D8B030D-6E8A-4147-A177-3AD203B41FA5}">
                      <a16:colId xmlns:a16="http://schemas.microsoft.com/office/drawing/2014/main" val="20000"/>
                    </a:ext>
                  </a:extLst>
                </a:gridCol>
                <a:gridCol w="943101">
                  <a:extLst>
                    <a:ext uri="{9D8B030D-6E8A-4147-A177-3AD203B41FA5}">
                      <a16:colId xmlns:a16="http://schemas.microsoft.com/office/drawing/2014/main" val="20001"/>
                    </a:ext>
                  </a:extLst>
                </a:gridCol>
                <a:gridCol w="725551">
                  <a:extLst>
                    <a:ext uri="{9D8B030D-6E8A-4147-A177-3AD203B41FA5}">
                      <a16:colId xmlns:a16="http://schemas.microsoft.com/office/drawing/2014/main" val="20002"/>
                    </a:ext>
                  </a:extLst>
                </a:gridCol>
                <a:gridCol w="725424">
                  <a:extLst>
                    <a:ext uri="{9D8B030D-6E8A-4147-A177-3AD203B41FA5}">
                      <a16:colId xmlns:a16="http://schemas.microsoft.com/office/drawing/2014/main" val="20003"/>
                    </a:ext>
                  </a:extLst>
                </a:gridCol>
                <a:gridCol w="798067">
                  <a:extLst>
                    <a:ext uri="{9D8B030D-6E8A-4147-A177-3AD203B41FA5}">
                      <a16:colId xmlns:a16="http://schemas.microsoft.com/office/drawing/2014/main" val="20004"/>
                    </a:ext>
                  </a:extLst>
                </a:gridCol>
                <a:gridCol w="678815">
                  <a:extLst>
                    <a:ext uri="{9D8B030D-6E8A-4147-A177-3AD203B41FA5}">
                      <a16:colId xmlns:a16="http://schemas.microsoft.com/office/drawing/2014/main" val="20005"/>
                    </a:ext>
                  </a:extLst>
                </a:gridCol>
              </a:tblGrid>
              <a:tr h="306959">
                <a:tc rowSpan="2">
                  <a:txBody>
                    <a:bodyPr/>
                    <a:lstStyle/>
                    <a:p>
                      <a:pPr>
                        <a:lnSpc>
                          <a:spcPct val="100000"/>
                        </a:lnSpc>
                      </a:pPr>
                      <a:r>
                        <a:rPr sz="1600" dirty="0">
                          <a:latin typeface="微软雅黑"/>
                          <a:cs typeface="微软雅黑"/>
                        </a:rPr>
                        <a:t>，</a:t>
                      </a: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gridSpan="5">
                  <a:txBody>
                    <a:bodyPr/>
                    <a:lstStyle/>
                    <a:p>
                      <a:pPr marL="10160" algn="ctr">
                        <a:lnSpc>
                          <a:spcPct val="100000"/>
                        </a:lnSpc>
                      </a:pPr>
                      <a:r>
                        <a:rPr sz="1400" spc="-5" dirty="0">
                          <a:latin typeface="微软雅黑"/>
                          <a:cs typeface="微软雅黑"/>
                        </a:rPr>
                        <a:t>更换部件</a:t>
                      </a:r>
                      <a:endParaRPr sz="1400" dirty="0">
                        <a:latin typeface="微软雅黑"/>
                        <a:cs typeface="微软雅黑"/>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6958">
                <a:tc vMerge="1">
                  <a:txBody>
                    <a:bodyPr/>
                    <a:lstStyle/>
                    <a:p>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97485">
                        <a:lnSpc>
                          <a:spcPct val="100000"/>
                        </a:lnSpc>
                      </a:pPr>
                      <a:r>
                        <a:rPr sz="1400" dirty="0">
                          <a:latin typeface="微软雅黑"/>
                          <a:cs typeface="微软雅黑"/>
                        </a:rPr>
                        <a:t>压缩机</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pPr>
                      <a:r>
                        <a:rPr sz="1400" dirty="0">
                          <a:latin typeface="微软雅黑"/>
                          <a:cs typeface="微软雅黑"/>
                        </a:rPr>
                        <a:t>冷凝器</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nSpc>
                          <a:spcPct val="100000"/>
                        </a:lnSpc>
                      </a:pPr>
                      <a:r>
                        <a:rPr sz="1400" dirty="0">
                          <a:latin typeface="微软雅黑"/>
                          <a:cs typeface="微软雅黑"/>
                        </a:rPr>
                        <a:t>蒸发器</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6364">
                        <a:lnSpc>
                          <a:spcPct val="100000"/>
                        </a:lnSpc>
                      </a:pPr>
                      <a:r>
                        <a:rPr sz="1400" dirty="0">
                          <a:latin typeface="微软雅黑"/>
                          <a:cs typeface="微软雅黑"/>
                        </a:rPr>
                        <a:t>储液器</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4940">
                        <a:lnSpc>
                          <a:spcPct val="100000"/>
                        </a:lnSpc>
                      </a:pPr>
                      <a:r>
                        <a:rPr sz="1400" dirty="0">
                          <a:latin typeface="微软雅黑"/>
                          <a:cs typeface="微软雅黑"/>
                        </a:rPr>
                        <a:t>管路</a:t>
                      </a:r>
                      <a:endParaRPr sz="1400">
                        <a:latin typeface="微软雅黑"/>
                        <a:cs typeface="微软雅黑"/>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62864">
                <a:tc>
                  <a:txBody>
                    <a:bodyPr/>
                    <a:lstStyle/>
                    <a:p>
                      <a:pPr marR="6350" algn="ctr">
                        <a:lnSpc>
                          <a:spcPct val="100000"/>
                        </a:lnSpc>
                      </a:pPr>
                      <a:r>
                        <a:rPr sz="1400" dirty="0">
                          <a:latin typeface="微软雅黑"/>
                          <a:cs typeface="微软雅黑"/>
                        </a:rPr>
                        <a:t>加入油量</a:t>
                      </a:r>
                      <a:endParaRPr sz="1400">
                        <a:latin typeface="微软雅黑"/>
                        <a:cs typeface="微软雅黑"/>
                      </a:endParaRPr>
                    </a:p>
                    <a:p>
                      <a:pPr marR="6350" algn="ctr">
                        <a:lnSpc>
                          <a:spcPct val="100000"/>
                        </a:lnSpc>
                        <a:spcBef>
                          <a:spcPts val="310"/>
                        </a:spcBef>
                      </a:pPr>
                      <a:r>
                        <a:rPr sz="1400" dirty="0">
                          <a:latin typeface="Arial"/>
                          <a:cs typeface="Arial"/>
                        </a:rPr>
                        <a:t>(</a:t>
                      </a:r>
                      <a:r>
                        <a:rPr sz="1400" spc="-10" dirty="0">
                          <a:latin typeface="Arial"/>
                          <a:cs typeface="Arial"/>
                        </a:rPr>
                        <a:t>CC</a:t>
                      </a:r>
                      <a:r>
                        <a:rPr sz="1400" spc="0" dirty="0">
                          <a:latin typeface="Arial"/>
                          <a:cs typeface="Arial"/>
                        </a:rPr>
                        <a:t>)</a:t>
                      </a:r>
                      <a:endParaRPr sz="1400">
                        <a:latin typeface="Arial"/>
                        <a:cs typeface="Arial"/>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9220" marR="107314">
                        <a:lnSpc>
                          <a:spcPts val="1620"/>
                        </a:lnSpc>
                      </a:pPr>
                      <a:r>
                        <a:rPr sz="1400" dirty="0">
                          <a:latin typeface="微软雅黑"/>
                          <a:cs typeface="微软雅黑"/>
                        </a:rPr>
                        <a:t>详见下面 注意事项</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0" algn="ctr">
                        <a:lnSpc>
                          <a:spcPct val="100000"/>
                        </a:lnSpc>
                      </a:pPr>
                      <a:r>
                        <a:rPr sz="1400" spc="-5" dirty="0">
                          <a:latin typeface="Arial"/>
                          <a:cs typeface="Arial"/>
                        </a:rPr>
                        <a:t>40</a:t>
                      </a:r>
                      <a:endParaRPr sz="14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0" algn="ctr">
                        <a:lnSpc>
                          <a:spcPct val="100000"/>
                        </a:lnSpc>
                      </a:pPr>
                      <a:r>
                        <a:rPr sz="1400" spc="-5" dirty="0">
                          <a:latin typeface="Arial"/>
                          <a:cs typeface="Arial"/>
                        </a:rPr>
                        <a:t>40</a:t>
                      </a:r>
                      <a:endParaRPr sz="14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pPr>
                      <a:r>
                        <a:rPr sz="1400" spc="-5" dirty="0">
                          <a:latin typeface="Arial"/>
                          <a:cs typeface="Arial"/>
                        </a:rPr>
                        <a:t>30</a:t>
                      </a:r>
                      <a:endParaRPr sz="14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255" algn="ctr">
                        <a:lnSpc>
                          <a:spcPct val="100000"/>
                        </a:lnSpc>
                      </a:pPr>
                      <a:r>
                        <a:rPr sz="1400" spc="-5" dirty="0">
                          <a:latin typeface="Arial"/>
                          <a:cs typeface="Arial"/>
                        </a:rPr>
                        <a:t>20</a:t>
                      </a:r>
                      <a:endParaRPr sz="140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20318">
                <a:tc>
                  <a:txBody>
                    <a:bodyPr/>
                    <a:lstStyle/>
                    <a:p>
                      <a:pPr marL="279400" marR="107950" indent="-178435">
                        <a:lnSpc>
                          <a:spcPts val="1620"/>
                        </a:lnSpc>
                      </a:pPr>
                      <a:r>
                        <a:rPr sz="1400" dirty="0">
                          <a:latin typeface="微软雅黑"/>
                          <a:cs typeface="微软雅黑"/>
                        </a:rPr>
                        <a:t>压缩机油 型号</a:t>
                      </a:r>
                      <a:endParaRPr sz="1400">
                        <a:latin typeface="微软雅黑"/>
                        <a:cs typeface="微软雅黑"/>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gridSpan="5">
                  <a:txBody>
                    <a:bodyPr/>
                    <a:lstStyle/>
                    <a:p>
                      <a:pPr marL="525145" algn="l">
                        <a:lnSpc>
                          <a:spcPct val="100000"/>
                        </a:lnSpc>
                      </a:pPr>
                      <a:r>
                        <a:rPr sz="1400" spc="-10" dirty="0">
                          <a:latin typeface="Arial"/>
                          <a:cs typeface="Arial"/>
                        </a:rPr>
                        <a:t>ND</a:t>
                      </a:r>
                      <a:r>
                        <a:rPr sz="1400" spc="0" dirty="0">
                          <a:latin typeface="Arial"/>
                          <a:cs typeface="Arial"/>
                        </a:rPr>
                        <a:t>8</a:t>
                      </a:r>
                      <a:r>
                        <a:rPr sz="1400" spc="-5" dirty="0">
                          <a:latin typeface="Arial"/>
                          <a:cs typeface="Arial"/>
                        </a:rPr>
                        <a:t>#</a:t>
                      </a:r>
                      <a:r>
                        <a:rPr sz="1400" spc="-5" dirty="0">
                          <a:latin typeface="微软雅黑"/>
                          <a:cs typeface="微软雅黑"/>
                        </a:rPr>
                        <a:t>油</a:t>
                      </a:r>
                      <a:r>
                        <a:rPr sz="1400" spc="0" dirty="0">
                          <a:latin typeface="Arial"/>
                          <a:cs typeface="Arial"/>
                        </a:rPr>
                        <a:t>(1</a:t>
                      </a:r>
                      <a:r>
                        <a:rPr sz="1400" spc="-5" dirty="0">
                          <a:latin typeface="Arial"/>
                          <a:cs typeface="Arial"/>
                        </a:rPr>
                        <a:t>0</a:t>
                      </a:r>
                      <a:r>
                        <a:rPr sz="1400" spc="0" dirty="0">
                          <a:latin typeface="Arial"/>
                          <a:cs typeface="Arial"/>
                        </a:rPr>
                        <a:t>P,10P</a:t>
                      </a:r>
                      <a:r>
                        <a:rPr sz="1400" spc="-10" dirty="0">
                          <a:latin typeface="Arial"/>
                          <a:cs typeface="Arial"/>
                        </a:rPr>
                        <a:t>A,</a:t>
                      </a:r>
                      <a:r>
                        <a:rPr sz="1400" spc="0" dirty="0">
                          <a:latin typeface="Arial"/>
                          <a:cs typeface="Arial"/>
                        </a:rPr>
                        <a:t>10</a:t>
                      </a:r>
                      <a:r>
                        <a:rPr sz="1400" spc="-5" dirty="0">
                          <a:latin typeface="Arial"/>
                          <a:cs typeface="Arial"/>
                        </a:rPr>
                        <a:t>S</a:t>
                      </a:r>
                      <a:r>
                        <a:rPr sz="1400" spc="-15" dirty="0">
                          <a:latin typeface="微软雅黑"/>
                          <a:cs typeface="微软雅黑"/>
                        </a:rPr>
                        <a:t>系</a:t>
                      </a:r>
                      <a:r>
                        <a:rPr sz="1400" spc="0" dirty="0">
                          <a:latin typeface="微软雅黑"/>
                          <a:cs typeface="微软雅黑"/>
                        </a:rPr>
                        <a:t>列</a:t>
                      </a:r>
                      <a:r>
                        <a:rPr sz="1400" spc="-5" dirty="0">
                          <a:latin typeface="微软雅黑"/>
                          <a:cs typeface="微软雅黑"/>
                        </a:rPr>
                        <a:t>压</a:t>
                      </a:r>
                      <a:r>
                        <a:rPr sz="1400" spc="-15" dirty="0">
                          <a:latin typeface="微软雅黑"/>
                          <a:cs typeface="微软雅黑"/>
                        </a:rPr>
                        <a:t>缩</a:t>
                      </a:r>
                      <a:r>
                        <a:rPr sz="1400" spc="-5" dirty="0">
                          <a:latin typeface="微软雅黑"/>
                          <a:cs typeface="微软雅黑"/>
                        </a:rPr>
                        <a:t>机</a:t>
                      </a:r>
                      <a:r>
                        <a:rPr sz="1400" spc="0" dirty="0">
                          <a:latin typeface="Arial"/>
                          <a:cs typeface="Arial"/>
                        </a:rPr>
                        <a:t>)</a:t>
                      </a:r>
                      <a:endParaRPr sz="1400" dirty="0">
                        <a:latin typeface="Arial"/>
                        <a:cs typeface="Arial"/>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8" name="文本框 7"/>
          <p:cNvSpPr txBox="1"/>
          <p:nvPr/>
        </p:nvSpPr>
        <p:spPr>
          <a:xfrm>
            <a:off x="638908" y="1275001"/>
            <a:ext cx="4114800" cy="1569660"/>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空调系统中要注入一定量的油来起润滑作用，压缩机油被溶于制冷剂里并在整个系统中循环，当空调系统关闭时压缩机油就会滞留在系统各部件里，更换主要部件时。如果不给系统补充适量的油则会导致润滑不足。跟换主要部件时应补充的油量如右表所示：</a:t>
            </a:r>
          </a:p>
        </p:txBody>
      </p:sp>
      <p:sp>
        <p:nvSpPr>
          <p:cNvPr id="9" name="文本框 8"/>
          <p:cNvSpPr txBox="1"/>
          <p:nvPr/>
        </p:nvSpPr>
        <p:spPr>
          <a:xfrm>
            <a:off x="645004" y="3253153"/>
            <a:ext cx="4191000" cy="164660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注意事项：</a:t>
            </a:r>
            <a:endParaRPr lang="en-US" altLang="zh-CN" sz="16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新压缩机内已注入循环系统所需要数量的油，在更换压缩机时，应将此机中多余的油排去。</a:t>
            </a:r>
            <a:endParaRPr lang="en-US" altLang="zh-CN" sz="1400" dirty="0">
              <a:latin typeface="微软雅黑" panose="020B0503020204020204" pitchFamily="34" charset="-122"/>
              <a:ea typeface="微软雅黑" panose="020B0503020204020204" pitchFamily="34" charset="-122"/>
            </a:endParaRPr>
          </a:p>
          <a:p>
            <a:pPr>
              <a:spcBef>
                <a:spcPts val="1800"/>
              </a:spcBef>
            </a:pP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不适量的压缩机油注入</a:t>
            </a:r>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如果在空调系统中注入过量的压缩油，制冷能力将下降，如果系统中压缩机油太少，压缩机将出现异常磨损卡死。</a:t>
            </a:r>
          </a:p>
        </p:txBody>
      </p:sp>
      <p:sp>
        <p:nvSpPr>
          <p:cNvPr id="10" name="文本框 9"/>
          <p:cNvSpPr txBox="1"/>
          <p:nvPr/>
        </p:nvSpPr>
        <p:spPr>
          <a:xfrm>
            <a:off x="715107" y="5189585"/>
            <a:ext cx="4419600" cy="769441"/>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注意事项：</a:t>
            </a:r>
            <a:endParaRPr lang="en-US" altLang="zh-CN" sz="1600" dirty="0">
              <a:latin typeface="微软雅黑" panose="020B0503020204020204" pitchFamily="34" charset="-122"/>
              <a:ea typeface="微软雅黑" panose="020B0503020204020204" pitchFamily="34" charset="-122"/>
            </a:endParaRPr>
          </a:p>
          <a:p>
            <a:r>
              <a:rPr lang="en-US" altLang="zh-CN" sz="1400" dirty="0">
                <a:latin typeface="微软雅黑" panose="020B0503020204020204" pitchFamily="34" charset="-122"/>
                <a:ea typeface="微软雅黑" panose="020B0503020204020204" pitchFamily="34" charset="-122"/>
              </a:rPr>
              <a:t>•</a:t>
            </a:r>
            <a:r>
              <a:rPr lang="zh-CN" altLang="en-US" sz="1400" dirty="0">
                <a:latin typeface="微软雅黑" panose="020B0503020204020204" pitchFamily="34" charset="-122"/>
                <a:ea typeface="微软雅黑" panose="020B0503020204020204" pitchFamily="34" charset="-122"/>
              </a:rPr>
              <a:t>拆卸压缩机时，请保护好管路接头机</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O</a:t>
            </a:r>
            <a:r>
              <a:rPr lang="zh-CN" altLang="en-US" sz="1400" dirty="0">
                <a:latin typeface="微软雅黑" panose="020B0503020204020204" pitchFamily="34" charset="-122"/>
                <a:ea typeface="微软雅黑" panose="020B0503020204020204" pitchFamily="34" charset="-122"/>
              </a:rPr>
              <a:t>型密封圈的洁净。</a:t>
            </a:r>
            <a:endParaRPr lang="zh-CN" altLang="en-US"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13142986"/>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402115" y="595430"/>
            <a:ext cx="341632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压缩机总成的安装及皮带的调整</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 name="object 4"/>
          <p:cNvSpPr/>
          <p:nvPr/>
        </p:nvSpPr>
        <p:spPr>
          <a:xfrm>
            <a:off x="7698158" y="2565498"/>
            <a:ext cx="2286000" cy="15240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7693586" y="2560927"/>
            <a:ext cx="2295144" cy="1533144"/>
          </a:xfrm>
          <a:custGeom>
            <a:avLst/>
            <a:gdLst/>
            <a:ahLst/>
            <a:cxnLst/>
            <a:rect l="l" t="t" r="r" b="b"/>
            <a:pathLst>
              <a:path w="2295144" h="1533144">
                <a:moveTo>
                  <a:pt x="0" y="1533144"/>
                </a:moveTo>
                <a:lnTo>
                  <a:pt x="2295144" y="1533144"/>
                </a:lnTo>
                <a:lnTo>
                  <a:pt x="2295144" y="0"/>
                </a:lnTo>
                <a:lnTo>
                  <a:pt x="0" y="0"/>
                </a:lnTo>
                <a:lnTo>
                  <a:pt x="0" y="1533144"/>
                </a:lnTo>
                <a:close/>
              </a:path>
            </a:pathLst>
          </a:custGeom>
          <a:ln w="9144">
            <a:solidFill>
              <a:srgbClr val="000000"/>
            </a:solidFill>
          </a:ln>
        </p:spPr>
        <p:txBody>
          <a:bodyPr wrap="square" lIns="0" tIns="0" rIns="0" bIns="0" rtlCol="0">
            <a:noAutofit/>
          </a:bodyPr>
          <a:lstStyle/>
          <a:p>
            <a:endParaRPr/>
          </a:p>
        </p:txBody>
      </p:sp>
      <p:sp>
        <p:nvSpPr>
          <p:cNvPr id="6" name="object 11"/>
          <p:cNvSpPr/>
          <p:nvPr/>
        </p:nvSpPr>
        <p:spPr>
          <a:xfrm>
            <a:off x="7672249" y="1273146"/>
            <a:ext cx="2388108" cy="1194815"/>
          </a:xfrm>
          <a:prstGeom prst="rect">
            <a:avLst/>
          </a:prstGeom>
          <a:blipFill>
            <a:blip r:embed="rId3" cstate="print"/>
            <a:stretch>
              <a:fillRect/>
            </a:stretch>
          </a:blipFill>
        </p:spPr>
        <p:txBody>
          <a:bodyPr wrap="square" lIns="0" tIns="0" rIns="0" bIns="0" rtlCol="0">
            <a:noAutofit/>
          </a:bodyPr>
          <a:lstStyle/>
          <a:p>
            <a:endParaRPr/>
          </a:p>
        </p:txBody>
      </p:sp>
      <p:sp>
        <p:nvSpPr>
          <p:cNvPr id="7" name="object 12"/>
          <p:cNvSpPr/>
          <p:nvPr/>
        </p:nvSpPr>
        <p:spPr>
          <a:xfrm>
            <a:off x="1013655" y="5885481"/>
            <a:ext cx="9199729" cy="338554"/>
          </a:xfrm>
          <a:custGeom>
            <a:avLst/>
            <a:gdLst/>
            <a:ahLst/>
            <a:cxnLst/>
            <a:rect l="l" t="t" r="r" b="b"/>
            <a:pathLst>
              <a:path w="8610600" h="580644">
                <a:moveTo>
                  <a:pt x="0" y="580644"/>
                </a:moveTo>
                <a:lnTo>
                  <a:pt x="8610600" y="580644"/>
                </a:lnTo>
                <a:lnTo>
                  <a:pt x="8610600" y="0"/>
                </a:lnTo>
                <a:lnTo>
                  <a:pt x="0" y="0"/>
                </a:lnTo>
                <a:lnTo>
                  <a:pt x="0" y="580644"/>
                </a:lnTo>
                <a:close/>
              </a:path>
            </a:pathLst>
          </a:custGeom>
          <a:ln w="38100">
            <a:solidFill>
              <a:srgbClr val="000000"/>
            </a:solidFill>
          </a:ln>
        </p:spPr>
        <p:txBody>
          <a:bodyPr wrap="square" lIns="0" tIns="0" rIns="0" bIns="0" rtlCol="0">
            <a:noAutofit/>
          </a:bodyPr>
          <a:lstStyle/>
          <a:p>
            <a:endParaRPr/>
          </a:p>
        </p:txBody>
      </p:sp>
      <p:graphicFrame>
        <p:nvGraphicFramePr>
          <p:cNvPr id="8" name="object 7"/>
          <p:cNvGraphicFramePr>
            <a:graphicFrameLocks noGrp="1"/>
          </p:cNvGraphicFramePr>
          <p:nvPr/>
        </p:nvGraphicFramePr>
        <p:xfrm>
          <a:off x="1030012" y="2650966"/>
          <a:ext cx="5029200" cy="1324228"/>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gridCol w="2667000">
                  <a:extLst>
                    <a:ext uri="{9D8B030D-6E8A-4147-A177-3AD203B41FA5}">
                      <a16:colId xmlns:a16="http://schemas.microsoft.com/office/drawing/2014/main" val="20001"/>
                    </a:ext>
                  </a:extLst>
                </a:gridCol>
              </a:tblGrid>
              <a:tr h="629920">
                <a:tc>
                  <a:txBody>
                    <a:bodyPr/>
                    <a:lstStyle/>
                    <a:p>
                      <a:pPr marL="709295">
                        <a:lnSpc>
                          <a:spcPct val="100000"/>
                        </a:lnSpc>
                      </a:pPr>
                      <a:r>
                        <a:rPr sz="1600" spc="-5" dirty="0">
                          <a:latin typeface="微软雅黑"/>
                          <a:cs typeface="微软雅黑"/>
                        </a:rPr>
                        <a:t>新皮带</a:t>
                      </a:r>
                      <a:endParaRPr sz="1600" dirty="0">
                        <a:latin typeface="微软雅黑"/>
                        <a:cs typeface="微软雅黑"/>
                      </a:endParaRPr>
                    </a:p>
                    <a:p>
                      <a:pPr marL="303530">
                        <a:lnSpc>
                          <a:spcPct val="100000"/>
                        </a:lnSpc>
                        <a:spcBef>
                          <a:spcPts val="385"/>
                        </a:spcBef>
                      </a:pPr>
                      <a:r>
                        <a:rPr sz="1600" spc="5" dirty="0">
                          <a:latin typeface="Arial"/>
                          <a:cs typeface="Arial"/>
                        </a:rPr>
                        <a:t>(</a:t>
                      </a:r>
                      <a:r>
                        <a:rPr sz="1600" spc="0" dirty="0">
                          <a:latin typeface="微软雅黑"/>
                          <a:cs typeface="微软雅黑"/>
                        </a:rPr>
                        <a:t>没有使用过的皮带</a:t>
                      </a:r>
                      <a:r>
                        <a:rPr sz="1600" spc="5" dirty="0">
                          <a:latin typeface="Arial"/>
                          <a:cs typeface="Arial"/>
                        </a:rPr>
                        <a:t>) </a:t>
                      </a:r>
                      <a:endParaRPr sz="1600" dirty="0">
                        <a:latin typeface="Arial"/>
                        <a:cs typeface="Arial"/>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718185">
                        <a:lnSpc>
                          <a:spcPct val="100000"/>
                        </a:lnSpc>
                      </a:pPr>
                      <a:r>
                        <a:rPr sz="1600" dirty="0">
                          <a:latin typeface="微软雅黑"/>
                          <a:cs typeface="微软雅黑"/>
                        </a:rPr>
                        <a:t>使用过的皮带</a:t>
                      </a: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56996">
                <a:tc>
                  <a:txBody>
                    <a:bodyPr/>
                    <a:lstStyle/>
                    <a:p>
                      <a:pPr marL="302895">
                        <a:lnSpc>
                          <a:spcPct val="100000"/>
                        </a:lnSpc>
                      </a:pPr>
                      <a:r>
                        <a:rPr sz="1600" spc="5" dirty="0">
                          <a:latin typeface="Arial"/>
                          <a:cs typeface="Arial"/>
                        </a:rPr>
                        <a:t>490</a:t>
                      </a:r>
                      <a:r>
                        <a:rPr sz="1600" spc="-10" dirty="0">
                          <a:latin typeface="Arial"/>
                          <a:cs typeface="Arial"/>
                        </a:rPr>
                        <a:t> </a:t>
                      </a:r>
                      <a:r>
                        <a:rPr sz="1600" spc="0" dirty="0">
                          <a:latin typeface="微软雅黑"/>
                          <a:cs typeface="微软雅黑"/>
                        </a:rPr>
                        <a:t>±</a:t>
                      </a:r>
                      <a:r>
                        <a:rPr sz="1600" spc="5" dirty="0">
                          <a:latin typeface="Arial"/>
                          <a:cs typeface="Arial"/>
                        </a:rPr>
                        <a:t>98N</a:t>
                      </a:r>
                      <a:r>
                        <a:rPr sz="1600" spc="-10" dirty="0">
                          <a:latin typeface="Arial"/>
                          <a:cs typeface="Arial"/>
                        </a:rPr>
                        <a:t> </a:t>
                      </a:r>
                      <a:r>
                        <a:rPr sz="1600" spc="0" dirty="0">
                          <a:latin typeface="微软雅黑"/>
                          <a:cs typeface="微软雅黑"/>
                        </a:rPr>
                        <a:t>（</a:t>
                      </a:r>
                      <a:r>
                        <a:rPr sz="1600" spc="5" dirty="0">
                          <a:latin typeface="Arial"/>
                          <a:cs typeface="Arial"/>
                        </a:rPr>
                        <a:t>A</a:t>
                      </a:r>
                      <a:r>
                        <a:rPr sz="1600" spc="0" dirty="0">
                          <a:latin typeface="微软雅黑"/>
                          <a:cs typeface="微软雅黑"/>
                        </a:rPr>
                        <a:t>型）</a:t>
                      </a:r>
                      <a:endParaRPr sz="1600">
                        <a:latin typeface="微软雅黑"/>
                        <a:cs typeface="微软雅黑"/>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63550">
                        <a:lnSpc>
                          <a:spcPct val="100000"/>
                        </a:lnSpc>
                      </a:pPr>
                      <a:r>
                        <a:rPr sz="1600" spc="5" dirty="0">
                          <a:latin typeface="Arial"/>
                          <a:cs typeface="Arial"/>
                        </a:rPr>
                        <a:t>343</a:t>
                      </a:r>
                      <a:r>
                        <a:rPr sz="1600" spc="-5" dirty="0">
                          <a:latin typeface="Arial"/>
                          <a:cs typeface="Arial"/>
                        </a:rPr>
                        <a:t> </a:t>
                      </a:r>
                      <a:r>
                        <a:rPr sz="1600" spc="0" dirty="0">
                          <a:latin typeface="微软雅黑"/>
                          <a:cs typeface="微软雅黑"/>
                        </a:rPr>
                        <a:t>±</a:t>
                      </a:r>
                      <a:r>
                        <a:rPr sz="1600" spc="5" dirty="0">
                          <a:latin typeface="Arial"/>
                          <a:cs typeface="Arial"/>
                        </a:rPr>
                        <a:t>49N</a:t>
                      </a:r>
                      <a:r>
                        <a:rPr sz="1600" spc="-10" dirty="0">
                          <a:latin typeface="Arial"/>
                          <a:cs typeface="Arial"/>
                        </a:rPr>
                        <a:t> </a:t>
                      </a:r>
                      <a:r>
                        <a:rPr sz="1600" spc="0" dirty="0">
                          <a:latin typeface="微软雅黑"/>
                          <a:cs typeface="微软雅黑"/>
                        </a:rPr>
                        <a:t>（</a:t>
                      </a:r>
                      <a:r>
                        <a:rPr sz="1600" spc="5" dirty="0">
                          <a:latin typeface="Arial"/>
                          <a:cs typeface="Arial"/>
                        </a:rPr>
                        <a:t>A</a:t>
                      </a:r>
                      <a:r>
                        <a:rPr sz="1600" spc="0" dirty="0">
                          <a:latin typeface="微软雅黑"/>
                          <a:cs typeface="微软雅黑"/>
                        </a:rPr>
                        <a:t>型）</a:t>
                      </a:r>
                      <a:endParaRPr sz="1600" dirty="0">
                        <a:latin typeface="微软雅黑"/>
                        <a:cs typeface="微软雅黑"/>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37312">
                <a:tc>
                  <a:txBody>
                    <a:bodyPr/>
                    <a:lstStyle/>
                    <a:p>
                      <a:pPr marL="302895">
                        <a:lnSpc>
                          <a:spcPct val="100000"/>
                        </a:lnSpc>
                      </a:pPr>
                      <a:r>
                        <a:rPr sz="1600" spc="5" dirty="0">
                          <a:latin typeface="Arial"/>
                          <a:cs typeface="Arial"/>
                        </a:rPr>
                        <a:t>588</a:t>
                      </a:r>
                      <a:r>
                        <a:rPr sz="1600" spc="-10" dirty="0">
                          <a:latin typeface="Arial"/>
                          <a:cs typeface="Arial"/>
                        </a:rPr>
                        <a:t> </a:t>
                      </a:r>
                      <a:r>
                        <a:rPr sz="1600" spc="0" dirty="0">
                          <a:latin typeface="微软雅黑"/>
                          <a:cs typeface="微软雅黑"/>
                        </a:rPr>
                        <a:t>±</a:t>
                      </a:r>
                      <a:r>
                        <a:rPr sz="1600" spc="5" dirty="0">
                          <a:latin typeface="Arial"/>
                          <a:cs typeface="Arial"/>
                        </a:rPr>
                        <a:t>98N</a:t>
                      </a:r>
                      <a:r>
                        <a:rPr sz="1600" spc="-10" dirty="0">
                          <a:latin typeface="Arial"/>
                          <a:cs typeface="Arial"/>
                        </a:rPr>
                        <a:t> </a:t>
                      </a:r>
                      <a:r>
                        <a:rPr sz="1600" spc="0" dirty="0">
                          <a:latin typeface="微软雅黑"/>
                          <a:cs typeface="微软雅黑"/>
                        </a:rPr>
                        <a:t>（</a:t>
                      </a:r>
                      <a:r>
                        <a:rPr sz="1600" spc="5" dirty="0">
                          <a:latin typeface="Arial"/>
                          <a:cs typeface="Arial"/>
                        </a:rPr>
                        <a:t>B</a:t>
                      </a:r>
                      <a:r>
                        <a:rPr sz="1600" spc="0" dirty="0">
                          <a:latin typeface="微软雅黑"/>
                          <a:cs typeface="微软雅黑"/>
                        </a:rPr>
                        <a:t>型）</a:t>
                      </a:r>
                      <a:endParaRPr sz="1600" dirty="0">
                        <a:latin typeface="微软雅黑"/>
                        <a:cs typeface="微软雅黑"/>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463550">
                        <a:lnSpc>
                          <a:spcPct val="100000"/>
                        </a:lnSpc>
                      </a:pPr>
                      <a:r>
                        <a:rPr sz="1600" spc="5" dirty="0">
                          <a:latin typeface="Arial"/>
                          <a:cs typeface="Arial"/>
                        </a:rPr>
                        <a:t>392</a:t>
                      </a:r>
                      <a:r>
                        <a:rPr sz="1600" spc="-5" dirty="0">
                          <a:latin typeface="Arial"/>
                          <a:cs typeface="Arial"/>
                        </a:rPr>
                        <a:t> </a:t>
                      </a:r>
                      <a:r>
                        <a:rPr sz="1600" spc="0" dirty="0">
                          <a:latin typeface="微软雅黑"/>
                          <a:cs typeface="微软雅黑"/>
                        </a:rPr>
                        <a:t>±</a:t>
                      </a:r>
                      <a:r>
                        <a:rPr sz="1600" spc="5" dirty="0">
                          <a:latin typeface="Arial"/>
                          <a:cs typeface="Arial"/>
                        </a:rPr>
                        <a:t>49N</a:t>
                      </a:r>
                      <a:r>
                        <a:rPr sz="1600" spc="-10" dirty="0">
                          <a:latin typeface="Arial"/>
                          <a:cs typeface="Arial"/>
                        </a:rPr>
                        <a:t> </a:t>
                      </a:r>
                      <a:r>
                        <a:rPr sz="1600" spc="0" dirty="0">
                          <a:latin typeface="微软雅黑"/>
                          <a:cs typeface="微软雅黑"/>
                        </a:rPr>
                        <a:t>（</a:t>
                      </a:r>
                      <a:r>
                        <a:rPr sz="1600" spc="5" dirty="0">
                          <a:latin typeface="Arial"/>
                          <a:cs typeface="Arial"/>
                        </a:rPr>
                        <a:t>B</a:t>
                      </a:r>
                      <a:r>
                        <a:rPr sz="1600" spc="0" dirty="0">
                          <a:latin typeface="微软雅黑"/>
                          <a:cs typeface="微软雅黑"/>
                        </a:rPr>
                        <a:t>型）</a:t>
                      </a:r>
                      <a:endParaRPr sz="1600" dirty="0">
                        <a:latin typeface="微软雅黑"/>
                        <a:cs typeface="微软雅黑"/>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2"/>
                  </a:ext>
                </a:extLst>
              </a:tr>
            </a:tbl>
          </a:graphicData>
        </a:graphic>
      </p:graphicFrame>
      <p:sp>
        <p:nvSpPr>
          <p:cNvPr id="9" name="文本框 8"/>
          <p:cNvSpPr txBox="1"/>
          <p:nvPr/>
        </p:nvSpPr>
        <p:spPr>
          <a:xfrm>
            <a:off x="948810" y="1203386"/>
            <a:ext cx="6016879" cy="1308050"/>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固定压缩机用的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个螺栓的扭矩紧固力矩为</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(24.5-29.4N.m)</a:t>
            </a:r>
          </a:p>
          <a:p>
            <a:pPr>
              <a:spcAft>
                <a:spcPts val="600"/>
              </a:spcAft>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sym typeface="Wingdings" panose="05000000000000000000" pitchFamily="2" charset="2"/>
              </a:rPr>
              <a:t>皮带轮的检查：</a:t>
            </a:r>
            <a:endParaRPr lang="en-US" altLang="zh-CN" sz="1600" dirty="0">
              <a:latin typeface="微软雅黑" panose="020B0503020204020204" pitchFamily="34" charset="-122"/>
              <a:ea typeface="微软雅黑" panose="020B0503020204020204" pitchFamily="34" charset="-122"/>
              <a:sym typeface="Wingdings" panose="05000000000000000000" pitchFamily="2" charset="2"/>
            </a:endParaRPr>
          </a:p>
          <a:p>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1</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手动检查：在主动皮带轮和压缩机轮之间的中部，用手指下压， 用力大约</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6Kgf(58.8N)</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，正常皮带轮变形大约</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5-8mm</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zh-CN" sz="1400" dirty="0">
              <a:latin typeface="微软雅黑" panose="020B0503020204020204" pitchFamily="34" charset="-122"/>
              <a:ea typeface="微软雅黑" panose="020B0503020204020204" pitchFamily="34" charset="-122"/>
              <a:sym typeface="Wingdings" panose="05000000000000000000" pitchFamily="2" charset="2"/>
            </a:endParaRPr>
          </a:p>
          <a:p>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2</a:t>
            </a:r>
            <a:r>
              <a:rPr lang="en-US" altLang="zh-CN" sz="1400" dirty="0">
                <a:latin typeface="微软雅黑" panose="020B0503020204020204" pitchFamily="34" charset="-122"/>
                <a:ea typeface="微软雅黑" panose="020B0503020204020204" pitchFamily="34" charset="-122"/>
                <a:sym typeface="Wingdings" panose="05000000000000000000" pitchFamily="2" charset="2"/>
              </a:rPr>
              <a:t>.</a:t>
            </a:r>
            <a:r>
              <a:rPr lang="zh-CN" altLang="en-US" sz="1400" dirty="0">
                <a:latin typeface="微软雅黑" panose="020B0503020204020204" pitchFamily="34" charset="-122"/>
                <a:ea typeface="微软雅黑" panose="020B0503020204020204" pitchFamily="34" charset="-122"/>
                <a:sym typeface="Wingdings" panose="05000000000000000000" pitchFamily="2" charset="2"/>
              </a:rPr>
              <a:t>张力计检查：用张力计检查压缩机皮带的张力。</a:t>
            </a:r>
            <a:endParaRPr lang="zh-CN" altLang="en-US" sz="1400"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948810" y="4088890"/>
            <a:ext cx="8313930" cy="1646605"/>
          </a:xfrm>
          <a:prstGeom prst="rect">
            <a:avLst/>
          </a:prstGeom>
          <a:noFill/>
        </p:spPr>
        <p:txBody>
          <a:bodyPr wrap="square" rtlCol="0">
            <a:spAutoFit/>
          </a:bodyPr>
          <a:lstStyle/>
          <a:p>
            <a:pPr>
              <a:spcAft>
                <a:spcPts val="600"/>
              </a:spcAft>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压缩机试运转</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压缩机试运转时间：怠速状态下</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A/C.ON</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的状态下要运转</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10</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分钟以上。</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a:p>
            <a:pPr>
              <a:spcBef>
                <a:spcPts val="1800"/>
              </a:spcBef>
              <a:spcAft>
                <a:spcPts val="600"/>
              </a:spcAft>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压缩机试运转注意事项：</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a:p>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① 在进行试运转时，绝对禁止中途提高转速，一定要在怠速状态下一直进行到试运转完了。</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a:p>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② 试运转时，</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COOLING UNIT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吸入温度通常保持在</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18</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℃以上，</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A/C.ON</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要继续</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10</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分钟以上。</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p:txBody>
      </p:sp>
      <p:sp>
        <p:nvSpPr>
          <p:cNvPr id="11" name="文本框 10"/>
          <p:cNvSpPr txBox="1"/>
          <p:nvPr/>
        </p:nvSpPr>
        <p:spPr>
          <a:xfrm>
            <a:off x="1030012" y="5885481"/>
            <a:ext cx="9030345" cy="338554"/>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冬季或者空调长期不用时</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周以上</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，要定期开启空调运转</a:t>
            </a:r>
            <a:r>
              <a:rPr lang="en-US" altLang="zh-CN" sz="1600" dirty="0">
                <a:latin typeface="微软雅黑" panose="020B0503020204020204" pitchFamily="34" charset="-122"/>
                <a:ea typeface="微软雅黑" panose="020B0503020204020204" pitchFamily="34" charset="-122"/>
              </a:rPr>
              <a:t>10</a:t>
            </a:r>
            <a:r>
              <a:rPr lang="zh-CN" altLang="en-US" sz="1600" dirty="0">
                <a:latin typeface="微软雅黑" panose="020B0503020204020204" pitchFamily="34" charset="-122"/>
                <a:ea typeface="微软雅黑" panose="020B0503020204020204" pitchFamily="34" charset="-122"/>
              </a:rPr>
              <a:t>分钟以上，防止空调压缩机缺油卡死。</a:t>
            </a:r>
          </a:p>
        </p:txBody>
      </p:sp>
    </p:spTree>
    <p:extLst>
      <p:ext uri="{BB962C8B-B14F-4D97-AF65-F5344CB8AC3E}">
        <p14:creationId xmlns:p14="http://schemas.microsoft.com/office/powerpoint/2010/main" val="3483779425"/>
      </p:ext>
    </p:extLst>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63369" y="721083"/>
            <a:ext cx="341632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管路的安装和冷凝器翅片的检查</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15" name="object 2"/>
          <p:cNvSpPr/>
          <p:nvPr/>
        </p:nvSpPr>
        <p:spPr>
          <a:xfrm>
            <a:off x="300778" y="3467485"/>
            <a:ext cx="8458200" cy="0"/>
          </a:xfrm>
          <a:custGeom>
            <a:avLst/>
            <a:gdLst/>
            <a:ahLst/>
            <a:cxnLst/>
            <a:rect l="l" t="t" r="r" b="b"/>
            <a:pathLst>
              <a:path w="8458200">
                <a:moveTo>
                  <a:pt x="0" y="0"/>
                </a:moveTo>
                <a:lnTo>
                  <a:pt x="8458200" y="0"/>
                </a:lnTo>
              </a:path>
            </a:pathLst>
          </a:custGeom>
          <a:ln w="9144">
            <a:solidFill>
              <a:srgbClr val="000000"/>
            </a:solidFill>
          </a:ln>
        </p:spPr>
        <p:txBody>
          <a:bodyPr wrap="square" lIns="0" tIns="0" rIns="0" bIns="0" rtlCol="0">
            <a:noAutofit/>
          </a:bodyPr>
          <a:lstStyle/>
          <a:p>
            <a:endParaRPr/>
          </a:p>
        </p:txBody>
      </p:sp>
      <p:sp>
        <p:nvSpPr>
          <p:cNvPr id="16" name="object 3"/>
          <p:cNvSpPr/>
          <p:nvPr/>
        </p:nvSpPr>
        <p:spPr>
          <a:xfrm>
            <a:off x="300778" y="3391285"/>
            <a:ext cx="8458200" cy="0"/>
          </a:xfrm>
          <a:custGeom>
            <a:avLst/>
            <a:gdLst/>
            <a:ahLst/>
            <a:cxnLst/>
            <a:rect l="l" t="t" r="r" b="b"/>
            <a:pathLst>
              <a:path w="8458200">
                <a:moveTo>
                  <a:pt x="0" y="0"/>
                </a:moveTo>
                <a:lnTo>
                  <a:pt x="8458200" y="0"/>
                </a:lnTo>
              </a:path>
            </a:pathLst>
          </a:custGeom>
          <a:ln w="9144">
            <a:solidFill>
              <a:srgbClr val="000000"/>
            </a:solidFill>
          </a:ln>
        </p:spPr>
        <p:txBody>
          <a:bodyPr wrap="square" lIns="0" tIns="0" rIns="0" bIns="0" rtlCol="0">
            <a:noAutofit/>
          </a:bodyPr>
          <a:lstStyle/>
          <a:p>
            <a:endParaRPr/>
          </a:p>
        </p:txBody>
      </p:sp>
      <p:sp>
        <p:nvSpPr>
          <p:cNvPr id="17" name="object 4"/>
          <p:cNvSpPr/>
          <p:nvPr/>
        </p:nvSpPr>
        <p:spPr>
          <a:xfrm>
            <a:off x="3166819" y="2057783"/>
            <a:ext cx="1295400" cy="1053084"/>
          </a:xfrm>
          <a:prstGeom prst="rect">
            <a:avLst/>
          </a:prstGeom>
          <a:blipFill>
            <a:blip r:embed="rId2" cstate="print"/>
            <a:stretch>
              <a:fillRect/>
            </a:stretch>
          </a:blipFill>
        </p:spPr>
        <p:txBody>
          <a:bodyPr wrap="square" lIns="0" tIns="0" rIns="0" bIns="0" rtlCol="0">
            <a:noAutofit/>
          </a:bodyPr>
          <a:lstStyle/>
          <a:p>
            <a:endParaRPr/>
          </a:p>
        </p:txBody>
      </p:sp>
      <p:sp>
        <p:nvSpPr>
          <p:cNvPr id="18" name="object 5"/>
          <p:cNvSpPr/>
          <p:nvPr/>
        </p:nvSpPr>
        <p:spPr>
          <a:xfrm>
            <a:off x="4538419" y="2057783"/>
            <a:ext cx="1295400" cy="1053084"/>
          </a:xfrm>
          <a:prstGeom prst="rect">
            <a:avLst/>
          </a:prstGeom>
          <a:blipFill>
            <a:blip r:embed="rId3" cstate="print"/>
            <a:stretch>
              <a:fillRect/>
            </a:stretch>
          </a:blipFill>
        </p:spPr>
        <p:txBody>
          <a:bodyPr wrap="square" lIns="0" tIns="0" rIns="0" bIns="0" rtlCol="0">
            <a:noAutofit/>
          </a:bodyPr>
          <a:lstStyle/>
          <a:p>
            <a:endParaRPr/>
          </a:p>
        </p:txBody>
      </p:sp>
      <p:sp>
        <p:nvSpPr>
          <p:cNvPr id="19" name="object 10"/>
          <p:cNvSpPr/>
          <p:nvPr/>
        </p:nvSpPr>
        <p:spPr>
          <a:xfrm>
            <a:off x="5680701" y="3540067"/>
            <a:ext cx="2743200" cy="1682495"/>
          </a:xfrm>
          <a:prstGeom prst="rect">
            <a:avLst/>
          </a:prstGeom>
          <a:blipFill>
            <a:blip r:embed="rId4" cstate="print"/>
            <a:stretch>
              <a:fillRect/>
            </a:stretch>
          </a:blipFill>
        </p:spPr>
        <p:txBody>
          <a:bodyPr wrap="square" lIns="0" tIns="0" rIns="0" bIns="0" rtlCol="0">
            <a:noAutofit/>
          </a:bodyPr>
          <a:lstStyle/>
          <a:p>
            <a:endParaRPr/>
          </a:p>
        </p:txBody>
      </p:sp>
      <p:graphicFrame>
        <p:nvGraphicFramePr>
          <p:cNvPr id="22" name="object 9"/>
          <p:cNvGraphicFramePr>
            <a:graphicFrameLocks noGrp="1"/>
          </p:cNvGraphicFramePr>
          <p:nvPr/>
        </p:nvGraphicFramePr>
        <p:xfrm>
          <a:off x="6175862" y="1218064"/>
          <a:ext cx="3657600" cy="2097022"/>
        </p:xfrm>
        <a:graphic>
          <a:graphicData uri="http://schemas.openxmlformats.org/drawingml/2006/table">
            <a:tbl>
              <a:tblPr firstRow="1" bandRow="1">
                <a:tableStyleId>{2D5ABB26-0587-4C30-8999-92F81FD0307C}</a:tableStyleId>
              </a:tblPr>
              <a:tblGrid>
                <a:gridCol w="838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1143000">
                  <a:extLst>
                    <a:ext uri="{9D8B030D-6E8A-4147-A177-3AD203B41FA5}">
                      <a16:colId xmlns:a16="http://schemas.microsoft.com/office/drawing/2014/main" val="20002"/>
                    </a:ext>
                  </a:extLst>
                </a:gridCol>
              </a:tblGrid>
              <a:tr h="304800">
                <a:tc>
                  <a:txBody>
                    <a:bodyPr/>
                    <a:lstStyle/>
                    <a:p>
                      <a:pPr marL="85725">
                        <a:lnSpc>
                          <a:spcPct val="100000"/>
                        </a:lnSpc>
                      </a:pPr>
                      <a:r>
                        <a:rPr sz="1200" dirty="0">
                          <a:latin typeface="微软雅黑"/>
                          <a:cs typeface="微软雅黑"/>
                        </a:rPr>
                        <a:t>连接部</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200" dirty="0">
                          <a:latin typeface="微软雅黑"/>
                          <a:cs typeface="微软雅黑"/>
                        </a:rPr>
                        <a:t>配管尺寸或螺纹尺寸</a:t>
                      </a:r>
                      <a:endParaRPr sz="12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200" dirty="0">
                          <a:latin typeface="微软雅黑"/>
                          <a:cs typeface="微软雅黑"/>
                        </a:rPr>
                        <a:t>紧固力矩</a:t>
                      </a:r>
                      <a:r>
                        <a:rPr sz="1200" dirty="0">
                          <a:latin typeface="Arial"/>
                          <a:cs typeface="Arial"/>
                        </a:rPr>
                        <a:t>N</a:t>
                      </a:r>
                      <a:r>
                        <a:rPr sz="1200" spc="-10" dirty="0">
                          <a:latin typeface="Arial"/>
                          <a:cs typeface="Arial"/>
                        </a:rPr>
                        <a:t>·</a:t>
                      </a:r>
                      <a:r>
                        <a:rPr sz="1200" spc="0" dirty="0">
                          <a:latin typeface="Arial"/>
                          <a:cs typeface="Arial"/>
                        </a:rPr>
                        <a:t>m</a:t>
                      </a:r>
                      <a:endParaRPr sz="12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274320">
                <a:tc rowSpan="3">
                  <a:txBody>
                    <a:bodyPr/>
                    <a:lstStyle/>
                    <a:p>
                      <a:pPr marL="85725">
                        <a:lnSpc>
                          <a:spcPct val="100000"/>
                        </a:lnSpc>
                      </a:pPr>
                      <a:r>
                        <a:rPr sz="1200" dirty="0">
                          <a:latin typeface="微软雅黑"/>
                          <a:cs typeface="微软雅黑"/>
                        </a:rPr>
                        <a:t>螺母规格</a:t>
                      </a:r>
                      <a:endParaRPr sz="12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200" dirty="0">
                          <a:latin typeface="Arial"/>
                          <a:cs typeface="Arial"/>
                        </a:rPr>
                        <a:t>Φ8</a:t>
                      </a:r>
                      <a:r>
                        <a:rPr sz="1200" dirty="0">
                          <a:latin typeface="微软雅黑"/>
                          <a:cs typeface="微软雅黑"/>
                        </a:rPr>
                        <a:t>配管</a:t>
                      </a:r>
                      <a:r>
                        <a:rPr sz="1200" spc="-20" dirty="0">
                          <a:latin typeface="微软雅黑"/>
                          <a:cs typeface="微软雅黑"/>
                        </a:rPr>
                        <a:t> </a:t>
                      </a:r>
                      <a:r>
                        <a:rPr sz="1200" spc="0" dirty="0">
                          <a:latin typeface="微软雅黑"/>
                          <a:cs typeface="微软雅黑"/>
                        </a:rPr>
                        <a:t>（液体管）</a:t>
                      </a:r>
                      <a:endParaRPr sz="12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200" dirty="0">
                          <a:latin typeface="Arial"/>
                          <a:cs typeface="Arial"/>
                        </a:rPr>
                        <a:t>12</a:t>
                      </a:r>
                      <a:r>
                        <a:rPr sz="1200" dirty="0">
                          <a:latin typeface="微软雅黑"/>
                          <a:cs typeface="微软雅黑"/>
                        </a:rPr>
                        <a:t>～</a:t>
                      </a:r>
                      <a:r>
                        <a:rPr sz="1200" dirty="0">
                          <a:latin typeface="Arial"/>
                          <a:cs typeface="Arial"/>
                        </a:rPr>
                        <a:t>15</a:t>
                      </a:r>
                      <a:endParaRPr sz="12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292226">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200" dirty="0">
                          <a:latin typeface="Arial"/>
                          <a:cs typeface="Arial"/>
                        </a:rPr>
                        <a:t>D1/</a:t>
                      </a:r>
                      <a:r>
                        <a:rPr sz="1200" spc="5" dirty="0">
                          <a:latin typeface="Arial"/>
                          <a:cs typeface="Arial"/>
                        </a:rPr>
                        <a:t>2</a:t>
                      </a:r>
                      <a:r>
                        <a:rPr sz="1200" spc="0" dirty="0">
                          <a:latin typeface="微软雅黑"/>
                          <a:cs typeface="微软雅黑"/>
                        </a:rPr>
                        <a:t>配管（排气管）</a:t>
                      </a:r>
                      <a:endParaRPr sz="12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200" dirty="0">
                          <a:latin typeface="Arial"/>
                          <a:cs typeface="Arial"/>
                        </a:rPr>
                        <a:t>20</a:t>
                      </a:r>
                      <a:r>
                        <a:rPr sz="1200" dirty="0">
                          <a:latin typeface="微软雅黑"/>
                          <a:cs typeface="微软雅黑"/>
                        </a:rPr>
                        <a:t>～</a:t>
                      </a:r>
                      <a:r>
                        <a:rPr sz="1200" dirty="0">
                          <a:latin typeface="Arial"/>
                          <a:cs typeface="Arial"/>
                        </a:rPr>
                        <a:t>25</a:t>
                      </a:r>
                      <a:endParaRPr sz="12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74574">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200" dirty="0">
                          <a:latin typeface="Arial"/>
                          <a:cs typeface="Arial"/>
                        </a:rPr>
                        <a:t>D5/</a:t>
                      </a:r>
                      <a:r>
                        <a:rPr sz="1200" spc="5" dirty="0">
                          <a:latin typeface="Arial"/>
                          <a:cs typeface="Arial"/>
                        </a:rPr>
                        <a:t>8</a:t>
                      </a:r>
                      <a:r>
                        <a:rPr sz="1200" spc="0" dirty="0">
                          <a:latin typeface="微软雅黑"/>
                          <a:cs typeface="微软雅黑"/>
                        </a:rPr>
                        <a:t>配管（吸气管）</a:t>
                      </a:r>
                      <a:endParaRPr sz="1200" dirty="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200" dirty="0">
                          <a:latin typeface="Arial"/>
                          <a:cs typeface="Arial"/>
                        </a:rPr>
                        <a:t>30</a:t>
                      </a:r>
                      <a:r>
                        <a:rPr sz="1200" dirty="0">
                          <a:latin typeface="微软雅黑"/>
                          <a:cs typeface="微软雅黑"/>
                        </a:rPr>
                        <a:t>～</a:t>
                      </a:r>
                      <a:r>
                        <a:rPr sz="1200" dirty="0">
                          <a:latin typeface="Arial"/>
                          <a:cs typeface="Arial"/>
                        </a:rPr>
                        <a:t>35</a:t>
                      </a:r>
                      <a:endParaRPr sz="12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93902">
                <a:tc rowSpan="2">
                  <a:txBody>
                    <a:bodyPr/>
                    <a:lstStyle/>
                    <a:p>
                      <a:pPr marL="85725">
                        <a:lnSpc>
                          <a:spcPct val="100000"/>
                        </a:lnSpc>
                      </a:pPr>
                      <a:r>
                        <a:rPr sz="1200" dirty="0">
                          <a:latin typeface="微软雅黑"/>
                          <a:cs typeface="微软雅黑"/>
                        </a:rPr>
                        <a:t>连接接头</a:t>
                      </a:r>
                      <a:endParaRPr sz="12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200" dirty="0">
                          <a:latin typeface="微软雅黑"/>
                          <a:cs typeface="微软雅黑"/>
                        </a:rPr>
                        <a:t>储液器部</a:t>
                      </a:r>
                      <a:endParaRPr sz="1200">
                        <a:latin typeface="微软雅黑"/>
                        <a:cs typeface="微软雅黑"/>
                      </a:endParaRPr>
                    </a:p>
                    <a:p>
                      <a:pPr marL="85725">
                        <a:lnSpc>
                          <a:spcPct val="100000"/>
                        </a:lnSpc>
                        <a:spcBef>
                          <a:spcPts val="290"/>
                        </a:spcBef>
                      </a:pPr>
                      <a:r>
                        <a:rPr sz="1200" spc="-5" dirty="0">
                          <a:latin typeface="Arial"/>
                          <a:cs typeface="Arial"/>
                        </a:rPr>
                        <a:t>M</a:t>
                      </a:r>
                      <a:r>
                        <a:rPr sz="1200" spc="0" dirty="0">
                          <a:latin typeface="Arial"/>
                          <a:cs typeface="Arial"/>
                        </a:rPr>
                        <a:t>6</a:t>
                      </a:r>
                      <a:r>
                        <a:rPr sz="1200" spc="0" dirty="0">
                          <a:latin typeface="微软雅黑"/>
                          <a:cs typeface="微软雅黑"/>
                        </a:rPr>
                        <a:t>螺母</a:t>
                      </a:r>
                      <a:r>
                        <a:rPr sz="1200" spc="-5" dirty="0">
                          <a:latin typeface="微软雅黑"/>
                          <a:cs typeface="微软雅黑"/>
                        </a:rPr>
                        <a:t>（</a:t>
                      </a:r>
                      <a:r>
                        <a:rPr sz="1200" spc="0" dirty="0">
                          <a:latin typeface="Arial"/>
                          <a:cs typeface="Arial"/>
                        </a:rPr>
                        <a:t>4</a:t>
                      </a:r>
                      <a:r>
                        <a:rPr sz="1200" spc="10" dirty="0">
                          <a:latin typeface="Arial"/>
                          <a:cs typeface="Arial"/>
                        </a:rPr>
                        <a:t>T</a:t>
                      </a:r>
                      <a:r>
                        <a:rPr sz="1200" spc="0" dirty="0">
                          <a:latin typeface="微软雅黑"/>
                          <a:cs typeface="微软雅黑"/>
                        </a:rPr>
                        <a:t>）</a:t>
                      </a:r>
                      <a:endParaRPr sz="12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200" dirty="0">
                          <a:latin typeface="Arial"/>
                          <a:cs typeface="Arial"/>
                        </a:rPr>
                        <a:t>4.</a:t>
                      </a:r>
                      <a:r>
                        <a:rPr sz="1200" spc="5" dirty="0">
                          <a:latin typeface="Arial"/>
                          <a:cs typeface="Arial"/>
                        </a:rPr>
                        <a:t>0</a:t>
                      </a:r>
                      <a:r>
                        <a:rPr sz="1200" spc="0" dirty="0">
                          <a:latin typeface="微软雅黑"/>
                          <a:cs typeface="微软雅黑"/>
                        </a:rPr>
                        <a:t>～</a:t>
                      </a:r>
                      <a:r>
                        <a:rPr sz="1200" spc="0" dirty="0">
                          <a:latin typeface="Arial"/>
                          <a:cs typeface="Arial"/>
                        </a:rPr>
                        <a:t>7.0</a:t>
                      </a:r>
                      <a:endParaRPr sz="12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r h="45720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200" dirty="0">
                          <a:latin typeface="微软雅黑"/>
                          <a:cs typeface="微软雅黑"/>
                        </a:rPr>
                        <a:t>上述以外的</a:t>
                      </a:r>
                      <a:r>
                        <a:rPr sz="1200" spc="-5" dirty="0">
                          <a:latin typeface="Arial"/>
                          <a:cs typeface="Arial"/>
                        </a:rPr>
                        <a:t>M</a:t>
                      </a:r>
                      <a:r>
                        <a:rPr sz="1200" spc="0" dirty="0">
                          <a:latin typeface="Arial"/>
                          <a:cs typeface="Arial"/>
                        </a:rPr>
                        <a:t>6</a:t>
                      </a:r>
                      <a:r>
                        <a:rPr sz="1200" spc="0" dirty="0">
                          <a:latin typeface="微软雅黑"/>
                          <a:cs typeface="微软雅黑"/>
                        </a:rPr>
                        <a:t>螺栓</a:t>
                      </a:r>
                      <a:endParaRPr sz="1200">
                        <a:latin typeface="微软雅黑"/>
                        <a:cs typeface="微软雅黑"/>
                      </a:endParaRPr>
                    </a:p>
                    <a:p>
                      <a:pPr marL="85725">
                        <a:lnSpc>
                          <a:spcPct val="100000"/>
                        </a:lnSpc>
                      </a:pPr>
                      <a:r>
                        <a:rPr sz="1200" dirty="0">
                          <a:latin typeface="微软雅黑"/>
                          <a:cs typeface="微软雅黑"/>
                        </a:rPr>
                        <a:t>（</a:t>
                      </a:r>
                      <a:r>
                        <a:rPr sz="1200" dirty="0">
                          <a:latin typeface="Arial"/>
                          <a:cs typeface="Arial"/>
                        </a:rPr>
                        <a:t>6</a:t>
                      </a:r>
                      <a:r>
                        <a:rPr sz="1200" spc="10" dirty="0">
                          <a:latin typeface="Arial"/>
                          <a:cs typeface="Arial"/>
                        </a:rPr>
                        <a:t>T</a:t>
                      </a:r>
                      <a:r>
                        <a:rPr sz="1200" spc="0" dirty="0">
                          <a:latin typeface="微软雅黑"/>
                          <a:cs typeface="微软雅黑"/>
                        </a:rPr>
                        <a:t>或</a:t>
                      </a:r>
                      <a:r>
                        <a:rPr sz="1200" spc="0" dirty="0">
                          <a:latin typeface="Arial"/>
                          <a:cs typeface="Arial"/>
                        </a:rPr>
                        <a:t>8</a:t>
                      </a:r>
                      <a:r>
                        <a:rPr sz="1200" spc="10" dirty="0">
                          <a:latin typeface="Arial"/>
                          <a:cs typeface="Arial"/>
                        </a:rPr>
                        <a:t>T</a:t>
                      </a:r>
                      <a:r>
                        <a:rPr sz="1200" spc="0" dirty="0">
                          <a:latin typeface="微软雅黑"/>
                          <a:cs typeface="微软雅黑"/>
                        </a:rPr>
                        <a:t>）</a:t>
                      </a:r>
                      <a:endParaRPr sz="12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200" dirty="0">
                          <a:latin typeface="Arial"/>
                          <a:cs typeface="Arial"/>
                        </a:rPr>
                        <a:t>8.</a:t>
                      </a:r>
                      <a:r>
                        <a:rPr sz="1200" spc="5" dirty="0">
                          <a:latin typeface="Arial"/>
                          <a:cs typeface="Arial"/>
                        </a:rPr>
                        <a:t>0</a:t>
                      </a:r>
                      <a:r>
                        <a:rPr sz="1200" spc="0" dirty="0">
                          <a:latin typeface="微软雅黑"/>
                          <a:cs typeface="微软雅黑"/>
                        </a:rPr>
                        <a:t>～</a:t>
                      </a:r>
                      <a:r>
                        <a:rPr sz="1200" spc="0" dirty="0">
                          <a:latin typeface="Arial"/>
                          <a:cs typeface="Arial"/>
                        </a:rPr>
                        <a:t>12</a:t>
                      </a:r>
                      <a:endParaRPr sz="1200" dirty="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5"/>
                  </a:ext>
                </a:extLst>
              </a:tr>
            </a:tbl>
          </a:graphicData>
        </a:graphic>
      </p:graphicFrame>
      <p:sp>
        <p:nvSpPr>
          <p:cNvPr id="23" name="文本框 22"/>
          <p:cNvSpPr txBox="1"/>
          <p:nvPr/>
        </p:nvSpPr>
        <p:spPr>
          <a:xfrm>
            <a:off x="393774" y="1195781"/>
            <a:ext cx="4792345" cy="1384995"/>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管路的安装</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安装管路时，正确对接管路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如图</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，螺纹连接必须按照规定例句，使用力矩扳手连接管路。</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注：用过的</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O</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型圈不能再用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p>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※O</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型圈需经涂</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ND-8</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rPr>
              <a:t>油</a:t>
            </a:r>
          </a:p>
        </p:txBody>
      </p:sp>
      <p:sp>
        <p:nvSpPr>
          <p:cNvPr id="24" name="文本框 23"/>
          <p:cNvSpPr txBox="1"/>
          <p:nvPr/>
        </p:nvSpPr>
        <p:spPr>
          <a:xfrm>
            <a:off x="300778" y="3467485"/>
            <a:ext cx="5044846" cy="3016210"/>
          </a:xfrm>
          <a:prstGeom prst="rect">
            <a:avLst/>
          </a:prstGeom>
          <a:noFill/>
        </p:spPr>
        <p:txBody>
          <a:bodyPr wrap="square" rtlCol="0">
            <a:spAutoFit/>
          </a:bodyPr>
          <a:lstStyle/>
          <a:p>
            <a:r>
              <a:rPr lang="zh-CN" altLang="en-US" sz="2000" dirty="0">
                <a:latin typeface="微软雅黑" panose="020B0503020204020204" pitchFamily="34" charset="-122"/>
                <a:ea typeface="微软雅黑" panose="020B0503020204020204" pitchFamily="34" charset="-122"/>
              </a:rPr>
              <a:t>冷凝器翅片的检查</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车辆使用一段时间后，应经常检查冷凝器翅片是否有泥土，粉尘和树叶等杂物；如果有，用压缩空气、蒸汽或水吹洗掉。</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注意：</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如果用压缩空气、蒸汽或水直接击中身体，会有伤害身体的危险。要穿戴防护眼镜、面罩和安全性。</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spcBef>
                <a:spcPts val="1200"/>
              </a:spcBef>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为</a:t>
            </a:r>
            <a:r>
              <a:rPr lang="zh-CN" altLang="en-US" sz="1600" dirty="0">
                <a:latin typeface="微软雅黑" panose="020B0503020204020204" pitchFamily="34" charset="-122"/>
                <a:ea typeface="微软雅黑" panose="020B0503020204020204" pitchFamily="34" charset="-122"/>
              </a:rPr>
              <a:t>防止损坏散热片，压缩空气喷嘴与散热片之间要有一定的距离。散热片损坏可能会引起泄露或过热现象。在尘土较多的作业场地，应不受保养间隔所限而每天检查散热片。</a:t>
            </a:r>
          </a:p>
        </p:txBody>
      </p:sp>
      <p:sp>
        <p:nvSpPr>
          <p:cNvPr id="25" name="文本框 24"/>
          <p:cNvSpPr txBox="1"/>
          <p:nvPr/>
        </p:nvSpPr>
        <p:spPr>
          <a:xfrm>
            <a:off x="5399868" y="5222562"/>
            <a:ext cx="3962400" cy="1077218"/>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冷凝器禁止用高压水清洗：</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另外车辆清洗时，注意不要让水等液体淋到压缩机离合器间隙部，防止离合器吸合时打滑烧损。</a:t>
            </a:r>
            <a:endParaRPr lang="zh-CN" altLang="en-US" sz="1600"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3585919" y="3098152"/>
            <a:ext cx="609600" cy="369332"/>
          </a:xfrm>
          <a:prstGeom prst="rect">
            <a:avLst/>
          </a:prstGeom>
          <a:noFill/>
        </p:spPr>
        <p:txBody>
          <a:bodyPr wrap="square" rtlCol="0">
            <a:spAutoFit/>
          </a:bodyPr>
          <a:lstStyle/>
          <a:p>
            <a:r>
              <a:rPr lang="en-US" altLang="zh-CN" b="1" dirty="0">
                <a:solidFill>
                  <a:srgbClr val="00B050"/>
                </a:solidFill>
                <a:latin typeface="Times New Roman" panose="02020603050405020304" pitchFamily="18" charset="0"/>
                <a:cs typeface="Times New Roman" panose="02020603050405020304" pitchFamily="18" charset="0"/>
              </a:rPr>
              <a:t>OK</a:t>
            </a:r>
            <a:endParaRPr lang="zh-CN" altLang="en-US" b="1" dirty="0">
              <a:solidFill>
                <a:srgbClr val="00B050"/>
              </a:solidFill>
              <a:latin typeface="Times New Roman" panose="02020603050405020304" pitchFamily="18" charset="0"/>
              <a:cs typeface="Times New Roman" panose="02020603050405020304" pitchFamily="18" charset="0"/>
            </a:endParaRPr>
          </a:p>
        </p:txBody>
      </p:sp>
      <p:sp>
        <p:nvSpPr>
          <p:cNvPr id="27" name="文本框 26"/>
          <p:cNvSpPr txBox="1"/>
          <p:nvPr/>
        </p:nvSpPr>
        <p:spPr>
          <a:xfrm>
            <a:off x="4881319" y="3063749"/>
            <a:ext cx="609600" cy="369332"/>
          </a:xfrm>
          <a:prstGeom prst="rect">
            <a:avLst/>
          </a:prstGeom>
          <a:noFill/>
        </p:spPr>
        <p:txBody>
          <a:bodyPr wrap="square" rtlCol="0">
            <a:spAutoFit/>
          </a:bodyPr>
          <a:lstStyle/>
          <a:p>
            <a:r>
              <a:rPr lang="en-US" altLang="zh-CN" b="1" dirty="0">
                <a:solidFill>
                  <a:srgbClr val="FF0000"/>
                </a:solidFill>
                <a:latin typeface="Times New Roman" panose="02020603050405020304" pitchFamily="18" charset="0"/>
                <a:cs typeface="Times New Roman" panose="02020603050405020304" pitchFamily="18" charset="0"/>
              </a:rPr>
              <a:t>NG</a:t>
            </a:r>
            <a:endParaRPr lang="zh-CN" altLang="en-US"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8143657"/>
      </p:ext>
    </p:extLst>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118" y="728831"/>
            <a:ext cx="2031325"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空气过滤器的保养</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 name="object 5"/>
          <p:cNvSpPr txBox="1"/>
          <p:nvPr/>
        </p:nvSpPr>
        <p:spPr>
          <a:xfrm>
            <a:off x="1095350" y="5804094"/>
            <a:ext cx="916940" cy="215900"/>
          </a:xfrm>
          <a:prstGeom prst="rect">
            <a:avLst/>
          </a:prstGeom>
        </p:spPr>
        <p:txBody>
          <a:bodyPr vert="horz" wrap="square" lIns="0" tIns="0" rIns="0" bIns="0" rtlCol="0">
            <a:noAutofit/>
          </a:bodyPr>
          <a:lstStyle/>
          <a:p>
            <a:pPr marL="12700">
              <a:lnSpc>
                <a:spcPct val="100000"/>
              </a:lnSpc>
            </a:pPr>
            <a:r>
              <a:rPr sz="1400" spc="-5" dirty="0">
                <a:latin typeface="+mn-ea"/>
                <a:cs typeface="微软雅黑"/>
              </a:rPr>
              <a:t>内气过滤网</a:t>
            </a:r>
            <a:endParaRPr sz="1400" dirty="0">
              <a:latin typeface="+mn-ea"/>
              <a:cs typeface="微软雅黑"/>
            </a:endParaRPr>
          </a:p>
        </p:txBody>
      </p:sp>
      <p:sp>
        <p:nvSpPr>
          <p:cNvPr id="5" name="object 6"/>
          <p:cNvSpPr txBox="1"/>
          <p:nvPr/>
        </p:nvSpPr>
        <p:spPr>
          <a:xfrm>
            <a:off x="3187852" y="5824210"/>
            <a:ext cx="916940" cy="215900"/>
          </a:xfrm>
          <a:prstGeom prst="rect">
            <a:avLst/>
          </a:prstGeom>
        </p:spPr>
        <p:txBody>
          <a:bodyPr vert="horz" wrap="square" lIns="0" tIns="0" rIns="0" bIns="0" rtlCol="0">
            <a:noAutofit/>
          </a:bodyPr>
          <a:lstStyle/>
          <a:p>
            <a:pPr marL="12700">
              <a:lnSpc>
                <a:spcPct val="100000"/>
              </a:lnSpc>
            </a:pPr>
            <a:r>
              <a:rPr sz="1400" dirty="0">
                <a:latin typeface="微软雅黑"/>
                <a:cs typeface="微软雅黑"/>
              </a:rPr>
              <a:t>外气过滤网</a:t>
            </a:r>
          </a:p>
        </p:txBody>
      </p:sp>
      <p:sp>
        <p:nvSpPr>
          <p:cNvPr id="6" name="object 7"/>
          <p:cNvSpPr/>
          <p:nvPr/>
        </p:nvSpPr>
        <p:spPr>
          <a:xfrm>
            <a:off x="3024023" y="3789162"/>
            <a:ext cx="1408176" cy="1981200"/>
          </a:xfrm>
          <a:prstGeom prst="rect">
            <a:avLst/>
          </a:prstGeom>
          <a:blipFill>
            <a:blip r:embed="rId2" cstate="print"/>
            <a:stretch>
              <a:fillRect/>
            </a:stretch>
          </a:blipFill>
        </p:spPr>
        <p:txBody>
          <a:bodyPr wrap="square" lIns="0" tIns="0" rIns="0" bIns="0" rtlCol="0">
            <a:noAutofit/>
          </a:bodyPr>
          <a:lstStyle/>
          <a:p>
            <a:endParaRPr/>
          </a:p>
        </p:txBody>
      </p:sp>
      <p:sp>
        <p:nvSpPr>
          <p:cNvPr id="7" name="object 10"/>
          <p:cNvSpPr/>
          <p:nvPr/>
        </p:nvSpPr>
        <p:spPr>
          <a:xfrm>
            <a:off x="5533162" y="3371880"/>
            <a:ext cx="5029200" cy="3002280"/>
          </a:xfrm>
          <a:custGeom>
            <a:avLst/>
            <a:gdLst/>
            <a:ahLst/>
            <a:cxnLst/>
            <a:rect l="l" t="t" r="r" b="b"/>
            <a:pathLst>
              <a:path w="5029200" h="3002279">
                <a:moveTo>
                  <a:pt x="0" y="3002280"/>
                </a:moveTo>
                <a:lnTo>
                  <a:pt x="5029200" y="3002280"/>
                </a:lnTo>
                <a:lnTo>
                  <a:pt x="5029200" y="0"/>
                </a:lnTo>
                <a:lnTo>
                  <a:pt x="0" y="0"/>
                </a:lnTo>
                <a:lnTo>
                  <a:pt x="0" y="3002280"/>
                </a:lnTo>
                <a:close/>
              </a:path>
            </a:pathLst>
          </a:custGeom>
          <a:solidFill>
            <a:srgbClr val="FFFFFF"/>
          </a:solidFill>
        </p:spPr>
        <p:txBody>
          <a:bodyPr wrap="square" lIns="0" tIns="0" rIns="0" bIns="0" rtlCol="0">
            <a:noAutofit/>
          </a:bodyPr>
          <a:lstStyle/>
          <a:p>
            <a:endParaRPr/>
          </a:p>
        </p:txBody>
      </p:sp>
      <p:sp>
        <p:nvSpPr>
          <p:cNvPr id="8" name="object 11"/>
          <p:cNvSpPr/>
          <p:nvPr/>
        </p:nvSpPr>
        <p:spPr>
          <a:xfrm>
            <a:off x="5533162" y="3371880"/>
            <a:ext cx="5029200" cy="3002280"/>
          </a:xfrm>
          <a:custGeom>
            <a:avLst/>
            <a:gdLst/>
            <a:ahLst/>
            <a:cxnLst/>
            <a:rect l="l" t="t" r="r" b="b"/>
            <a:pathLst>
              <a:path w="5029200" h="3002279">
                <a:moveTo>
                  <a:pt x="0" y="3002280"/>
                </a:moveTo>
                <a:lnTo>
                  <a:pt x="5029200" y="3002280"/>
                </a:lnTo>
                <a:lnTo>
                  <a:pt x="5029200" y="0"/>
                </a:lnTo>
                <a:lnTo>
                  <a:pt x="0" y="0"/>
                </a:lnTo>
                <a:lnTo>
                  <a:pt x="0" y="3002280"/>
                </a:lnTo>
                <a:close/>
              </a:path>
            </a:pathLst>
          </a:custGeom>
          <a:ln w="25908">
            <a:solidFill>
              <a:srgbClr val="000000"/>
            </a:solidFill>
          </a:ln>
        </p:spPr>
        <p:txBody>
          <a:bodyPr wrap="square" lIns="0" tIns="0" rIns="0" bIns="0" rtlCol="0">
            <a:noAutofit/>
          </a:bodyPr>
          <a:lstStyle/>
          <a:p>
            <a:endParaRPr/>
          </a:p>
        </p:txBody>
      </p:sp>
      <p:sp>
        <p:nvSpPr>
          <p:cNvPr id="9" name="object 12"/>
          <p:cNvSpPr/>
          <p:nvPr/>
        </p:nvSpPr>
        <p:spPr>
          <a:xfrm>
            <a:off x="9296679" y="3525042"/>
            <a:ext cx="1083563" cy="1046988"/>
          </a:xfrm>
          <a:prstGeom prst="rect">
            <a:avLst/>
          </a:prstGeom>
          <a:blipFill>
            <a:blip r:embed="rId3" cstate="print"/>
            <a:stretch>
              <a:fillRect/>
            </a:stretch>
          </a:blipFill>
        </p:spPr>
        <p:txBody>
          <a:bodyPr wrap="square" lIns="0" tIns="0" rIns="0" bIns="0" rtlCol="0">
            <a:noAutofit/>
          </a:bodyPr>
          <a:lstStyle/>
          <a:p>
            <a:endParaRPr/>
          </a:p>
        </p:txBody>
      </p:sp>
      <p:sp>
        <p:nvSpPr>
          <p:cNvPr id="10" name="object 13"/>
          <p:cNvSpPr/>
          <p:nvPr/>
        </p:nvSpPr>
        <p:spPr>
          <a:xfrm>
            <a:off x="8292364" y="3512850"/>
            <a:ext cx="920496" cy="1098804"/>
          </a:xfrm>
          <a:prstGeom prst="rect">
            <a:avLst/>
          </a:prstGeom>
          <a:blipFill>
            <a:blip r:embed="rId4" cstate="print"/>
            <a:stretch>
              <a:fillRect/>
            </a:stretch>
          </a:blipFill>
        </p:spPr>
        <p:txBody>
          <a:bodyPr wrap="square" lIns="0" tIns="0" rIns="0" bIns="0" rtlCol="0">
            <a:noAutofit/>
          </a:bodyPr>
          <a:lstStyle/>
          <a:p>
            <a:endParaRPr/>
          </a:p>
        </p:txBody>
      </p:sp>
      <p:sp>
        <p:nvSpPr>
          <p:cNvPr id="11" name="object 14"/>
          <p:cNvSpPr/>
          <p:nvPr/>
        </p:nvSpPr>
        <p:spPr>
          <a:xfrm>
            <a:off x="8344941" y="3513612"/>
            <a:ext cx="647700" cy="797051"/>
          </a:xfrm>
          <a:custGeom>
            <a:avLst/>
            <a:gdLst/>
            <a:ahLst/>
            <a:cxnLst/>
            <a:rect l="l" t="t" r="r" b="b"/>
            <a:pathLst>
              <a:path w="647700" h="797051">
                <a:moveTo>
                  <a:pt x="0" y="797051"/>
                </a:moveTo>
                <a:lnTo>
                  <a:pt x="647700" y="797051"/>
                </a:lnTo>
                <a:lnTo>
                  <a:pt x="647700" y="0"/>
                </a:lnTo>
                <a:lnTo>
                  <a:pt x="0" y="0"/>
                </a:lnTo>
                <a:lnTo>
                  <a:pt x="0" y="797051"/>
                </a:lnTo>
                <a:close/>
              </a:path>
            </a:pathLst>
          </a:custGeom>
          <a:ln w="25908">
            <a:solidFill>
              <a:srgbClr val="FF0000"/>
            </a:solidFill>
          </a:ln>
        </p:spPr>
        <p:txBody>
          <a:bodyPr wrap="square" lIns="0" tIns="0" rIns="0" bIns="0" rtlCol="0">
            <a:noAutofit/>
          </a:bodyPr>
          <a:lstStyle/>
          <a:p>
            <a:endParaRPr/>
          </a:p>
        </p:txBody>
      </p:sp>
      <p:sp>
        <p:nvSpPr>
          <p:cNvPr id="12" name="object 15"/>
          <p:cNvSpPr/>
          <p:nvPr/>
        </p:nvSpPr>
        <p:spPr>
          <a:xfrm>
            <a:off x="5595773" y="4811298"/>
            <a:ext cx="799185" cy="251459"/>
          </a:xfrm>
          <a:custGeom>
            <a:avLst/>
            <a:gdLst/>
            <a:ahLst/>
            <a:cxnLst/>
            <a:rect l="l" t="t" r="r" b="b"/>
            <a:pathLst>
              <a:path w="799185" h="251460">
                <a:moveTo>
                  <a:pt x="0" y="251459"/>
                </a:moveTo>
                <a:lnTo>
                  <a:pt x="799185" y="251459"/>
                </a:lnTo>
                <a:lnTo>
                  <a:pt x="799185" y="0"/>
                </a:lnTo>
                <a:lnTo>
                  <a:pt x="0" y="0"/>
                </a:lnTo>
                <a:lnTo>
                  <a:pt x="0" y="251459"/>
                </a:lnTo>
                <a:close/>
              </a:path>
            </a:pathLst>
          </a:custGeom>
          <a:solidFill>
            <a:srgbClr val="FFFFFF"/>
          </a:solidFill>
        </p:spPr>
        <p:txBody>
          <a:bodyPr wrap="square" lIns="0" tIns="0" rIns="0" bIns="0" rtlCol="0">
            <a:noAutofit/>
          </a:bodyPr>
          <a:lstStyle/>
          <a:p>
            <a:endParaRPr/>
          </a:p>
        </p:txBody>
      </p:sp>
      <p:sp>
        <p:nvSpPr>
          <p:cNvPr id="13" name="object 16"/>
          <p:cNvSpPr/>
          <p:nvPr/>
        </p:nvSpPr>
        <p:spPr>
          <a:xfrm>
            <a:off x="6394984" y="4811298"/>
            <a:ext cx="1828800" cy="251459"/>
          </a:xfrm>
          <a:custGeom>
            <a:avLst/>
            <a:gdLst/>
            <a:ahLst/>
            <a:cxnLst/>
            <a:rect l="l" t="t" r="r" b="b"/>
            <a:pathLst>
              <a:path w="1828800" h="251460">
                <a:moveTo>
                  <a:pt x="0" y="251459"/>
                </a:moveTo>
                <a:lnTo>
                  <a:pt x="1828800" y="251459"/>
                </a:lnTo>
                <a:lnTo>
                  <a:pt x="1828800" y="0"/>
                </a:lnTo>
                <a:lnTo>
                  <a:pt x="0" y="0"/>
                </a:lnTo>
                <a:lnTo>
                  <a:pt x="0" y="251459"/>
                </a:lnTo>
                <a:close/>
              </a:path>
            </a:pathLst>
          </a:custGeom>
          <a:solidFill>
            <a:srgbClr val="FFFFFF"/>
          </a:solidFill>
        </p:spPr>
        <p:txBody>
          <a:bodyPr wrap="square" lIns="0" tIns="0" rIns="0" bIns="0" rtlCol="0">
            <a:noAutofit/>
          </a:bodyPr>
          <a:lstStyle/>
          <a:p>
            <a:endParaRPr/>
          </a:p>
        </p:txBody>
      </p:sp>
      <p:sp>
        <p:nvSpPr>
          <p:cNvPr id="14" name="object 17"/>
          <p:cNvSpPr/>
          <p:nvPr/>
        </p:nvSpPr>
        <p:spPr>
          <a:xfrm>
            <a:off x="8223784" y="4811298"/>
            <a:ext cx="1348613" cy="251459"/>
          </a:xfrm>
          <a:custGeom>
            <a:avLst/>
            <a:gdLst/>
            <a:ahLst/>
            <a:cxnLst/>
            <a:rect l="l" t="t" r="r" b="b"/>
            <a:pathLst>
              <a:path w="1348613" h="251460">
                <a:moveTo>
                  <a:pt x="0" y="251459"/>
                </a:moveTo>
                <a:lnTo>
                  <a:pt x="1348613" y="251459"/>
                </a:lnTo>
                <a:lnTo>
                  <a:pt x="1348613" y="0"/>
                </a:lnTo>
                <a:lnTo>
                  <a:pt x="0" y="0"/>
                </a:lnTo>
                <a:lnTo>
                  <a:pt x="0" y="251459"/>
                </a:lnTo>
                <a:close/>
              </a:path>
            </a:pathLst>
          </a:custGeom>
          <a:solidFill>
            <a:srgbClr val="FFFFFF"/>
          </a:solidFill>
        </p:spPr>
        <p:txBody>
          <a:bodyPr wrap="square" lIns="0" tIns="0" rIns="0" bIns="0" rtlCol="0">
            <a:noAutofit/>
          </a:bodyPr>
          <a:lstStyle/>
          <a:p>
            <a:endParaRPr/>
          </a:p>
        </p:txBody>
      </p:sp>
      <p:sp>
        <p:nvSpPr>
          <p:cNvPr id="15" name="object 18"/>
          <p:cNvSpPr/>
          <p:nvPr/>
        </p:nvSpPr>
        <p:spPr>
          <a:xfrm>
            <a:off x="9572397" y="4811298"/>
            <a:ext cx="925499" cy="251459"/>
          </a:xfrm>
          <a:custGeom>
            <a:avLst/>
            <a:gdLst/>
            <a:ahLst/>
            <a:cxnLst/>
            <a:rect l="l" t="t" r="r" b="b"/>
            <a:pathLst>
              <a:path w="925499" h="251460">
                <a:moveTo>
                  <a:pt x="0" y="251459"/>
                </a:moveTo>
                <a:lnTo>
                  <a:pt x="925499" y="251459"/>
                </a:lnTo>
                <a:lnTo>
                  <a:pt x="925499" y="0"/>
                </a:lnTo>
                <a:lnTo>
                  <a:pt x="0" y="0"/>
                </a:lnTo>
                <a:lnTo>
                  <a:pt x="0" y="251459"/>
                </a:lnTo>
                <a:close/>
              </a:path>
            </a:pathLst>
          </a:custGeom>
          <a:solidFill>
            <a:srgbClr val="FFFFFF"/>
          </a:solidFill>
        </p:spPr>
        <p:txBody>
          <a:bodyPr wrap="square" lIns="0" tIns="0" rIns="0" bIns="0" rtlCol="0">
            <a:noAutofit/>
          </a:bodyPr>
          <a:lstStyle/>
          <a:p>
            <a:endParaRPr/>
          </a:p>
        </p:txBody>
      </p:sp>
      <p:sp>
        <p:nvSpPr>
          <p:cNvPr id="16" name="object 19"/>
          <p:cNvSpPr/>
          <p:nvPr/>
        </p:nvSpPr>
        <p:spPr>
          <a:xfrm>
            <a:off x="5595773" y="5062757"/>
            <a:ext cx="799185" cy="1234440"/>
          </a:xfrm>
          <a:custGeom>
            <a:avLst/>
            <a:gdLst/>
            <a:ahLst/>
            <a:cxnLst/>
            <a:rect l="l" t="t" r="r" b="b"/>
            <a:pathLst>
              <a:path w="799185" h="1234440">
                <a:moveTo>
                  <a:pt x="0" y="1234439"/>
                </a:moveTo>
                <a:lnTo>
                  <a:pt x="799185" y="1234439"/>
                </a:lnTo>
                <a:lnTo>
                  <a:pt x="799185" y="0"/>
                </a:lnTo>
                <a:lnTo>
                  <a:pt x="0" y="0"/>
                </a:lnTo>
                <a:lnTo>
                  <a:pt x="0" y="1234439"/>
                </a:lnTo>
                <a:close/>
              </a:path>
            </a:pathLst>
          </a:custGeom>
          <a:solidFill>
            <a:srgbClr val="FFFFFF"/>
          </a:solidFill>
        </p:spPr>
        <p:txBody>
          <a:bodyPr wrap="square" lIns="0" tIns="0" rIns="0" bIns="0" rtlCol="0">
            <a:noAutofit/>
          </a:bodyPr>
          <a:lstStyle/>
          <a:p>
            <a:endParaRPr/>
          </a:p>
        </p:txBody>
      </p:sp>
      <p:sp>
        <p:nvSpPr>
          <p:cNvPr id="17" name="object 20"/>
          <p:cNvSpPr/>
          <p:nvPr/>
        </p:nvSpPr>
        <p:spPr>
          <a:xfrm>
            <a:off x="6394984" y="5062757"/>
            <a:ext cx="1828800" cy="411479"/>
          </a:xfrm>
          <a:custGeom>
            <a:avLst/>
            <a:gdLst/>
            <a:ahLst/>
            <a:cxnLst/>
            <a:rect l="l" t="t" r="r" b="b"/>
            <a:pathLst>
              <a:path w="1828800" h="411479">
                <a:moveTo>
                  <a:pt x="0" y="411479"/>
                </a:moveTo>
                <a:lnTo>
                  <a:pt x="1828800" y="411479"/>
                </a:lnTo>
                <a:lnTo>
                  <a:pt x="1828800" y="0"/>
                </a:lnTo>
                <a:lnTo>
                  <a:pt x="0" y="0"/>
                </a:lnTo>
                <a:lnTo>
                  <a:pt x="0" y="411479"/>
                </a:lnTo>
                <a:close/>
              </a:path>
            </a:pathLst>
          </a:custGeom>
          <a:solidFill>
            <a:srgbClr val="FFFFFF"/>
          </a:solidFill>
        </p:spPr>
        <p:txBody>
          <a:bodyPr wrap="square" lIns="0" tIns="0" rIns="0" bIns="0" rtlCol="0">
            <a:noAutofit/>
          </a:bodyPr>
          <a:lstStyle/>
          <a:p>
            <a:endParaRPr/>
          </a:p>
        </p:txBody>
      </p:sp>
      <p:sp>
        <p:nvSpPr>
          <p:cNvPr id="18" name="object 21"/>
          <p:cNvSpPr/>
          <p:nvPr/>
        </p:nvSpPr>
        <p:spPr>
          <a:xfrm>
            <a:off x="8223784" y="5062757"/>
            <a:ext cx="1348613" cy="411479"/>
          </a:xfrm>
          <a:custGeom>
            <a:avLst/>
            <a:gdLst/>
            <a:ahLst/>
            <a:cxnLst/>
            <a:rect l="l" t="t" r="r" b="b"/>
            <a:pathLst>
              <a:path w="1348613" h="411479">
                <a:moveTo>
                  <a:pt x="0" y="411479"/>
                </a:moveTo>
                <a:lnTo>
                  <a:pt x="1348613" y="411479"/>
                </a:lnTo>
                <a:lnTo>
                  <a:pt x="1348613" y="0"/>
                </a:lnTo>
                <a:lnTo>
                  <a:pt x="0" y="0"/>
                </a:lnTo>
                <a:lnTo>
                  <a:pt x="0" y="411479"/>
                </a:lnTo>
                <a:close/>
              </a:path>
            </a:pathLst>
          </a:custGeom>
          <a:solidFill>
            <a:srgbClr val="FFFFFF"/>
          </a:solidFill>
        </p:spPr>
        <p:txBody>
          <a:bodyPr wrap="square" lIns="0" tIns="0" rIns="0" bIns="0" rtlCol="0">
            <a:noAutofit/>
          </a:bodyPr>
          <a:lstStyle/>
          <a:p>
            <a:endParaRPr/>
          </a:p>
        </p:txBody>
      </p:sp>
      <p:sp>
        <p:nvSpPr>
          <p:cNvPr id="19" name="object 22"/>
          <p:cNvSpPr/>
          <p:nvPr/>
        </p:nvSpPr>
        <p:spPr>
          <a:xfrm>
            <a:off x="9572397" y="5062757"/>
            <a:ext cx="925499" cy="411479"/>
          </a:xfrm>
          <a:custGeom>
            <a:avLst/>
            <a:gdLst/>
            <a:ahLst/>
            <a:cxnLst/>
            <a:rect l="l" t="t" r="r" b="b"/>
            <a:pathLst>
              <a:path w="925499" h="411479">
                <a:moveTo>
                  <a:pt x="0" y="411479"/>
                </a:moveTo>
                <a:lnTo>
                  <a:pt x="925499" y="411479"/>
                </a:lnTo>
                <a:lnTo>
                  <a:pt x="925499" y="0"/>
                </a:lnTo>
                <a:lnTo>
                  <a:pt x="0" y="0"/>
                </a:lnTo>
                <a:lnTo>
                  <a:pt x="0" y="411479"/>
                </a:lnTo>
                <a:close/>
              </a:path>
            </a:pathLst>
          </a:custGeom>
          <a:solidFill>
            <a:srgbClr val="FFFFFF"/>
          </a:solidFill>
        </p:spPr>
        <p:txBody>
          <a:bodyPr wrap="square" lIns="0" tIns="0" rIns="0" bIns="0" rtlCol="0">
            <a:noAutofit/>
          </a:bodyPr>
          <a:lstStyle/>
          <a:p>
            <a:endParaRPr/>
          </a:p>
        </p:txBody>
      </p:sp>
      <p:sp>
        <p:nvSpPr>
          <p:cNvPr id="20" name="object 23"/>
          <p:cNvSpPr/>
          <p:nvPr/>
        </p:nvSpPr>
        <p:spPr>
          <a:xfrm>
            <a:off x="6394984" y="5474238"/>
            <a:ext cx="1828800" cy="411480"/>
          </a:xfrm>
          <a:custGeom>
            <a:avLst/>
            <a:gdLst/>
            <a:ahLst/>
            <a:cxnLst/>
            <a:rect l="l" t="t" r="r" b="b"/>
            <a:pathLst>
              <a:path w="1828800" h="411479">
                <a:moveTo>
                  <a:pt x="0" y="411480"/>
                </a:moveTo>
                <a:lnTo>
                  <a:pt x="1828800" y="411480"/>
                </a:lnTo>
                <a:lnTo>
                  <a:pt x="1828800" y="0"/>
                </a:lnTo>
                <a:lnTo>
                  <a:pt x="0" y="0"/>
                </a:lnTo>
                <a:lnTo>
                  <a:pt x="0" y="411480"/>
                </a:lnTo>
                <a:close/>
              </a:path>
            </a:pathLst>
          </a:custGeom>
          <a:solidFill>
            <a:srgbClr val="FFFFFF"/>
          </a:solidFill>
        </p:spPr>
        <p:txBody>
          <a:bodyPr wrap="square" lIns="0" tIns="0" rIns="0" bIns="0" rtlCol="0">
            <a:noAutofit/>
          </a:bodyPr>
          <a:lstStyle/>
          <a:p>
            <a:endParaRPr/>
          </a:p>
        </p:txBody>
      </p:sp>
      <p:sp>
        <p:nvSpPr>
          <p:cNvPr id="21" name="object 24"/>
          <p:cNvSpPr/>
          <p:nvPr/>
        </p:nvSpPr>
        <p:spPr>
          <a:xfrm>
            <a:off x="8223784" y="5474238"/>
            <a:ext cx="1348613" cy="411480"/>
          </a:xfrm>
          <a:custGeom>
            <a:avLst/>
            <a:gdLst/>
            <a:ahLst/>
            <a:cxnLst/>
            <a:rect l="l" t="t" r="r" b="b"/>
            <a:pathLst>
              <a:path w="1348613" h="411479">
                <a:moveTo>
                  <a:pt x="0" y="411480"/>
                </a:moveTo>
                <a:lnTo>
                  <a:pt x="1348613" y="411480"/>
                </a:lnTo>
                <a:lnTo>
                  <a:pt x="1348613" y="0"/>
                </a:lnTo>
                <a:lnTo>
                  <a:pt x="0" y="0"/>
                </a:lnTo>
                <a:lnTo>
                  <a:pt x="0" y="411480"/>
                </a:lnTo>
                <a:close/>
              </a:path>
            </a:pathLst>
          </a:custGeom>
          <a:solidFill>
            <a:srgbClr val="FFFFFF"/>
          </a:solidFill>
        </p:spPr>
        <p:txBody>
          <a:bodyPr wrap="square" lIns="0" tIns="0" rIns="0" bIns="0" rtlCol="0">
            <a:noAutofit/>
          </a:bodyPr>
          <a:lstStyle/>
          <a:p>
            <a:endParaRPr/>
          </a:p>
        </p:txBody>
      </p:sp>
      <p:sp>
        <p:nvSpPr>
          <p:cNvPr id="22" name="object 25"/>
          <p:cNvSpPr/>
          <p:nvPr/>
        </p:nvSpPr>
        <p:spPr>
          <a:xfrm>
            <a:off x="9572397" y="5474238"/>
            <a:ext cx="925499" cy="411480"/>
          </a:xfrm>
          <a:custGeom>
            <a:avLst/>
            <a:gdLst/>
            <a:ahLst/>
            <a:cxnLst/>
            <a:rect l="l" t="t" r="r" b="b"/>
            <a:pathLst>
              <a:path w="925499" h="411479">
                <a:moveTo>
                  <a:pt x="0" y="411480"/>
                </a:moveTo>
                <a:lnTo>
                  <a:pt x="925499" y="411480"/>
                </a:lnTo>
                <a:lnTo>
                  <a:pt x="925499" y="0"/>
                </a:lnTo>
                <a:lnTo>
                  <a:pt x="0" y="0"/>
                </a:lnTo>
                <a:lnTo>
                  <a:pt x="0" y="411480"/>
                </a:lnTo>
                <a:close/>
              </a:path>
            </a:pathLst>
          </a:custGeom>
          <a:solidFill>
            <a:srgbClr val="FFFFFF"/>
          </a:solidFill>
        </p:spPr>
        <p:txBody>
          <a:bodyPr wrap="square" lIns="0" tIns="0" rIns="0" bIns="0" rtlCol="0">
            <a:noAutofit/>
          </a:bodyPr>
          <a:lstStyle/>
          <a:p>
            <a:endParaRPr/>
          </a:p>
        </p:txBody>
      </p:sp>
      <p:sp>
        <p:nvSpPr>
          <p:cNvPr id="23" name="object 26"/>
          <p:cNvSpPr/>
          <p:nvPr/>
        </p:nvSpPr>
        <p:spPr>
          <a:xfrm>
            <a:off x="6394984" y="5885718"/>
            <a:ext cx="1828800" cy="411480"/>
          </a:xfrm>
          <a:custGeom>
            <a:avLst/>
            <a:gdLst/>
            <a:ahLst/>
            <a:cxnLst/>
            <a:rect l="l" t="t" r="r" b="b"/>
            <a:pathLst>
              <a:path w="1828800" h="411479">
                <a:moveTo>
                  <a:pt x="0" y="411479"/>
                </a:moveTo>
                <a:lnTo>
                  <a:pt x="1828800" y="411479"/>
                </a:lnTo>
                <a:lnTo>
                  <a:pt x="1828800" y="0"/>
                </a:lnTo>
                <a:lnTo>
                  <a:pt x="0" y="0"/>
                </a:lnTo>
                <a:lnTo>
                  <a:pt x="0" y="411479"/>
                </a:lnTo>
                <a:close/>
              </a:path>
            </a:pathLst>
          </a:custGeom>
          <a:solidFill>
            <a:srgbClr val="FFFFFF"/>
          </a:solidFill>
        </p:spPr>
        <p:txBody>
          <a:bodyPr wrap="square" lIns="0" tIns="0" rIns="0" bIns="0" rtlCol="0">
            <a:noAutofit/>
          </a:bodyPr>
          <a:lstStyle/>
          <a:p>
            <a:endParaRPr/>
          </a:p>
        </p:txBody>
      </p:sp>
      <p:sp>
        <p:nvSpPr>
          <p:cNvPr id="24" name="object 27"/>
          <p:cNvSpPr/>
          <p:nvPr/>
        </p:nvSpPr>
        <p:spPr>
          <a:xfrm>
            <a:off x="8223784" y="5885718"/>
            <a:ext cx="1348613" cy="411480"/>
          </a:xfrm>
          <a:custGeom>
            <a:avLst/>
            <a:gdLst/>
            <a:ahLst/>
            <a:cxnLst/>
            <a:rect l="l" t="t" r="r" b="b"/>
            <a:pathLst>
              <a:path w="1348613" h="411479">
                <a:moveTo>
                  <a:pt x="0" y="411479"/>
                </a:moveTo>
                <a:lnTo>
                  <a:pt x="1348613" y="411479"/>
                </a:lnTo>
                <a:lnTo>
                  <a:pt x="1348613" y="0"/>
                </a:lnTo>
                <a:lnTo>
                  <a:pt x="0" y="0"/>
                </a:lnTo>
                <a:lnTo>
                  <a:pt x="0" y="411479"/>
                </a:lnTo>
                <a:close/>
              </a:path>
            </a:pathLst>
          </a:custGeom>
          <a:solidFill>
            <a:srgbClr val="FFFFFF"/>
          </a:solidFill>
        </p:spPr>
        <p:txBody>
          <a:bodyPr wrap="square" lIns="0" tIns="0" rIns="0" bIns="0" rtlCol="0">
            <a:noAutofit/>
          </a:bodyPr>
          <a:lstStyle/>
          <a:p>
            <a:endParaRPr/>
          </a:p>
        </p:txBody>
      </p:sp>
      <p:sp>
        <p:nvSpPr>
          <p:cNvPr id="25" name="object 28"/>
          <p:cNvSpPr/>
          <p:nvPr/>
        </p:nvSpPr>
        <p:spPr>
          <a:xfrm>
            <a:off x="9572397" y="5885718"/>
            <a:ext cx="925499" cy="411480"/>
          </a:xfrm>
          <a:custGeom>
            <a:avLst/>
            <a:gdLst/>
            <a:ahLst/>
            <a:cxnLst/>
            <a:rect l="l" t="t" r="r" b="b"/>
            <a:pathLst>
              <a:path w="925499" h="411479">
                <a:moveTo>
                  <a:pt x="0" y="411479"/>
                </a:moveTo>
                <a:lnTo>
                  <a:pt x="925499" y="411479"/>
                </a:lnTo>
                <a:lnTo>
                  <a:pt x="925499" y="0"/>
                </a:lnTo>
                <a:lnTo>
                  <a:pt x="0" y="0"/>
                </a:lnTo>
                <a:lnTo>
                  <a:pt x="0" y="411479"/>
                </a:lnTo>
                <a:close/>
              </a:path>
            </a:pathLst>
          </a:custGeom>
          <a:solidFill>
            <a:srgbClr val="FFFFFF"/>
          </a:solidFill>
        </p:spPr>
        <p:txBody>
          <a:bodyPr wrap="square" lIns="0" tIns="0" rIns="0" bIns="0" rtlCol="0">
            <a:noAutofit/>
          </a:bodyPr>
          <a:lstStyle/>
          <a:p>
            <a:endParaRPr/>
          </a:p>
        </p:txBody>
      </p:sp>
      <p:sp>
        <p:nvSpPr>
          <p:cNvPr id="26" name="object 30"/>
          <p:cNvSpPr/>
          <p:nvPr/>
        </p:nvSpPr>
        <p:spPr>
          <a:xfrm>
            <a:off x="5780812" y="3790218"/>
            <a:ext cx="784860" cy="669036"/>
          </a:xfrm>
          <a:prstGeom prst="rect">
            <a:avLst/>
          </a:prstGeom>
          <a:blipFill>
            <a:blip r:embed="rId5" cstate="print"/>
            <a:stretch>
              <a:fillRect/>
            </a:stretch>
          </a:blipFill>
        </p:spPr>
        <p:txBody>
          <a:bodyPr wrap="square" lIns="0" tIns="0" rIns="0" bIns="0" rtlCol="0">
            <a:noAutofit/>
          </a:bodyPr>
          <a:lstStyle/>
          <a:p>
            <a:endParaRPr/>
          </a:p>
        </p:txBody>
      </p:sp>
      <p:sp>
        <p:nvSpPr>
          <p:cNvPr id="27" name="object 31"/>
          <p:cNvSpPr/>
          <p:nvPr/>
        </p:nvSpPr>
        <p:spPr>
          <a:xfrm>
            <a:off x="5832628" y="4486686"/>
            <a:ext cx="1629155" cy="233172"/>
          </a:xfrm>
          <a:custGeom>
            <a:avLst/>
            <a:gdLst/>
            <a:ahLst/>
            <a:cxnLst/>
            <a:rect l="l" t="t" r="r" b="b"/>
            <a:pathLst>
              <a:path w="1629155" h="233172">
                <a:moveTo>
                  <a:pt x="0" y="233172"/>
                </a:moveTo>
                <a:lnTo>
                  <a:pt x="1629155" y="233172"/>
                </a:lnTo>
                <a:lnTo>
                  <a:pt x="1629155" y="0"/>
                </a:lnTo>
                <a:lnTo>
                  <a:pt x="0" y="0"/>
                </a:lnTo>
                <a:lnTo>
                  <a:pt x="0" y="233172"/>
                </a:lnTo>
                <a:close/>
              </a:path>
            </a:pathLst>
          </a:custGeom>
          <a:solidFill>
            <a:srgbClr val="DCE6F1"/>
          </a:solidFill>
        </p:spPr>
        <p:txBody>
          <a:bodyPr wrap="square" lIns="0" tIns="0" rIns="0" bIns="0" rtlCol="0">
            <a:noAutofit/>
          </a:bodyPr>
          <a:lstStyle/>
          <a:p>
            <a:endParaRPr/>
          </a:p>
        </p:txBody>
      </p:sp>
      <p:sp>
        <p:nvSpPr>
          <p:cNvPr id="28" name="object 32"/>
          <p:cNvSpPr/>
          <p:nvPr/>
        </p:nvSpPr>
        <p:spPr>
          <a:xfrm>
            <a:off x="5832628" y="4486686"/>
            <a:ext cx="1629155" cy="233172"/>
          </a:xfrm>
          <a:custGeom>
            <a:avLst/>
            <a:gdLst/>
            <a:ahLst/>
            <a:cxnLst/>
            <a:rect l="l" t="t" r="r" b="b"/>
            <a:pathLst>
              <a:path w="1629155" h="233172">
                <a:moveTo>
                  <a:pt x="0" y="233172"/>
                </a:moveTo>
                <a:lnTo>
                  <a:pt x="1629155" y="233172"/>
                </a:lnTo>
                <a:lnTo>
                  <a:pt x="1629155" y="0"/>
                </a:lnTo>
                <a:lnTo>
                  <a:pt x="0" y="0"/>
                </a:lnTo>
                <a:lnTo>
                  <a:pt x="0" y="233172"/>
                </a:lnTo>
                <a:close/>
              </a:path>
            </a:pathLst>
          </a:custGeom>
          <a:ln w="9144">
            <a:solidFill>
              <a:srgbClr val="000000"/>
            </a:solidFill>
          </a:ln>
        </p:spPr>
        <p:txBody>
          <a:bodyPr wrap="square" lIns="0" tIns="0" rIns="0" bIns="0" rtlCol="0">
            <a:noAutofit/>
          </a:bodyPr>
          <a:lstStyle/>
          <a:p>
            <a:endParaRPr/>
          </a:p>
        </p:txBody>
      </p:sp>
      <p:sp>
        <p:nvSpPr>
          <p:cNvPr id="29" name="object 33"/>
          <p:cNvSpPr txBox="1"/>
          <p:nvPr/>
        </p:nvSpPr>
        <p:spPr>
          <a:xfrm>
            <a:off x="6366409" y="4517927"/>
            <a:ext cx="561975" cy="172720"/>
          </a:xfrm>
          <a:prstGeom prst="rect">
            <a:avLst/>
          </a:prstGeom>
        </p:spPr>
        <p:txBody>
          <a:bodyPr vert="horz" wrap="square" lIns="0" tIns="0" rIns="0" bIns="0" rtlCol="0">
            <a:noAutofit/>
          </a:bodyPr>
          <a:lstStyle/>
          <a:p>
            <a:pPr marL="12700">
              <a:lnSpc>
                <a:spcPct val="100000"/>
              </a:lnSpc>
            </a:pPr>
            <a:r>
              <a:rPr sz="1050" dirty="0">
                <a:solidFill>
                  <a:srgbClr val="FF0000"/>
                </a:solidFill>
                <a:latin typeface="微软雅黑"/>
                <a:cs typeface="微软雅黑"/>
              </a:rPr>
              <a:t>腐蚀泄漏</a:t>
            </a:r>
            <a:endParaRPr sz="1050">
              <a:latin typeface="微软雅黑"/>
              <a:cs typeface="微软雅黑"/>
            </a:endParaRPr>
          </a:p>
        </p:txBody>
      </p:sp>
      <p:sp>
        <p:nvSpPr>
          <p:cNvPr id="30" name="object 34"/>
          <p:cNvSpPr/>
          <p:nvPr/>
        </p:nvSpPr>
        <p:spPr>
          <a:xfrm>
            <a:off x="8325891" y="4468398"/>
            <a:ext cx="2005583" cy="234695"/>
          </a:xfrm>
          <a:custGeom>
            <a:avLst/>
            <a:gdLst/>
            <a:ahLst/>
            <a:cxnLst/>
            <a:rect l="l" t="t" r="r" b="b"/>
            <a:pathLst>
              <a:path w="2005583" h="234696">
                <a:moveTo>
                  <a:pt x="0" y="234695"/>
                </a:moveTo>
                <a:lnTo>
                  <a:pt x="2005583" y="234695"/>
                </a:lnTo>
                <a:lnTo>
                  <a:pt x="2005583" y="0"/>
                </a:lnTo>
                <a:lnTo>
                  <a:pt x="0" y="0"/>
                </a:lnTo>
                <a:lnTo>
                  <a:pt x="0" y="234695"/>
                </a:lnTo>
                <a:close/>
              </a:path>
            </a:pathLst>
          </a:custGeom>
          <a:solidFill>
            <a:srgbClr val="DCE6F1"/>
          </a:solidFill>
        </p:spPr>
        <p:txBody>
          <a:bodyPr wrap="square" lIns="0" tIns="0" rIns="0" bIns="0" rtlCol="0">
            <a:noAutofit/>
          </a:bodyPr>
          <a:lstStyle/>
          <a:p>
            <a:endParaRPr/>
          </a:p>
        </p:txBody>
      </p:sp>
      <p:sp>
        <p:nvSpPr>
          <p:cNvPr id="31" name="object 35"/>
          <p:cNvSpPr/>
          <p:nvPr/>
        </p:nvSpPr>
        <p:spPr>
          <a:xfrm>
            <a:off x="8325891" y="4468398"/>
            <a:ext cx="2005583" cy="234695"/>
          </a:xfrm>
          <a:custGeom>
            <a:avLst/>
            <a:gdLst/>
            <a:ahLst/>
            <a:cxnLst/>
            <a:rect l="l" t="t" r="r" b="b"/>
            <a:pathLst>
              <a:path w="2005583" h="234696">
                <a:moveTo>
                  <a:pt x="0" y="234695"/>
                </a:moveTo>
                <a:lnTo>
                  <a:pt x="2005583" y="234695"/>
                </a:lnTo>
                <a:lnTo>
                  <a:pt x="2005583" y="0"/>
                </a:lnTo>
                <a:lnTo>
                  <a:pt x="0" y="0"/>
                </a:lnTo>
                <a:lnTo>
                  <a:pt x="0" y="234695"/>
                </a:lnTo>
                <a:close/>
              </a:path>
            </a:pathLst>
          </a:custGeom>
          <a:ln w="9144">
            <a:solidFill>
              <a:srgbClr val="000000"/>
            </a:solidFill>
          </a:ln>
        </p:spPr>
        <p:txBody>
          <a:bodyPr wrap="square" lIns="0" tIns="0" rIns="0" bIns="0" rtlCol="0">
            <a:noAutofit/>
          </a:bodyPr>
          <a:lstStyle/>
          <a:p>
            <a:endParaRPr/>
          </a:p>
        </p:txBody>
      </p:sp>
      <p:sp>
        <p:nvSpPr>
          <p:cNvPr id="32" name="object 36"/>
          <p:cNvSpPr txBox="1"/>
          <p:nvPr/>
        </p:nvSpPr>
        <p:spPr>
          <a:xfrm>
            <a:off x="8849386" y="4500275"/>
            <a:ext cx="964565" cy="172720"/>
          </a:xfrm>
          <a:prstGeom prst="rect">
            <a:avLst/>
          </a:prstGeom>
        </p:spPr>
        <p:txBody>
          <a:bodyPr vert="horz" wrap="square" lIns="0" tIns="0" rIns="0" bIns="0" rtlCol="0">
            <a:noAutofit/>
          </a:bodyPr>
          <a:lstStyle/>
          <a:p>
            <a:pPr marL="12700">
              <a:lnSpc>
                <a:spcPct val="100000"/>
              </a:lnSpc>
            </a:pPr>
            <a:r>
              <a:rPr sz="1050" dirty="0">
                <a:solidFill>
                  <a:srgbClr val="FF0000"/>
                </a:solidFill>
                <a:latin typeface="微软雅黑"/>
                <a:cs typeface="微软雅黑"/>
              </a:rPr>
              <a:t>粉尘附着、堵塞</a:t>
            </a:r>
            <a:endParaRPr sz="1050">
              <a:latin typeface="微软雅黑"/>
              <a:cs typeface="微软雅黑"/>
            </a:endParaRPr>
          </a:p>
        </p:txBody>
      </p:sp>
      <p:sp>
        <p:nvSpPr>
          <p:cNvPr id="33" name="object 37"/>
          <p:cNvSpPr/>
          <p:nvPr/>
        </p:nvSpPr>
        <p:spPr>
          <a:xfrm>
            <a:off x="6623584" y="3782598"/>
            <a:ext cx="914400" cy="656844"/>
          </a:xfrm>
          <a:prstGeom prst="rect">
            <a:avLst/>
          </a:prstGeom>
          <a:blipFill>
            <a:blip r:embed="rId6" cstate="print"/>
            <a:stretch>
              <a:fillRect/>
            </a:stretch>
          </a:blipFill>
        </p:spPr>
        <p:txBody>
          <a:bodyPr wrap="square" lIns="0" tIns="0" rIns="0" bIns="0" rtlCol="0">
            <a:noAutofit/>
          </a:bodyPr>
          <a:lstStyle/>
          <a:p>
            <a:endParaRPr/>
          </a:p>
        </p:txBody>
      </p:sp>
      <p:sp>
        <p:nvSpPr>
          <p:cNvPr id="34" name="object 38"/>
          <p:cNvSpPr/>
          <p:nvPr/>
        </p:nvSpPr>
        <p:spPr>
          <a:xfrm>
            <a:off x="866038" y="3834883"/>
            <a:ext cx="1976627" cy="1755648"/>
          </a:xfrm>
          <a:prstGeom prst="rect">
            <a:avLst/>
          </a:prstGeom>
          <a:blipFill>
            <a:blip r:embed="rId7" cstate="print"/>
            <a:stretch>
              <a:fillRect/>
            </a:stretch>
          </a:blipFill>
        </p:spPr>
        <p:txBody>
          <a:bodyPr wrap="square" lIns="0" tIns="0" rIns="0" bIns="0" rtlCol="0">
            <a:noAutofit/>
          </a:bodyPr>
          <a:lstStyle/>
          <a:p>
            <a:endParaRPr/>
          </a:p>
        </p:txBody>
      </p:sp>
      <p:graphicFrame>
        <p:nvGraphicFramePr>
          <p:cNvPr id="35" name="object 29"/>
          <p:cNvGraphicFramePr>
            <a:graphicFrameLocks noGrp="1"/>
          </p:cNvGraphicFramePr>
          <p:nvPr/>
        </p:nvGraphicFramePr>
        <p:xfrm>
          <a:off x="5589423" y="4804948"/>
          <a:ext cx="4902072" cy="1485899"/>
        </p:xfrm>
        <a:graphic>
          <a:graphicData uri="http://schemas.openxmlformats.org/drawingml/2006/table">
            <a:tbl>
              <a:tblPr firstRow="1" bandRow="1">
                <a:tableStyleId>{2D5ABB26-0587-4C30-8999-92F81FD0307C}</a:tableStyleId>
              </a:tblPr>
              <a:tblGrid>
                <a:gridCol w="799211">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348613">
                  <a:extLst>
                    <a:ext uri="{9D8B030D-6E8A-4147-A177-3AD203B41FA5}">
                      <a16:colId xmlns:a16="http://schemas.microsoft.com/office/drawing/2014/main" val="20002"/>
                    </a:ext>
                  </a:extLst>
                </a:gridCol>
                <a:gridCol w="925448">
                  <a:extLst>
                    <a:ext uri="{9D8B030D-6E8A-4147-A177-3AD203B41FA5}">
                      <a16:colId xmlns:a16="http://schemas.microsoft.com/office/drawing/2014/main" val="20003"/>
                    </a:ext>
                  </a:extLst>
                </a:gridCol>
              </a:tblGrid>
              <a:tr h="251459">
                <a:tc>
                  <a:txBody>
                    <a:bodyPr/>
                    <a:lstStyle/>
                    <a:p>
                      <a:pPr marL="125095">
                        <a:lnSpc>
                          <a:spcPct val="100000"/>
                        </a:lnSpc>
                      </a:pPr>
                      <a:r>
                        <a:rPr sz="1050" b="1" dirty="0">
                          <a:latin typeface="Microsoft JhengHei"/>
                          <a:cs typeface="Microsoft JhengHei"/>
                        </a:rPr>
                        <a:t>故障类型</a:t>
                      </a:r>
                      <a:endParaRPr sz="1050">
                        <a:latin typeface="Microsoft JhengHei"/>
                        <a:cs typeface="Microsoft JhengHe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72770">
                        <a:lnSpc>
                          <a:spcPct val="100000"/>
                        </a:lnSpc>
                      </a:pPr>
                      <a:r>
                        <a:rPr sz="1050" b="1" dirty="0">
                          <a:latin typeface="Microsoft JhengHei"/>
                          <a:cs typeface="Microsoft JhengHei"/>
                        </a:rPr>
                        <a:t>造成的现象</a:t>
                      </a:r>
                      <a:endParaRPr sz="1050">
                        <a:latin typeface="Microsoft JhengHei"/>
                        <a:cs typeface="Microsoft JhengHe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33375">
                        <a:lnSpc>
                          <a:spcPct val="100000"/>
                        </a:lnSpc>
                      </a:pPr>
                      <a:r>
                        <a:rPr sz="1050" b="1" dirty="0">
                          <a:latin typeface="Microsoft JhengHei"/>
                          <a:cs typeface="Microsoft JhengHei"/>
                        </a:rPr>
                        <a:t>产生的后果</a:t>
                      </a:r>
                      <a:endParaRPr sz="1050">
                        <a:latin typeface="Microsoft JhengHei"/>
                        <a:cs typeface="Microsoft JhengHe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88595">
                        <a:lnSpc>
                          <a:spcPct val="100000"/>
                        </a:lnSpc>
                      </a:pPr>
                      <a:r>
                        <a:rPr sz="1050" b="1" dirty="0">
                          <a:latin typeface="Microsoft JhengHei"/>
                          <a:cs typeface="Microsoft JhengHei"/>
                        </a:rPr>
                        <a:t>补救措施</a:t>
                      </a:r>
                      <a:endParaRPr sz="1050">
                        <a:latin typeface="Microsoft JhengHei"/>
                        <a:cs typeface="Microsoft JhengHe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411480">
                <a:tc rowSpan="3">
                  <a:txBody>
                    <a:bodyPr/>
                    <a:lstStyle/>
                    <a:p>
                      <a:pPr marL="192405" marR="124460" indent="-67310">
                        <a:lnSpc>
                          <a:spcPct val="100000"/>
                        </a:lnSpc>
                      </a:pPr>
                      <a:r>
                        <a:rPr sz="1050" dirty="0">
                          <a:latin typeface="微软雅黑"/>
                          <a:cs typeface="微软雅黑"/>
                        </a:rPr>
                        <a:t>蒸发器表 面堵塞</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marR="125095">
                        <a:lnSpc>
                          <a:spcPct val="100000"/>
                        </a:lnSpc>
                      </a:pPr>
                      <a:r>
                        <a:rPr sz="1050" dirty="0">
                          <a:latin typeface="微软雅黑"/>
                          <a:cs typeface="微软雅黑"/>
                        </a:rPr>
                        <a:t>①外界粉尘通</a:t>
                      </a:r>
                      <a:r>
                        <a:rPr sz="1050" spc="-15" dirty="0">
                          <a:latin typeface="微软雅黑"/>
                          <a:cs typeface="微软雅黑"/>
                        </a:rPr>
                        <a:t>过</a:t>
                      </a:r>
                      <a:r>
                        <a:rPr sz="1050" spc="0" dirty="0">
                          <a:latin typeface="微软雅黑"/>
                          <a:cs typeface="微软雅黑"/>
                        </a:rPr>
                        <a:t>蒸</a:t>
                      </a:r>
                      <a:r>
                        <a:rPr sz="1050" spc="-15" dirty="0">
                          <a:latin typeface="微软雅黑"/>
                          <a:cs typeface="微软雅黑"/>
                        </a:rPr>
                        <a:t>发</a:t>
                      </a:r>
                      <a:r>
                        <a:rPr sz="1050" spc="0" dirty="0">
                          <a:latin typeface="微软雅黑"/>
                          <a:cs typeface="微软雅黑"/>
                        </a:rPr>
                        <a:t>器</a:t>
                      </a:r>
                      <a:r>
                        <a:rPr sz="1050" spc="-15" dirty="0">
                          <a:latin typeface="微软雅黑"/>
                          <a:cs typeface="微软雅黑"/>
                        </a:rPr>
                        <a:t>吹</a:t>
                      </a:r>
                      <a:r>
                        <a:rPr sz="1050" spc="0" dirty="0">
                          <a:latin typeface="微软雅黑"/>
                          <a:cs typeface="微软雅黑"/>
                        </a:rPr>
                        <a:t>拂 人体表面</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050" dirty="0">
                          <a:latin typeface="微软雅黑"/>
                          <a:cs typeface="微软雅黑"/>
                        </a:rPr>
                        <a:t>操作人员吸入</a:t>
                      </a:r>
                      <a:r>
                        <a:rPr sz="1050" spc="-15" dirty="0">
                          <a:latin typeface="微软雅黑"/>
                          <a:cs typeface="微软雅黑"/>
                        </a:rPr>
                        <a:t>粉</a:t>
                      </a:r>
                      <a:r>
                        <a:rPr sz="1050" spc="0" dirty="0">
                          <a:latin typeface="微软雅黑"/>
                          <a:cs typeface="微软雅黑"/>
                        </a:rPr>
                        <a:t>尘</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050" dirty="0">
                          <a:latin typeface="微软雅黑"/>
                          <a:cs typeface="微软雅黑"/>
                        </a:rPr>
                        <a:t>无</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1148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050" dirty="0">
                          <a:latin typeface="微软雅黑"/>
                          <a:cs typeface="微软雅黑"/>
                        </a:rPr>
                        <a:t>②风无法通过</a:t>
                      </a:r>
                      <a:r>
                        <a:rPr sz="1050" spc="-15" dirty="0">
                          <a:latin typeface="微软雅黑"/>
                          <a:cs typeface="微软雅黑"/>
                        </a:rPr>
                        <a:t>蒸</a:t>
                      </a:r>
                      <a:r>
                        <a:rPr sz="1050" spc="0" dirty="0">
                          <a:latin typeface="微软雅黑"/>
                          <a:cs typeface="微软雅黑"/>
                        </a:rPr>
                        <a:t>发</a:t>
                      </a:r>
                      <a:r>
                        <a:rPr sz="1050" spc="-15" dirty="0">
                          <a:latin typeface="微软雅黑"/>
                          <a:cs typeface="微软雅黑"/>
                        </a:rPr>
                        <a:t>器</a:t>
                      </a:r>
                      <a:r>
                        <a:rPr sz="1050" spc="0" dirty="0">
                          <a:latin typeface="微软雅黑"/>
                          <a:cs typeface="微软雅黑"/>
                        </a:rPr>
                        <a:t>表面</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050" dirty="0">
                          <a:latin typeface="微软雅黑"/>
                          <a:cs typeface="微软雅黑"/>
                        </a:rPr>
                        <a:t>出风口风量变小</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050" dirty="0">
                          <a:latin typeface="微软雅黑"/>
                          <a:cs typeface="微软雅黑"/>
                        </a:rPr>
                        <a:t>拆装清洗</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11480">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5725">
                        <a:lnSpc>
                          <a:spcPct val="100000"/>
                        </a:lnSpc>
                      </a:pPr>
                      <a:r>
                        <a:rPr sz="1050" dirty="0">
                          <a:latin typeface="微软雅黑"/>
                          <a:cs typeface="微软雅黑"/>
                        </a:rPr>
                        <a:t>③附着物腐蚀</a:t>
                      </a:r>
                      <a:r>
                        <a:rPr sz="1050" spc="-15" dirty="0">
                          <a:latin typeface="微软雅黑"/>
                          <a:cs typeface="微软雅黑"/>
                        </a:rPr>
                        <a:t>蒸</a:t>
                      </a:r>
                      <a:r>
                        <a:rPr sz="1050" spc="0" dirty="0">
                          <a:latin typeface="微软雅黑"/>
                          <a:cs typeface="微软雅黑"/>
                        </a:rPr>
                        <a:t>发器</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050" dirty="0">
                          <a:latin typeface="微软雅黑"/>
                          <a:cs typeface="微软雅黑"/>
                        </a:rPr>
                        <a:t>腐蚀泄漏</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nSpc>
                          <a:spcPct val="100000"/>
                        </a:lnSpc>
                      </a:pPr>
                      <a:r>
                        <a:rPr sz="1050" dirty="0">
                          <a:latin typeface="微软雅黑"/>
                          <a:cs typeface="微软雅黑"/>
                        </a:rPr>
                        <a:t>更换蒸发器</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36" name="文本框 35"/>
          <p:cNvSpPr txBox="1"/>
          <p:nvPr/>
        </p:nvSpPr>
        <p:spPr>
          <a:xfrm>
            <a:off x="371118" y="1173155"/>
            <a:ext cx="8997138" cy="2462213"/>
          </a:xfrm>
          <a:prstGeom prst="rect">
            <a:avLst/>
          </a:prstGeom>
          <a:noFill/>
        </p:spPr>
        <p:txBody>
          <a:bodyPr wrap="square" rtlCol="0">
            <a:spAutoFit/>
          </a:bodyPr>
          <a:lstStyle/>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空气内外气过滤网安装在驾驶室空调制冷单元的内外循环风道进口处，用来洁净空气的；过滤网如果堵塞或者失效，粉尘就会进入到蒸发器表面，造成灰堵，会影响风吹出量或者没有风吹出，直接影响空调工作效果。</a:t>
            </a:r>
            <a:endParaRPr lang="en-US" altLang="zh-CN" sz="1600" dirty="0">
              <a:latin typeface="微软雅黑" panose="020B0503020204020204" pitchFamily="34" charset="-122"/>
              <a:ea typeface="微软雅黑" panose="020B0503020204020204" pitchFamily="34" charset="-122"/>
            </a:endParaRPr>
          </a:p>
          <a:p>
            <a:pPr>
              <a:spcBef>
                <a:spcPts val="600"/>
              </a:spcBef>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用压缩空气清洁空气过滤器，如果过滤器粘上油或非常脏。可以中性清洗液清洗。</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在清洗之后应彻底干燥，然后再使用。如果堵塞的空气过滤网用空气或水不能清洁的话，必须更换新品。</a:t>
            </a:r>
            <a:endParaRPr lang="en-US" altLang="zh-CN" sz="1600" dirty="0">
              <a:latin typeface="微软雅黑" panose="020B0503020204020204" pitchFamily="34" charset="-122"/>
              <a:ea typeface="微软雅黑" panose="020B0503020204020204" pitchFamily="34" charset="-122"/>
            </a:endParaRPr>
          </a:p>
          <a:p>
            <a:pPr>
              <a:spcBef>
                <a:spcPts val="600"/>
              </a:spcBef>
            </a:pPr>
            <a:r>
              <a:rPr lang="zh-CN"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注意：</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正常的清洁时间间隔为</a:t>
            </a:r>
            <a:r>
              <a:rPr lang="en-US" altLang="zh-CN" sz="1600" dirty="0">
                <a:latin typeface="微软雅黑" panose="020B0503020204020204" pitchFamily="34" charset="-122"/>
                <a:ea typeface="微软雅黑" panose="020B0503020204020204" pitchFamily="34" charset="-122"/>
              </a:rPr>
              <a:t>500</a:t>
            </a:r>
            <a:r>
              <a:rPr lang="zh-CN" altLang="en-US" sz="1600" dirty="0">
                <a:latin typeface="微软雅黑" panose="020B0503020204020204" pitchFamily="34" charset="-122"/>
                <a:ea typeface="微软雅黑" panose="020B0503020204020204" pitchFamily="34" charset="-122"/>
              </a:rPr>
              <a:t>小时，但是如果车辆工作现场粉尘较大时，空气过滤网的清洁时间要缩短，必要时应每天点检过滤网。</a:t>
            </a:r>
          </a:p>
        </p:txBody>
      </p:sp>
      <p:sp>
        <p:nvSpPr>
          <p:cNvPr id="37" name="文本框 36"/>
          <p:cNvSpPr txBox="1"/>
          <p:nvPr/>
        </p:nvSpPr>
        <p:spPr>
          <a:xfrm>
            <a:off x="5500395" y="3397264"/>
            <a:ext cx="3577032" cy="338554"/>
          </a:xfrm>
          <a:prstGeom prst="rect">
            <a:avLst/>
          </a:prstGeom>
          <a:noFill/>
        </p:spPr>
        <p:txBody>
          <a:bodyPr wrap="square" rtlCol="0">
            <a:spAutoFit/>
          </a:bodyPr>
          <a:lstStyle/>
          <a:p>
            <a:r>
              <a:rPr lang="zh-CN" altLang="en-US" sz="1600" b="1" dirty="0"/>
              <a:t>过滤网失效导致的故障模式</a:t>
            </a:r>
            <a:r>
              <a:rPr lang="en-US" altLang="zh-CN" sz="1600" b="1" dirty="0"/>
              <a:t>:</a:t>
            </a:r>
            <a:endParaRPr lang="zh-CN" altLang="en-US" sz="1600" b="1" dirty="0"/>
          </a:p>
        </p:txBody>
      </p:sp>
    </p:spTree>
    <p:extLst>
      <p:ext uri="{BB962C8B-B14F-4D97-AF65-F5344CB8AC3E}">
        <p14:creationId xmlns:p14="http://schemas.microsoft.com/office/powerpoint/2010/main" val="1606698752"/>
      </p:ext>
    </p:extLst>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9864" y="736580"/>
            <a:ext cx="156966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防冻液的使用</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5" name="object 10"/>
          <p:cNvSpPr/>
          <p:nvPr/>
        </p:nvSpPr>
        <p:spPr>
          <a:xfrm>
            <a:off x="6213566" y="1244498"/>
            <a:ext cx="4041648" cy="4195572"/>
          </a:xfrm>
          <a:custGeom>
            <a:avLst/>
            <a:gdLst/>
            <a:ahLst/>
            <a:cxnLst/>
            <a:rect l="l" t="t" r="r" b="b"/>
            <a:pathLst>
              <a:path w="4041648" h="4195572">
                <a:moveTo>
                  <a:pt x="0" y="4195572"/>
                </a:moveTo>
                <a:lnTo>
                  <a:pt x="4041648" y="4195572"/>
                </a:lnTo>
                <a:lnTo>
                  <a:pt x="4041648" y="0"/>
                </a:lnTo>
                <a:lnTo>
                  <a:pt x="0" y="0"/>
                </a:lnTo>
                <a:lnTo>
                  <a:pt x="0" y="4195572"/>
                </a:lnTo>
                <a:close/>
              </a:path>
            </a:pathLst>
          </a:custGeom>
          <a:solidFill>
            <a:srgbClr val="FFFFFF"/>
          </a:solidFill>
        </p:spPr>
        <p:txBody>
          <a:bodyPr wrap="square" lIns="0" tIns="0" rIns="0" bIns="0" rtlCol="0">
            <a:noAutofit/>
          </a:bodyPr>
          <a:lstStyle/>
          <a:p>
            <a:endParaRPr/>
          </a:p>
        </p:txBody>
      </p:sp>
      <p:sp>
        <p:nvSpPr>
          <p:cNvPr id="6" name="object 11"/>
          <p:cNvSpPr/>
          <p:nvPr/>
        </p:nvSpPr>
        <p:spPr>
          <a:xfrm>
            <a:off x="6213566" y="1244498"/>
            <a:ext cx="4041648" cy="4195572"/>
          </a:xfrm>
          <a:custGeom>
            <a:avLst/>
            <a:gdLst/>
            <a:ahLst/>
            <a:cxnLst/>
            <a:rect l="l" t="t" r="r" b="b"/>
            <a:pathLst>
              <a:path w="4041648" h="4195572">
                <a:moveTo>
                  <a:pt x="0" y="4195572"/>
                </a:moveTo>
                <a:lnTo>
                  <a:pt x="4041648" y="4195572"/>
                </a:lnTo>
                <a:lnTo>
                  <a:pt x="4041648" y="0"/>
                </a:lnTo>
                <a:lnTo>
                  <a:pt x="0" y="0"/>
                </a:lnTo>
                <a:lnTo>
                  <a:pt x="0" y="4195572"/>
                </a:lnTo>
                <a:close/>
              </a:path>
            </a:pathLst>
          </a:custGeom>
          <a:ln w="25908">
            <a:solidFill>
              <a:srgbClr val="000000"/>
            </a:solidFill>
          </a:ln>
        </p:spPr>
        <p:txBody>
          <a:bodyPr wrap="square" lIns="0" tIns="0" rIns="0" bIns="0" rtlCol="0">
            <a:noAutofit/>
          </a:bodyPr>
          <a:lstStyle/>
          <a:p>
            <a:endParaRPr/>
          </a:p>
        </p:txBody>
      </p:sp>
      <p:sp>
        <p:nvSpPr>
          <p:cNvPr id="7" name="object 13"/>
          <p:cNvSpPr/>
          <p:nvPr/>
        </p:nvSpPr>
        <p:spPr>
          <a:xfrm>
            <a:off x="6306022" y="3802151"/>
            <a:ext cx="1696085" cy="251460"/>
          </a:xfrm>
          <a:custGeom>
            <a:avLst/>
            <a:gdLst/>
            <a:ahLst/>
            <a:cxnLst/>
            <a:rect l="l" t="t" r="r" b="b"/>
            <a:pathLst>
              <a:path w="1696084" h="251460">
                <a:moveTo>
                  <a:pt x="0" y="251459"/>
                </a:moveTo>
                <a:lnTo>
                  <a:pt x="1696085" y="251459"/>
                </a:lnTo>
                <a:lnTo>
                  <a:pt x="1696085" y="0"/>
                </a:lnTo>
                <a:lnTo>
                  <a:pt x="0" y="0"/>
                </a:lnTo>
                <a:lnTo>
                  <a:pt x="0" y="251459"/>
                </a:lnTo>
                <a:close/>
              </a:path>
            </a:pathLst>
          </a:custGeom>
          <a:solidFill>
            <a:srgbClr val="FFFFFF"/>
          </a:solidFill>
        </p:spPr>
        <p:txBody>
          <a:bodyPr wrap="square" lIns="0" tIns="0" rIns="0" bIns="0" rtlCol="0">
            <a:noAutofit/>
          </a:bodyPr>
          <a:lstStyle/>
          <a:p>
            <a:endParaRPr/>
          </a:p>
        </p:txBody>
      </p:sp>
      <p:sp>
        <p:nvSpPr>
          <p:cNvPr id="8" name="object 14"/>
          <p:cNvSpPr/>
          <p:nvPr/>
        </p:nvSpPr>
        <p:spPr>
          <a:xfrm>
            <a:off x="8001981" y="3802151"/>
            <a:ext cx="1250696" cy="251460"/>
          </a:xfrm>
          <a:custGeom>
            <a:avLst/>
            <a:gdLst/>
            <a:ahLst/>
            <a:cxnLst/>
            <a:rect l="l" t="t" r="r" b="b"/>
            <a:pathLst>
              <a:path w="1250696" h="251460">
                <a:moveTo>
                  <a:pt x="0" y="251459"/>
                </a:moveTo>
                <a:lnTo>
                  <a:pt x="1250696" y="251459"/>
                </a:lnTo>
                <a:lnTo>
                  <a:pt x="1250696" y="0"/>
                </a:lnTo>
                <a:lnTo>
                  <a:pt x="0" y="0"/>
                </a:lnTo>
                <a:lnTo>
                  <a:pt x="0" y="251459"/>
                </a:lnTo>
                <a:close/>
              </a:path>
            </a:pathLst>
          </a:custGeom>
          <a:solidFill>
            <a:srgbClr val="FFFFFF"/>
          </a:solidFill>
        </p:spPr>
        <p:txBody>
          <a:bodyPr wrap="square" lIns="0" tIns="0" rIns="0" bIns="0" rtlCol="0">
            <a:noAutofit/>
          </a:bodyPr>
          <a:lstStyle/>
          <a:p>
            <a:endParaRPr/>
          </a:p>
        </p:txBody>
      </p:sp>
      <p:sp>
        <p:nvSpPr>
          <p:cNvPr id="9" name="object 15"/>
          <p:cNvSpPr/>
          <p:nvPr/>
        </p:nvSpPr>
        <p:spPr>
          <a:xfrm>
            <a:off x="9252677" y="3802151"/>
            <a:ext cx="858316" cy="251460"/>
          </a:xfrm>
          <a:custGeom>
            <a:avLst/>
            <a:gdLst/>
            <a:ahLst/>
            <a:cxnLst/>
            <a:rect l="l" t="t" r="r" b="b"/>
            <a:pathLst>
              <a:path w="858316" h="251460">
                <a:moveTo>
                  <a:pt x="0" y="251459"/>
                </a:moveTo>
                <a:lnTo>
                  <a:pt x="858316" y="251459"/>
                </a:lnTo>
                <a:lnTo>
                  <a:pt x="858316" y="0"/>
                </a:lnTo>
                <a:lnTo>
                  <a:pt x="0" y="0"/>
                </a:lnTo>
                <a:lnTo>
                  <a:pt x="0" y="251459"/>
                </a:lnTo>
                <a:close/>
              </a:path>
            </a:pathLst>
          </a:custGeom>
          <a:solidFill>
            <a:srgbClr val="FFFFFF"/>
          </a:solidFill>
        </p:spPr>
        <p:txBody>
          <a:bodyPr wrap="square" lIns="0" tIns="0" rIns="0" bIns="0" rtlCol="0">
            <a:noAutofit/>
          </a:bodyPr>
          <a:lstStyle/>
          <a:p>
            <a:endParaRPr/>
          </a:p>
        </p:txBody>
      </p:sp>
      <p:sp>
        <p:nvSpPr>
          <p:cNvPr id="10" name="object 16"/>
          <p:cNvSpPr/>
          <p:nvPr/>
        </p:nvSpPr>
        <p:spPr>
          <a:xfrm>
            <a:off x="6306022" y="4053612"/>
            <a:ext cx="1696085" cy="411480"/>
          </a:xfrm>
          <a:custGeom>
            <a:avLst/>
            <a:gdLst/>
            <a:ahLst/>
            <a:cxnLst/>
            <a:rect l="l" t="t" r="r" b="b"/>
            <a:pathLst>
              <a:path w="1696084" h="411479">
                <a:moveTo>
                  <a:pt x="0" y="411480"/>
                </a:moveTo>
                <a:lnTo>
                  <a:pt x="1696085" y="411480"/>
                </a:lnTo>
                <a:lnTo>
                  <a:pt x="1696085" y="0"/>
                </a:lnTo>
                <a:lnTo>
                  <a:pt x="0" y="0"/>
                </a:lnTo>
                <a:lnTo>
                  <a:pt x="0" y="411480"/>
                </a:lnTo>
                <a:close/>
              </a:path>
            </a:pathLst>
          </a:custGeom>
          <a:solidFill>
            <a:srgbClr val="FFFFFF"/>
          </a:solidFill>
        </p:spPr>
        <p:txBody>
          <a:bodyPr wrap="square" lIns="0" tIns="0" rIns="0" bIns="0" rtlCol="0">
            <a:noAutofit/>
          </a:bodyPr>
          <a:lstStyle/>
          <a:p>
            <a:endParaRPr/>
          </a:p>
        </p:txBody>
      </p:sp>
      <p:sp>
        <p:nvSpPr>
          <p:cNvPr id="11" name="object 17"/>
          <p:cNvSpPr/>
          <p:nvPr/>
        </p:nvSpPr>
        <p:spPr>
          <a:xfrm>
            <a:off x="8001981" y="4053612"/>
            <a:ext cx="1250696" cy="411480"/>
          </a:xfrm>
          <a:custGeom>
            <a:avLst/>
            <a:gdLst/>
            <a:ahLst/>
            <a:cxnLst/>
            <a:rect l="l" t="t" r="r" b="b"/>
            <a:pathLst>
              <a:path w="1250696" h="411479">
                <a:moveTo>
                  <a:pt x="0" y="411480"/>
                </a:moveTo>
                <a:lnTo>
                  <a:pt x="1250696" y="411480"/>
                </a:lnTo>
                <a:lnTo>
                  <a:pt x="1250696" y="0"/>
                </a:lnTo>
                <a:lnTo>
                  <a:pt x="0" y="0"/>
                </a:lnTo>
                <a:lnTo>
                  <a:pt x="0" y="411480"/>
                </a:lnTo>
                <a:close/>
              </a:path>
            </a:pathLst>
          </a:custGeom>
          <a:solidFill>
            <a:srgbClr val="FFFFFF"/>
          </a:solidFill>
        </p:spPr>
        <p:txBody>
          <a:bodyPr wrap="square" lIns="0" tIns="0" rIns="0" bIns="0" rtlCol="0">
            <a:noAutofit/>
          </a:bodyPr>
          <a:lstStyle/>
          <a:p>
            <a:endParaRPr/>
          </a:p>
        </p:txBody>
      </p:sp>
      <p:sp>
        <p:nvSpPr>
          <p:cNvPr id="12" name="object 18"/>
          <p:cNvSpPr/>
          <p:nvPr/>
        </p:nvSpPr>
        <p:spPr>
          <a:xfrm>
            <a:off x="9252677" y="4053612"/>
            <a:ext cx="858316" cy="1234440"/>
          </a:xfrm>
          <a:custGeom>
            <a:avLst/>
            <a:gdLst/>
            <a:ahLst/>
            <a:cxnLst/>
            <a:rect l="l" t="t" r="r" b="b"/>
            <a:pathLst>
              <a:path w="858316" h="1234439">
                <a:moveTo>
                  <a:pt x="0" y="1234440"/>
                </a:moveTo>
                <a:lnTo>
                  <a:pt x="858316" y="1234440"/>
                </a:lnTo>
                <a:lnTo>
                  <a:pt x="858316" y="0"/>
                </a:lnTo>
                <a:lnTo>
                  <a:pt x="0" y="0"/>
                </a:lnTo>
                <a:lnTo>
                  <a:pt x="0" y="1234440"/>
                </a:lnTo>
                <a:close/>
              </a:path>
            </a:pathLst>
          </a:custGeom>
          <a:solidFill>
            <a:srgbClr val="FFFFFF"/>
          </a:solidFill>
        </p:spPr>
        <p:txBody>
          <a:bodyPr wrap="square" lIns="0" tIns="0" rIns="0" bIns="0" rtlCol="0">
            <a:noAutofit/>
          </a:bodyPr>
          <a:lstStyle/>
          <a:p>
            <a:endParaRPr/>
          </a:p>
        </p:txBody>
      </p:sp>
      <p:sp>
        <p:nvSpPr>
          <p:cNvPr id="13" name="object 19"/>
          <p:cNvSpPr/>
          <p:nvPr/>
        </p:nvSpPr>
        <p:spPr>
          <a:xfrm>
            <a:off x="6306022" y="4465092"/>
            <a:ext cx="1696085" cy="411480"/>
          </a:xfrm>
          <a:custGeom>
            <a:avLst/>
            <a:gdLst/>
            <a:ahLst/>
            <a:cxnLst/>
            <a:rect l="l" t="t" r="r" b="b"/>
            <a:pathLst>
              <a:path w="1696084" h="411479">
                <a:moveTo>
                  <a:pt x="0" y="411480"/>
                </a:moveTo>
                <a:lnTo>
                  <a:pt x="1696085" y="411480"/>
                </a:lnTo>
                <a:lnTo>
                  <a:pt x="1696085" y="0"/>
                </a:lnTo>
                <a:lnTo>
                  <a:pt x="0" y="0"/>
                </a:lnTo>
                <a:lnTo>
                  <a:pt x="0" y="411480"/>
                </a:lnTo>
                <a:close/>
              </a:path>
            </a:pathLst>
          </a:custGeom>
          <a:solidFill>
            <a:srgbClr val="FFFFFF"/>
          </a:solidFill>
        </p:spPr>
        <p:txBody>
          <a:bodyPr wrap="square" lIns="0" tIns="0" rIns="0" bIns="0" rtlCol="0">
            <a:noAutofit/>
          </a:bodyPr>
          <a:lstStyle/>
          <a:p>
            <a:endParaRPr/>
          </a:p>
        </p:txBody>
      </p:sp>
      <p:sp>
        <p:nvSpPr>
          <p:cNvPr id="14" name="object 20"/>
          <p:cNvSpPr/>
          <p:nvPr/>
        </p:nvSpPr>
        <p:spPr>
          <a:xfrm>
            <a:off x="8001981" y="4465092"/>
            <a:ext cx="1250696" cy="411480"/>
          </a:xfrm>
          <a:custGeom>
            <a:avLst/>
            <a:gdLst/>
            <a:ahLst/>
            <a:cxnLst/>
            <a:rect l="l" t="t" r="r" b="b"/>
            <a:pathLst>
              <a:path w="1250696" h="411479">
                <a:moveTo>
                  <a:pt x="0" y="411480"/>
                </a:moveTo>
                <a:lnTo>
                  <a:pt x="1250696" y="411480"/>
                </a:lnTo>
                <a:lnTo>
                  <a:pt x="1250696" y="0"/>
                </a:lnTo>
                <a:lnTo>
                  <a:pt x="0" y="0"/>
                </a:lnTo>
                <a:lnTo>
                  <a:pt x="0" y="411480"/>
                </a:lnTo>
                <a:close/>
              </a:path>
            </a:pathLst>
          </a:custGeom>
          <a:solidFill>
            <a:srgbClr val="FFFFFF"/>
          </a:solidFill>
        </p:spPr>
        <p:txBody>
          <a:bodyPr wrap="square" lIns="0" tIns="0" rIns="0" bIns="0" rtlCol="0">
            <a:noAutofit/>
          </a:bodyPr>
          <a:lstStyle/>
          <a:p>
            <a:endParaRPr/>
          </a:p>
        </p:txBody>
      </p:sp>
      <p:sp>
        <p:nvSpPr>
          <p:cNvPr id="15" name="object 21"/>
          <p:cNvSpPr/>
          <p:nvPr/>
        </p:nvSpPr>
        <p:spPr>
          <a:xfrm>
            <a:off x="6306022" y="4876571"/>
            <a:ext cx="1696085" cy="411479"/>
          </a:xfrm>
          <a:custGeom>
            <a:avLst/>
            <a:gdLst/>
            <a:ahLst/>
            <a:cxnLst/>
            <a:rect l="l" t="t" r="r" b="b"/>
            <a:pathLst>
              <a:path w="1696084" h="411479">
                <a:moveTo>
                  <a:pt x="0" y="411479"/>
                </a:moveTo>
                <a:lnTo>
                  <a:pt x="1696085" y="411479"/>
                </a:lnTo>
                <a:lnTo>
                  <a:pt x="1696085" y="0"/>
                </a:lnTo>
                <a:lnTo>
                  <a:pt x="0" y="0"/>
                </a:lnTo>
                <a:lnTo>
                  <a:pt x="0" y="411479"/>
                </a:lnTo>
                <a:close/>
              </a:path>
            </a:pathLst>
          </a:custGeom>
          <a:solidFill>
            <a:srgbClr val="FFFFFF"/>
          </a:solidFill>
        </p:spPr>
        <p:txBody>
          <a:bodyPr wrap="square" lIns="0" tIns="0" rIns="0" bIns="0" rtlCol="0">
            <a:noAutofit/>
          </a:bodyPr>
          <a:lstStyle/>
          <a:p>
            <a:endParaRPr/>
          </a:p>
        </p:txBody>
      </p:sp>
      <p:sp>
        <p:nvSpPr>
          <p:cNvPr id="16" name="object 22"/>
          <p:cNvSpPr/>
          <p:nvPr/>
        </p:nvSpPr>
        <p:spPr>
          <a:xfrm>
            <a:off x="8001981" y="4876571"/>
            <a:ext cx="1250696" cy="411479"/>
          </a:xfrm>
          <a:custGeom>
            <a:avLst/>
            <a:gdLst/>
            <a:ahLst/>
            <a:cxnLst/>
            <a:rect l="l" t="t" r="r" b="b"/>
            <a:pathLst>
              <a:path w="1250696" h="411479">
                <a:moveTo>
                  <a:pt x="0" y="411479"/>
                </a:moveTo>
                <a:lnTo>
                  <a:pt x="1250696" y="411479"/>
                </a:lnTo>
                <a:lnTo>
                  <a:pt x="1250696" y="0"/>
                </a:lnTo>
                <a:lnTo>
                  <a:pt x="0" y="0"/>
                </a:lnTo>
                <a:lnTo>
                  <a:pt x="0" y="411479"/>
                </a:lnTo>
                <a:close/>
              </a:path>
            </a:pathLst>
          </a:custGeom>
          <a:solidFill>
            <a:srgbClr val="FFFFFF"/>
          </a:solidFill>
        </p:spPr>
        <p:txBody>
          <a:bodyPr wrap="square" lIns="0" tIns="0" rIns="0" bIns="0" rtlCol="0">
            <a:noAutofit/>
          </a:bodyPr>
          <a:lstStyle/>
          <a:p>
            <a:endParaRPr/>
          </a:p>
        </p:txBody>
      </p:sp>
      <p:sp>
        <p:nvSpPr>
          <p:cNvPr id="17" name="object 23"/>
          <p:cNvSpPr/>
          <p:nvPr/>
        </p:nvSpPr>
        <p:spPr>
          <a:xfrm>
            <a:off x="6349965" y="1629308"/>
            <a:ext cx="1659636" cy="441960"/>
          </a:xfrm>
          <a:prstGeom prst="rect">
            <a:avLst/>
          </a:prstGeom>
          <a:blipFill>
            <a:blip r:embed="rId2" cstate="print"/>
            <a:stretch>
              <a:fillRect/>
            </a:stretch>
          </a:blipFill>
        </p:spPr>
        <p:txBody>
          <a:bodyPr wrap="square" lIns="0" tIns="0" rIns="0" bIns="0" rtlCol="0">
            <a:noAutofit/>
          </a:bodyPr>
          <a:lstStyle/>
          <a:p>
            <a:endParaRPr/>
          </a:p>
        </p:txBody>
      </p:sp>
      <p:sp>
        <p:nvSpPr>
          <p:cNvPr id="18" name="object 24"/>
          <p:cNvSpPr/>
          <p:nvPr/>
        </p:nvSpPr>
        <p:spPr>
          <a:xfrm>
            <a:off x="8264108" y="1632356"/>
            <a:ext cx="923544" cy="865632"/>
          </a:xfrm>
          <a:prstGeom prst="rect">
            <a:avLst/>
          </a:prstGeom>
          <a:blipFill>
            <a:blip r:embed="rId3" cstate="print"/>
            <a:stretch>
              <a:fillRect/>
            </a:stretch>
          </a:blipFill>
        </p:spPr>
        <p:txBody>
          <a:bodyPr wrap="square" lIns="0" tIns="0" rIns="0" bIns="0" rtlCol="0">
            <a:noAutofit/>
          </a:bodyPr>
          <a:lstStyle/>
          <a:p>
            <a:endParaRPr/>
          </a:p>
        </p:txBody>
      </p:sp>
      <p:sp>
        <p:nvSpPr>
          <p:cNvPr id="19" name="object 25"/>
          <p:cNvSpPr/>
          <p:nvPr/>
        </p:nvSpPr>
        <p:spPr>
          <a:xfrm>
            <a:off x="6304146" y="2871402"/>
            <a:ext cx="2695955" cy="621792"/>
          </a:xfrm>
          <a:prstGeom prst="rect">
            <a:avLst/>
          </a:prstGeom>
          <a:blipFill>
            <a:blip r:embed="rId4" cstate="print"/>
            <a:stretch>
              <a:fillRect/>
            </a:stretch>
          </a:blipFill>
        </p:spPr>
        <p:txBody>
          <a:bodyPr wrap="square" lIns="0" tIns="0" rIns="0" bIns="0" rtlCol="0">
            <a:noAutofit/>
          </a:bodyPr>
          <a:lstStyle/>
          <a:p>
            <a:endParaRPr/>
          </a:p>
        </p:txBody>
      </p:sp>
      <p:sp>
        <p:nvSpPr>
          <p:cNvPr id="20" name="object 26"/>
          <p:cNvSpPr/>
          <p:nvPr/>
        </p:nvSpPr>
        <p:spPr>
          <a:xfrm>
            <a:off x="6327104" y="2022501"/>
            <a:ext cx="1682495" cy="685800"/>
          </a:xfrm>
          <a:prstGeom prst="rect">
            <a:avLst/>
          </a:prstGeom>
          <a:blipFill>
            <a:blip r:embed="rId5" cstate="print"/>
            <a:stretch>
              <a:fillRect/>
            </a:stretch>
          </a:blipFill>
        </p:spPr>
        <p:txBody>
          <a:bodyPr wrap="square" lIns="0" tIns="0" rIns="0" bIns="0" rtlCol="0">
            <a:noAutofit/>
          </a:bodyPr>
          <a:lstStyle/>
          <a:p>
            <a:endParaRPr/>
          </a:p>
        </p:txBody>
      </p:sp>
      <p:sp>
        <p:nvSpPr>
          <p:cNvPr id="21" name="object 27"/>
          <p:cNvSpPr/>
          <p:nvPr/>
        </p:nvSpPr>
        <p:spPr>
          <a:xfrm>
            <a:off x="8896569" y="2170329"/>
            <a:ext cx="1299972" cy="679703"/>
          </a:xfrm>
          <a:prstGeom prst="rect">
            <a:avLst/>
          </a:prstGeom>
          <a:blipFill>
            <a:blip r:embed="rId6" cstate="print"/>
            <a:stretch>
              <a:fillRect/>
            </a:stretch>
          </a:blipFill>
        </p:spPr>
        <p:txBody>
          <a:bodyPr wrap="square" lIns="0" tIns="0" rIns="0" bIns="0" rtlCol="0">
            <a:noAutofit/>
          </a:bodyPr>
          <a:lstStyle/>
          <a:p>
            <a:endParaRPr/>
          </a:p>
        </p:txBody>
      </p:sp>
      <p:sp>
        <p:nvSpPr>
          <p:cNvPr id="22" name="object 28"/>
          <p:cNvSpPr/>
          <p:nvPr/>
        </p:nvSpPr>
        <p:spPr>
          <a:xfrm>
            <a:off x="6342345" y="2616861"/>
            <a:ext cx="1629156" cy="234696"/>
          </a:xfrm>
          <a:custGeom>
            <a:avLst/>
            <a:gdLst/>
            <a:ahLst/>
            <a:cxnLst/>
            <a:rect l="l" t="t" r="r" b="b"/>
            <a:pathLst>
              <a:path w="1629155" h="234696">
                <a:moveTo>
                  <a:pt x="0" y="234696"/>
                </a:moveTo>
                <a:lnTo>
                  <a:pt x="1629156" y="234696"/>
                </a:lnTo>
                <a:lnTo>
                  <a:pt x="1629156" y="0"/>
                </a:lnTo>
                <a:lnTo>
                  <a:pt x="0" y="0"/>
                </a:lnTo>
                <a:lnTo>
                  <a:pt x="0" y="234696"/>
                </a:lnTo>
                <a:close/>
              </a:path>
            </a:pathLst>
          </a:custGeom>
          <a:solidFill>
            <a:srgbClr val="DCE6F1"/>
          </a:solidFill>
        </p:spPr>
        <p:txBody>
          <a:bodyPr wrap="square" lIns="0" tIns="0" rIns="0" bIns="0" rtlCol="0">
            <a:noAutofit/>
          </a:bodyPr>
          <a:lstStyle/>
          <a:p>
            <a:endParaRPr/>
          </a:p>
        </p:txBody>
      </p:sp>
      <p:sp>
        <p:nvSpPr>
          <p:cNvPr id="23" name="object 29"/>
          <p:cNvSpPr/>
          <p:nvPr/>
        </p:nvSpPr>
        <p:spPr>
          <a:xfrm>
            <a:off x="6342345" y="2616861"/>
            <a:ext cx="1629156" cy="234696"/>
          </a:xfrm>
          <a:custGeom>
            <a:avLst/>
            <a:gdLst/>
            <a:ahLst/>
            <a:cxnLst/>
            <a:rect l="l" t="t" r="r" b="b"/>
            <a:pathLst>
              <a:path w="1629155" h="234696">
                <a:moveTo>
                  <a:pt x="0" y="234696"/>
                </a:moveTo>
                <a:lnTo>
                  <a:pt x="1629156" y="234696"/>
                </a:lnTo>
                <a:lnTo>
                  <a:pt x="1629156" y="0"/>
                </a:lnTo>
                <a:lnTo>
                  <a:pt x="0" y="0"/>
                </a:lnTo>
                <a:lnTo>
                  <a:pt x="0" y="234696"/>
                </a:lnTo>
                <a:close/>
              </a:path>
            </a:pathLst>
          </a:custGeom>
          <a:ln w="9144">
            <a:solidFill>
              <a:srgbClr val="000000"/>
            </a:solidFill>
          </a:ln>
        </p:spPr>
        <p:txBody>
          <a:bodyPr wrap="square" lIns="0" tIns="0" rIns="0" bIns="0" rtlCol="0">
            <a:noAutofit/>
          </a:bodyPr>
          <a:lstStyle/>
          <a:p>
            <a:endParaRPr/>
          </a:p>
        </p:txBody>
      </p:sp>
      <p:sp>
        <p:nvSpPr>
          <p:cNvPr id="24" name="object 30"/>
          <p:cNvSpPr/>
          <p:nvPr/>
        </p:nvSpPr>
        <p:spPr>
          <a:xfrm>
            <a:off x="8928572" y="2706777"/>
            <a:ext cx="1278636" cy="234696"/>
          </a:xfrm>
          <a:custGeom>
            <a:avLst/>
            <a:gdLst/>
            <a:ahLst/>
            <a:cxnLst/>
            <a:rect l="l" t="t" r="r" b="b"/>
            <a:pathLst>
              <a:path w="1278636" h="234696">
                <a:moveTo>
                  <a:pt x="0" y="234696"/>
                </a:moveTo>
                <a:lnTo>
                  <a:pt x="1278636" y="234696"/>
                </a:lnTo>
                <a:lnTo>
                  <a:pt x="1278636" y="0"/>
                </a:lnTo>
                <a:lnTo>
                  <a:pt x="0" y="0"/>
                </a:lnTo>
                <a:lnTo>
                  <a:pt x="0" y="234696"/>
                </a:lnTo>
                <a:close/>
              </a:path>
            </a:pathLst>
          </a:custGeom>
          <a:solidFill>
            <a:srgbClr val="DCE6F1"/>
          </a:solidFill>
        </p:spPr>
        <p:txBody>
          <a:bodyPr wrap="square" lIns="0" tIns="0" rIns="0" bIns="0" rtlCol="0">
            <a:noAutofit/>
          </a:bodyPr>
          <a:lstStyle/>
          <a:p>
            <a:endParaRPr/>
          </a:p>
        </p:txBody>
      </p:sp>
      <p:sp>
        <p:nvSpPr>
          <p:cNvPr id="25" name="object 31"/>
          <p:cNvSpPr/>
          <p:nvPr/>
        </p:nvSpPr>
        <p:spPr>
          <a:xfrm>
            <a:off x="8928572" y="2706777"/>
            <a:ext cx="1278636" cy="234696"/>
          </a:xfrm>
          <a:custGeom>
            <a:avLst/>
            <a:gdLst/>
            <a:ahLst/>
            <a:cxnLst/>
            <a:rect l="l" t="t" r="r" b="b"/>
            <a:pathLst>
              <a:path w="1278636" h="234696">
                <a:moveTo>
                  <a:pt x="0" y="234696"/>
                </a:moveTo>
                <a:lnTo>
                  <a:pt x="1278636" y="234696"/>
                </a:lnTo>
                <a:lnTo>
                  <a:pt x="1278636" y="0"/>
                </a:lnTo>
                <a:lnTo>
                  <a:pt x="0" y="0"/>
                </a:lnTo>
                <a:lnTo>
                  <a:pt x="0" y="234696"/>
                </a:lnTo>
                <a:close/>
              </a:path>
            </a:pathLst>
          </a:custGeom>
          <a:ln w="9143">
            <a:solidFill>
              <a:srgbClr val="000000"/>
            </a:solidFill>
          </a:ln>
        </p:spPr>
        <p:txBody>
          <a:bodyPr wrap="square" lIns="0" tIns="0" rIns="0" bIns="0" rtlCol="0">
            <a:noAutofit/>
          </a:bodyPr>
          <a:lstStyle/>
          <a:p>
            <a:endParaRPr/>
          </a:p>
        </p:txBody>
      </p:sp>
      <p:sp>
        <p:nvSpPr>
          <p:cNvPr id="26" name="object 33"/>
          <p:cNvSpPr txBox="1"/>
          <p:nvPr/>
        </p:nvSpPr>
        <p:spPr>
          <a:xfrm>
            <a:off x="6741759" y="2648738"/>
            <a:ext cx="830580" cy="172720"/>
          </a:xfrm>
          <a:prstGeom prst="rect">
            <a:avLst/>
          </a:prstGeom>
        </p:spPr>
        <p:txBody>
          <a:bodyPr vert="horz" wrap="square" lIns="0" tIns="0" rIns="0" bIns="0" rtlCol="0">
            <a:noAutofit/>
          </a:bodyPr>
          <a:lstStyle/>
          <a:p>
            <a:pPr marL="12700">
              <a:lnSpc>
                <a:spcPct val="100000"/>
              </a:lnSpc>
            </a:pPr>
            <a:r>
              <a:rPr sz="1050" dirty="0">
                <a:solidFill>
                  <a:srgbClr val="FF0000"/>
                </a:solidFill>
                <a:latin typeface="微软雅黑"/>
                <a:cs typeface="微软雅黑"/>
              </a:rPr>
              <a:t>暖风芯体堵塞</a:t>
            </a:r>
            <a:endParaRPr sz="1050">
              <a:latin typeface="微软雅黑"/>
              <a:cs typeface="微软雅黑"/>
            </a:endParaRPr>
          </a:p>
        </p:txBody>
      </p:sp>
      <p:sp>
        <p:nvSpPr>
          <p:cNvPr id="27" name="object 34"/>
          <p:cNvSpPr txBox="1"/>
          <p:nvPr/>
        </p:nvSpPr>
        <p:spPr>
          <a:xfrm>
            <a:off x="9021282" y="2738273"/>
            <a:ext cx="1097280" cy="172720"/>
          </a:xfrm>
          <a:prstGeom prst="rect">
            <a:avLst/>
          </a:prstGeom>
        </p:spPr>
        <p:txBody>
          <a:bodyPr vert="horz" wrap="square" lIns="0" tIns="0" rIns="0" bIns="0" rtlCol="0">
            <a:noAutofit/>
          </a:bodyPr>
          <a:lstStyle/>
          <a:p>
            <a:pPr marL="12700">
              <a:lnSpc>
                <a:spcPct val="100000"/>
              </a:lnSpc>
            </a:pPr>
            <a:r>
              <a:rPr sz="1050" dirty="0">
                <a:solidFill>
                  <a:srgbClr val="FF0000"/>
                </a:solidFill>
                <a:latin typeface="微软雅黑"/>
                <a:cs typeface="微软雅黑"/>
              </a:rPr>
              <a:t>暖风芯体腐蚀</a:t>
            </a:r>
            <a:r>
              <a:rPr sz="1050" spc="-15" dirty="0">
                <a:solidFill>
                  <a:srgbClr val="FF0000"/>
                </a:solidFill>
                <a:latin typeface="微软雅黑"/>
                <a:cs typeface="微软雅黑"/>
              </a:rPr>
              <a:t>泄</a:t>
            </a:r>
            <a:r>
              <a:rPr sz="1050" spc="0" dirty="0">
                <a:solidFill>
                  <a:srgbClr val="FF0000"/>
                </a:solidFill>
                <a:latin typeface="微软雅黑"/>
                <a:cs typeface="微软雅黑"/>
              </a:rPr>
              <a:t>漏</a:t>
            </a:r>
            <a:endParaRPr sz="1050">
              <a:latin typeface="微软雅黑"/>
              <a:cs typeface="微软雅黑"/>
            </a:endParaRPr>
          </a:p>
        </p:txBody>
      </p:sp>
      <p:graphicFrame>
        <p:nvGraphicFramePr>
          <p:cNvPr id="28" name="object 32"/>
          <p:cNvGraphicFramePr>
            <a:graphicFrameLocks noGrp="1"/>
          </p:cNvGraphicFramePr>
          <p:nvPr/>
        </p:nvGraphicFramePr>
        <p:xfrm>
          <a:off x="6299672" y="3531261"/>
          <a:ext cx="3805045" cy="1752217"/>
        </p:xfrm>
        <a:graphic>
          <a:graphicData uri="http://schemas.openxmlformats.org/drawingml/2006/table">
            <a:tbl>
              <a:tblPr firstRow="1" bandRow="1">
                <a:tableStyleId>{2D5ABB26-0587-4C30-8999-92F81FD0307C}</a:tableStyleId>
              </a:tblPr>
              <a:tblGrid>
                <a:gridCol w="56134">
                  <a:extLst>
                    <a:ext uri="{9D8B030D-6E8A-4147-A177-3AD203B41FA5}">
                      <a16:colId xmlns:a16="http://schemas.microsoft.com/office/drawing/2014/main" val="20000"/>
                    </a:ext>
                  </a:extLst>
                </a:gridCol>
                <a:gridCol w="1639824">
                  <a:extLst>
                    <a:ext uri="{9D8B030D-6E8A-4147-A177-3AD203B41FA5}">
                      <a16:colId xmlns:a16="http://schemas.microsoft.com/office/drawing/2014/main" val="20001"/>
                    </a:ext>
                  </a:extLst>
                </a:gridCol>
                <a:gridCol w="906779">
                  <a:extLst>
                    <a:ext uri="{9D8B030D-6E8A-4147-A177-3AD203B41FA5}">
                      <a16:colId xmlns:a16="http://schemas.microsoft.com/office/drawing/2014/main" val="20002"/>
                    </a:ext>
                  </a:extLst>
                </a:gridCol>
                <a:gridCol w="343916">
                  <a:extLst>
                    <a:ext uri="{9D8B030D-6E8A-4147-A177-3AD203B41FA5}">
                      <a16:colId xmlns:a16="http://schemas.microsoft.com/office/drawing/2014/main" val="20003"/>
                    </a:ext>
                  </a:extLst>
                </a:gridCol>
                <a:gridCol w="858392">
                  <a:extLst>
                    <a:ext uri="{9D8B030D-6E8A-4147-A177-3AD203B41FA5}">
                      <a16:colId xmlns:a16="http://schemas.microsoft.com/office/drawing/2014/main" val="20004"/>
                    </a:ext>
                  </a:extLst>
                </a:gridCol>
              </a:tblGrid>
              <a:tr h="251396">
                <a:tc>
                  <a:txBody>
                    <a:bodyPr/>
                    <a:lstStyle/>
                    <a:p>
                      <a:endParaRPr sz="1500" dirty="0">
                        <a:latin typeface="Meiryo UI"/>
                        <a:cs typeface="Meiryo UI"/>
                      </a:endParaRPr>
                    </a:p>
                  </a:txBody>
                  <a:tcPr marL="0" marR="0" marT="0" marB="0">
                    <a:lnR w="9144">
                      <a:solidFill>
                        <a:srgbClr val="000000"/>
                      </a:solidFill>
                      <a:prstDash val="solid"/>
                    </a:lnR>
                    <a:lnB w="12700">
                      <a:solidFill>
                        <a:srgbClr val="000000"/>
                      </a:solidFill>
                      <a:prstDash val="solid"/>
                    </a:lnB>
                  </a:tcPr>
                </a:tc>
                <a:tc gridSpan="2">
                  <a:txBody>
                    <a:bodyPr/>
                    <a:lstStyle/>
                    <a:p>
                      <a:pPr marL="266065">
                        <a:lnSpc>
                          <a:spcPct val="100000"/>
                        </a:lnSpc>
                      </a:pPr>
                      <a:r>
                        <a:rPr sz="1050" dirty="0">
                          <a:solidFill>
                            <a:srgbClr val="FF0000"/>
                          </a:solidFill>
                          <a:latin typeface="微软雅黑"/>
                          <a:cs typeface="微软雅黑"/>
                        </a:rPr>
                        <a:t>系统自带异物</a:t>
                      </a:r>
                      <a:r>
                        <a:rPr sz="1050" spc="-15" dirty="0">
                          <a:solidFill>
                            <a:srgbClr val="FF0000"/>
                          </a:solidFill>
                          <a:latin typeface="微软雅黑"/>
                          <a:cs typeface="微软雅黑"/>
                        </a:rPr>
                        <a:t>（</a:t>
                      </a:r>
                      <a:r>
                        <a:rPr sz="1050" spc="0" dirty="0">
                          <a:solidFill>
                            <a:srgbClr val="FF0000"/>
                          </a:solidFill>
                          <a:latin typeface="微软雅黑"/>
                          <a:cs typeface="微软雅黑"/>
                        </a:rPr>
                        <a:t>铁</a:t>
                      </a:r>
                      <a:r>
                        <a:rPr sz="1050" spc="-15" dirty="0">
                          <a:solidFill>
                            <a:srgbClr val="FF0000"/>
                          </a:solidFill>
                          <a:latin typeface="微软雅黑"/>
                          <a:cs typeface="微软雅黑"/>
                        </a:rPr>
                        <a:t>屑</a:t>
                      </a:r>
                      <a:r>
                        <a:rPr sz="1050" spc="0" dirty="0">
                          <a:solidFill>
                            <a:srgbClr val="FF0000"/>
                          </a:solidFill>
                          <a:latin typeface="微软雅黑"/>
                          <a:cs typeface="微软雅黑"/>
                        </a:rPr>
                        <a:t>）</a:t>
                      </a:r>
                      <a:r>
                        <a:rPr sz="1050" spc="-15" dirty="0">
                          <a:solidFill>
                            <a:srgbClr val="FF0000"/>
                          </a:solidFill>
                          <a:latin typeface="微软雅黑"/>
                          <a:cs typeface="微软雅黑"/>
                        </a:rPr>
                        <a:t>，</a:t>
                      </a:r>
                      <a:r>
                        <a:rPr sz="1050" spc="0" dirty="0">
                          <a:solidFill>
                            <a:srgbClr val="FF0000"/>
                          </a:solidFill>
                          <a:latin typeface="微软雅黑"/>
                          <a:cs typeface="微软雅黑"/>
                        </a:rPr>
                        <a:t>导致</a:t>
                      </a:r>
                      <a:r>
                        <a:rPr sz="1050" spc="-15" dirty="0">
                          <a:solidFill>
                            <a:srgbClr val="FF0000"/>
                          </a:solidFill>
                          <a:latin typeface="微软雅黑"/>
                          <a:cs typeface="微软雅黑"/>
                        </a:rPr>
                        <a:t>扎</a:t>
                      </a:r>
                      <a:r>
                        <a:rPr sz="1050" spc="0" dirty="0">
                          <a:solidFill>
                            <a:srgbClr val="FF0000"/>
                          </a:solidFill>
                          <a:latin typeface="微软雅黑"/>
                          <a:cs typeface="微软雅黑"/>
                        </a:rPr>
                        <a:t>漏</a:t>
                      </a:r>
                      <a:endParaRPr sz="1050" dirty="0">
                        <a:latin typeface="微软雅黑"/>
                        <a:cs typeface="微软雅黑"/>
                      </a:endParaRPr>
                    </a:p>
                  </a:txBody>
                  <a:tcPr marL="0" marR="0" marT="0" marB="0">
                    <a:lnL w="9144">
                      <a:solidFill>
                        <a:srgbClr val="000000"/>
                      </a:solidFill>
                      <a:prstDash val="solid"/>
                    </a:lnL>
                    <a:lnR w="9144">
                      <a:solidFill>
                        <a:srgbClr val="000000"/>
                      </a:solidFill>
                      <a:prstDash val="solid"/>
                    </a:lnR>
                    <a:lnT w="9144">
                      <a:solidFill>
                        <a:srgbClr val="000000"/>
                      </a:solidFill>
                      <a:prstDash val="solid"/>
                    </a:lnT>
                    <a:lnB w="12700">
                      <a:solidFill>
                        <a:srgbClr val="000000"/>
                      </a:solidFill>
                      <a:prstDash val="solid"/>
                    </a:lnB>
                    <a:solidFill>
                      <a:srgbClr val="DCE6F1"/>
                    </a:solidFill>
                  </a:tcPr>
                </a:tc>
                <a:tc hMerge="1">
                  <a:txBody>
                    <a:bodyPr/>
                    <a:lstStyle/>
                    <a:p>
                      <a:endParaRPr/>
                    </a:p>
                  </a:txBody>
                  <a:tcPr marL="0" marR="0" marT="0" marB="0"/>
                </a:tc>
                <a:tc gridSpan="2">
                  <a:txBody>
                    <a:bodyPr/>
                    <a:lstStyle/>
                    <a:p>
                      <a:endParaRPr sz="1050">
                        <a:latin typeface="微软雅黑"/>
                        <a:cs typeface="微软雅黑"/>
                      </a:endParaRPr>
                    </a:p>
                  </a:txBody>
                  <a:tcPr marL="0" marR="0" marT="0" marB="0">
                    <a:lnL w="9144">
                      <a:solidFill>
                        <a:srgbClr val="000000"/>
                      </a:solidFill>
                      <a:prstDash val="solid"/>
                    </a:lnL>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0"/>
                  </a:ext>
                </a:extLst>
              </a:tr>
              <a:tr h="266382">
                <a:tc gridSpan="2">
                  <a:txBody>
                    <a:bodyPr/>
                    <a:lstStyle/>
                    <a:p>
                      <a:pPr marL="635" algn="ctr">
                        <a:lnSpc>
                          <a:spcPct val="100000"/>
                        </a:lnSpc>
                      </a:pPr>
                      <a:r>
                        <a:rPr sz="1050" b="1" dirty="0">
                          <a:latin typeface="Microsoft JhengHei"/>
                          <a:cs typeface="Microsoft JhengHei"/>
                        </a:rPr>
                        <a:t>故障类型</a:t>
                      </a:r>
                      <a:endParaRPr sz="1050">
                        <a:latin typeface="Microsoft JhengHei"/>
                        <a:cs typeface="Microsoft JhengHe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gridSpan="2">
                  <a:txBody>
                    <a:bodyPr/>
                    <a:lstStyle/>
                    <a:p>
                      <a:pPr marL="284480">
                        <a:lnSpc>
                          <a:spcPct val="100000"/>
                        </a:lnSpc>
                      </a:pPr>
                      <a:r>
                        <a:rPr sz="1050" b="1" dirty="0">
                          <a:latin typeface="Microsoft JhengHei"/>
                          <a:cs typeface="Microsoft JhengHei"/>
                        </a:rPr>
                        <a:t>产生的后果</a:t>
                      </a:r>
                      <a:endParaRPr sz="1050">
                        <a:latin typeface="Microsoft JhengHei"/>
                        <a:cs typeface="Microsoft JhengHe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a:txBody>
                    <a:bodyPr/>
                    <a:lstStyle/>
                    <a:p>
                      <a:pPr marL="154940">
                        <a:lnSpc>
                          <a:spcPct val="100000"/>
                        </a:lnSpc>
                      </a:pPr>
                      <a:r>
                        <a:rPr sz="1050" b="1" dirty="0">
                          <a:latin typeface="Microsoft JhengHei"/>
                          <a:cs typeface="Microsoft JhengHei"/>
                        </a:rPr>
                        <a:t>补救措施</a:t>
                      </a:r>
                      <a:endParaRPr sz="1050">
                        <a:latin typeface="Microsoft JhengHei"/>
                        <a:cs typeface="Microsoft JhengHei"/>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411480">
                <a:tc gridSpan="2">
                  <a:txBody>
                    <a:bodyPr/>
                    <a:lstStyle/>
                    <a:p>
                      <a:pPr marL="85725">
                        <a:lnSpc>
                          <a:spcPct val="100000"/>
                        </a:lnSpc>
                      </a:pPr>
                      <a:r>
                        <a:rPr sz="1050" dirty="0">
                          <a:latin typeface="微软雅黑"/>
                          <a:cs typeface="微软雅黑"/>
                        </a:rPr>
                        <a:t>①暖风芯体内</a:t>
                      </a:r>
                      <a:r>
                        <a:rPr sz="1050" spc="-15" dirty="0">
                          <a:latin typeface="微软雅黑"/>
                          <a:cs typeface="微软雅黑"/>
                        </a:rPr>
                        <a:t>部</a:t>
                      </a:r>
                      <a:r>
                        <a:rPr sz="1050" spc="0" dirty="0">
                          <a:latin typeface="微软雅黑"/>
                          <a:cs typeface="微软雅黑"/>
                        </a:rPr>
                        <a:t>堵塞</a:t>
                      </a:r>
                      <a:endParaRPr sz="1050" dirty="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gridSpan="2">
                  <a:txBody>
                    <a:bodyPr/>
                    <a:lstStyle/>
                    <a:p>
                      <a:pPr marL="86360" marR="82550">
                        <a:lnSpc>
                          <a:spcPct val="100200"/>
                        </a:lnSpc>
                      </a:pPr>
                      <a:r>
                        <a:rPr sz="1050" dirty="0" err="1">
                          <a:latin typeface="微软雅黑"/>
                          <a:cs typeface="微软雅黑"/>
                        </a:rPr>
                        <a:t>无</a:t>
                      </a:r>
                      <a:r>
                        <a:rPr sz="1050" spc="-15" dirty="0" err="1">
                          <a:latin typeface="微软雅黑"/>
                          <a:cs typeface="微软雅黑"/>
                        </a:rPr>
                        <a:t>法</a:t>
                      </a:r>
                      <a:r>
                        <a:rPr sz="1050" spc="0" dirty="0" err="1">
                          <a:latin typeface="微软雅黑"/>
                          <a:cs typeface="微软雅黑"/>
                        </a:rPr>
                        <a:t>构</a:t>
                      </a:r>
                      <a:r>
                        <a:rPr sz="1050" spc="-15" dirty="0" err="1">
                          <a:latin typeface="微软雅黑"/>
                          <a:cs typeface="微软雅黑"/>
                        </a:rPr>
                        <a:t>成</a:t>
                      </a:r>
                      <a:r>
                        <a:rPr sz="1050" spc="0" dirty="0" err="1">
                          <a:latin typeface="微软雅黑"/>
                          <a:cs typeface="微软雅黑"/>
                        </a:rPr>
                        <a:t>液</a:t>
                      </a:r>
                      <a:r>
                        <a:rPr sz="1050" spc="-15" dirty="0" err="1">
                          <a:latin typeface="微软雅黑"/>
                          <a:cs typeface="微软雅黑"/>
                        </a:rPr>
                        <a:t>体</a:t>
                      </a:r>
                      <a:r>
                        <a:rPr sz="1050" spc="0" dirty="0" err="1">
                          <a:latin typeface="微软雅黑"/>
                          <a:cs typeface="微软雅黑"/>
                        </a:rPr>
                        <a:t>循环</a:t>
                      </a:r>
                      <a:r>
                        <a:rPr sz="1050" spc="0" dirty="0">
                          <a:latin typeface="微软雅黑"/>
                          <a:cs typeface="微软雅黑"/>
                        </a:rPr>
                        <a:t> </a:t>
                      </a:r>
                      <a:r>
                        <a:rPr sz="1050" spc="0" dirty="0" err="1">
                          <a:latin typeface="微软雅黑"/>
                          <a:cs typeface="微软雅黑"/>
                        </a:rPr>
                        <a:t>无暖风</a:t>
                      </a:r>
                      <a:endParaRPr sz="1050" dirty="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rowSpan="3">
                  <a:txBody>
                    <a:bodyPr/>
                    <a:lstStyle/>
                    <a:p>
                      <a:pPr>
                        <a:lnSpc>
                          <a:spcPct val="100000"/>
                        </a:lnSpc>
                      </a:pPr>
                      <a:endParaRPr sz="1050" dirty="0">
                        <a:latin typeface="微软雅黑"/>
                        <a:cs typeface="微软雅黑"/>
                      </a:endParaRPr>
                    </a:p>
                    <a:p>
                      <a:pPr>
                        <a:lnSpc>
                          <a:spcPts val="1300"/>
                        </a:lnSpc>
                        <a:spcBef>
                          <a:spcPts val="51"/>
                        </a:spcBef>
                      </a:pPr>
                      <a:endParaRPr sz="1300" dirty="0"/>
                    </a:p>
                    <a:p>
                      <a:pPr marL="86360" marR="88265" algn="just">
                        <a:lnSpc>
                          <a:spcPct val="100000"/>
                        </a:lnSpc>
                      </a:pPr>
                      <a:r>
                        <a:rPr sz="1050" dirty="0">
                          <a:latin typeface="微软雅黑"/>
                          <a:cs typeface="微软雅黑"/>
                        </a:rPr>
                        <a:t>更换暖风芯 体，清洗大 </a:t>
                      </a:r>
                      <a:r>
                        <a:rPr sz="1050" spc="-5" dirty="0">
                          <a:latin typeface="微软雅黑"/>
                          <a:cs typeface="微软雅黑"/>
                        </a:rPr>
                        <a:t>循环。</a:t>
                      </a:r>
                      <a:endParaRPr sz="1050" dirty="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411480">
                <a:tc gridSpan="2">
                  <a:txBody>
                    <a:bodyPr/>
                    <a:lstStyle/>
                    <a:p>
                      <a:pPr marL="85725" marR="124460">
                        <a:lnSpc>
                          <a:spcPct val="100000"/>
                        </a:lnSpc>
                      </a:pPr>
                      <a:r>
                        <a:rPr sz="1050" dirty="0">
                          <a:latin typeface="微软雅黑"/>
                          <a:cs typeface="微软雅黑"/>
                        </a:rPr>
                        <a:t>②未使用正确</a:t>
                      </a:r>
                      <a:r>
                        <a:rPr sz="1050" spc="-15" dirty="0">
                          <a:latin typeface="微软雅黑"/>
                          <a:cs typeface="微软雅黑"/>
                        </a:rPr>
                        <a:t>防</a:t>
                      </a:r>
                      <a:r>
                        <a:rPr sz="1050" spc="0" dirty="0">
                          <a:latin typeface="微软雅黑"/>
                          <a:cs typeface="微软雅黑"/>
                        </a:rPr>
                        <a:t>冻</a:t>
                      </a:r>
                      <a:r>
                        <a:rPr sz="1050" spc="-15" dirty="0">
                          <a:latin typeface="微软雅黑"/>
                          <a:cs typeface="微软雅黑"/>
                        </a:rPr>
                        <a:t>液</a:t>
                      </a:r>
                      <a:r>
                        <a:rPr sz="1050" spc="0" dirty="0">
                          <a:latin typeface="微软雅黑"/>
                          <a:cs typeface="微软雅黑"/>
                        </a:rPr>
                        <a:t>，导 致内部腐蚀泄漏</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gridSpan="2">
                  <a:txBody>
                    <a:bodyPr/>
                    <a:lstStyle/>
                    <a:p>
                      <a:pPr marL="86360">
                        <a:lnSpc>
                          <a:spcPct val="100000"/>
                        </a:lnSpc>
                      </a:pPr>
                      <a:r>
                        <a:rPr sz="1050" dirty="0">
                          <a:latin typeface="微软雅黑"/>
                          <a:cs typeface="微软雅黑"/>
                        </a:rPr>
                        <a:t>无暖风</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411479">
                <a:tc gridSpan="2">
                  <a:txBody>
                    <a:bodyPr/>
                    <a:lstStyle/>
                    <a:p>
                      <a:pPr marL="85725" marR="124460">
                        <a:lnSpc>
                          <a:spcPct val="100000"/>
                        </a:lnSpc>
                      </a:pPr>
                      <a:r>
                        <a:rPr sz="1050" dirty="0">
                          <a:latin typeface="微软雅黑"/>
                          <a:cs typeface="微软雅黑"/>
                        </a:rPr>
                        <a:t>③系统自带异</a:t>
                      </a:r>
                      <a:r>
                        <a:rPr sz="1050" spc="-15" dirty="0">
                          <a:latin typeface="微软雅黑"/>
                          <a:cs typeface="微软雅黑"/>
                        </a:rPr>
                        <a:t>物</a:t>
                      </a:r>
                      <a:r>
                        <a:rPr sz="1050" spc="0" dirty="0">
                          <a:latin typeface="微软雅黑"/>
                          <a:cs typeface="微软雅黑"/>
                        </a:rPr>
                        <a:t>导</a:t>
                      </a:r>
                      <a:r>
                        <a:rPr sz="1050" spc="-15" dirty="0">
                          <a:latin typeface="微软雅黑"/>
                          <a:cs typeface="微软雅黑"/>
                        </a:rPr>
                        <a:t>致</a:t>
                      </a:r>
                      <a:r>
                        <a:rPr sz="1050" spc="0" dirty="0">
                          <a:latin typeface="微软雅黑"/>
                          <a:cs typeface="微软雅黑"/>
                        </a:rPr>
                        <a:t>扎漏 暖风芯体</a:t>
                      </a:r>
                      <a:endParaRPr sz="105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gridSpan="2">
                  <a:txBody>
                    <a:bodyPr/>
                    <a:lstStyle/>
                    <a:p>
                      <a:pPr marL="86360">
                        <a:lnSpc>
                          <a:spcPct val="100000"/>
                        </a:lnSpc>
                      </a:pPr>
                      <a:r>
                        <a:rPr sz="1050" dirty="0">
                          <a:latin typeface="微软雅黑"/>
                          <a:cs typeface="微软雅黑"/>
                        </a:rPr>
                        <a:t>无暖风</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sp>
        <p:nvSpPr>
          <p:cNvPr id="29" name="文本框 28"/>
          <p:cNvSpPr txBox="1"/>
          <p:nvPr/>
        </p:nvSpPr>
        <p:spPr>
          <a:xfrm>
            <a:off x="298621" y="1244498"/>
            <a:ext cx="5112340" cy="4154984"/>
          </a:xfrm>
          <a:prstGeom prst="rect">
            <a:avLst/>
          </a:prstGeom>
          <a:noFill/>
        </p:spPr>
        <p:txBody>
          <a:bodyPr wrap="square" rtlCol="0">
            <a:spAutoFit/>
          </a:bodyPr>
          <a:lstStyle/>
          <a:p>
            <a:pPr>
              <a:lnSpc>
                <a:spcPct val="150000"/>
              </a:lnSpc>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防冻液的三大作用</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夏季防沸，冬季防冻，还有防腐及防治结垢作用</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防冻液的更换周期：</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一般更换周期为≤每</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年或每</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4000H</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，先到者更换。</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仅供参考具体更换周期见防冻液说明书或车辆保养手册</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p>
          <a:p>
            <a:pPr>
              <a:lnSpc>
                <a:spcPct val="150000"/>
              </a:lnSpc>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防冻液的使用类型：</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请使用不含胺磷酸系列防冻液。</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含胺磷酸系列的防冻液会腐蚀暖风说项，严禁使用</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防冻液的</a:t>
            </a:r>
            <a:r>
              <a:rPr lang="zh-CN" altLang="en-US" sz="1600" dirty="0">
                <a:latin typeface="微软雅黑" panose="020B0503020204020204" pitchFamily="34" charset="-122"/>
                <a:ea typeface="微软雅黑" panose="020B0503020204020204" pitchFamily="34" charset="-122"/>
              </a:rPr>
              <a:t>加注浓度及方法：</a:t>
            </a:r>
            <a:endParaRPr lang="en-US" altLang="zh-CN" sz="1600" dirty="0">
              <a:latin typeface="微软雅黑" panose="020B0503020204020204" pitchFamily="34" charset="-122"/>
              <a:ea typeface="微软雅黑" panose="020B0503020204020204" pitchFamily="34" charset="-122"/>
            </a:endParaRPr>
          </a:p>
          <a:p>
            <a:pPr>
              <a:lnSpc>
                <a:spcPct val="150000"/>
              </a:lnSpc>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防冻液的加注浓度及方法请参照车辆保养手册。</a:t>
            </a:r>
            <a:endParaRPr lang="en-US" altLang="zh-CN" sz="1600" dirty="0">
              <a:latin typeface="微软雅黑" panose="020B0503020204020204" pitchFamily="34" charset="-122"/>
              <a:ea typeface="微软雅黑" panose="020B0503020204020204" pitchFamily="34" charset="-122"/>
            </a:endParaRPr>
          </a:p>
        </p:txBody>
      </p:sp>
      <p:sp>
        <p:nvSpPr>
          <p:cNvPr id="30" name="文本框 29"/>
          <p:cNvSpPr txBox="1"/>
          <p:nvPr/>
        </p:nvSpPr>
        <p:spPr>
          <a:xfrm>
            <a:off x="314702" y="5186036"/>
            <a:ext cx="9835844" cy="138499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rPr>
              <a:t>注意：</a:t>
            </a:r>
            <a:endParaRPr lang="en-US" altLang="zh-CN" sz="1600" dirty="0">
              <a:latin typeface="微软雅黑" panose="020B0503020204020204" pitchFamily="34" charset="-122"/>
              <a:ea typeface="微软雅黑" panose="020B0503020204020204" pitchFamily="34" charset="-122"/>
            </a:endParaRPr>
          </a:p>
          <a:p>
            <a:r>
              <a:rPr lang="zh-CN"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当发动机显示缺冷却液时，一定要添加相同品牌的防冻液或使用纯净水临时对应</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注意环境温度低于零度时，必须补充与车辆相同品牌的防冻液，防治冻裂发动机水箱</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绝对禁止使用自来水，河水，海水等含有矿物质的水。</a:t>
            </a:r>
            <a:endParaRPr lang="en-US" altLang="zh-CN" sz="1600" dirty="0">
              <a:latin typeface="微软雅黑" panose="020B0503020204020204" pitchFamily="34" charset="-122"/>
              <a:ea typeface="微软雅黑" panose="020B0503020204020204" pitchFamily="34" charset="-122"/>
            </a:endParaRPr>
          </a:p>
          <a:p>
            <a:endParaRPr lang="zh-CN" altLang="en-US" dirty="0"/>
          </a:p>
        </p:txBody>
      </p:sp>
      <p:sp>
        <p:nvSpPr>
          <p:cNvPr id="31" name="文本框 30"/>
          <p:cNvSpPr txBox="1"/>
          <p:nvPr/>
        </p:nvSpPr>
        <p:spPr>
          <a:xfrm>
            <a:off x="6213566" y="1259178"/>
            <a:ext cx="3718559" cy="369332"/>
          </a:xfrm>
          <a:prstGeom prst="rect">
            <a:avLst/>
          </a:prstGeom>
          <a:noFill/>
        </p:spPr>
        <p:txBody>
          <a:bodyPr wrap="square" rtlCol="0">
            <a:spAutoFit/>
          </a:bodyPr>
          <a:lstStyle/>
          <a:p>
            <a:r>
              <a:rPr lang="zh-CN" altLang="en-US" b="1" dirty="0">
                <a:latin typeface="微软雅黑" panose="020B0503020204020204" pitchFamily="34" charset="-122"/>
                <a:ea typeface="微软雅黑" panose="020B0503020204020204" pitchFamily="34" charset="-122"/>
              </a:rPr>
              <a:t>未添加纯正防冻液导致的故障模式：</a:t>
            </a:r>
          </a:p>
        </p:txBody>
      </p:sp>
    </p:spTree>
    <p:extLst>
      <p:ext uri="{BB962C8B-B14F-4D97-AF65-F5344CB8AC3E}">
        <p14:creationId xmlns:p14="http://schemas.microsoft.com/office/powerpoint/2010/main" val="996562751"/>
      </p:ext>
    </p:extLst>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616" y="736581"/>
            <a:ext cx="147348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抽真空作业</a:t>
            </a:r>
            <a:r>
              <a:rPr lang="en-US" altLang="zh-CN" dirty="0">
                <a:solidFill>
                  <a:srgbClr val="FF0000"/>
                </a:solidFill>
                <a:latin typeface="微软雅黑" panose="020B0503020204020204" pitchFamily="34" charset="-122"/>
                <a:ea typeface="微软雅黑" panose="020B0503020204020204" pitchFamily="34" charset="-122"/>
              </a:rPr>
              <a:t>1</a:t>
            </a:r>
          </a:p>
        </p:txBody>
      </p:sp>
      <p:sp>
        <p:nvSpPr>
          <p:cNvPr id="4" name="object 4"/>
          <p:cNvSpPr/>
          <p:nvPr/>
        </p:nvSpPr>
        <p:spPr>
          <a:xfrm>
            <a:off x="602709" y="3341177"/>
            <a:ext cx="8763000" cy="2785872"/>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598136" y="3336604"/>
            <a:ext cx="8772144" cy="2795016"/>
          </a:xfrm>
          <a:custGeom>
            <a:avLst/>
            <a:gdLst/>
            <a:ahLst/>
            <a:cxnLst/>
            <a:rect l="l" t="t" r="r" b="b"/>
            <a:pathLst>
              <a:path w="8772144" h="2795016">
                <a:moveTo>
                  <a:pt x="0" y="2795016"/>
                </a:moveTo>
                <a:lnTo>
                  <a:pt x="8772144" y="2795016"/>
                </a:lnTo>
                <a:lnTo>
                  <a:pt x="8772144" y="0"/>
                </a:lnTo>
                <a:lnTo>
                  <a:pt x="0" y="0"/>
                </a:lnTo>
                <a:lnTo>
                  <a:pt x="0" y="2795016"/>
                </a:lnTo>
                <a:close/>
              </a:path>
            </a:pathLst>
          </a:custGeom>
          <a:ln w="9144">
            <a:solidFill>
              <a:srgbClr val="000000"/>
            </a:solidFill>
          </a:ln>
        </p:spPr>
        <p:txBody>
          <a:bodyPr wrap="square" lIns="0" tIns="0" rIns="0" bIns="0" rtlCol="0">
            <a:noAutofit/>
          </a:bodyPr>
          <a:lstStyle/>
          <a:p>
            <a:endParaRPr/>
          </a:p>
        </p:txBody>
      </p:sp>
      <p:sp>
        <p:nvSpPr>
          <p:cNvPr id="7" name="文本框 6"/>
          <p:cNvSpPr txBox="1"/>
          <p:nvPr/>
        </p:nvSpPr>
        <p:spPr>
          <a:xfrm>
            <a:off x="386616" y="1175397"/>
            <a:ext cx="8652064" cy="1538883"/>
          </a:xfrm>
          <a:prstGeom prst="rect">
            <a:avLst/>
          </a:prstGeom>
          <a:noFill/>
        </p:spPr>
        <p:txBody>
          <a:bodyPr wrap="square" rtlCol="0">
            <a:spAutoFit/>
          </a:bodyPr>
          <a:lstStyle/>
          <a:p>
            <a:pPr>
              <a:spcAft>
                <a:spcPts val="1200"/>
              </a:spcAft>
            </a:pPr>
            <a:r>
              <a:rPr lang="en-US" altLang="zh-CN" sz="2000"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抽真空的原因</a:t>
            </a:r>
            <a:endParaRPr lang="en-US" altLang="zh-CN" sz="20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空调装置安装时最重要必须注意之处，是装置内部不得混有水分，空调机所用的制冷剂</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(R134a)</a:t>
            </a:r>
            <a:r>
              <a:rPr lang="zh-CN" altLang="en-US" sz="1600" dirty="0">
                <a:latin typeface="微软雅黑" panose="020B0503020204020204" pitchFamily="34" charset="-122"/>
                <a:ea typeface="微软雅黑" panose="020B0503020204020204" pitchFamily="34" charset="-122"/>
              </a:rPr>
              <a:t>易溶于水，装置内极少量的水分残留的话，使用时就会引起膨胀阀小孔结冰，压缩机阀门生锈等故障，因此填充制冷剂之前，要尽量清除冷却系统内的水分。为使冷却系统内水分残留达到最低，以抽真空的方式，使装置内的水分沸腾气化而除去，除此以外没有更好的方法。</a:t>
            </a:r>
          </a:p>
        </p:txBody>
      </p:sp>
      <p:sp>
        <p:nvSpPr>
          <p:cNvPr id="8" name="文本框 7"/>
          <p:cNvSpPr txBox="1"/>
          <p:nvPr/>
        </p:nvSpPr>
        <p:spPr>
          <a:xfrm>
            <a:off x="370847" y="2889404"/>
            <a:ext cx="1981200" cy="677108"/>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sz="2000" dirty="0">
                <a:latin typeface="微软雅黑" panose="020B0503020204020204" pitchFamily="34" charset="-122"/>
                <a:ea typeface="微软雅黑" panose="020B0503020204020204" pitchFamily="34" charset="-122"/>
              </a:rPr>
              <a:t>抽真空要领</a:t>
            </a:r>
            <a:endParaRPr lang="en-US" altLang="zh-CN" sz="2000" dirty="0">
              <a:latin typeface="微软雅黑" panose="020B0503020204020204" pitchFamily="34" charset="-122"/>
              <a:ea typeface="微软雅黑" panose="020B0503020204020204" pitchFamily="34" charset="-122"/>
            </a:endParaRPr>
          </a:p>
          <a:p>
            <a:endParaRPr lang="zh-CN" altLang="en-US" dirty="0"/>
          </a:p>
        </p:txBody>
      </p:sp>
    </p:spTree>
    <p:extLst>
      <p:ext uri="{BB962C8B-B14F-4D97-AF65-F5344CB8AC3E}">
        <p14:creationId xmlns:p14="http://schemas.microsoft.com/office/powerpoint/2010/main" val="2625452676"/>
      </p:ext>
    </p:extLst>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48610" y="753393"/>
            <a:ext cx="147348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抽真空作业</a:t>
            </a:r>
            <a:r>
              <a:rPr lang="en-US" altLang="zh-CN" dirty="0">
                <a:solidFill>
                  <a:srgbClr val="FF0000"/>
                </a:solidFill>
                <a:latin typeface="微软雅黑" panose="020B0503020204020204" pitchFamily="34" charset="-122"/>
                <a:ea typeface="微软雅黑" panose="020B0503020204020204" pitchFamily="34" charset="-122"/>
              </a:rPr>
              <a:t>2</a:t>
            </a:r>
          </a:p>
        </p:txBody>
      </p:sp>
      <p:sp>
        <p:nvSpPr>
          <p:cNvPr id="6" name="object 5"/>
          <p:cNvSpPr/>
          <p:nvPr/>
        </p:nvSpPr>
        <p:spPr>
          <a:xfrm>
            <a:off x="6258774" y="1903229"/>
            <a:ext cx="4645575" cy="3312546"/>
          </a:xfrm>
          <a:prstGeom prst="rect">
            <a:avLst/>
          </a:prstGeom>
          <a:blipFill>
            <a:blip r:embed="rId2" cstate="print"/>
            <a:stretch>
              <a:fillRect/>
            </a:stretch>
          </a:blipFill>
        </p:spPr>
        <p:txBody>
          <a:bodyPr wrap="square" lIns="0" tIns="0" rIns="0" bIns="0" rtlCol="0">
            <a:noAutofit/>
          </a:bodyPr>
          <a:lstStyle/>
          <a:p>
            <a:endParaRPr/>
          </a:p>
        </p:txBody>
      </p:sp>
      <p:sp>
        <p:nvSpPr>
          <p:cNvPr id="7" name="object 6"/>
          <p:cNvSpPr/>
          <p:nvPr/>
        </p:nvSpPr>
        <p:spPr>
          <a:xfrm>
            <a:off x="6253566" y="1898543"/>
            <a:ext cx="4655355" cy="3321803"/>
          </a:xfrm>
          <a:custGeom>
            <a:avLst/>
            <a:gdLst/>
            <a:ahLst/>
            <a:cxnLst/>
            <a:rect l="l" t="t" r="r" b="b"/>
            <a:pathLst>
              <a:path w="4352544" h="3281172">
                <a:moveTo>
                  <a:pt x="0" y="3281172"/>
                </a:moveTo>
                <a:lnTo>
                  <a:pt x="4352544" y="3281172"/>
                </a:lnTo>
                <a:lnTo>
                  <a:pt x="4352544" y="0"/>
                </a:lnTo>
                <a:lnTo>
                  <a:pt x="0" y="0"/>
                </a:lnTo>
                <a:lnTo>
                  <a:pt x="0" y="3281172"/>
                </a:lnTo>
                <a:close/>
              </a:path>
            </a:pathLst>
          </a:custGeom>
          <a:ln w="9144">
            <a:solidFill>
              <a:srgbClr val="000000"/>
            </a:solidFill>
          </a:ln>
        </p:spPr>
        <p:txBody>
          <a:bodyPr wrap="square" lIns="0" tIns="0" rIns="0" bIns="0" rtlCol="0">
            <a:noAutofit/>
          </a:bodyPr>
          <a:lstStyle/>
          <a:p>
            <a:endParaRPr/>
          </a:p>
        </p:txBody>
      </p:sp>
      <p:sp>
        <p:nvSpPr>
          <p:cNvPr id="3" name="文本框 2"/>
          <p:cNvSpPr txBox="1"/>
          <p:nvPr/>
        </p:nvSpPr>
        <p:spPr>
          <a:xfrm>
            <a:off x="294468" y="1464590"/>
            <a:ext cx="5470902" cy="3145092"/>
          </a:xfrm>
          <a:prstGeom prst="rect">
            <a:avLst/>
          </a:prstGeom>
          <a:noFill/>
        </p:spPr>
        <p:txBody>
          <a:bodyPr wrap="square" rtlCol="0">
            <a:spAutoFit/>
          </a:bodyPr>
          <a:lstStyle/>
          <a:p>
            <a:pPr>
              <a:spcAft>
                <a:spcPts val="1200"/>
              </a:spcAft>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歧管压力表的连接</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spcAft>
                <a:spcPts val="1200"/>
              </a:spcAft>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）歧管压力表的高压阀（</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HI</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）、低压阀（</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LO</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）关闭；</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）将充气管（红、蓝）接到压缩机辅助阀门上；</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rPr>
              <a:t>红色软管</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rPr>
              <a:t>高压侧（记号</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5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rPr>
              <a:t>          蓝色软管</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rPr>
              <a:t>低压侧（记号</a:t>
            </a:r>
            <a:r>
              <a:rPr lang="en-US" altLang="zh-CN" sz="1500" dirty="0">
                <a:latin typeface="微软雅黑" panose="020B0503020204020204" pitchFamily="34" charset="-122"/>
                <a:ea typeface="微软雅黑" panose="020B0503020204020204" pitchFamily="34" charset="-122"/>
                <a:cs typeface="Times New Roman" panose="02020603050405020304" pitchFamily="18" charset="0"/>
              </a:rPr>
              <a:t>S</a:t>
            </a:r>
            <a:r>
              <a:rPr lang="zh-CN" altLang="en-US" sz="15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5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注意</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充气管前端有</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型弯曲的一方按压缩机辅助阀门，接反时压缩机内阀打不开。此外，注意勿将高压、低压部分接反，有快速接头的不受</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L</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限制。</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）歧管压力表中部的充气管（绿色）接到真空泵上。</a:t>
            </a:r>
          </a:p>
        </p:txBody>
      </p:sp>
    </p:spTree>
    <p:extLst>
      <p:ext uri="{BB962C8B-B14F-4D97-AF65-F5344CB8AC3E}">
        <p14:creationId xmlns:p14="http://schemas.microsoft.com/office/powerpoint/2010/main" val="4021742266"/>
      </p:ext>
    </p:extLst>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9864" y="730146"/>
            <a:ext cx="147348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抽真空作业</a:t>
            </a:r>
            <a:r>
              <a:rPr lang="en-US" altLang="zh-CN" dirty="0">
                <a:solidFill>
                  <a:srgbClr val="FF0000"/>
                </a:solidFill>
                <a:latin typeface="微软雅黑" panose="020B0503020204020204" pitchFamily="34" charset="-122"/>
                <a:ea typeface="微软雅黑" panose="020B0503020204020204" pitchFamily="34" charset="-122"/>
              </a:rPr>
              <a:t>3</a:t>
            </a:r>
          </a:p>
        </p:txBody>
      </p:sp>
      <p:sp>
        <p:nvSpPr>
          <p:cNvPr id="5" name="object 4"/>
          <p:cNvSpPr/>
          <p:nvPr/>
        </p:nvSpPr>
        <p:spPr>
          <a:xfrm>
            <a:off x="5207213" y="1969859"/>
            <a:ext cx="2991612" cy="2546604"/>
          </a:xfrm>
          <a:prstGeom prst="rect">
            <a:avLst/>
          </a:prstGeom>
          <a:blipFill>
            <a:blip r:embed="rId2" cstate="print"/>
            <a:stretch>
              <a:fillRect/>
            </a:stretch>
          </a:blipFill>
        </p:spPr>
        <p:txBody>
          <a:bodyPr wrap="square" lIns="0" tIns="0" rIns="0" bIns="0" rtlCol="0">
            <a:noAutofit/>
          </a:bodyPr>
          <a:lstStyle/>
          <a:p>
            <a:endParaRPr/>
          </a:p>
        </p:txBody>
      </p:sp>
      <p:sp>
        <p:nvSpPr>
          <p:cNvPr id="6" name="object 5"/>
          <p:cNvSpPr/>
          <p:nvPr/>
        </p:nvSpPr>
        <p:spPr>
          <a:xfrm>
            <a:off x="5202640" y="1965287"/>
            <a:ext cx="3000756" cy="2555748"/>
          </a:xfrm>
          <a:custGeom>
            <a:avLst/>
            <a:gdLst/>
            <a:ahLst/>
            <a:cxnLst/>
            <a:rect l="l" t="t" r="r" b="b"/>
            <a:pathLst>
              <a:path w="3000755" h="2555748">
                <a:moveTo>
                  <a:pt x="0" y="2555748"/>
                </a:moveTo>
                <a:lnTo>
                  <a:pt x="3000756" y="2555748"/>
                </a:lnTo>
                <a:lnTo>
                  <a:pt x="3000756" y="0"/>
                </a:lnTo>
                <a:lnTo>
                  <a:pt x="0" y="0"/>
                </a:lnTo>
                <a:lnTo>
                  <a:pt x="0" y="2555748"/>
                </a:lnTo>
                <a:close/>
              </a:path>
            </a:pathLst>
          </a:custGeom>
          <a:ln w="9144">
            <a:solidFill>
              <a:srgbClr val="000000"/>
            </a:solidFill>
          </a:ln>
        </p:spPr>
        <p:txBody>
          <a:bodyPr wrap="square" lIns="0" tIns="0" rIns="0" bIns="0" rtlCol="0">
            <a:noAutofit/>
          </a:bodyPr>
          <a:lstStyle/>
          <a:p>
            <a:endParaRPr/>
          </a:p>
        </p:txBody>
      </p:sp>
      <p:sp>
        <p:nvSpPr>
          <p:cNvPr id="7" name="object 6"/>
          <p:cNvSpPr/>
          <p:nvPr/>
        </p:nvSpPr>
        <p:spPr>
          <a:xfrm>
            <a:off x="8482300" y="2498256"/>
            <a:ext cx="3009900" cy="1982724"/>
          </a:xfrm>
          <a:prstGeom prst="rect">
            <a:avLst/>
          </a:prstGeom>
          <a:blipFill>
            <a:blip r:embed="rId3" cstate="print"/>
            <a:stretch>
              <a:fillRect/>
            </a:stretch>
          </a:blipFill>
        </p:spPr>
        <p:txBody>
          <a:bodyPr wrap="square" lIns="0" tIns="0" rIns="0" bIns="0" rtlCol="0">
            <a:noAutofit/>
          </a:bodyPr>
          <a:lstStyle/>
          <a:p>
            <a:endParaRPr/>
          </a:p>
        </p:txBody>
      </p:sp>
      <p:sp>
        <p:nvSpPr>
          <p:cNvPr id="8" name="object 7"/>
          <p:cNvSpPr/>
          <p:nvPr/>
        </p:nvSpPr>
        <p:spPr>
          <a:xfrm>
            <a:off x="8477727" y="2493683"/>
            <a:ext cx="3019043" cy="1991868"/>
          </a:xfrm>
          <a:custGeom>
            <a:avLst/>
            <a:gdLst/>
            <a:ahLst/>
            <a:cxnLst/>
            <a:rect l="l" t="t" r="r" b="b"/>
            <a:pathLst>
              <a:path w="3019044" h="1991868">
                <a:moveTo>
                  <a:pt x="0" y="1991868"/>
                </a:moveTo>
                <a:lnTo>
                  <a:pt x="3019043" y="1991868"/>
                </a:lnTo>
                <a:lnTo>
                  <a:pt x="3019043" y="0"/>
                </a:lnTo>
                <a:lnTo>
                  <a:pt x="0" y="0"/>
                </a:lnTo>
                <a:lnTo>
                  <a:pt x="0" y="1991868"/>
                </a:lnTo>
                <a:close/>
              </a:path>
            </a:pathLst>
          </a:custGeom>
          <a:ln w="9143">
            <a:solidFill>
              <a:srgbClr val="000000"/>
            </a:solidFill>
          </a:ln>
        </p:spPr>
        <p:txBody>
          <a:bodyPr wrap="square" lIns="0" tIns="0" rIns="0" bIns="0" rtlCol="0">
            <a:noAutofit/>
          </a:bodyPr>
          <a:lstStyle/>
          <a:p>
            <a:endParaRPr/>
          </a:p>
        </p:txBody>
      </p:sp>
      <p:sp>
        <p:nvSpPr>
          <p:cNvPr id="9" name="object 11"/>
          <p:cNvSpPr/>
          <p:nvPr/>
        </p:nvSpPr>
        <p:spPr>
          <a:xfrm>
            <a:off x="7186548" y="6446507"/>
            <a:ext cx="1714500" cy="259092"/>
          </a:xfrm>
          <a:custGeom>
            <a:avLst/>
            <a:gdLst/>
            <a:ahLst/>
            <a:cxnLst/>
            <a:rect l="l" t="t" r="r" b="b"/>
            <a:pathLst>
              <a:path w="1714500" h="259092">
                <a:moveTo>
                  <a:pt x="0" y="259092"/>
                </a:moveTo>
                <a:lnTo>
                  <a:pt x="1714500" y="259092"/>
                </a:lnTo>
                <a:lnTo>
                  <a:pt x="1714500" y="0"/>
                </a:lnTo>
                <a:lnTo>
                  <a:pt x="0" y="0"/>
                </a:lnTo>
                <a:lnTo>
                  <a:pt x="0" y="259092"/>
                </a:lnTo>
                <a:close/>
              </a:path>
            </a:pathLst>
          </a:custGeom>
          <a:solidFill>
            <a:srgbClr val="FFFFFF"/>
          </a:solidFill>
        </p:spPr>
        <p:txBody>
          <a:bodyPr wrap="square" lIns="0" tIns="0" rIns="0" bIns="0" rtlCol="0">
            <a:noAutofit/>
          </a:bodyPr>
          <a:lstStyle/>
          <a:p>
            <a:endParaRPr/>
          </a:p>
        </p:txBody>
      </p:sp>
      <p:graphicFrame>
        <p:nvGraphicFramePr>
          <p:cNvPr id="10" name="object 12"/>
          <p:cNvGraphicFramePr>
            <a:graphicFrameLocks noGrp="1"/>
          </p:cNvGraphicFramePr>
          <p:nvPr/>
        </p:nvGraphicFramePr>
        <p:xfrm>
          <a:off x="1993012" y="5244952"/>
          <a:ext cx="8505888" cy="1161500"/>
        </p:xfrm>
        <a:graphic>
          <a:graphicData uri="http://schemas.openxmlformats.org/drawingml/2006/table">
            <a:tbl>
              <a:tblPr firstRow="1" bandRow="1">
                <a:tableStyleId>{2D5ABB26-0587-4C30-8999-92F81FD0307C}</a:tableStyleId>
              </a:tblPr>
              <a:tblGrid>
                <a:gridCol w="1533461">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295400">
                  <a:extLst>
                    <a:ext uri="{9D8B030D-6E8A-4147-A177-3AD203B41FA5}">
                      <a16:colId xmlns:a16="http://schemas.microsoft.com/office/drawing/2014/main" val="20003"/>
                    </a:ext>
                  </a:extLst>
                </a:gridCol>
                <a:gridCol w="1524000">
                  <a:extLst>
                    <a:ext uri="{9D8B030D-6E8A-4147-A177-3AD203B41FA5}">
                      <a16:colId xmlns:a16="http://schemas.microsoft.com/office/drawing/2014/main" val="20004"/>
                    </a:ext>
                  </a:extLst>
                </a:gridCol>
                <a:gridCol w="1714627">
                  <a:extLst>
                    <a:ext uri="{9D8B030D-6E8A-4147-A177-3AD203B41FA5}">
                      <a16:colId xmlns:a16="http://schemas.microsoft.com/office/drawing/2014/main" val="20005"/>
                    </a:ext>
                  </a:extLst>
                </a:gridCol>
              </a:tblGrid>
              <a:tr h="216571">
                <a:tc gridSpan="6">
                  <a:txBody>
                    <a:bodyPr/>
                    <a:lstStyle/>
                    <a:p>
                      <a:pPr marL="1905" algn="ctr">
                        <a:lnSpc>
                          <a:spcPct val="100000"/>
                        </a:lnSpc>
                      </a:pPr>
                      <a:r>
                        <a:rPr sz="1100" dirty="0">
                          <a:latin typeface="微软雅黑"/>
                          <a:cs typeface="微软雅黑"/>
                        </a:rPr>
                        <a:t>配管的连接</a:t>
                      </a:r>
                      <a:r>
                        <a:rPr sz="1100" spc="-5" dirty="0">
                          <a:latin typeface="微软雅黑"/>
                          <a:cs typeface="微软雅黑"/>
                        </a:rPr>
                        <a:t>—</a:t>
                      </a:r>
                      <a:r>
                        <a:rPr sz="1100" spc="0" dirty="0">
                          <a:latin typeface="微软雅黑"/>
                          <a:cs typeface="微软雅黑"/>
                        </a:rPr>
                        <a:t>配管螺母及</a:t>
                      </a:r>
                      <a:r>
                        <a:rPr sz="1100" spc="-15" dirty="0">
                          <a:latin typeface="微软雅黑"/>
                          <a:cs typeface="微软雅黑"/>
                        </a:rPr>
                        <a:t>螺</a:t>
                      </a:r>
                      <a:r>
                        <a:rPr sz="1100" spc="0" dirty="0">
                          <a:latin typeface="微软雅黑"/>
                          <a:cs typeface="微软雅黑"/>
                        </a:rPr>
                        <a:t>栓的</a:t>
                      </a:r>
                      <a:r>
                        <a:rPr sz="1100" spc="-15" dirty="0">
                          <a:latin typeface="微软雅黑"/>
                          <a:cs typeface="微软雅黑"/>
                        </a:rPr>
                        <a:t>紧</a:t>
                      </a:r>
                      <a:r>
                        <a:rPr sz="1100" spc="0" dirty="0">
                          <a:latin typeface="微软雅黑"/>
                          <a:cs typeface="微软雅黑"/>
                        </a:rPr>
                        <a:t>固力矩</a:t>
                      </a:r>
                      <a:endParaRPr sz="1100" dirty="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59092">
                <a:tc>
                  <a:txBody>
                    <a:bodyPr/>
                    <a:lstStyle/>
                    <a:p>
                      <a:pPr marR="635" algn="ctr">
                        <a:lnSpc>
                          <a:spcPct val="100000"/>
                        </a:lnSpc>
                      </a:pPr>
                      <a:r>
                        <a:rPr sz="1100" dirty="0">
                          <a:latin typeface="微软雅黑"/>
                          <a:cs typeface="微软雅黑"/>
                        </a:rPr>
                        <a:t>连接部</a:t>
                      </a:r>
                      <a:endParaRPr sz="11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3">
                  <a:txBody>
                    <a:bodyPr/>
                    <a:lstStyle/>
                    <a:p>
                      <a:pPr marR="0" algn="ctr">
                        <a:lnSpc>
                          <a:spcPct val="100000"/>
                        </a:lnSpc>
                      </a:pPr>
                      <a:r>
                        <a:rPr sz="1100" dirty="0">
                          <a:latin typeface="微软雅黑"/>
                          <a:cs typeface="微软雅黑"/>
                        </a:rPr>
                        <a:t>螺母规格</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2">
                  <a:txBody>
                    <a:bodyPr/>
                    <a:lstStyle/>
                    <a:p>
                      <a:pPr marL="1905" algn="ctr">
                        <a:lnSpc>
                          <a:spcPct val="100000"/>
                        </a:lnSpc>
                      </a:pPr>
                      <a:r>
                        <a:rPr sz="1100" dirty="0">
                          <a:latin typeface="微软雅黑"/>
                          <a:cs typeface="微软雅黑"/>
                        </a:rPr>
                        <a:t>连接接头</a:t>
                      </a:r>
                      <a:endParaRPr sz="11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r h="426745">
                <a:tc>
                  <a:txBody>
                    <a:bodyPr/>
                    <a:lstStyle/>
                    <a:p>
                      <a:pPr marL="128270">
                        <a:lnSpc>
                          <a:spcPct val="100000"/>
                        </a:lnSpc>
                      </a:pPr>
                      <a:r>
                        <a:rPr sz="1100" dirty="0">
                          <a:latin typeface="微软雅黑"/>
                          <a:cs typeface="微软雅黑"/>
                        </a:rPr>
                        <a:t>配管尺寸或螺栓尺寸</a:t>
                      </a:r>
                      <a:endParaRPr sz="11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35" algn="ctr">
                        <a:lnSpc>
                          <a:spcPct val="100000"/>
                        </a:lnSpc>
                      </a:pPr>
                      <a:r>
                        <a:rPr sz="1100" spc="5" dirty="0">
                          <a:latin typeface="微软雅黑"/>
                          <a:cs typeface="微软雅黑"/>
                        </a:rPr>
                        <a:t>Φ</a:t>
                      </a:r>
                      <a:r>
                        <a:rPr sz="1100" spc="0" dirty="0">
                          <a:latin typeface="Arial"/>
                          <a:cs typeface="Arial"/>
                        </a:rPr>
                        <a:t>8</a:t>
                      </a:r>
                      <a:r>
                        <a:rPr sz="1100" spc="0" dirty="0">
                          <a:latin typeface="微软雅黑"/>
                          <a:cs typeface="微软雅黑"/>
                        </a:rPr>
                        <a:t>配管</a:t>
                      </a:r>
                      <a:endParaRPr sz="1100">
                        <a:latin typeface="微软雅黑"/>
                        <a:cs typeface="微软雅黑"/>
                      </a:endParaRPr>
                    </a:p>
                    <a:p>
                      <a:pPr marR="1270" algn="ctr">
                        <a:lnSpc>
                          <a:spcPct val="100000"/>
                        </a:lnSpc>
                      </a:pPr>
                      <a:r>
                        <a:rPr sz="1100" dirty="0">
                          <a:latin typeface="微软雅黑"/>
                          <a:cs typeface="微软雅黑"/>
                        </a:rPr>
                        <a:t>（液体管）</a:t>
                      </a:r>
                      <a:endParaRPr sz="11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0380" marR="124460" indent="-375285">
                        <a:lnSpc>
                          <a:spcPct val="100000"/>
                        </a:lnSpc>
                      </a:pPr>
                      <a:r>
                        <a:rPr sz="1100" dirty="0">
                          <a:latin typeface="Arial"/>
                          <a:cs typeface="Arial"/>
                        </a:rPr>
                        <a:t>D1</a:t>
                      </a:r>
                      <a:r>
                        <a:rPr sz="1100" spc="-5" dirty="0">
                          <a:latin typeface="Arial"/>
                          <a:cs typeface="Arial"/>
                        </a:rPr>
                        <a:t>/</a:t>
                      </a:r>
                      <a:r>
                        <a:rPr sz="1100" spc="0" dirty="0">
                          <a:latin typeface="Arial"/>
                          <a:cs typeface="Arial"/>
                        </a:rPr>
                        <a:t>2</a:t>
                      </a:r>
                      <a:r>
                        <a:rPr sz="1100" spc="0" dirty="0">
                          <a:latin typeface="微软雅黑"/>
                          <a:cs typeface="微软雅黑"/>
                        </a:rPr>
                        <a:t>配管（排气 管）</a:t>
                      </a:r>
                      <a:endParaRPr sz="11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1015" marR="124460" indent="-375285">
                        <a:lnSpc>
                          <a:spcPct val="100000"/>
                        </a:lnSpc>
                      </a:pPr>
                      <a:r>
                        <a:rPr sz="1100" dirty="0">
                          <a:latin typeface="Arial"/>
                          <a:cs typeface="Arial"/>
                        </a:rPr>
                        <a:t>D5</a:t>
                      </a:r>
                      <a:r>
                        <a:rPr sz="1100" spc="-5" dirty="0">
                          <a:latin typeface="Arial"/>
                          <a:cs typeface="Arial"/>
                        </a:rPr>
                        <a:t>/</a:t>
                      </a:r>
                      <a:r>
                        <a:rPr sz="1100" spc="0" dirty="0">
                          <a:latin typeface="Arial"/>
                          <a:cs typeface="Arial"/>
                        </a:rPr>
                        <a:t>8</a:t>
                      </a:r>
                      <a:r>
                        <a:rPr sz="1100" spc="0" dirty="0">
                          <a:latin typeface="微软雅黑"/>
                          <a:cs typeface="微软雅黑"/>
                        </a:rPr>
                        <a:t>配管（吸气 管）</a:t>
                      </a:r>
                      <a:endParaRPr sz="11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0" algn="ctr">
                        <a:lnSpc>
                          <a:spcPct val="100000"/>
                        </a:lnSpc>
                      </a:pPr>
                      <a:r>
                        <a:rPr sz="1100" dirty="0">
                          <a:latin typeface="微软雅黑"/>
                          <a:cs typeface="微软雅黑"/>
                        </a:rPr>
                        <a:t>储液器部</a:t>
                      </a:r>
                      <a:r>
                        <a:rPr sz="1100" dirty="0">
                          <a:latin typeface="Arial"/>
                          <a:cs typeface="Arial"/>
                        </a:rPr>
                        <a:t>M6</a:t>
                      </a:r>
                      <a:r>
                        <a:rPr sz="1100" dirty="0">
                          <a:latin typeface="微软雅黑"/>
                          <a:cs typeface="微软雅黑"/>
                        </a:rPr>
                        <a:t>螺母</a:t>
                      </a:r>
                      <a:endParaRPr sz="1100">
                        <a:latin typeface="微软雅黑"/>
                        <a:cs typeface="微软雅黑"/>
                      </a:endParaRPr>
                    </a:p>
                    <a:p>
                      <a:pPr marL="1905" algn="ctr">
                        <a:lnSpc>
                          <a:spcPct val="100000"/>
                        </a:lnSpc>
                      </a:pPr>
                      <a:r>
                        <a:rPr sz="1100" dirty="0">
                          <a:latin typeface="微软雅黑"/>
                          <a:cs typeface="微软雅黑"/>
                        </a:rPr>
                        <a:t>（</a:t>
                      </a:r>
                      <a:r>
                        <a:rPr sz="1100" dirty="0">
                          <a:latin typeface="Arial"/>
                          <a:cs typeface="Arial"/>
                        </a:rPr>
                        <a:t>4T</a:t>
                      </a:r>
                      <a:r>
                        <a:rPr sz="1100" dirty="0">
                          <a:latin typeface="微软雅黑"/>
                          <a:cs typeface="微软雅黑"/>
                        </a:rPr>
                        <a:t>）</a:t>
                      </a:r>
                      <a:endParaRPr sz="11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29285" marR="96520" indent="-528955">
                        <a:lnSpc>
                          <a:spcPct val="100000"/>
                        </a:lnSpc>
                      </a:pPr>
                      <a:r>
                        <a:rPr sz="1100" dirty="0">
                          <a:latin typeface="微软雅黑"/>
                          <a:cs typeface="微软雅黑"/>
                        </a:rPr>
                        <a:t>上述以外的</a:t>
                      </a:r>
                      <a:r>
                        <a:rPr sz="1100" dirty="0">
                          <a:latin typeface="Arial"/>
                          <a:cs typeface="Arial"/>
                        </a:rPr>
                        <a:t>M6</a:t>
                      </a:r>
                      <a:r>
                        <a:rPr sz="1100" dirty="0">
                          <a:latin typeface="微软雅黑"/>
                          <a:cs typeface="微软雅黑"/>
                        </a:rPr>
                        <a:t>螺栓（</a:t>
                      </a:r>
                      <a:r>
                        <a:rPr sz="1100" dirty="0">
                          <a:latin typeface="Arial"/>
                          <a:cs typeface="Arial"/>
                        </a:rPr>
                        <a:t>6T </a:t>
                      </a:r>
                      <a:r>
                        <a:rPr sz="1100" dirty="0">
                          <a:latin typeface="微软雅黑"/>
                          <a:cs typeface="微软雅黑"/>
                        </a:rPr>
                        <a:t>或</a:t>
                      </a:r>
                      <a:r>
                        <a:rPr sz="1100" dirty="0">
                          <a:latin typeface="Arial"/>
                          <a:cs typeface="Arial"/>
                        </a:rPr>
                        <a:t>8T</a:t>
                      </a:r>
                      <a:r>
                        <a:rPr sz="1100" dirty="0">
                          <a:latin typeface="微软雅黑"/>
                          <a:cs typeface="微软雅黑"/>
                        </a:rPr>
                        <a:t>）</a:t>
                      </a:r>
                      <a:endParaRPr sz="11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259092">
                <a:tc>
                  <a:txBody>
                    <a:bodyPr/>
                    <a:lstStyle/>
                    <a:p>
                      <a:pPr marL="339725">
                        <a:lnSpc>
                          <a:spcPct val="100000"/>
                        </a:lnSpc>
                      </a:pPr>
                      <a:r>
                        <a:rPr sz="1100" dirty="0">
                          <a:latin typeface="微软雅黑"/>
                          <a:cs typeface="微软雅黑"/>
                        </a:rPr>
                        <a:t>紧固力</a:t>
                      </a:r>
                      <a:r>
                        <a:rPr sz="1100" spc="-5" dirty="0">
                          <a:latin typeface="微软雅黑"/>
                          <a:cs typeface="微软雅黑"/>
                        </a:rPr>
                        <a:t>矩</a:t>
                      </a:r>
                      <a:r>
                        <a:rPr sz="1100" spc="0" dirty="0">
                          <a:latin typeface="微软雅黑"/>
                          <a:cs typeface="微软雅黑"/>
                        </a:rPr>
                        <a:t>N·m</a:t>
                      </a:r>
                      <a:endParaRPr sz="11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47980">
                        <a:lnSpc>
                          <a:spcPct val="100000"/>
                        </a:lnSpc>
                      </a:pPr>
                      <a:r>
                        <a:rPr sz="1100" dirty="0">
                          <a:latin typeface="Arial"/>
                          <a:cs typeface="Arial"/>
                        </a:rPr>
                        <a:t>12~15</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4180">
                        <a:lnSpc>
                          <a:spcPct val="100000"/>
                        </a:lnSpc>
                      </a:pPr>
                      <a:r>
                        <a:rPr sz="1100" dirty="0">
                          <a:latin typeface="Arial"/>
                          <a:cs typeface="Arial"/>
                        </a:rPr>
                        <a:t>20~25</a:t>
                      </a:r>
                      <a:endParaRPr sz="1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4815">
                        <a:lnSpc>
                          <a:spcPct val="100000"/>
                        </a:lnSpc>
                      </a:pPr>
                      <a:r>
                        <a:rPr sz="1100" dirty="0">
                          <a:latin typeface="Arial"/>
                          <a:cs typeface="Arial"/>
                        </a:rPr>
                        <a:t>30~35</a:t>
                      </a:r>
                      <a:endParaRPr sz="1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pPr>
                      <a:r>
                        <a:rPr sz="1100" dirty="0">
                          <a:latin typeface="Arial"/>
                          <a:cs typeface="Arial"/>
                        </a:rPr>
                        <a:t>4.0~7</a:t>
                      </a:r>
                      <a:r>
                        <a:rPr sz="1100" spc="-5" dirty="0">
                          <a:latin typeface="Arial"/>
                          <a:cs typeface="Arial"/>
                        </a:rPr>
                        <a:t>.</a:t>
                      </a:r>
                      <a:r>
                        <a:rPr sz="1100" spc="0" dirty="0">
                          <a:latin typeface="Arial"/>
                          <a:cs typeface="Arial"/>
                        </a:rPr>
                        <a:t>0</a:t>
                      </a:r>
                      <a:endParaRPr sz="1100">
                        <a:latin typeface="Arial"/>
                        <a:cs typeface="Arial"/>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ctr">
                        <a:lnSpc>
                          <a:spcPct val="100000"/>
                        </a:lnSpc>
                      </a:pPr>
                      <a:r>
                        <a:rPr sz="1100" dirty="0">
                          <a:latin typeface="Arial"/>
                          <a:cs typeface="Arial"/>
                        </a:rPr>
                        <a:t>8.0~12</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11" name="文本框 10"/>
          <p:cNvSpPr txBox="1"/>
          <p:nvPr/>
        </p:nvSpPr>
        <p:spPr>
          <a:xfrm>
            <a:off x="136495" y="1182669"/>
            <a:ext cx="5070718" cy="2031325"/>
          </a:xfrm>
          <a:prstGeom prst="rect">
            <a:avLst/>
          </a:prstGeom>
          <a:noFill/>
        </p:spPr>
        <p:txBody>
          <a:bodyPr wrap="square" rtlCol="0">
            <a:spAutoFit/>
          </a:bodyPr>
          <a:lstStyle/>
          <a:p>
            <a:pPr>
              <a:spcAft>
                <a:spcPts val="1200"/>
              </a:spcAft>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抽真空</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）打开歧管压力表的高压阀（</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HI</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）、低压阀（</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LO</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）接通真空泵开关，进行抽真空作业（约</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15</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分钟）；</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）当压力表负压刻度（即真空程度）达到</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750mmHg</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以上时，关闭歧管压力表高压阀和低压阀，再切断真空泵开关。</a:t>
            </a:r>
          </a:p>
        </p:txBody>
      </p:sp>
      <p:sp>
        <p:nvSpPr>
          <p:cNvPr id="12" name="文本框 11"/>
          <p:cNvSpPr txBox="1"/>
          <p:nvPr/>
        </p:nvSpPr>
        <p:spPr>
          <a:xfrm>
            <a:off x="131925" y="3136861"/>
            <a:ext cx="4915952" cy="2031325"/>
          </a:xfrm>
          <a:prstGeom prst="rect">
            <a:avLst/>
          </a:prstGeom>
          <a:noFill/>
        </p:spPr>
        <p:txBody>
          <a:bodyPr wrap="square" rtlCol="0">
            <a:spAutoFit/>
          </a:bodyPr>
          <a:lstStyle/>
          <a:p>
            <a:pPr>
              <a:spcAft>
                <a:spcPts val="1200"/>
              </a:spcAft>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密封检查</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）歧管压力表的高、低压阀关闭状态下放置</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分钟以上，确认压力读数不回到零点；</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）当压力表的指针回到</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0</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附近时，表示某处有泄露，因此管子接头部分要再进一步修正，拧紧后再一次抽真空，直至不漏为止。</a:t>
            </a:r>
          </a:p>
        </p:txBody>
      </p:sp>
    </p:spTree>
    <p:extLst>
      <p:ext uri="{BB962C8B-B14F-4D97-AF65-F5344CB8AC3E}">
        <p14:creationId xmlns:p14="http://schemas.microsoft.com/office/powerpoint/2010/main" val="1043233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02548E7A-2400-459D-AB00-6ED031CD1B6E}"/>
              </a:ext>
            </a:extLst>
          </p:cNvPr>
          <p:cNvSpPr txBox="1"/>
          <p:nvPr/>
        </p:nvSpPr>
        <p:spPr>
          <a:xfrm>
            <a:off x="6047458" y="1206158"/>
            <a:ext cx="5667619" cy="3383683"/>
          </a:xfrm>
          <a:prstGeom prst="rect">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wrap="square" rtlCol="0">
            <a:spAutoFit/>
          </a:bodyPr>
          <a:lstStyle>
            <a:defPPr>
              <a:defRPr lang="zh-CN"/>
            </a:defPPr>
            <a:lvl1pPr>
              <a:lnSpc>
                <a:spcPct val="150000"/>
              </a:lnSpc>
              <a:defRPr sz="1600">
                <a:latin typeface="微软雅黑" panose="020B0503020204020204" pitchFamily="34" charset="-122"/>
                <a:ea typeface="微软雅黑" panose="020B0503020204020204" pitchFamily="34" charset="-122"/>
              </a:defRPr>
            </a:lvl1pPr>
          </a:lstStyle>
          <a:p>
            <a:r>
              <a:rPr lang="zh-CN" altLang="en-US" sz="1200" dirty="0">
                <a:solidFill>
                  <a:schemeClr val="tx1"/>
                </a:solidFill>
              </a:rPr>
              <a:t>主阀原理说明：</a:t>
            </a:r>
            <a:endParaRPr lang="en-US" altLang="zh-CN" sz="1200" dirty="0">
              <a:solidFill>
                <a:schemeClr val="tx1"/>
              </a:solidFill>
            </a:endParaRPr>
          </a:p>
          <a:p>
            <a:r>
              <a:rPr lang="zh-CN" altLang="en-US" sz="1200" dirty="0">
                <a:solidFill>
                  <a:schemeClr val="tx1"/>
                </a:solidFill>
              </a:rPr>
              <a:t>阀芯中位时：</a:t>
            </a:r>
            <a:endParaRPr lang="en-US" altLang="zh-CN" sz="1200" dirty="0">
              <a:solidFill>
                <a:schemeClr val="tx1"/>
              </a:solidFill>
            </a:endParaRPr>
          </a:p>
          <a:p>
            <a:pPr marL="171450" indent="-171450">
              <a:buFont typeface="Wingdings" panose="05000000000000000000" pitchFamily="2" charset="2"/>
              <a:buChar char="Ø"/>
            </a:pPr>
            <a:r>
              <a:rPr lang="zh-CN" altLang="en-US" sz="1200" dirty="0">
                <a:solidFill>
                  <a:schemeClr val="tx1"/>
                </a:solidFill>
              </a:rPr>
              <a:t>主油路</a:t>
            </a:r>
            <a:endParaRPr lang="en-US" altLang="zh-CN" sz="1200" dirty="0">
              <a:solidFill>
                <a:schemeClr val="tx1"/>
              </a:solidFill>
            </a:endParaRPr>
          </a:p>
          <a:p>
            <a:r>
              <a:rPr lang="en-US" altLang="zh-CN" sz="1200" dirty="0">
                <a:solidFill>
                  <a:schemeClr val="tx1"/>
                </a:solidFill>
              </a:rPr>
              <a:t>       </a:t>
            </a:r>
            <a:r>
              <a:rPr lang="zh-CN" altLang="en-US" sz="1200" dirty="0">
                <a:solidFill>
                  <a:schemeClr val="tx1"/>
                </a:solidFill>
              </a:rPr>
              <a:t>当所有阀芯处在中间状态时，从主泵供入的工作油从主泵</a:t>
            </a:r>
            <a:r>
              <a:rPr lang="en-US" altLang="zh-CN" sz="1200" dirty="0">
                <a:solidFill>
                  <a:schemeClr val="tx1"/>
                </a:solidFill>
              </a:rPr>
              <a:t>A1</a:t>
            </a:r>
            <a:r>
              <a:rPr lang="zh-CN" altLang="en-US" sz="1200" dirty="0">
                <a:solidFill>
                  <a:schemeClr val="tx1"/>
                </a:solidFill>
              </a:rPr>
              <a:t>口流入主阀</a:t>
            </a:r>
            <a:r>
              <a:rPr lang="en-US" altLang="zh-CN" sz="1200" dirty="0">
                <a:solidFill>
                  <a:schemeClr val="tx1"/>
                </a:solidFill>
              </a:rPr>
              <a:t>P1</a:t>
            </a:r>
            <a:r>
              <a:rPr lang="zh-CN" altLang="en-US" sz="1200" dirty="0">
                <a:solidFill>
                  <a:schemeClr val="tx1"/>
                </a:solidFill>
              </a:rPr>
              <a:t>口进入主阀主通路</a:t>
            </a:r>
            <a:r>
              <a:rPr lang="en-US" altLang="zh-CN" sz="1200" dirty="0">
                <a:solidFill>
                  <a:schemeClr val="tx1"/>
                </a:solidFill>
              </a:rPr>
              <a:t>(1)</a:t>
            </a:r>
            <a:r>
              <a:rPr lang="zh-CN" altLang="en-US" sz="1200" dirty="0">
                <a:solidFill>
                  <a:schemeClr val="tx1"/>
                </a:solidFill>
              </a:rPr>
              <a:t>，依次流过直线行走、左行走、动臂</a:t>
            </a:r>
            <a:r>
              <a:rPr lang="en-US" altLang="zh-CN" sz="1200" dirty="0">
                <a:solidFill>
                  <a:schemeClr val="tx1"/>
                </a:solidFill>
              </a:rPr>
              <a:t>1</a:t>
            </a:r>
            <a:r>
              <a:rPr lang="zh-CN" altLang="en-US" sz="1200" dirty="0">
                <a:solidFill>
                  <a:schemeClr val="tx1"/>
                </a:solidFill>
              </a:rPr>
              <a:t>、铲斗、斗杆</a:t>
            </a:r>
            <a:r>
              <a:rPr lang="en-US" altLang="zh-CN" sz="1200" dirty="0">
                <a:solidFill>
                  <a:schemeClr val="tx1"/>
                </a:solidFill>
              </a:rPr>
              <a:t>2</a:t>
            </a:r>
            <a:r>
              <a:rPr lang="zh-CN" altLang="en-US" sz="1200" dirty="0">
                <a:solidFill>
                  <a:schemeClr val="tx1"/>
                </a:solidFill>
              </a:rPr>
              <a:t>各阀芯的中位旁通</a:t>
            </a:r>
            <a:r>
              <a:rPr lang="en-US" altLang="zh-CN" sz="1200" dirty="0">
                <a:solidFill>
                  <a:schemeClr val="tx1"/>
                </a:solidFill>
              </a:rPr>
              <a:t>(2)</a:t>
            </a:r>
            <a:r>
              <a:rPr lang="zh-CN" altLang="en-US" sz="1200" dirty="0">
                <a:solidFill>
                  <a:schemeClr val="tx1"/>
                </a:solidFill>
              </a:rPr>
              <a:t>，从回油接口</a:t>
            </a:r>
            <a:r>
              <a:rPr lang="en-US" altLang="zh-CN" sz="1200" dirty="0">
                <a:solidFill>
                  <a:schemeClr val="tx1"/>
                </a:solidFill>
              </a:rPr>
              <a:t>R1</a:t>
            </a:r>
            <a:r>
              <a:rPr lang="zh-CN" altLang="en-US" sz="1200" dirty="0">
                <a:solidFill>
                  <a:schemeClr val="tx1"/>
                </a:solidFill>
              </a:rPr>
              <a:t>流入回油系统；</a:t>
            </a:r>
            <a:endParaRPr lang="en-US" altLang="zh-CN" sz="1200" dirty="0">
              <a:solidFill>
                <a:schemeClr val="tx1"/>
              </a:solidFill>
            </a:endParaRPr>
          </a:p>
          <a:p>
            <a:r>
              <a:rPr lang="zh-CN" altLang="en-US" sz="1200" dirty="0">
                <a:solidFill>
                  <a:schemeClr val="tx1"/>
                </a:solidFill>
              </a:rPr>
              <a:t>     同样的，从主泵供入的工作油从主泵</a:t>
            </a:r>
            <a:r>
              <a:rPr lang="en-US" altLang="zh-CN" sz="1200" dirty="0">
                <a:solidFill>
                  <a:schemeClr val="tx1"/>
                </a:solidFill>
              </a:rPr>
              <a:t>A2</a:t>
            </a:r>
            <a:r>
              <a:rPr lang="zh-CN" altLang="en-US" sz="1200" dirty="0">
                <a:solidFill>
                  <a:schemeClr val="tx1"/>
                </a:solidFill>
              </a:rPr>
              <a:t>口流入主阀</a:t>
            </a:r>
            <a:r>
              <a:rPr lang="en-US" altLang="zh-CN" sz="1200" dirty="0">
                <a:solidFill>
                  <a:schemeClr val="tx1"/>
                </a:solidFill>
              </a:rPr>
              <a:t>P2</a:t>
            </a:r>
            <a:r>
              <a:rPr lang="zh-CN" altLang="en-US" sz="1200" dirty="0">
                <a:solidFill>
                  <a:schemeClr val="tx1"/>
                </a:solidFill>
              </a:rPr>
              <a:t>口进入主阀主通路</a:t>
            </a:r>
            <a:r>
              <a:rPr lang="en-US" altLang="zh-CN" sz="1200" dirty="0">
                <a:solidFill>
                  <a:schemeClr val="tx1"/>
                </a:solidFill>
              </a:rPr>
              <a:t>(3)</a:t>
            </a:r>
            <a:r>
              <a:rPr lang="zh-CN" altLang="en-US" sz="1200" dirty="0">
                <a:solidFill>
                  <a:schemeClr val="tx1"/>
                </a:solidFill>
              </a:rPr>
              <a:t>，依次流过右行走、回转、动臂</a:t>
            </a:r>
            <a:r>
              <a:rPr lang="en-US" altLang="zh-CN" sz="1200" dirty="0">
                <a:solidFill>
                  <a:schemeClr val="tx1"/>
                </a:solidFill>
              </a:rPr>
              <a:t>2</a:t>
            </a:r>
            <a:r>
              <a:rPr lang="zh-CN" altLang="en-US" sz="1200" dirty="0">
                <a:solidFill>
                  <a:schemeClr val="tx1"/>
                </a:solidFill>
              </a:rPr>
              <a:t>、备用、斗杆</a:t>
            </a:r>
            <a:r>
              <a:rPr lang="en-US" altLang="zh-CN" sz="1200" dirty="0">
                <a:solidFill>
                  <a:schemeClr val="tx1"/>
                </a:solidFill>
              </a:rPr>
              <a:t>1 </a:t>
            </a:r>
            <a:r>
              <a:rPr lang="zh-CN" altLang="en-US" sz="1200" dirty="0">
                <a:solidFill>
                  <a:schemeClr val="tx1"/>
                </a:solidFill>
              </a:rPr>
              <a:t>各阀芯的中位旁通</a:t>
            </a:r>
            <a:r>
              <a:rPr lang="en-US" altLang="zh-CN" sz="1200" dirty="0">
                <a:solidFill>
                  <a:schemeClr val="tx1"/>
                </a:solidFill>
              </a:rPr>
              <a:t>(2)</a:t>
            </a:r>
            <a:r>
              <a:rPr lang="zh-CN" altLang="en-US" sz="1200" dirty="0">
                <a:solidFill>
                  <a:schemeClr val="tx1"/>
                </a:solidFill>
              </a:rPr>
              <a:t>，从回油接口</a:t>
            </a:r>
            <a:r>
              <a:rPr lang="en-US" altLang="zh-CN" sz="1200" dirty="0">
                <a:solidFill>
                  <a:schemeClr val="tx1"/>
                </a:solidFill>
              </a:rPr>
              <a:t>R1</a:t>
            </a:r>
            <a:r>
              <a:rPr lang="zh-CN" altLang="en-US" sz="1200" dirty="0">
                <a:solidFill>
                  <a:schemeClr val="tx1"/>
                </a:solidFill>
              </a:rPr>
              <a:t>流入回油系统；</a:t>
            </a:r>
            <a:endParaRPr lang="en-US" altLang="zh-CN" sz="1200" dirty="0">
              <a:solidFill>
                <a:schemeClr val="tx1"/>
              </a:solidFill>
            </a:endParaRPr>
          </a:p>
          <a:p>
            <a:pPr marL="171450" indent="-171450">
              <a:buFont typeface="Wingdings" panose="05000000000000000000" pitchFamily="2" charset="2"/>
              <a:buChar char="Ø"/>
            </a:pPr>
            <a:r>
              <a:rPr lang="zh-CN" altLang="en-US" sz="1200" dirty="0">
                <a:solidFill>
                  <a:schemeClr val="tx1"/>
                </a:solidFill>
              </a:rPr>
              <a:t>先导油路</a:t>
            </a:r>
            <a:endParaRPr lang="en-US" altLang="zh-CN" sz="1200" dirty="0">
              <a:solidFill>
                <a:schemeClr val="tx1"/>
              </a:solidFill>
            </a:endParaRPr>
          </a:p>
          <a:p>
            <a:r>
              <a:rPr lang="zh-CN" altLang="en-US" sz="1200" dirty="0">
                <a:solidFill>
                  <a:schemeClr val="tx1"/>
                </a:solidFill>
              </a:rPr>
              <a:t>     当所有阀芯处在中间状态时，从主泵先导齿轮泵供入的先导油经先导油源块分流控制后从主阀 </a:t>
            </a:r>
            <a:r>
              <a:rPr lang="en-US" altLang="zh-CN" sz="1200" dirty="0">
                <a:solidFill>
                  <a:schemeClr val="tx1"/>
                </a:solidFill>
              </a:rPr>
              <a:t>PG</a:t>
            </a:r>
            <a:r>
              <a:rPr lang="zh-CN" altLang="en-US" sz="1200" dirty="0">
                <a:solidFill>
                  <a:schemeClr val="tx1"/>
                </a:solidFill>
              </a:rPr>
              <a:t>口供入主阀，流经各阀芯中位后经主阀</a:t>
            </a:r>
            <a:r>
              <a:rPr lang="en-US" altLang="zh-CN" sz="1200" dirty="0">
                <a:solidFill>
                  <a:schemeClr val="tx1"/>
                </a:solidFill>
              </a:rPr>
              <a:t>Dr2</a:t>
            </a:r>
            <a:r>
              <a:rPr lang="zh-CN" altLang="en-US" sz="1200" dirty="0">
                <a:solidFill>
                  <a:schemeClr val="tx1"/>
                </a:solidFill>
              </a:rPr>
              <a:t>口流回液压油箱</a:t>
            </a:r>
          </a:p>
        </p:txBody>
      </p:sp>
      <p:pic>
        <p:nvPicPr>
          <p:cNvPr id="4" name="图片 3">
            <a:extLst>
              <a:ext uri="{FF2B5EF4-FFF2-40B4-BE49-F238E27FC236}">
                <a16:creationId xmlns:a16="http://schemas.microsoft.com/office/drawing/2014/main" id="{11D84528-8355-48C2-AAA6-140E4AD3A7B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t="19574" b="25461"/>
          <a:stretch/>
        </p:blipFill>
        <p:spPr>
          <a:xfrm>
            <a:off x="6047458" y="4672737"/>
            <a:ext cx="5667619" cy="1805553"/>
          </a:xfrm>
          <a:prstGeom prst="rect">
            <a:avLst/>
          </a:prstGeom>
        </p:spPr>
      </p:pic>
      <p:grpSp>
        <p:nvGrpSpPr>
          <p:cNvPr id="5" name="组合 4">
            <a:extLst>
              <a:ext uri="{FF2B5EF4-FFF2-40B4-BE49-F238E27FC236}">
                <a16:creationId xmlns:a16="http://schemas.microsoft.com/office/drawing/2014/main" id="{ABF1BBA4-9032-4337-8899-D4019D1639FB}"/>
              </a:ext>
            </a:extLst>
          </p:cNvPr>
          <p:cNvGrpSpPr/>
          <p:nvPr/>
        </p:nvGrpSpPr>
        <p:grpSpPr>
          <a:xfrm>
            <a:off x="184521" y="1155503"/>
            <a:ext cx="5603492" cy="5328000"/>
            <a:chOff x="184521" y="1155503"/>
            <a:chExt cx="5603492" cy="5328000"/>
          </a:xfrm>
        </p:grpSpPr>
        <p:graphicFrame>
          <p:nvGraphicFramePr>
            <p:cNvPr id="6" name="对象 5">
              <a:extLst>
                <a:ext uri="{FF2B5EF4-FFF2-40B4-BE49-F238E27FC236}">
                  <a16:creationId xmlns:a16="http://schemas.microsoft.com/office/drawing/2014/main" id="{80DC0D68-DB88-4C07-A450-E7BB797E6535}"/>
                </a:ext>
              </a:extLst>
            </p:cNvPr>
            <p:cNvGraphicFramePr>
              <a:graphicFrameLocks noChangeAspect="1"/>
            </p:cNvGraphicFramePr>
            <p:nvPr/>
          </p:nvGraphicFramePr>
          <p:xfrm>
            <a:off x="840702" y="1155503"/>
            <a:ext cx="4461871" cy="5328000"/>
          </p:xfrm>
          <a:graphic>
            <a:graphicData uri="http://schemas.openxmlformats.org/presentationml/2006/ole">
              <mc:AlternateContent xmlns:mc="http://schemas.openxmlformats.org/markup-compatibility/2006">
                <mc:Choice xmlns:v="urn:schemas-microsoft-com:vml" Requires="v">
                  <p:oleObj name="ICAD" r:id="rId4" imgW="4857840" imgH="5800680" progId="ICAD.Drawing">
                    <p:embed/>
                  </p:oleObj>
                </mc:Choice>
                <mc:Fallback>
                  <p:oleObj name="ICAD" r:id="rId4" imgW="4857840" imgH="5800680" progId="ICAD.Drawing">
                    <p:embed/>
                    <p:pic>
                      <p:nvPicPr>
                        <p:cNvPr id="6" name="对象 5">
                          <a:extLst>
                            <a:ext uri="{FF2B5EF4-FFF2-40B4-BE49-F238E27FC236}">
                              <a16:creationId xmlns:a16="http://schemas.microsoft.com/office/drawing/2014/main" id="{80DC0D68-DB88-4C07-A450-E7BB797E6535}"/>
                            </a:ext>
                          </a:extLst>
                        </p:cNvPr>
                        <p:cNvPicPr/>
                        <p:nvPr/>
                      </p:nvPicPr>
                      <p:blipFill>
                        <a:blip r:embed="rId5"/>
                        <a:stretch>
                          <a:fillRect/>
                        </a:stretch>
                      </p:blipFill>
                      <p:spPr>
                        <a:xfrm>
                          <a:off x="840702" y="1155503"/>
                          <a:ext cx="4461871" cy="5328000"/>
                        </a:xfrm>
                        <a:prstGeom prst="rect">
                          <a:avLst/>
                        </a:prstGeom>
                      </p:spPr>
                    </p:pic>
                  </p:oleObj>
                </mc:Fallback>
              </mc:AlternateContent>
            </a:graphicData>
          </a:graphic>
        </p:graphicFrame>
        <p:sp>
          <p:nvSpPr>
            <p:cNvPr id="7" name="文本框 6">
              <a:extLst>
                <a:ext uri="{FF2B5EF4-FFF2-40B4-BE49-F238E27FC236}">
                  <a16:creationId xmlns:a16="http://schemas.microsoft.com/office/drawing/2014/main" id="{4F972C57-4952-47E9-A8AF-B086B5FD3034}"/>
                </a:ext>
              </a:extLst>
            </p:cNvPr>
            <p:cNvSpPr txBox="1"/>
            <p:nvPr/>
          </p:nvSpPr>
          <p:spPr>
            <a:xfrm>
              <a:off x="184521" y="5463152"/>
              <a:ext cx="800219" cy="276999"/>
            </a:xfrm>
            <a:prstGeom prst="rect">
              <a:avLst/>
            </a:prstGeom>
            <a:solidFill>
              <a:schemeClr val="accent1">
                <a:lumMod val="60000"/>
                <a:lumOff val="40000"/>
              </a:schemeClr>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直线行走</a:t>
              </a:r>
            </a:p>
          </p:txBody>
        </p:sp>
        <p:sp>
          <p:nvSpPr>
            <p:cNvPr id="8" name="文本框 7">
              <a:extLst>
                <a:ext uri="{FF2B5EF4-FFF2-40B4-BE49-F238E27FC236}">
                  <a16:creationId xmlns:a16="http://schemas.microsoft.com/office/drawing/2014/main" id="{8B9F3698-A661-4502-92B7-59DA340F4987}"/>
                </a:ext>
              </a:extLst>
            </p:cNvPr>
            <p:cNvSpPr txBox="1"/>
            <p:nvPr/>
          </p:nvSpPr>
          <p:spPr>
            <a:xfrm>
              <a:off x="338409" y="4871633"/>
              <a:ext cx="646331" cy="276999"/>
            </a:xfrm>
            <a:prstGeom prst="rect">
              <a:avLst/>
            </a:prstGeom>
            <a:solidFill>
              <a:schemeClr val="accent1">
                <a:lumMod val="60000"/>
                <a:lumOff val="40000"/>
              </a:schemeClr>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左行走</a:t>
              </a:r>
            </a:p>
          </p:txBody>
        </p:sp>
        <p:sp>
          <p:nvSpPr>
            <p:cNvPr id="9" name="文本框 8">
              <a:extLst>
                <a:ext uri="{FF2B5EF4-FFF2-40B4-BE49-F238E27FC236}">
                  <a16:creationId xmlns:a16="http://schemas.microsoft.com/office/drawing/2014/main" id="{C5FB04E1-68AD-48EA-84EF-52958615CF9A}"/>
                </a:ext>
              </a:extLst>
            </p:cNvPr>
            <p:cNvSpPr txBox="1"/>
            <p:nvPr/>
          </p:nvSpPr>
          <p:spPr>
            <a:xfrm>
              <a:off x="413750" y="4353118"/>
              <a:ext cx="582211" cy="276999"/>
            </a:xfrm>
            <a:prstGeom prst="rect">
              <a:avLst/>
            </a:prstGeom>
            <a:solidFill>
              <a:schemeClr val="accent1">
                <a:lumMod val="60000"/>
                <a:lumOff val="40000"/>
              </a:schemeClr>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动臂</a:t>
              </a: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882F0596-74DB-4692-A2D7-D1DBFE2F1B55}"/>
                </a:ext>
              </a:extLst>
            </p:cNvPr>
            <p:cNvSpPr txBox="1"/>
            <p:nvPr/>
          </p:nvSpPr>
          <p:spPr>
            <a:xfrm>
              <a:off x="492297" y="3584597"/>
              <a:ext cx="492443" cy="276999"/>
            </a:xfrm>
            <a:prstGeom prst="rect">
              <a:avLst/>
            </a:prstGeom>
            <a:solidFill>
              <a:schemeClr val="accent1">
                <a:lumMod val="60000"/>
                <a:lumOff val="40000"/>
              </a:schemeClr>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铲斗</a:t>
              </a:r>
            </a:p>
          </p:txBody>
        </p:sp>
        <p:sp>
          <p:nvSpPr>
            <p:cNvPr id="11" name="文本框 10">
              <a:extLst>
                <a:ext uri="{FF2B5EF4-FFF2-40B4-BE49-F238E27FC236}">
                  <a16:creationId xmlns:a16="http://schemas.microsoft.com/office/drawing/2014/main" id="{9AF14D17-CEBF-48AB-95DC-9865B450AA93}"/>
                </a:ext>
              </a:extLst>
            </p:cNvPr>
            <p:cNvSpPr txBox="1"/>
            <p:nvPr/>
          </p:nvSpPr>
          <p:spPr>
            <a:xfrm>
              <a:off x="413750" y="2541601"/>
              <a:ext cx="582211" cy="276999"/>
            </a:xfrm>
            <a:prstGeom prst="rect">
              <a:avLst/>
            </a:prstGeom>
            <a:solidFill>
              <a:schemeClr val="accent1">
                <a:lumMod val="60000"/>
                <a:lumOff val="40000"/>
              </a:schemeClr>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斗杆</a:t>
              </a: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9070471F-4995-4BE0-84B3-29BFC2E41591}"/>
                </a:ext>
              </a:extLst>
            </p:cNvPr>
            <p:cNvSpPr txBox="1"/>
            <p:nvPr/>
          </p:nvSpPr>
          <p:spPr>
            <a:xfrm>
              <a:off x="5141682" y="2541601"/>
              <a:ext cx="582211" cy="276999"/>
            </a:xfrm>
            <a:prstGeom prst="rect">
              <a:avLst/>
            </a:prstGeom>
            <a:solidFill>
              <a:schemeClr val="accent1">
                <a:lumMod val="60000"/>
                <a:lumOff val="40000"/>
              </a:schemeClr>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斗杆</a:t>
              </a:r>
              <a:r>
                <a:rPr lang="en-US" altLang="zh-CN" sz="1200" dirty="0">
                  <a:latin typeface="微软雅黑" panose="020B0503020204020204" pitchFamily="34" charset="-122"/>
                  <a:ea typeface="微软雅黑" panose="020B0503020204020204" pitchFamily="34" charset="-122"/>
                </a:rPr>
                <a:t>1</a:t>
              </a:r>
              <a:endParaRPr lang="zh-CN" altLang="en-US" sz="1200" dirty="0">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3B50C55-6CE6-4E9B-9BB7-A57819DA6E54}"/>
                </a:ext>
              </a:extLst>
            </p:cNvPr>
            <p:cNvSpPr txBox="1"/>
            <p:nvPr/>
          </p:nvSpPr>
          <p:spPr>
            <a:xfrm>
              <a:off x="5141682" y="3452491"/>
              <a:ext cx="492443" cy="276999"/>
            </a:xfrm>
            <a:prstGeom prst="rect">
              <a:avLst/>
            </a:prstGeom>
            <a:solidFill>
              <a:schemeClr val="accent1">
                <a:lumMod val="60000"/>
                <a:lumOff val="40000"/>
              </a:schemeClr>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备用</a:t>
              </a:r>
            </a:p>
          </p:txBody>
        </p:sp>
        <p:sp>
          <p:nvSpPr>
            <p:cNvPr id="15" name="文本框 14">
              <a:extLst>
                <a:ext uri="{FF2B5EF4-FFF2-40B4-BE49-F238E27FC236}">
                  <a16:creationId xmlns:a16="http://schemas.microsoft.com/office/drawing/2014/main" id="{E0B44A1F-EBB2-479E-AA37-24F3B48D9EC6}"/>
                </a:ext>
              </a:extLst>
            </p:cNvPr>
            <p:cNvSpPr txBox="1"/>
            <p:nvPr/>
          </p:nvSpPr>
          <p:spPr>
            <a:xfrm>
              <a:off x="5141682" y="4224881"/>
              <a:ext cx="582211" cy="276999"/>
            </a:xfrm>
            <a:prstGeom prst="rect">
              <a:avLst/>
            </a:prstGeom>
            <a:solidFill>
              <a:schemeClr val="accent1">
                <a:lumMod val="60000"/>
                <a:lumOff val="40000"/>
              </a:schemeClr>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动臂</a:t>
              </a:r>
              <a:r>
                <a:rPr lang="en-US" altLang="zh-CN" sz="1200" dirty="0">
                  <a:latin typeface="微软雅黑" panose="020B0503020204020204" pitchFamily="34" charset="-122"/>
                  <a:ea typeface="微软雅黑" panose="020B0503020204020204" pitchFamily="34" charset="-122"/>
                </a:rPr>
                <a:t>2</a:t>
              </a:r>
              <a:endParaRPr lang="zh-CN" altLang="en-US" sz="1200" dirty="0">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16CE2FF5-08E1-4E4A-9FEB-656424365F06}"/>
                </a:ext>
              </a:extLst>
            </p:cNvPr>
            <p:cNvSpPr txBox="1"/>
            <p:nvPr/>
          </p:nvSpPr>
          <p:spPr>
            <a:xfrm>
              <a:off x="5141682" y="4851021"/>
              <a:ext cx="492443" cy="276999"/>
            </a:xfrm>
            <a:prstGeom prst="rect">
              <a:avLst/>
            </a:prstGeom>
            <a:solidFill>
              <a:schemeClr val="accent1">
                <a:lumMod val="60000"/>
                <a:lumOff val="40000"/>
              </a:schemeClr>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回转</a:t>
              </a:r>
            </a:p>
          </p:txBody>
        </p:sp>
        <p:sp>
          <p:nvSpPr>
            <p:cNvPr id="17" name="文本框 16">
              <a:extLst>
                <a:ext uri="{FF2B5EF4-FFF2-40B4-BE49-F238E27FC236}">
                  <a16:creationId xmlns:a16="http://schemas.microsoft.com/office/drawing/2014/main" id="{9BBA97DC-E6C2-4BF3-B33F-1BEC80569CAA}"/>
                </a:ext>
              </a:extLst>
            </p:cNvPr>
            <p:cNvSpPr txBox="1"/>
            <p:nvPr/>
          </p:nvSpPr>
          <p:spPr>
            <a:xfrm>
              <a:off x="5141682" y="5410902"/>
              <a:ext cx="646331" cy="276999"/>
            </a:xfrm>
            <a:prstGeom prst="rect">
              <a:avLst/>
            </a:prstGeom>
            <a:solidFill>
              <a:schemeClr val="accent1">
                <a:lumMod val="60000"/>
                <a:lumOff val="40000"/>
              </a:schemeClr>
            </a:solid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右行走</a:t>
              </a:r>
            </a:p>
          </p:txBody>
        </p:sp>
      </p:grpSp>
      <p:sp>
        <p:nvSpPr>
          <p:cNvPr id="18" name="矩形 17">
            <a:extLst>
              <a:ext uri="{FF2B5EF4-FFF2-40B4-BE49-F238E27FC236}">
                <a16:creationId xmlns:a16="http://schemas.microsoft.com/office/drawing/2014/main" id="{AC28489B-9436-4C2F-93A5-DF2D3F3D14DA}"/>
              </a:ext>
            </a:extLst>
          </p:cNvPr>
          <p:cNvSpPr/>
          <p:nvPr/>
        </p:nvSpPr>
        <p:spPr>
          <a:xfrm>
            <a:off x="302527" y="691582"/>
            <a:ext cx="2031325" cy="369332"/>
          </a:xfrm>
          <a:prstGeom prst="rect">
            <a:avLst/>
          </a:prstGeom>
        </p:spPr>
        <p:txBody>
          <a:bodyPr wrap="none">
            <a:spAutoFit/>
          </a:bodyPr>
          <a:lstStyle/>
          <a:p>
            <a:r>
              <a:rPr lang="zh-CN" altLang="en-US" dirty="0"/>
              <a:t>主阀中位工作原理</a:t>
            </a:r>
          </a:p>
        </p:txBody>
      </p:sp>
    </p:spTree>
    <p:extLst>
      <p:ext uri="{BB962C8B-B14F-4D97-AF65-F5344CB8AC3E}">
        <p14:creationId xmlns:p14="http://schemas.microsoft.com/office/powerpoint/2010/main" val="1909190875"/>
      </p:ext>
    </p:extLst>
  </p:cSld>
  <p:clrMapOvr>
    <a:masterClrMapping/>
  </p:clrMapOvr>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2115" y="722397"/>
            <a:ext cx="147348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抽真空作业</a:t>
            </a:r>
            <a:r>
              <a:rPr lang="en-US" altLang="zh-CN" dirty="0">
                <a:solidFill>
                  <a:srgbClr val="FF0000"/>
                </a:solidFill>
                <a:latin typeface="微软雅黑" panose="020B0503020204020204" pitchFamily="34" charset="-122"/>
                <a:ea typeface="微软雅黑" panose="020B0503020204020204" pitchFamily="34" charset="-122"/>
              </a:rPr>
              <a:t>4</a:t>
            </a:r>
          </a:p>
        </p:txBody>
      </p:sp>
      <p:sp>
        <p:nvSpPr>
          <p:cNvPr id="5" name="object 4"/>
          <p:cNvSpPr/>
          <p:nvPr/>
        </p:nvSpPr>
        <p:spPr>
          <a:xfrm>
            <a:off x="5325113" y="1180454"/>
            <a:ext cx="3148584" cy="3048000"/>
          </a:xfrm>
          <a:prstGeom prst="rect">
            <a:avLst/>
          </a:prstGeom>
          <a:blipFill>
            <a:blip r:embed="rId2" cstate="print"/>
            <a:stretch>
              <a:fillRect/>
            </a:stretch>
          </a:blipFill>
        </p:spPr>
        <p:txBody>
          <a:bodyPr wrap="square" lIns="0" tIns="0" rIns="0" bIns="0" rtlCol="0">
            <a:noAutofit/>
          </a:bodyPr>
          <a:lstStyle/>
          <a:p>
            <a:endParaRPr/>
          </a:p>
        </p:txBody>
      </p:sp>
      <p:sp>
        <p:nvSpPr>
          <p:cNvPr id="6" name="object 5"/>
          <p:cNvSpPr/>
          <p:nvPr/>
        </p:nvSpPr>
        <p:spPr>
          <a:xfrm>
            <a:off x="5320542" y="1175881"/>
            <a:ext cx="3157728" cy="3057144"/>
          </a:xfrm>
          <a:custGeom>
            <a:avLst/>
            <a:gdLst/>
            <a:ahLst/>
            <a:cxnLst/>
            <a:rect l="l" t="t" r="r" b="b"/>
            <a:pathLst>
              <a:path w="3157728" h="3057144">
                <a:moveTo>
                  <a:pt x="0" y="3057144"/>
                </a:moveTo>
                <a:lnTo>
                  <a:pt x="3157728" y="3057144"/>
                </a:lnTo>
                <a:lnTo>
                  <a:pt x="3157728" y="0"/>
                </a:lnTo>
                <a:lnTo>
                  <a:pt x="0" y="0"/>
                </a:lnTo>
                <a:lnTo>
                  <a:pt x="0" y="3057144"/>
                </a:lnTo>
                <a:close/>
              </a:path>
            </a:pathLst>
          </a:custGeom>
          <a:ln w="9144">
            <a:solidFill>
              <a:srgbClr val="000000"/>
            </a:solidFill>
          </a:ln>
        </p:spPr>
        <p:txBody>
          <a:bodyPr wrap="square" lIns="0" tIns="0" rIns="0" bIns="0" rtlCol="0">
            <a:noAutofit/>
          </a:bodyPr>
          <a:lstStyle/>
          <a:p>
            <a:endParaRPr/>
          </a:p>
        </p:txBody>
      </p:sp>
      <p:sp>
        <p:nvSpPr>
          <p:cNvPr id="7" name="object 6"/>
          <p:cNvSpPr/>
          <p:nvPr/>
        </p:nvSpPr>
        <p:spPr>
          <a:xfrm>
            <a:off x="8600034" y="3932695"/>
            <a:ext cx="3124200" cy="2346960"/>
          </a:xfrm>
          <a:prstGeom prst="rect">
            <a:avLst/>
          </a:prstGeom>
          <a:blipFill>
            <a:blip r:embed="rId3" cstate="print"/>
            <a:stretch>
              <a:fillRect/>
            </a:stretch>
          </a:blipFill>
        </p:spPr>
        <p:txBody>
          <a:bodyPr wrap="square" lIns="0" tIns="0" rIns="0" bIns="0" rtlCol="0">
            <a:noAutofit/>
          </a:bodyPr>
          <a:lstStyle/>
          <a:p>
            <a:endParaRPr/>
          </a:p>
        </p:txBody>
      </p:sp>
      <p:sp>
        <p:nvSpPr>
          <p:cNvPr id="8" name="object 7"/>
          <p:cNvSpPr/>
          <p:nvPr/>
        </p:nvSpPr>
        <p:spPr>
          <a:xfrm>
            <a:off x="8595462" y="3928123"/>
            <a:ext cx="3133344" cy="2356104"/>
          </a:xfrm>
          <a:custGeom>
            <a:avLst/>
            <a:gdLst/>
            <a:ahLst/>
            <a:cxnLst/>
            <a:rect l="l" t="t" r="r" b="b"/>
            <a:pathLst>
              <a:path w="3133344" h="2356104">
                <a:moveTo>
                  <a:pt x="0" y="2356104"/>
                </a:moveTo>
                <a:lnTo>
                  <a:pt x="3133344" y="2356104"/>
                </a:lnTo>
                <a:lnTo>
                  <a:pt x="3133344" y="0"/>
                </a:lnTo>
                <a:lnTo>
                  <a:pt x="0" y="0"/>
                </a:lnTo>
                <a:lnTo>
                  <a:pt x="0" y="2356104"/>
                </a:lnTo>
                <a:close/>
              </a:path>
            </a:pathLst>
          </a:custGeom>
          <a:ln w="9143">
            <a:solidFill>
              <a:srgbClr val="000000"/>
            </a:solidFill>
          </a:ln>
        </p:spPr>
        <p:txBody>
          <a:bodyPr wrap="square" lIns="0" tIns="0" rIns="0" bIns="0" rtlCol="0">
            <a:noAutofit/>
          </a:bodyPr>
          <a:lstStyle/>
          <a:p>
            <a:endParaRPr/>
          </a:p>
        </p:txBody>
      </p:sp>
      <p:sp>
        <p:nvSpPr>
          <p:cNvPr id="9" name="文本框 8"/>
          <p:cNvSpPr txBox="1"/>
          <p:nvPr/>
        </p:nvSpPr>
        <p:spPr>
          <a:xfrm>
            <a:off x="188942" y="1385126"/>
            <a:ext cx="5070718" cy="4395049"/>
          </a:xfrm>
          <a:prstGeom prst="rect">
            <a:avLst/>
          </a:prstGeom>
          <a:noFill/>
        </p:spPr>
        <p:txBody>
          <a:bodyPr wrap="square" rtlCol="0">
            <a:spAutoFit/>
          </a:bodyPr>
          <a:lstStyle/>
          <a:p>
            <a:pPr>
              <a:spcAft>
                <a:spcPts val="1200"/>
              </a:spcAft>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漏气检查</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将原来接在真空泵的充气软管（绿）接到氟罐上；</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充气软管（绿）接在歧管压力表上，打开氟罐用阀门，再摁压压力表的放气阀（注意不要用手直接摁压放气阀，防止冷媒喷出冻伤），借制冷剂的压力将充气软管内原有空气排出（嗞的声音发出时松开放气阀）；</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充填制冷剂至低压表读数</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0.1MPa(1kgf/cm</a:t>
            </a:r>
            <a:r>
              <a:rPr lang="en-US" altLang="zh-CN" sz="1600" baseline="30000" dirty="0">
                <a:latin typeface="微软雅黑" panose="020B0503020204020204" pitchFamily="34" charset="-122"/>
                <a:ea typeface="微软雅黑" panose="020B0503020204020204" pitchFamily="34" charset="-122"/>
                <a:cs typeface="Times New Roman" panose="02020603050405020304" pitchFamily="18" charset="0"/>
              </a:rPr>
              <a:t>2</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为止，此时歧管压力表高压阀是打开的，填充完毕后关闭高压阀；</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为慎重起见，用漏气检漏仪检查冷却系统内有无漏气现象；</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30000"/>
              </a:lnSpc>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若有漏气处，要进行修正（拧紧）。</a:t>
            </a:r>
          </a:p>
        </p:txBody>
      </p:sp>
    </p:spTree>
    <p:extLst>
      <p:ext uri="{BB962C8B-B14F-4D97-AF65-F5344CB8AC3E}">
        <p14:creationId xmlns:p14="http://schemas.microsoft.com/office/powerpoint/2010/main" val="3699475372"/>
      </p:ext>
    </p:extLst>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5620" y="756011"/>
            <a:ext cx="156966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制冷剂的注入</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 name="object 7"/>
          <p:cNvSpPr/>
          <p:nvPr/>
        </p:nvSpPr>
        <p:spPr>
          <a:xfrm>
            <a:off x="6613903" y="1863483"/>
            <a:ext cx="3429000" cy="3201924"/>
          </a:xfrm>
          <a:prstGeom prst="rect">
            <a:avLst/>
          </a:prstGeom>
          <a:blipFill>
            <a:blip r:embed="rId2" cstate="print"/>
            <a:stretch>
              <a:fillRect/>
            </a:stretch>
          </a:blipFill>
        </p:spPr>
        <p:txBody>
          <a:bodyPr wrap="square" lIns="0" tIns="0" rIns="0" bIns="0" rtlCol="0">
            <a:noAutofit/>
          </a:bodyPr>
          <a:lstStyle/>
          <a:p>
            <a:endParaRPr/>
          </a:p>
        </p:txBody>
      </p:sp>
      <p:sp>
        <p:nvSpPr>
          <p:cNvPr id="5" name="文本框 4"/>
          <p:cNvSpPr txBox="1"/>
          <p:nvPr/>
        </p:nvSpPr>
        <p:spPr>
          <a:xfrm>
            <a:off x="498526" y="1365847"/>
            <a:ext cx="5105400" cy="2339102"/>
          </a:xfrm>
          <a:prstGeom prst="rect">
            <a:avLst/>
          </a:prstGeom>
          <a:noFill/>
        </p:spPr>
        <p:txBody>
          <a:bodyPr wrap="square" rtlCol="0">
            <a:spAutoFit/>
          </a:bodyPr>
          <a:lstStyle/>
          <a:p>
            <a:pPr>
              <a:spcAft>
                <a:spcPts val="1200"/>
              </a:spcAft>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rPr>
              <a:t>制冷剂的充入方法剂填充量：</a:t>
            </a:r>
            <a:endParaRPr lang="en-US" altLang="zh-CN" sz="2000" dirty="0">
              <a:latin typeface="微软雅黑" panose="020B0503020204020204" pitchFamily="34" charset="-122"/>
              <a:ea typeface="微软雅黑" panose="020B0503020204020204" pitchFamily="34" charset="-122"/>
            </a:endParaRPr>
          </a:p>
          <a:p>
            <a:pPr>
              <a:spcAft>
                <a:spcPts val="1200"/>
              </a:spcAft>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确认充入制冷剂的种类：</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HFC-134a</a:t>
            </a:r>
          </a:p>
          <a:p>
            <a:pPr>
              <a:spcAft>
                <a:spcPts val="1200"/>
              </a:spcAft>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制冷剂封入量</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参考各车型冷媒封入量</a:t>
            </a:r>
            <a:r>
              <a:rPr lang="en-US" altLang="zh-CN" sz="1600" dirty="0">
                <a:latin typeface="微软雅黑" panose="020B0503020204020204" pitchFamily="34" charset="-122"/>
                <a:ea typeface="微软雅黑" panose="020B0503020204020204" pitchFamily="34" charset="-122"/>
              </a:rPr>
              <a:t>)</a:t>
            </a: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制冷剂封入方法：严禁从低压侧充入液体制冷剂，防止压缩机吸入液态冷媒，发生液击损坏压缩机。如果作业失败需重新再次作业时，必须将充入后的制冷剂放出后再重新充入。</a:t>
            </a:r>
          </a:p>
        </p:txBody>
      </p:sp>
      <p:sp>
        <p:nvSpPr>
          <p:cNvPr id="6" name="文本框 5"/>
          <p:cNvSpPr txBox="1"/>
          <p:nvPr/>
        </p:nvSpPr>
        <p:spPr>
          <a:xfrm>
            <a:off x="498526" y="3942022"/>
            <a:ext cx="5800243" cy="2246769"/>
          </a:xfrm>
          <a:prstGeom prst="rect">
            <a:avLst/>
          </a:prstGeom>
          <a:noFill/>
        </p:spPr>
        <p:txBody>
          <a:bodyPr wrap="square" rtlCol="0">
            <a:spAutoFit/>
          </a:bodyPr>
          <a:lstStyle/>
          <a:p>
            <a:pPr>
              <a:spcAft>
                <a:spcPts val="1200"/>
              </a:spcAft>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latin typeface="微软雅黑" panose="020B0503020204020204" pitchFamily="34" charset="-122"/>
                <a:ea typeface="微软雅黑" panose="020B0503020204020204" pitchFamily="34" charset="-122"/>
              </a:rPr>
              <a:t>通过观察窗检查制冷剂在空调系统内的流动状态：</a:t>
            </a:r>
            <a:endParaRPr lang="en-US" altLang="zh-CN" sz="2000" dirty="0">
              <a:latin typeface="微软雅黑" panose="020B0503020204020204" pitchFamily="34" charset="-122"/>
              <a:ea typeface="微软雅黑" panose="020B0503020204020204" pitchFamily="34" charset="-122"/>
            </a:endParaRPr>
          </a:p>
          <a:p>
            <a:pPr>
              <a:spcAft>
                <a:spcPts val="1200"/>
              </a:spcAft>
            </a:pPr>
            <a:r>
              <a:rPr lang="zh-CN" altLang="en-US" sz="1600" dirty="0">
                <a:latin typeface="微软雅黑" panose="020B0503020204020204" pitchFamily="34" charset="-122"/>
                <a:ea typeface="微软雅黑" panose="020B0503020204020204" pitchFamily="34" charset="-122"/>
              </a:rPr>
              <a:t>观察窗通常安装在储液器上或者其连接管路上。</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适当量注入：制冷剂流动时几乎见不到气泡。当逐渐地将发动机由怠速加速到</a:t>
            </a:r>
            <a:r>
              <a:rPr lang="en-US" altLang="zh-CN" sz="1600" dirty="0">
                <a:latin typeface="微软雅黑" panose="020B0503020204020204" pitchFamily="34" charset="-122"/>
                <a:ea typeface="微软雅黑" panose="020B0503020204020204" pitchFamily="34" charset="-122"/>
              </a:rPr>
              <a:t>1500</a:t>
            </a:r>
            <a:r>
              <a:rPr lang="zh-CN" altLang="en-US" sz="1600" dirty="0">
                <a:latin typeface="微软雅黑" panose="020B0503020204020204" pitchFamily="34" charset="-122"/>
                <a:ea typeface="微软雅黑" panose="020B0503020204020204" pitchFamily="34" charset="-122"/>
              </a:rPr>
              <a:t>转</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分时，气泡消失，制冷剂透明。</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过量注入：制冷剂流动时见不到气泡。</a:t>
            </a:r>
            <a:endParaRPr lang="en-US" altLang="zh-CN" sz="1600" dirty="0">
              <a:latin typeface="微软雅黑" panose="020B0503020204020204" pitchFamily="34" charset="-122"/>
              <a:ea typeface="微软雅黑" panose="020B0503020204020204" pitchFamily="34" charset="-122"/>
            </a:endParaRPr>
          </a:p>
          <a:p>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不足量注入：制冷剂流动时常见气泡。</a:t>
            </a:r>
          </a:p>
        </p:txBody>
      </p:sp>
    </p:spTree>
    <p:extLst>
      <p:ext uri="{BB962C8B-B14F-4D97-AF65-F5344CB8AC3E}">
        <p14:creationId xmlns:p14="http://schemas.microsoft.com/office/powerpoint/2010/main" val="3584725912"/>
      </p:ext>
    </p:extLst>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47871" y="745644"/>
            <a:ext cx="4012637"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充填制冷剂作业</a:t>
            </a:r>
            <a:r>
              <a:rPr lang="en-US" altLang="zh-CN" dirty="0">
                <a:solidFill>
                  <a:srgbClr val="FF0000"/>
                </a:solidFill>
                <a:latin typeface="微软雅黑" panose="020B0503020204020204" pitchFamily="34" charset="-122"/>
                <a:ea typeface="微软雅黑" panose="020B0503020204020204" pitchFamily="34" charset="-122"/>
              </a:rPr>
              <a:t>1</a:t>
            </a:r>
            <a:r>
              <a:rPr lang="zh-CN" altLang="en-US" dirty="0">
                <a:solidFill>
                  <a:srgbClr val="FF0000"/>
                </a:solidFill>
                <a:latin typeface="微软雅黑" panose="020B0503020204020204" pitchFamily="34" charset="-122"/>
                <a:ea typeface="微软雅黑" panose="020B0503020204020204" pitchFamily="34" charset="-122"/>
              </a:rPr>
              <a:t>（非冷媒充注作业）</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 name="object 4"/>
          <p:cNvSpPr/>
          <p:nvPr/>
        </p:nvSpPr>
        <p:spPr>
          <a:xfrm>
            <a:off x="958312" y="2842594"/>
            <a:ext cx="8763000" cy="2785872"/>
          </a:xfrm>
          <a:prstGeom prst="rect">
            <a:avLst/>
          </a:prstGeom>
          <a:blipFill>
            <a:blip r:embed="rId2" cstate="print"/>
            <a:stretch>
              <a:fillRect/>
            </a:stretch>
          </a:blipFill>
        </p:spPr>
        <p:txBody>
          <a:bodyPr wrap="square" lIns="0" tIns="0" rIns="0" bIns="0" rtlCol="0">
            <a:noAutofit/>
          </a:bodyPr>
          <a:lstStyle/>
          <a:p>
            <a:endParaRPr/>
          </a:p>
        </p:txBody>
      </p:sp>
      <p:sp>
        <p:nvSpPr>
          <p:cNvPr id="5" name="object 5"/>
          <p:cNvSpPr/>
          <p:nvPr/>
        </p:nvSpPr>
        <p:spPr>
          <a:xfrm>
            <a:off x="953740" y="2838022"/>
            <a:ext cx="8772144" cy="2795016"/>
          </a:xfrm>
          <a:custGeom>
            <a:avLst/>
            <a:gdLst/>
            <a:ahLst/>
            <a:cxnLst/>
            <a:rect l="l" t="t" r="r" b="b"/>
            <a:pathLst>
              <a:path w="8772144" h="2795016">
                <a:moveTo>
                  <a:pt x="0" y="2795016"/>
                </a:moveTo>
                <a:lnTo>
                  <a:pt x="8772144" y="2795016"/>
                </a:lnTo>
                <a:lnTo>
                  <a:pt x="8772144" y="0"/>
                </a:lnTo>
                <a:lnTo>
                  <a:pt x="0" y="0"/>
                </a:lnTo>
                <a:lnTo>
                  <a:pt x="0" y="2795016"/>
                </a:lnTo>
                <a:close/>
              </a:path>
            </a:pathLst>
          </a:custGeom>
          <a:ln w="9144">
            <a:solidFill>
              <a:srgbClr val="000000"/>
            </a:solidFill>
          </a:ln>
        </p:spPr>
        <p:txBody>
          <a:bodyPr wrap="square" lIns="0" tIns="0" rIns="0" bIns="0" rtlCol="0">
            <a:noAutofit/>
          </a:bodyPr>
          <a:lstStyle/>
          <a:p>
            <a:endParaRPr/>
          </a:p>
        </p:txBody>
      </p:sp>
      <p:sp>
        <p:nvSpPr>
          <p:cNvPr id="6" name="文本框 5"/>
          <p:cNvSpPr txBox="1"/>
          <p:nvPr/>
        </p:nvSpPr>
        <p:spPr>
          <a:xfrm>
            <a:off x="347871" y="1340243"/>
            <a:ext cx="6934200" cy="369332"/>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抽真空作业完毕后，按着按照下面的要领向冷却系统内充填制冷剂</a:t>
            </a:r>
            <a:r>
              <a:rPr lang="zh-CN" altLang="en-US" dirty="0"/>
              <a:t>：</a:t>
            </a:r>
          </a:p>
        </p:txBody>
      </p:sp>
    </p:spTree>
    <p:extLst>
      <p:ext uri="{BB962C8B-B14F-4D97-AF65-F5344CB8AC3E}">
        <p14:creationId xmlns:p14="http://schemas.microsoft.com/office/powerpoint/2010/main" val="2626920178"/>
      </p:ext>
    </p:extLst>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54881" y="730146"/>
            <a:ext cx="1935145"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充填制冷剂作业</a:t>
            </a:r>
            <a:r>
              <a:rPr lang="en-US" altLang="zh-CN" dirty="0">
                <a:solidFill>
                  <a:srgbClr val="FF0000"/>
                </a:solidFill>
                <a:latin typeface="微软雅黑" panose="020B0503020204020204" pitchFamily="34" charset="-122"/>
                <a:ea typeface="微软雅黑" panose="020B0503020204020204" pitchFamily="34" charset="-122"/>
              </a:rPr>
              <a:t>2</a:t>
            </a:r>
          </a:p>
        </p:txBody>
      </p:sp>
      <p:sp>
        <p:nvSpPr>
          <p:cNvPr id="4" name="object 3"/>
          <p:cNvSpPr/>
          <p:nvPr/>
        </p:nvSpPr>
        <p:spPr>
          <a:xfrm>
            <a:off x="407281" y="4215539"/>
            <a:ext cx="5070718" cy="1846659"/>
          </a:xfrm>
          <a:custGeom>
            <a:avLst/>
            <a:gdLst/>
            <a:ahLst/>
            <a:cxnLst/>
            <a:rect l="l" t="t" r="r" b="b"/>
            <a:pathLst>
              <a:path w="4267200" h="1702307">
                <a:moveTo>
                  <a:pt x="0" y="1702307"/>
                </a:moveTo>
                <a:lnTo>
                  <a:pt x="4267200" y="1702307"/>
                </a:lnTo>
                <a:lnTo>
                  <a:pt x="4267200" y="0"/>
                </a:lnTo>
                <a:lnTo>
                  <a:pt x="0" y="0"/>
                </a:lnTo>
                <a:lnTo>
                  <a:pt x="0" y="1702307"/>
                </a:lnTo>
                <a:close/>
              </a:path>
            </a:pathLst>
          </a:custGeom>
          <a:ln w="9144">
            <a:solidFill>
              <a:srgbClr val="000000"/>
            </a:solidFill>
          </a:ln>
        </p:spPr>
        <p:txBody>
          <a:bodyPr wrap="square" lIns="0" tIns="0" rIns="0" bIns="0" rtlCol="0">
            <a:noAutofit/>
          </a:bodyPr>
          <a:lstStyle/>
          <a:p>
            <a:endParaRPr/>
          </a:p>
        </p:txBody>
      </p:sp>
      <p:sp>
        <p:nvSpPr>
          <p:cNvPr id="6" name="object 5"/>
          <p:cNvSpPr/>
          <p:nvPr/>
        </p:nvSpPr>
        <p:spPr>
          <a:xfrm>
            <a:off x="5634971" y="1871912"/>
            <a:ext cx="2866644" cy="3057144"/>
          </a:xfrm>
          <a:prstGeom prst="rect">
            <a:avLst/>
          </a:prstGeom>
          <a:blipFill>
            <a:blip r:embed="rId2" cstate="print"/>
            <a:stretch>
              <a:fillRect/>
            </a:stretch>
          </a:blipFill>
        </p:spPr>
        <p:txBody>
          <a:bodyPr wrap="square" lIns="0" tIns="0" rIns="0" bIns="0" rtlCol="0">
            <a:noAutofit/>
          </a:bodyPr>
          <a:lstStyle/>
          <a:p>
            <a:endParaRPr/>
          </a:p>
        </p:txBody>
      </p:sp>
      <p:sp>
        <p:nvSpPr>
          <p:cNvPr id="7" name="object 6"/>
          <p:cNvSpPr/>
          <p:nvPr/>
        </p:nvSpPr>
        <p:spPr>
          <a:xfrm>
            <a:off x="5630399" y="1867339"/>
            <a:ext cx="2875787" cy="3066288"/>
          </a:xfrm>
          <a:custGeom>
            <a:avLst/>
            <a:gdLst/>
            <a:ahLst/>
            <a:cxnLst/>
            <a:rect l="l" t="t" r="r" b="b"/>
            <a:pathLst>
              <a:path w="2875787" h="3066288">
                <a:moveTo>
                  <a:pt x="0" y="3066288"/>
                </a:moveTo>
                <a:lnTo>
                  <a:pt x="2875787" y="3066288"/>
                </a:lnTo>
                <a:lnTo>
                  <a:pt x="2875787" y="0"/>
                </a:lnTo>
                <a:lnTo>
                  <a:pt x="0" y="0"/>
                </a:lnTo>
                <a:lnTo>
                  <a:pt x="0" y="3066288"/>
                </a:lnTo>
                <a:close/>
              </a:path>
            </a:pathLst>
          </a:custGeom>
          <a:ln w="9144">
            <a:solidFill>
              <a:srgbClr val="000000"/>
            </a:solidFill>
          </a:ln>
        </p:spPr>
        <p:txBody>
          <a:bodyPr wrap="square" lIns="0" tIns="0" rIns="0" bIns="0" rtlCol="0">
            <a:noAutofit/>
          </a:bodyPr>
          <a:lstStyle/>
          <a:p>
            <a:endParaRPr/>
          </a:p>
        </p:txBody>
      </p:sp>
      <p:sp>
        <p:nvSpPr>
          <p:cNvPr id="8" name="object 7"/>
          <p:cNvSpPr/>
          <p:nvPr/>
        </p:nvSpPr>
        <p:spPr>
          <a:xfrm>
            <a:off x="5787371" y="3395912"/>
            <a:ext cx="457200" cy="228600"/>
          </a:xfrm>
          <a:custGeom>
            <a:avLst/>
            <a:gdLst/>
            <a:ahLst/>
            <a:cxnLst/>
            <a:rect l="l" t="t" r="r" b="b"/>
            <a:pathLst>
              <a:path w="457200" h="228600">
                <a:moveTo>
                  <a:pt x="0" y="228600"/>
                </a:moveTo>
                <a:lnTo>
                  <a:pt x="457200" y="228600"/>
                </a:lnTo>
                <a:lnTo>
                  <a:pt x="457200" y="0"/>
                </a:lnTo>
                <a:lnTo>
                  <a:pt x="0" y="0"/>
                </a:lnTo>
                <a:lnTo>
                  <a:pt x="0" y="228600"/>
                </a:lnTo>
                <a:close/>
              </a:path>
            </a:pathLst>
          </a:custGeom>
          <a:solidFill>
            <a:srgbClr val="FFFFFF"/>
          </a:solidFill>
        </p:spPr>
        <p:txBody>
          <a:bodyPr wrap="square" lIns="0" tIns="0" rIns="0" bIns="0" rtlCol="0">
            <a:noAutofit/>
          </a:bodyPr>
          <a:lstStyle/>
          <a:p>
            <a:endParaRPr/>
          </a:p>
        </p:txBody>
      </p:sp>
      <p:sp>
        <p:nvSpPr>
          <p:cNvPr id="11" name="object 11"/>
          <p:cNvSpPr/>
          <p:nvPr/>
        </p:nvSpPr>
        <p:spPr>
          <a:xfrm>
            <a:off x="8642279" y="2723827"/>
            <a:ext cx="2895600" cy="2209800"/>
          </a:xfrm>
          <a:prstGeom prst="rect">
            <a:avLst/>
          </a:prstGeom>
          <a:blipFill>
            <a:blip r:embed="rId3" cstate="print"/>
            <a:stretch>
              <a:fillRect/>
            </a:stretch>
          </a:blipFill>
        </p:spPr>
        <p:txBody>
          <a:bodyPr wrap="square" lIns="0" tIns="0" rIns="0" bIns="0" rtlCol="0">
            <a:noAutofit/>
          </a:bodyPr>
          <a:lstStyle/>
          <a:p>
            <a:endParaRPr/>
          </a:p>
        </p:txBody>
      </p:sp>
      <p:sp>
        <p:nvSpPr>
          <p:cNvPr id="12" name="object 12"/>
          <p:cNvSpPr/>
          <p:nvPr/>
        </p:nvSpPr>
        <p:spPr>
          <a:xfrm>
            <a:off x="8637707" y="2719255"/>
            <a:ext cx="2904744" cy="2218944"/>
          </a:xfrm>
          <a:custGeom>
            <a:avLst/>
            <a:gdLst/>
            <a:ahLst/>
            <a:cxnLst/>
            <a:rect l="l" t="t" r="r" b="b"/>
            <a:pathLst>
              <a:path w="2904744" h="2218944">
                <a:moveTo>
                  <a:pt x="0" y="2218944"/>
                </a:moveTo>
                <a:lnTo>
                  <a:pt x="2904744" y="2218944"/>
                </a:lnTo>
                <a:lnTo>
                  <a:pt x="2904744" y="0"/>
                </a:lnTo>
                <a:lnTo>
                  <a:pt x="0" y="0"/>
                </a:lnTo>
                <a:lnTo>
                  <a:pt x="0" y="2218944"/>
                </a:lnTo>
                <a:close/>
              </a:path>
            </a:pathLst>
          </a:custGeom>
          <a:ln w="9144">
            <a:solidFill>
              <a:srgbClr val="000000"/>
            </a:solidFill>
          </a:ln>
        </p:spPr>
        <p:txBody>
          <a:bodyPr wrap="square" lIns="0" tIns="0" rIns="0" bIns="0" rtlCol="0">
            <a:noAutofit/>
          </a:bodyPr>
          <a:lstStyle/>
          <a:p>
            <a:endParaRPr/>
          </a:p>
        </p:txBody>
      </p:sp>
      <p:sp>
        <p:nvSpPr>
          <p:cNvPr id="10" name="文本框 9"/>
          <p:cNvSpPr txBox="1"/>
          <p:nvPr/>
        </p:nvSpPr>
        <p:spPr>
          <a:xfrm>
            <a:off x="402709" y="1145790"/>
            <a:ext cx="5070718" cy="2446824"/>
          </a:xfrm>
          <a:prstGeom prst="rect">
            <a:avLst/>
          </a:prstGeom>
          <a:noFill/>
        </p:spPr>
        <p:txBody>
          <a:bodyPr wrap="square" rtlCol="0">
            <a:spAutoFit/>
          </a:bodyPr>
          <a:lstStyle/>
          <a:p>
            <a:pPr>
              <a:spcAft>
                <a:spcPts val="600"/>
              </a:spcAft>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从高压侧充填</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把歧管压力表的充气软管（绿）从真空泵上卸下，接到氟罐上；</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氟罐阀门打开，压下歧管压力表一侧的放气阀，借制冷剂的压力将原来充气软管中的空气排出（注：此时“嗞”的声音伴随制冷剂放出后松开放气阀，严禁用手直接按压放气阀，防止冻伤）；</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发动机停止状态下，打开歧管压力表的高压阀和氟罐用阀门充入制冷剂。</a:t>
            </a:r>
          </a:p>
        </p:txBody>
      </p:sp>
      <p:sp>
        <p:nvSpPr>
          <p:cNvPr id="13" name="文本框 12"/>
          <p:cNvSpPr txBox="1"/>
          <p:nvPr/>
        </p:nvSpPr>
        <p:spPr>
          <a:xfrm>
            <a:off x="488053" y="3488451"/>
            <a:ext cx="5070718" cy="584775"/>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注：如果不能填充到规定量，关闭歧管压力表的高压阀及氟罐阀门，按照第</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条继续从低压侧补充制冷剂。</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5" name="文本框 14"/>
          <p:cNvSpPr txBox="1"/>
          <p:nvPr/>
        </p:nvSpPr>
        <p:spPr>
          <a:xfrm>
            <a:off x="407281" y="4215539"/>
            <a:ext cx="5070718" cy="1846659"/>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Times New Roman" panose="02020603050405020304" pitchFamily="18" charset="0"/>
              </a:rPr>
              <a:t>禁止事项：</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此时绝对不可运转压缩机，一旦运转，因制冷剂回流引起氟罐及软管破裂发生危险；</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另一理由，在无制冷剂状态下运转压缩机，将会使压缩机损坏，所以决不可运转；</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不可打开歧管压力表的低压阀（发生液体压缩，损坏压缩机）。</a:t>
            </a:r>
          </a:p>
        </p:txBody>
      </p:sp>
    </p:spTree>
    <p:extLst>
      <p:ext uri="{BB962C8B-B14F-4D97-AF65-F5344CB8AC3E}">
        <p14:creationId xmlns:p14="http://schemas.microsoft.com/office/powerpoint/2010/main" val="2400714329"/>
      </p:ext>
    </p:extLst>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254881" y="730146"/>
            <a:ext cx="1935145"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充填制冷剂作业</a:t>
            </a:r>
            <a:r>
              <a:rPr lang="en-US" altLang="zh-CN" dirty="0">
                <a:solidFill>
                  <a:srgbClr val="FF0000"/>
                </a:solidFill>
                <a:latin typeface="微软雅黑" panose="020B0503020204020204" pitchFamily="34" charset="-122"/>
                <a:ea typeface="微软雅黑" panose="020B0503020204020204" pitchFamily="34" charset="-122"/>
              </a:rPr>
              <a:t>2</a:t>
            </a:r>
          </a:p>
        </p:txBody>
      </p:sp>
      <p:sp>
        <p:nvSpPr>
          <p:cNvPr id="6" name="object 5"/>
          <p:cNvSpPr/>
          <p:nvPr/>
        </p:nvSpPr>
        <p:spPr>
          <a:xfrm>
            <a:off x="6658407" y="1569466"/>
            <a:ext cx="1828800" cy="1749552"/>
          </a:xfrm>
          <a:prstGeom prst="rect">
            <a:avLst/>
          </a:prstGeom>
          <a:blipFill>
            <a:blip r:embed="rId2" cstate="print"/>
            <a:stretch>
              <a:fillRect/>
            </a:stretch>
          </a:blipFill>
        </p:spPr>
        <p:txBody>
          <a:bodyPr wrap="square" lIns="0" tIns="0" rIns="0" bIns="0" rtlCol="0">
            <a:noAutofit/>
          </a:bodyPr>
          <a:lstStyle/>
          <a:p>
            <a:endParaRPr/>
          </a:p>
        </p:txBody>
      </p:sp>
      <p:sp>
        <p:nvSpPr>
          <p:cNvPr id="7" name="object 6"/>
          <p:cNvSpPr/>
          <p:nvPr/>
        </p:nvSpPr>
        <p:spPr>
          <a:xfrm>
            <a:off x="6653835" y="1564893"/>
            <a:ext cx="1837944" cy="1758696"/>
          </a:xfrm>
          <a:custGeom>
            <a:avLst/>
            <a:gdLst/>
            <a:ahLst/>
            <a:cxnLst/>
            <a:rect l="l" t="t" r="r" b="b"/>
            <a:pathLst>
              <a:path w="1837944" h="1758696">
                <a:moveTo>
                  <a:pt x="0" y="1758696"/>
                </a:moveTo>
                <a:lnTo>
                  <a:pt x="1837944" y="1758696"/>
                </a:lnTo>
                <a:lnTo>
                  <a:pt x="1837944" y="0"/>
                </a:lnTo>
                <a:lnTo>
                  <a:pt x="0" y="0"/>
                </a:lnTo>
                <a:lnTo>
                  <a:pt x="0" y="1758696"/>
                </a:lnTo>
                <a:close/>
              </a:path>
            </a:pathLst>
          </a:custGeom>
          <a:ln w="9144">
            <a:solidFill>
              <a:srgbClr val="000000"/>
            </a:solidFill>
          </a:ln>
        </p:spPr>
        <p:txBody>
          <a:bodyPr wrap="square" lIns="0" tIns="0" rIns="0" bIns="0" rtlCol="0">
            <a:noAutofit/>
          </a:bodyPr>
          <a:lstStyle/>
          <a:p>
            <a:endParaRPr/>
          </a:p>
        </p:txBody>
      </p:sp>
      <p:sp>
        <p:nvSpPr>
          <p:cNvPr id="8" name="object 7"/>
          <p:cNvSpPr/>
          <p:nvPr/>
        </p:nvSpPr>
        <p:spPr>
          <a:xfrm>
            <a:off x="8563407" y="1569466"/>
            <a:ext cx="1752600" cy="1752600"/>
          </a:xfrm>
          <a:prstGeom prst="rect">
            <a:avLst/>
          </a:prstGeom>
          <a:blipFill>
            <a:blip r:embed="rId3" cstate="print"/>
            <a:stretch>
              <a:fillRect/>
            </a:stretch>
          </a:blipFill>
        </p:spPr>
        <p:txBody>
          <a:bodyPr wrap="square" lIns="0" tIns="0" rIns="0" bIns="0" rtlCol="0">
            <a:noAutofit/>
          </a:bodyPr>
          <a:lstStyle/>
          <a:p>
            <a:endParaRPr/>
          </a:p>
        </p:txBody>
      </p:sp>
      <p:sp>
        <p:nvSpPr>
          <p:cNvPr id="9" name="object 8"/>
          <p:cNvSpPr/>
          <p:nvPr/>
        </p:nvSpPr>
        <p:spPr>
          <a:xfrm>
            <a:off x="8558835" y="1564893"/>
            <a:ext cx="1761744" cy="1761744"/>
          </a:xfrm>
          <a:custGeom>
            <a:avLst/>
            <a:gdLst/>
            <a:ahLst/>
            <a:cxnLst/>
            <a:rect l="l" t="t" r="r" b="b"/>
            <a:pathLst>
              <a:path w="1761744" h="1761744">
                <a:moveTo>
                  <a:pt x="0" y="1761744"/>
                </a:moveTo>
                <a:lnTo>
                  <a:pt x="1761744" y="1761744"/>
                </a:lnTo>
                <a:lnTo>
                  <a:pt x="1761744" y="0"/>
                </a:lnTo>
                <a:lnTo>
                  <a:pt x="0" y="0"/>
                </a:lnTo>
                <a:lnTo>
                  <a:pt x="0" y="1761744"/>
                </a:lnTo>
                <a:close/>
              </a:path>
            </a:pathLst>
          </a:custGeom>
          <a:ln w="9144">
            <a:solidFill>
              <a:srgbClr val="000000"/>
            </a:solidFill>
          </a:ln>
        </p:spPr>
        <p:txBody>
          <a:bodyPr wrap="square" lIns="0" tIns="0" rIns="0" bIns="0" rtlCol="0">
            <a:noAutofit/>
          </a:bodyPr>
          <a:lstStyle/>
          <a:p>
            <a:endParaRPr/>
          </a:p>
        </p:txBody>
      </p:sp>
      <p:sp>
        <p:nvSpPr>
          <p:cNvPr id="10" name="object 9"/>
          <p:cNvSpPr/>
          <p:nvPr/>
        </p:nvSpPr>
        <p:spPr>
          <a:xfrm>
            <a:off x="6739179" y="3886200"/>
            <a:ext cx="3581400" cy="2535936"/>
          </a:xfrm>
          <a:prstGeom prst="rect">
            <a:avLst/>
          </a:prstGeom>
          <a:blipFill>
            <a:blip r:embed="rId4" cstate="print"/>
            <a:stretch>
              <a:fillRect/>
            </a:stretch>
          </a:blipFill>
        </p:spPr>
        <p:txBody>
          <a:bodyPr wrap="square" lIns="0" tIns="0" rIns="0" bIns="0" rtlCol="0">
            <a:noAutofit/>
          </a:bodyPr>
          <a:lstStyle/>
          <a:p>
            <a:endParaRPr/>
          </a:p>
        </p:txBody>
      </p:sp>
      <p:sp>
        <p:nvSpPr>
          <p:cNvPr id="11" name="object 10"/>
          <p:cNvSpPr/>
          <p:nvPr/>
        </p:nvSpPr>
        <p:spPr>
          <a:xfrm>
            <a:off x="6734607" y="3881628"/>
            <a:ext cx="3590544" cy="2545080"/>
          </a:xfrm>
          <a:custGeom>
            <a:avLst/>
            <a:gdLst/>
            <a:ahLst/>
            <a:cxnLst/>
            <a:rect l="l" t="t" r="r" b="b"/>
            <a:pathLst>
              <a:path w="3590544" h="2545080">
                <a:moveTo>
                  <a:pt x="0" y="2545080"/>
                </a:moveTo>
                <a:lnTo>
                  <a:pt x="3590544" y="2545080"/>
                </a:lnTo>
                <a:lnTo>
                  <a:pt x="3590544" y="0"/>
                </a:lnTo>
                <a:lnTo>
                  <a:pt x="0" y="0"/>
                </a:lnTo>
                <a:lnTo>
                  <a:pt x="0" y="2545080"/>
                </a:lnTo>
                <a:close/>
              </a:path>
            </a:pathLst>
          </a:custGeom>
          <a:ln w="9144">
            <a:solidFill>
              <a:srgbClr val="000000"/>
            </a:solidFill>
          </a:ln>
        </p:spPr>
        <p:txBody>
          <a:bodyPr wrap="square" lIns="0" tIns="0" rIns="0" bIns="0" rtlCol="0">
            <a:noAutofit/>
          </a:bodyPr>
          <a:lstStyle/>
          <a:p>
            <a:endParaRPr/>
          </a:p>
        </p:txBody>
      </p:sp>
      <p:sp>
        <p:nvSpPr>
          <p:cNvPr id="13" name="object 14"/>
          <p:cNvSpPr/>
          <p:nvPr/>
        </p:nvSpPr>
        <p:spPr>
          <a:xfrm>
            <a:off x="9177579" y="4619244"/>
            <a:ext cx="1310640" cy="246887"/>
          </a:xfrm>
          <a:custGeom>
            <a:avLst/>
            <a:gdLst/>
            <a:ahLst/>
            <a:cxnLst/>
            <a:rect l="l" t="t" r="r" b="b"/>
            <a:pathLst>
              <a:path w="1310640" h="246887">
                <a:moveTo>
                  <a:pt x="0" y="246887"/>
                </a:moveTo>
                <a:lnTo>
                  <a:pt x="1310640" y="246887"/>
                </a:lnTo>
                <a:lnTo>
                  <a:pt x="1310640" y="0"/>
                </a:lnTo>
                <a:lnTo>
                  <a:pt x="0" y="0"/>
                </a:lnTo>
                <a:lnTo>
                  <a:pt x="0" y="246887"/>
                </a:lnTo>
                <a:close/>
              </a:path>
            </a:pathLst>
          </a:custGeom>
          <a:solidFill>
            <a:srgbClr val="FFFFFF"/>
          </a:solidFill>
        </p:spPr>
        <p:txBody>
          <a:bodyPr wrap="square" lIns="0" tIns="0" rIns="0" bIns="0" rtlCol="0">
            <a:noAutofit/>
          </a:bodyPr>
          <a:lstStyle/>
          <a:p>
            <a:endParaRPr/>
          </a:p>
        </p:txBody>
      </p:sp>
      <p:sp>
        <p:nvSpPr>
          <p:cNvPr id="14" name="object 15"/>
          <p:cNvSpPr/>
          <p:nvPr/>
        </p:nvSpPr>
        <p:spPr>
          <a:xfrm>
            <a:off x="6662979" y="4477511"/>
            <a:ext cx="1310639" cy="246887"/>
          </a:xfrm>
          <a:custGeom>
            <a:avLst/>
            <a:gdLst/>
            <a:ahLst/>
            <a:cxnLst/>
            <a:rect l="l" t="t" r="r" b="b"/>
            <a:pathLst>
              <a:path w="1310639" h="246887">
                <a:moveTo>
                  <a:pt x="0" y="246887"/>
                </a:moveTo>
                <a:lnTo>
                  <a:pt x="1310639" y="246887"/>
                </a:lnTo>
                <a:lnTo>
                  <a:pt x="1310639" y="0"/>
                </a:lnTo>
                <a:lnTo>
                  <a:pt x="0" y="0"/>
                </a:lnTo>
                <a:lnTo>
                  <a:pt x="0" y="246887"/>
                </a:lnTo>
                <a:close/>
              </a:path>
            </a:pathLst>
          </a:custGeom>
          <a:solidFill>
            <a:srgbClr val="FFFFFF"/>
          </a:solidFill>
        </p:spPr>
        <p:txBody>
          <a:bodyPr wrap="square" lIns="0" tIns="0" rIns="0" bIns="0" rtlCol="0">
            <a:noAutofit/>
          </a:bodyPr>
          <a:lstStyle/>
          <a:p>
            <a:endParaRPr/>
          </a:p>
        </p:txBody>
      </p:sp>
      <p:sp>
        <p:nvSpPr>
          <p:cNvPr id="15" name="object 16"/>
          <p:cNvSpPr txBox="1"/>
          <p:nvPr/>
        </p:nvSpPr>
        <p:spPr>
          <a:xfrm>
            <a:off x="6685965" y="4524247"/>
            <a:ext cx="3765550" cy="305435"/>
          </a:xfrm>
          <a:prstGeom prst="rect">
            <a:avLst/>
          </a:prstGeom>
        </p:spPr>
        <p:txBody>
          <a:bodyPr vert="horz" wrap="square" lIns="0" tIns="0" rIns="0" bIns="0" rtlCol="0">
            <a:noAutofit/>
          </a:bodyPr>
          <a:lstStyle/>
          <a:p>
            <a:pPr marL="12700">
              <a:lnSpc>
                <a:spcPct val="100000"/>
              </a:lnSpc>
            </a:pPr>
            <a:r>
              <a:rPr sz="1000" spc="-10" dirty="0">
                <a:latin typeface="微软雅黑"/>
                <a:cs typeface="微软雅黑"/>
              </a:rPr>
              <a:t>（</a:t>
            </a:r>
            <a:r>
              <a:rPr sz="1000" spc="-10" dirty="0">
                <a:latin typeface="Arial"/>
                <a:cs typeface="Arial"/>
              </a:rPr>
              <a:t>1.5</a:t>
            </a:r>
            <a:r>
              <a:rPr sz="1000" spc="-5" dirty="0">
                <a:latin typeface="Arial"/>
                <a:cs typeface="Arial"/>
              </a:rPr>
              <a:t> </a:t>
            </a:r>
            <a:r>
              <a:rPr sz="1000" spc="-10" dirty="0">
                <a:latin typeface="微软雅黑"/>
                <a:cs typeface="微软雅黑"/>
              </a:rPr>
              <a:t>～</a:t>
            </a:r>
            <a:r>
              <a:rPr sz="1000" spc="-20" dirty="0">
                <a:latin typeface="微软雅黑"/>
                <a:cs typeface="微软雅黑"/>
              </a:rPr>
              <a:t> </a:t>
            </a:r>
            <a:r>
              <a:rPr sz="1000" spc="-5" dirty="0">
                <a:latin typeface="Arial"/>
                <a:cs typeface="Arial"/>
              </a:rPr>
              <a:t>2.</a:t>
            </a:r>
            <a:r>
              <a:rPr sz="1000" spc="-15" dirty="0">
                <a:latin typeface="Arial"/>
                <a:cs typeface="Arial"/>
              </a:rPr>
              <a:t>5K</a:t>
            </a:r>
            <a:r>
              <a:rPr sz="1000" spc="-10" dirty="0">
                <a:latin typeface="Arial"/>
                <a:cs typeface="Arial"/>
              </a:rPr>
              <a:t>g</a:t>
            </a:r>
            <a:r>
              <a:rPr sz="1000" spc="0" dirty="0">
                <a:latin typeface="Arial"/>
                <a:cs typeface="Arial"/>
              </a:rPr>
              <a:t>f</a:t>
            </a:r>
            <a:r>
              <a:rPr sz="1000" spc="-20" dirty="0">
                <a:latin typeface="Arial"/>
                <a:cs typeface="Arial"/>
              </a:rPr>
              <a:t>/</a:t>
            </a:r>
            <a:r>
              <a:rPr sz="1000" spc="-15" dirty="0">
                <a:latin typeface="Arial"/>
                <a:cs typeface="Arial"/>
              </a:rPr>
              <a:t>c</a:t>
            </a:r>
            <a:r>
              <a:rPr sz="1000" spc="10" dirty="0">
                <a:latin typeface="Arial"/>
                <a:cs typeface="Arial"/>
              </a:rPr>
              <a:t>m</a:t>
            </a:r>
            <a:r>
              <a:rPr sz="975" spc="7" baseline="25641" dirty="0">
                <a:latin typeface="Arial"/>
                <a:cs typeface="Arial"/>
              </a:rPr>
              <a:t>2</a:t>
            </a:r>
            <a:r>
              <a:rPr sz="1000" spc="-10" dirty="0">
                <a:latin typeface="微软雅黑"/>
                <a:cs typeface="微软雅黑"/>
              </a:rPr>
              <a:t>）</a:t>
            </a:r>
            <a:endParaRPr sz="1000" dirty="0">
              <a:latin typeface="微软雅黑"/>
              <a:cs typeface="微软雅黑"/>
            </a:endParaRPr>
          </a:p>
          <a:p>
            <a:pPr marR="12700" algn="r">
              <a:lnSpc>
                <a:spcPts val="1115"/>
              </a:lnSpc>
            </a:pPr>
            <a:r>
              <a:rPr sz="1000" spc="-10" dirty="0">
                <a:latin typeface="微软雅黑"/>
                <a:cs typeface="微软雅黑"/>
              </a:rPr>
              <a:t>（</a:t>
            </a:r>
            <a:r>
              <a:rPr sz="1000" spc="-15" dirty="0">
                <a:latin typeface="Arial"/>
                <a:cs typeface="Arial"/>
              </a:rPr>
              <a:t>1</a:t>
            </a:r>
            <a:r>
              <a:rPr sz="1000" spc="-10" dirty="0">
                <a:latin typeface="Arial"/>
                <a:cs typeface="Arial"/>
              </a:rPr>
              <a:t>4</a:t>
            </a:r>
            <a:r>
              <a:rPr sz="1000" spc="-5" dirty="0">
                <a:latin typeface="Arial"/>
                <a:cs typeface="Arial"/>
              </a:rPr>
              <a:t> </a:t>
            </a:r>
            <a:r>
              <a:rPr sz="1000" spc="-10" dirty="0">
                <a:latin typeface="微软雅黑"/>
                <a:cs typeface="微软雅黑"/>
              </a:rPr>
              <a:t>～ </a:t>
            </a:r>
            <a:r>
              <a:rPr sz="1000" spc="-40" dirty="0">
                <a:latin typeface="微软雅黑"/>
                <a:cs typeface="微软雅黑"/>
              </a:rPr>
              <a:t> </a:t>
            </a:r>
            <a:r>
              <a:rPr sz="1000" spc="-10" dirty="0">
                <a:latin typeface="Arial"/>
                <a:cs typeface="Arial"/>
              </a:rPr>
              <a:t>1</a:t>
            </a:r>
            <a:r>
              <a:rPr sz="1000" spc="-15" dirty="0">
                <a:latin typeface="Arial"/>
                <a:cs typeface="Arial"/>
              </a:rPr>
              <a:t>6K</a:t>
            </a:r>
            <a:r>
              <a:rPr sz="1000" spc="-10" dirty="0">
                <a:latin typeface="Arial"/>
                <a:cs typeface="Arial"/>
              </a:rPr>
              <a:t>g</a:t>
            </a:r>
            <a:r>
              <a:rPr sz="1000" spc="0" dirty="0">
                <a:latin typeface="Arial"/>
                <a:cs typeface="Arial"/>
              </a:rPr>
              <a:t>f</a:t>
            </a:r>
            <a:r>
              <a:rPr sz="1000" spc="-20" dirty="0">
                <a:latin typeface="Arial"/>
                <a:cs typeface="Arial"/>
              </a:rPr>
              <a:t>/</a:t>
            </a:r>
            <a:r>
              <a:rPr sz="1000" spc="-15" dirty="0">
                <a:latin typeface="Arial"/>
                <a:cs typeface="Arial"/>
              </a:rPr>
              <a:t>c</a:t>
            </a:r>
            <a:r>
              <a:rPr sz="1000" spc="15" dirty="0">
                <a:latin typeface="Arial"/>
                <a:cs typeface="Arial"/>
              </a:rPr>
              <a:t>m</a:t>
            </a:r>
            <a:r>
              <a:rPr sz="975" spc="7" baseline="25641" dirty="0">
                <a:latin typeface="Arial"/>
                <a:cs typeface="Arial"/>
              </a:rPr>
              <a:t>2</a:t>
            </a:r>
            <a:r>
              <a:rPr sz="1000" spc="-10" dirty="0">
                <a:latin typeface="微软雅黑"/>
                <a:cs typeface="微软雅黑"/>
              </a:rPr>
              <a:t>）</a:t>
            </a:r>
            <a:endParaRPr sz="1000" dirty="0">
              <a:latin typeface="微软雅黑"/>
              <a:cs typeface="微软雅黑"/>
            </a:endParaRPr>
          </a:p>
        </p:txBody>
      </p:sp>
      <p:sp>
        <p:nvSpPr>
          <p:cNvPr id="16" name="object 17"/>
          <p:cNvSpPr/>
          <p:nvPr/>
        </p:nvSpPr>
        <p:spPr>
          <a:xfrm>
            <a:off x="9308642" y="3046221"/>
            <a:ext cx="954024" cy="246887"/>
          </a:xfrm>
          <a:custGeom>
            <a:avLst/>
            <a:gdLst/>
            <a:ahLst/>
            <a:cxnLst/>
            <a:rect l="l" t="t" r="r" b="b"/>
            <a:pathLst>
              <a:path w="954024" h="246887">
                <a:moveTo>
                  <a:pt x="0" y="246887"/>
                </a:moveTo>
                <a:lnTo>
                  <a:pt x="954024" y="246887"/>
                </a:lnTo>
                <a:lnTo>
                  <a:pt x="954024" y="0"/>
                </a:lnTo>
                <a:lnTo>
                  <a:pt x="0" y="0"/>
                </a:lnTo>
                <a:lnTo>
                  <a:pt x="0" y="246887"/>
                </a:lnTo>
                <a:close/>
              </a:path>
            </a:pathLst>
          </a:custGeom>
          <a:solidFill>
            <a:srgbClr val="FFFFFF"/>
          </a:solidFill>
        </p:spPr>
        <p:txBody>
          <a:bodyPr wrap="square" lIns="0" tIns="0" rIns="0" bIns="0" rtlCol="0">
            <a:noAutofit/>
          </a:bodyPr>
          <a:lstStyle/>
          <a:p>
            <a:endParaRPr/>
          </a:p>
        </p:txBody>
      </p:sp>
      <p:sp>
        <p:nvSpPr>
          <p:cNvPr id="17" name="object 18"/>
          <p:cNvSpPr txBox="1"/>
          <p:nvPr/>
        </p:nvSpPr>
        <p:spPr>
          <a:xfrm>
            <a:off x="9389161" y="3090544"/>
            <a:ext cx="793750" cy="157480"/>
          </a:xfrm>
          <a:prstGeom prst="rect">
            <a:avLst/>
          </a:prstGeom>
        </p:spPr>
        <p:txBody>
          <a:bodyPr vert="horz" wrap="square" lIns="0" tIns="0" rIns="0" bIns="0" rtlCol="0">
            <a:noAutofit/>
          </a:bodyPr>
          <a:lstStyle/>
          <a:p>
            <a:pPr marL="12700">
              <a:lnSpc>
                <a:spcPct val="100000"/>
              </a:lnSpc>
            </a:pPr>
            <a:r>
              <a:rPr sz="1000" spc="0" dirty="0">
                <a:latin typeface="微软雅黑"/>
                <a:cs typeface="微软雅黑"/>
              </a:rPr>
              <a:t>怠速状态运行</a:t>
            </a:r>
            <a:endParaRPr sz="1000">
              <a:latin typeface="微软雅黑"/>
              <a:cs typeface="微软雅黑"/>
            </a:endParaRPr>
          </a:p>
        </p:txBody>
      </p:sp>
      <p:sp>
        <p:nvSpPr>
          <p:cNvPr id="18" name="object 3"/>
          <p:cNvSpPr/>
          <p:nvPr/>
        </p:nvSpPr>
        <p:spPr>
          <a:xfrm>
            <a:off x="393760" y="4496615"/>
            <a:ext cx="5815771" cy="1988972"/>
          </a:xfrm>
          <a:custGeom>
            <a:avLst/>
            <a:gdLst/>
            <a:ahLst/>
            <a:cxnLst/>
            <a:rect l="l" t="t" r="r" b="b"/>
            <a:pathLst>
              <a:path w="4267200" h="1702307">
                <a:moveTo>
                  <a:pt x="0" y="1702307"/>
                </a:moveTo>
                <a:lnTo>
                  <a:pt x="4267200" y="1702307"/>
                </a:lnTo>
                <a:lnTo>
                  <a:pt x="4267200" y="0"/>
                </a:lnTo>
                <a:lnTo>
                  <a:pt x="0" y="0"/>
                </a:lnTo>
                <a:lnTo>
                  <a:pt x="0" y="1702307"/>
                </a:lnTo>
                <a:close/>
              </a:path>
            </a:pathLst>
          </a:custGeom>
          <a:ln w="9144">
            <a:solidFill>
              <a:srgbClr val="000000"/>
            </a:solidFill>
          </a:ln>
        </p:spPr>
        <p:txBody>
          <a:bodyPr wrap="square" lIns="0" tIns="0" rIns="0" bIns="0" rtlCol="0">
            <a:noAutofit/>
          </a:bodyPr>
          <a:lstStyle/>
          <a:p>
            <a:endParaRPr/>
          </a:p>
        </p:txBody>
      </p:sp>
      <p:sp>
        <p:nvSpPr>
          <p:cNvPr id="19" name="文本框 18"/>
          <p:cNvSpPr txBox="1"/>
          <p:nvPr/>
        </p:nvSpPr>
        <p:spPr>
          <a:xfrm>
            <a:off x="337930" y="1111073"/>
            <a:ext cx="5070718" cy="3385542"/>
          </a:xfrm>
          <a:prstGeom prst="rect">
            <a:avLst/>
          </a:prstGeom>
          <a:noFill/>
        </p:spPr>
        <p:txBody>
          <a:bodyPr wrap="square" rtlCol="0">
            <a:spAutoFit/>
          </a:bodyPr>
          <a:lstStyle/>
          <a:p>
            <a:pPr>
              <a:spcAft>
                <a:spcPts val="600"/>
              </a:spcAft>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2000" dirty="0">
                <a:latin typeface="微软雅黑" panose="020B0503020204020204" pitchFamily="34" charset="-122"/>
                <a:ea typeface="微软雅黑" panose="020B0503020204020204" pitchFamily="34" charset="-122"/>
                <a:cs typeface="Times New Roman" panose="02020603050405020304" pitchFamily="18" charset="0"/>
              </a:rPr>
              <a:t>从低压侧充填（补充充填）</a:t>
            </a:r>
            <a:endParaRPr lang="en-US" altLang="zh-CN" sz="20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首先确认歧管压力表的高压阀为关闭状态；</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启动发动机，车门全部打开；</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接通空调机</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A/C</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开关，温度设定“</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18</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℃”位置；</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发动机转速设定为怠速状态（</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800~1100rpm</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spcAft>
                <a:spcPts val="5400"/>
              </a:spcAft>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充填制冷剂时，打开歧管压力表的低压阀和冷媒罐用阀门，充至储液罐观测看不到气泡为止</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填充制冷剂作业完毕后，关闭歧管压力表的低压阀和冷媒罐用阀门；</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用漏气检测仪仔细检查有无漏气处。</a:t>
            </a:r>
          </a:p>
        </p:txBody>
      </p:sp>
      <p:sp>
        <p:nvSpPr>
          <p:cNvPr id="21" name="文本框 20"/>
          <p:cNvSpPr txBox="1"/>
          <p:nvPr/>
        </p:nvSpPr>
        <p:spPr>
          <a:xfrm>
            <a:off x="389188" y="4444660"/>
            <a:ext cx="5820343" cy="2092881"/>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禁止事项：</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歧管压力表的高压阀（</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HI</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）绝对不可打开。高压阀如果打开，高压气体逆流，冷媒罐及充气软管破裂发生危险（引起重大伤害）；</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冷媒罐决不可倒置。（发动机启动充填的场合），冷媒罐倒置的话，液态制冷剂将直接吸入压缩机引起液体压缩，损坏压缩机的阀门和衬垫，要求冷媒罐垂直放置。制冷剂为气态充填。</a:t>
            </a:r>
          </a:p>
        </p:txBody>
      </p:sp>
      <p:sp>
        <p:nvSpPr>
          <p:cNvPr id="2" name="文本框 1"/>
          <p:cNvSpPr txBox="1"/>
          <p:nvPr/>
        </p:nvSpPr>
        <p:spPr>
          <a:xfrm>
            <a:off x="676260" y="2957305"/>
            <a:ext cx="5208822" cy="738664"/>
          </a:xfrm>
          <a:prstGeom prst="rect">
            <a:avLst/>
          </a:prstGeom>
          <a:noFill/>
        </p:spPr>
        <p:txBody>
          <a:bodyPr wrap="square" rtlCol="0">
            <a:spAutoFit/>
          </a:bodyPr>
          <a:lstStyle/>
          <a:p>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参考</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歧管压力表的读数（外界气温</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30~35</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℃时）</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          高压压力（</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14~16</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公斤力</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平方厘米）</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          低压压力（</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1.5~2.5</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公斤力</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400" dirty="0">
                <a:latin typeface="微软雅黑" panose="020B0503020204020204" pitchFamily="34" charset="-122"/>
                <a:ea typeface="微软雅黑" panose="020B0503020204020204" pitchFamily="34" charset="-122"/>
                <a:cs typeface="Times New Roman" panose="02020603050405020304" pitchFamily="18" charset="0"/>
              </a:rPr>
              <a:t>平方厘米）</a:t>
            </a:r>
            <a:endParaRPr lang="zh-CN" altLang="en-US" sz="1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879735832"/>
      </p:ext>
    </p:extLst>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6617" y="722396"/>
            <a:ext cx="1935145"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充填制冷剂作业</a:t>
            </a:r>
            <a:r>
              <a:rPr lang="en-US" altLang="zh-CN" dirty="0">
                <a:solidFill>
                  <a:srgbClr val="FF0000"/>
                </a:solidFill>
                <a:latin typeface="微软雅黑" panose="020B0503020204020204" pitchFamily="34" charset="-122"/>
                <a:ea typeface="微软雅黑" panose="020B0503020204020204" pitchFamily="34" charset="-122"/>
              </a:rPr>
              <a:t>3</a:t>
            </a:r>
          </a:p>
        </p:txBody>
      </p:sp>
      <p:sp>
        <p:nvSpPr>
          <p:cNvPr id="8" name="object 7"/>
          <p:cNvSpPr/>
          <p:nvPr/>
        </p:nvSpPr>
        <p:spPr>
          <a:xfrm>
            <a:off x="7041397" y="2158139"/>
            <a:ext cx="3200400" cy="2362200"/>
          </a:xfrm>
          <a:prstGeom prst="rect">
            <a:avLst/>
          </a:prstGeom>
          <a:blipFill>
            <a:blip r:embed="rId2" cstate="print"/>
            <a:stretch>
              <a:fillRect/>
            </a:stretch>
          </a:blipFill>
        </p:spPr>
        <p:txBody>
          <a:bodyPr wrap="square" lIns="0" tIns="0" rIns="0" bIns="0" rtlCol="0">
            <a:noAutofit/>
          </a:bodyPr>
          <a:lstStyle/>
          <a:p>
            <a:endParaRPr/>
          </a:p>
        </p:txBody>
      </p:sp>
      <p:sp>
        <p:nvSpPr>
          <p:cNvPr id="9" name="object 8"/>
          <p:cNvSpPr/>
          <p:nvPr/>
        </p:nvSpPr>
        <p:spPr>
          <a:xfrm>
            <a:off x="7036825" y="2153566"/>
            <a:ext cx="3209544" cy="2371344"/>
          </a:xfrm>
          <a:custGeom>
            <a:avLst/>
            <a:gdLst/>
            <a:ahLst/>
            <a:cxnLst/>
            <a:rect l="l" t="t" r="r" b="b"/>
            <a:pathLst>
              <a:path w="3209544" h="2371344">
                <a:moveTo>
                  <a:pt x="0" y="2371344"/>
                </a:moveTo>
                <a:lnTo>
                  <a:pt x="3209544" y="2371344"/>
                </a:lnTo>
                <a:lnTo>
                  <a:pt x="3209544" y="0"/>
                </a:lnTo>
                <a:lnTo>
                  <a:pt x="0" y="0"/>
                </a:lnTo>
                <a:lnTo>
                  <a:pt x="0" y="2371344"/>
                </a:lnTo>
                <a:close/>
              </a:path>
            </a:pathLst>
          </a:custGeom>
          <a:ln w="9144">
            <a:solidFill>
              <a:srgbClr val="000000"/>
            </a:solidFill>
          </a:ln>
        </p:spPr>
        <p:txBody>
          <a:bodyPr wrap="square" lIns="0" tIns="0" rIns="0" bIns="0" rtlCol="0">
            <a:noAutofit/>
          </a:bodyPr>
          <a:lstStyle/>
          <a:p>
            <a:endParaRPr/>
          </a:p>
        </p:txBody>
      </p:sp>
      <p:sp>
        <p:nvSpPr>
          <p:cNvPr id="10" name="object 3"/>
          <p:cNvSpPr/>
          <p:nvPr/>
        </p:nvSpPr>
        <p:spPr>
          <a:xfrm>
            <a:off x="455168" y="3166282"/>
            <a:ext cx="5070718" cy="779042"/>
          </a:xfrm>
          <a:custGeom>
            <a:avLst/>
            <a:gdLst/>
            <a:ahLst/>
            <a:cxnLst/>
            <a:rect l="l" t="t" r="r" b="b"/>
            <a:pathLst>
              <a:path w="4267200" h="1702307">
                <a:moveTo>
                  <a:pt x="0" y="1702307"/>
                </a:moveTo>
                <a:lnTo>
                  <a:pt x="4267200" y="1702307"/>
                </a:lnTo>
                <a:lnTo>
                  <a:pt x="4267200" y="0"/>
                </a:lnTo>
                <a:lnTo>
                  <a:pt x="0" y="0"/>
                </a:lnTo>
                <a:lnTo>
                  <a:pt x="0" y="1702307"/>
                </a:lnTo>
                <a:close/>
              </a:path>
            </a:pathLst>
          </a:custGeom>
          <a:ln w="9144">
            <a:solidFill>
              <a:srgbClr val="000000"/>
            </a:solidFill>
          </a:ln>
        </p:spPr>
        <p:txBody>
          <a:bodyPr wrap="square" lIns="0" tIns="0" rIns="0" bIns="0" rtlCol="0">
            <a:noAutofit/>
          </a:bodyPr>
          <a:lstStyle/>
          <a:p>
            <a:endParaRPr/>
          </a:p>
        </p:txBody>
      </p:sp>
      <p:sp>
        <p:nvSpPr>
          <p:cNvPr id="11" name="文本框 10"/>
          <p:cNvSpPr txBox="1"/>
          <p:nvPr/>
        </p:nvSpPr>
        <p:spPr>
          <a:xfrm>
            <a:off x="459740" y="3166282"/>
            <a:ext cx="5070718" cy="830997"/>
          </a:xfrm>
          <a:prstGeom prst="rect">
            <a:avLst/>
          </a:prstGeom>
          <a:noFill/>
        </p:spPr>
        <p:txBody>
          <a:bodyPr wrap="square" rtlCol="0">
            <a:spAutoFit/>
          </a:bodyPr>
          <a:lstStyle/>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禁止事项：如将冷媒罐放入热水或直接用火加热，会引起冷媒罐破裂，因此绝对禁止，必须使用的水在</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40</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℃以下。</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矩形 2"/>
          <p:cNvSpPr/>
          <p:nvPr/>
        </p:nvSpPr>
        <p:spPr>
          <a:xfrm>
            <a:off x="455168" y="1439501"/>
            <a:ext cx="6096000" cy="1015663"/>
          </a:xfrm>
          <a:prstGeom prst="rect">
            <a:avLst/>
          </a:prstGeom>
        </p:spPr>
        <p:txBody>
          <a:bodyPr>
            <a:spAutoFit/>
          </a:bodyPr>
          <a:lstStyle/>
          <a:p>
            <a:pPr>
              <a:spcAft>
                <a:spcPts val="1200"/>
              </a:spcAft>
            </a:pPr>
            <a:r>
              <a:rPr lang="zh-CN" altLang="en-US" spc="240" dirty="0">
                <a:latin typeface="微软雅黑" panose="020B0503020204020204" pitchFamily="34" charset="-122"/>
                <a:ea typeface="微软雅黑" panose="020B0503020204020204" pitchFamily="34" charset="-122"/>
                <a:cs typeface="微软雅黑"/>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外界气温低的场合</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因外界气温低，制冷剂的充填无法进行时，将冷媒罐置于</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40</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℃以下的温水中加热，提高冷媒罐内制冷剂的压力进行充填。</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矩形 11"/>
          <p:cNvSpPr/>
          <p:nvPr/>
        </p:nvSpPr>
        <p:spPr>
          <a:xfrm>
            <a:off x="455168" y="4714862"/>
            <a:ext cx="6096000" cy="769441"/>
          </a:xfrm>
          <a:prstGeom prst="rect">
            <a:avLst/>
          </a:prstGeom>
        </p:spPr>
        <p:txBody>
          <a:bodyPr>
            <a:spAutoFit/>
          </a:bodyPr>
          <a:lstStyle/>
          <a:p>
            <a:pPr>
              <a:spcAft>
                <a:spcPts val="1200"/>
              </a:spcAft>
            </a:pPr>
            <a:r>
              <a:rPr lang="zh-CN" altLang="en-US" spc="240" dirty="0">
                <a:latin typeface="微软雅黑" panose="020B0503020204020204" pitchFamily="34" charset="-122"/>
                <a:ea typeface="微软雅黑" panose="020B0503020204020204" pitchFamily="34" charset="-122"/>
                <a:cs typeface="微软雅黑"/>
              </a:rPr>
              <a:t>☆</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外界气温高的场合</a:t>
            </a:r>
            <a:endParaRPr lang="en-US" altLang="zh-CN" dirty="0">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相反，外界气温高时，用电风扇冷却压缩机的话，充填工作顺利。</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55527716"/>
      </p:ext>
    </p:extLst>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5620" y="691400"/>
            <a:ext cx="1935145"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充填制冷剂作业</a:t>
            </a:r>
            <a:r>
              <a:rPr lang="en-US" altLang="zh-CN" dirty="0">
                <a:solidFill>
                  <a:srgbClr val="FF0000"/>
                </a:solidFill>
                <a:latin typeface="微软雅黑" panose="020B0503020204020204" pitchFamily="34" charset="-122"/>
                <a:ea typeface="微软雅黑" panose="020B0503020204020204" pitchFamily="34" charset="-122"/>
              </a:rPr>
              <a:t>4</a:t>
            </a:r>
          </a:p>
        </p:txBody>
      </p:sp>
      <p:sp>
        <p:nvSpPr>
          <p:cNvPr id="11" name="object 4"/>
          <p:cNvSpPr/>
          <p:nvPr/>
        </p:nvSpPr>
        <p:spPr>
          <a:xfrm>
            <a:off x="5953272" y="1172705"/>
            <a:ext cx="2936748" cy="2438400"/>
          </a:xfrm>
          <a:prstGeom prst="rect">
            <a:avLst/>
          </a:prstGeom>
          <a:blipFill>
            <a:blip r:embed="rId2" cstate="print"/>
            <a:stretch>
              <a:fillRect/>
            </a:stretch>
          </a:blipFill>
        </p:spPr>
        <p:txBody>
          <a:bodyPr wrap="square" lIns="0" tIns="0" rIns="0" bIns="0" rtlCol="0">
            <a:noAutofit/>
          </a:bodyPr>
          <a:lstStyle/>
          <a:p>
            <a:endParaRPr/>
          </a:p>
        </p:txBody>
      </p:sp>
      <p:sp>
        <p:nvSpPr>
          <p:cNvPr id="12" name="object 5"/>
          <p:cNvSpPr/>
          <p:nvPr/>
        </p:nvSpPr>
        <p:spPr>
          <a:xfrm>
            <a:off x="5948699" y="1168132"/>
            <a:ext cx="2945892" cy="2447544"/>
          </a:xfrm>
          <a:custGeom>
            <a:avLst/>
            <a:gdLst/>
            <a:ahLst/>
            <a:cxnLst/>
            <a:rect l="l" t="t" r="r" b="b"/>
            <a:pathLst>
              <a:path w="2945892" h="2447544">
                <a:moveTo>
                  <a:pt x="0" y="2447544"/>
                </a:moveTo>
                <a:lnTo>
                  <a:pt x="2945892" y="2447544"/>
                </a:lnTo>
                <a:lnTo>
                  <a:pt x="2945892" y="0"/>
                </a:lnTo>
                <a:lnTo>
                  <a:pt x="0" y="0"/>
                </a:lnTo>
                <a:lnTo>
                  <a:pt x="0" y="2447544"/>
                </a:lnTo>
                <a:close/>
              </a:path>
            </a:pathLst>
          </a:custGeom>
          <a:ln w="9144">
            <a:solidFill>
              <a:srgbClr val="000000"/>
            </a:solidFill>
          </a:ln>
        </p:spPr>
        <p:txBody>
          <a:bodyPr wrap="square" lIns="0" tIns="0" rIns="0" bIns="0" rtlCol="0">
            <a:noAutofit/>
          </a:bodyPr>
          <a:lstStyle/>
          <a:p>
            <a:endParaRPr/>
          </a:p>
        </p:txBody>
      </p:sp>
      <p:sp>
        <p:nvSpPr>
          <p:cNvPr id="13" name="object 6"/>
          <p:cNvSpPr/>
          <p:nvPr/>
        </p:nvSpPr>
        <p:spPr>
          <a:xfrm>
            <a:off x="5966987" y="3687302"/>
            <a:ext cx="2909316" cy="2819400"/>
          </a:xfrm>
          <a:prstGeom prst="rect">
            <a:avLst/>
          </a:prstGeom>
          <a:blipFill>
            <a:blip r:embed="rId3" cstate="print"/>
            <a:stretch>
              <a:fillRect/>
            </a:stretch>
          </a:blipFill>
        </p:spPr>
        <p:txBody>
          <a:bodyPr wrap="square" lIns="0" tIns="0" rIns="0" bIns="0" rtlCol="0">
            <a:noAutofit/>
          </a:bodyPr>
          <a:lstStyle/>
          <a:p>
            <a:endParaRPr/>
          </a:p>
        </p:txBody>
      </p:sp>
      <p:sp>
        <p:nvSpPr>
          <p:cNvPr id="14" name="object 7"/>
          <p:cNvSpPr/>
          <p:nvPr/>
        </p:nvSpPr>
        <p:spPr>
          <a:xfrm>
            <a:off x="5962414" y="3682730"/>
            <a:ext cx="2918460" cy="2828544"/>
          </a:xfrm>
          <a:custGeom>
            <a:avLst/>
            <a:gdLst/>
            <a:ahLst/>
            <a:cxnLst/>
            <a:rect l="l" t="t" r="r" b="b"/>
            <a:pathLst>
              <a:path w="2918459" h="2828544">
                <a:moveTo>
                  <a:pt x="0" y="2828544"/>
                </a:moveTo>
                <a:lnTo>
                  <a:pt x="2918460" y="2828544"/>
                </a:lnTo>
                <a:lnTo>
                  <a:pt x="2918460" y="0"/>
                </a:lnTo>
                <a:lnTo>
                  <a:pt x="0" y="0"/>
                </a:lnTo>
                <a:lnTo>
                  <a:pt x="0" y="2828544"/>
                </a:lnTo>
                <a:close/>
              </a:path>
            </a:pathLst>
          </a:custGeom>
          <a:ln w="9143">
            <a:solidFill>
              <a:srgbClr val="000000"/>
            </a:solidFill>
          </a:ln>
        </p:spPr>
        <p:txBody>
          <a:bodyPr wrap="square" lIns="0" tIns="0" rIns="0" bIns="0" rtlCol="0">
            <a:noAutofit/>
          </a:bodyPr>
          <a:lstStyle/>
          <a:p>
            <a:endParaRPr/>
          </a:p>
        </p:txBody>
      </p:sp>
      <p:sp>
        <p:nvSpPr>
          <p:cNvPr id="15" name="object 8"/>
          <p:cNvSpPr/>
          <p:nvPr/>
        </p:nvSpPr>
        <p:spPr>
          <a:xfrm>
            <a:off x="6477654" y="5287502"/>
            <a:ext cx="156844" cy="156844"/>
          </a:xfrm>
          <a:custGeom>
            <a:avLst/>
            <a:gdLst/>
            <a:ahLst/>
            <a:cxnLst/>
            <a:rect l="l" t="t" r="r" b="b"/>
            <a:pathLst>
              <a:path w="156844" h="156845">
                <a:moveTo>
                  <a:pt x="98493" y="49344"/>
                </a:moveTo>
                <a:lnTo>
                  <a:pt x="0" y="147955"/>
                </a:lnTo>
                <a:lnTo>
                  <a:pt x="8889" y="156844"/>
                </a:lnTo>
                <a:lnTo>
                  <a:pt x="107500" y="58351"/>
                </a:lnTo>
                <a:lnTo>
                  <a:pt x="98493" y="49344"/>
                </a:lnTo>
                <a:close/>
              </a:path>
              <a:path w="156844" h="156845">
                <a:moveTo>
                  <a:pt x="143383" y="40386"/>
                </a:moveTo>
                <a:lnTo>
                  <a:pt x="107441" y="40386"/>
                </a:lnTo>
                <a:lnTo>
                  <a:pt x="116458" y="49402"/>
                </a:lnTo>
                <a:lnTo>
                  <a:pt x="107500" y="58351"/>
                </a:lnTo>
                <a:lnTo>
                  <a:pt x="129920" y="80772"/>
                </a:lnTo>
                <a:lnTo>
                  <a:pt x="143383" y="40386"/>
                </a:lnTo>
                <a:close/>
              </a:path>
              <a:path w="156844" h="156845">
                <a:moveTo>
                  <a:pt x="107441" y="40386"/>
                </a:moveTo>
                <a:lnTo>
                  <a:pt x="98493" y="49344"/>
                </a:lnTo>
                <a:lnTo>
                  <a:pt x="107500" y="58351"/>
                </a:lnTo>
                <a:lnTo>
                  <a:pt x="116458" y="49402"/>
                </a:lnTo>
                <a:lnTo>
                  <a:pt x="107441" y="40386"/>
                </a:lnTo>
                <a:close/>
              </a:path>
              <a:path w="156844" h="156845">
                <a:moveTo>
                  <a:pt x="156844" y="0"/>
                </a:moveTo>
                <a:lnTo>
                  <a:pt x="76072" y="26924"/>
                </a:lnTo>
                <a:lnTo>
                  <a:pt x="98493" y="49344"/>
                </a:lnTo>
                <a:lnTo>
                  <a:pt x="107441" y="40386"/>
                </a:lnTo>
                <a:lnTo>
                  <a:pt x="143383" y="40386"/>
                </a:lnTo>
                <a:lnTo>
                  <a:pt x="156844" y="0"/>
                </a:lnTo>
                <a:close/>
              </a:path>
            </a:pathLst>
          </a:custGeom>
          <a:solidFill>
            <a:srgbClr val="000000"/>
          </a:solidFill>
        </p:spPr>
        <p:txBody>
          <a:bodyPr wrap="square" lIns="0" tIns="0" rIns="0" bIns="0" rtlCol="0">
            <a:noAutofit/>
          </a:bodyPr>
          <a:lstStyle/>
          <a:p>
            <a:endParaRPr/>
          </a:p>
        </p:txBody>
      </p:sp>
      <p:sp>
        <p:nvSpPr>
          <p:cNvPr id="16" name="object 11"/>
          <p:cNvSpPr/>
          <p:nvPr/>
        </p:nvSpPr>
        <p:spPr>
          <a:xfrm>
            <a:off x="355620" y="1096505"/>
            <a:ext cx="9144000" cy="0"/>
          </a:xfrm>
          <a:custGeom>
            <a:avLst/>
            <a:gdLst/>
            <a:ahLst/>
            <a:cxnLst/>
            <a:rect l="l" t="t" r="r" b="b"/>
            <a:pathLst>
              <a:path w="9144000">
                <a:moveTo>
                  <a:pt x="0" y="0"/>
                </a:moveTo>
                <a:lnTo>
                  <a:pt x="9144000" y="0"/>
                </a:lnTo>
              </a:path>
            </a:pathLst>
          </a:custGeom>
          <a:ln w="9144">
            <a:solidFill>
              <a:srgbClr val="000000"/>
            </a:solidFill>
          </a:ln>
        </p:spPr>
        <p:txBody>
          <a:bodyPr wrap="square" lIns="0" tIns="0" rIns="0" bIns="0" rtlCol="0">
            <a:noAutofit/>
          </a:bodyPr>
          <a:lstStyle/>
          <a:p>
            <a:endParaRPr/>
          </a:p>
        </p:txBody>
      </p:sp>
      <p:sp>
        <p:nvSpPr>
          <p:cNvPr id="17" name="文本框 16"/>
          <p:cNvSpPr txBox="1"/>
          <p:nvPr/>
        </p:nvSpPr>
        <p:spPr>
          <a:xfrm>
            <a:off x="355620" y="1133659"/>
            <a:ext cx="5410200" cy="4893647"/>
          </a:xfrm>
          <a:prstGeom prst="rect">
            <a:avLst/>
          </a:prstGeom>
          <a:noFill/>
        </p:spPr>
        <p:txBody>
          <a:bodyPr wrap="square" rtlCol="0">
            <a:spAutoFit/>
          </a:bodyPr>
          <a:lstStyle/>
          <a:p>
            <a:pPr>
              <a:spcAft>
                <a:spcPts val="1200"/>
              </a:spcAft>
            </a:pPr>
            <a:r>
              <a:rPr lang="en-US" altLang="zh-CN" sz="20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2000" dirty="0">
                <a:latin typeface="微软雅黑" panose="020B0503020204020204" pitchFamily="34" charset="-122"/>
                <a:ea typeface="微软雅黑" panose="020B0503020204020204" pitchFamily="34" charset="-122"/>
              </a:rPr>
              <a:t>更换冷媒罐</a:t>
            </a:r>
            <a:endParaRPr lang="en-US" altLang="zh-CN" sz="2000" dirty="0">
              <a:latin typeface="微软雅黑" panose="020B0503020204020204" pitchFamily="34" charset="-122"/>
              <a:ea typeface="微软雅黑" panose="020B0503020204020204" pitchFamily="34" charset="-122"/>
            </a:endParaRPr>
          </a:p>
          <a:p>
            <a:pPr>
              <a:spcAft>
                <a:spcPts val="1200"/>
              </a:spcAft>
            </a:pPr>
            <a:r>
              <a:rPr lang="zh-CN" altLang="en-US" sz="1600" dirty="0">
                <a:latin typeface="微软雅黑" panose="020B0503020204020204" pitchFamily="34" charset="-122"/>
                <a:ea typeface="微软雅黑" panose="020B0503020204020204" pitchFamily="34" charset="-122"/>
              </a:rPr>
              <a:t>充填制冷剂作业途中，冷媒罐内制冷剂用完，可按下述要领更换新冷媒罐。</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1</a:t>
            </a:r>
            <a:r>
              <a:rPr lang="zh-CN" altLang="en-US" sz="1600" dirty="0">
                <a:latin typeface="微软雅黑" panose="020B0503020204020204" pitchFamily="34" charset="-122"/>
                <a:ea typeface="微软雅黑" panose="020B0503020204020204" pitchFamily="34" charset="-122"/>
              </a:rPr>
              <a:t>）关闭歧管压力表的高压阀和低压阀；</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）将冷媒罐用阀门的尖针及圆板提高，拆下空冷 媒罐；</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3</a:t>
            </a:r>
            <a:r>
              <a:rPr lang="zh-CN" altLang="en-US" sz="1600" dirty="0">
                <a:latin typeface="微软雅黑" panose="020B0503020204020204" pitchFamily="34" charset="-122"/>
                <a:ea typeface="微软雅黑" panose="020B0503020204020204" pitchFamily="34" charset="-122"/>
              </a:rPr>
              <a:t>）将新冷媒罐装于冷媒罐阀门之上；</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4</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充气软管内空气按下面方法去除</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en-US" altLang="zh-CN" sz="1600" dirty="0">
                <a:latin typeface="微软雅黑" panose="020B0503020204020204" pitchFamily="34" charset="-122"/>
                <a:ea typeface="微软雅黑" panose="020B0503020204020204" pitchFamily="34" charset="-122"/>
              </a:rPr>
              <a:t>           • </a:t>
            </a:r>
            <a:r>
              <a:rPr lang="zh-CN" altLang="en-US" sz="1600" dirty="0">
                <a:latin typeface="微软雅黑" panose="020B0503020204020204" pitchFamily="34" charset="-122"/>
                <a:ea typeface="微软雅黑" panose="020B0503020204020204" pitchFamily="34" charset="-122"/>
              </a:rPr>
              <a:t>先将冷媒罐用阀拧紧之后在少许放松</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en-US" altLang="zh-CN" sz="1600" dirty="0">
                <a:latin typeface="微软雅黑" panose="020B0503020204020204" pitchFamily="34" charset="-122"/>
                <a:ea typeface="微软雅黑" panose="020B0503020204020204" pitchFamily="34" charset="-122"/>
              </a:rPr>
              <a:t>           • </a:t>
            </a:r>
            <a:r>
              <a:rPr lang="zh-CN" altLang="en-US" sz="1600" dirty="0">
                <a:latin typeface="微软雅黑" panose="020B0503020204020204" pitchFamily="34" charset="-122"/>
                <a:ea typeface="微软雅黑" panose="020B0503020204020204" pitchFamily="34" charset="-122"/>
              </a:rPr>
              <a:t>将歧管压力表低压阀门打开少许</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按压放气阀门，同时制冷剂泄出，立即关闭 </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冷媒罐用阀门和歧管压力表低压阀</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注：严禁用手直接按压放气阀，防止冻伤）</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5</a:t>
            </a:r>
            <a:r>
              <a:rPr lang="zh-CN" altLang="en-US" sz="1600" dirty="0">
                <a:latin typeface="微软雅黑" panose="020B0503020204020204" pitchFamily="34" charset="-122"/>
                <a:ea typeface="微软雅黑" panose="020B0503020204020204" pitchFamily="34" charset="-122"/>
              </a:rPr>
              <a:t>）旋转冷媒罐用阀门的手柄刺开冷媒罐，继续充填作业。</a:t>
            </a:r>
            <a:endParaRPr lang="en-US" altLang="zh-CN"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446872909"/>
      </p:ext>
    </p:extLst>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119" y="745644"/>
            <a:ext cx="332014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利用歧管压力表进行故障检测</a:t>
            </a:r>
            <a:r>
              <a:rPr lang="en-US" altLang="zh-CN" dirty="0">
                <a:solidFill>
                  <a:srgbClr val="FF0000"/>
                </a:solidFill>
                <a:latin typeface="微软雅黑" panose="020B0503020204020204" pitchFamily="34" charset="-122"/>
                <a:ea typeface="微软雅黑" panose="020B0503020204020204" pitchFamily="34" charset="-122"/>
              </a:rPr>
              <a:t>1</a:t>
            </a:r>
          </a:p>
        </p:txBody>
      </p:sp>
      <p:sp>
        <p:nvSpPr>
          <p:cNvPr id="4" name="object 7"/>
          <p:cNvSpPr/>
          <p:nvPr/>
        </p:nvSpPr>
        <p:spPr>
          <a:xfrm>
            <a:off x="6072753" y="2344875"/>
            <a:ext cx="5105400" cy="4038600"/>
          </a:xfrm>
          <a:prstGeom prst="rect">
            <a:avLst/>
          </a:prstGeom>
          <a:blipFill>
            <a:blip r:embed="rId2" cstate="print"/>
            <a:stretch>
              <a:fillRect/>
            </a:stretch>
          </a:blipFill>
        </p:spPr>
        <p:txBody>
          <a:bodyPr wrap="square" lIns="0" tIns="0" rIns="0" bIns="0" rtlCol="0">
            <a:noAutofit/>
          </a:bodyPr>
          <a:lstStyle/>
          <a:p>
            <a:endParaRPr/>
          </a:p>
        </p:txBody>
      </p:sp>
      <p:sp>
        <p:nvSpPr>
          <p:cNvPr id="5" name="object 8"/>
          <p:cNvSpPr/>
          <p:nvPr/>
        </p:nvSpPr>
        <p:spPr>
          <a:xfrm>
            <a:off x="6068181" y="2340302"/>
            <a:ext cx="5114544" cy="4047744"/>
          </a:xfrm>
          <a:custGeom>
            <a:avLst/>
            <a:gdLst/>
            <a:ahLst/>
            <a:cxnLst/>
            <a:rect l="l" t="t" r="r" b="b"/>
            <a:pathLst>
              <a:path w="5114544" h="4047744">
                <a:moveTo>
                  <a:pt x="0" y="4047744"/>
                </a:moveTo>
                <a:lnTo>
                  <a:pt x="5114544" y="4047744"/>
                </a:lnTo>
                <a:lnTo>
                  <a:pt x="5114544" y="0"/>
                </a:lnTo>
                <a:lnTo>
                  <a:pt x="0" y="0"/>
                </a:lnTo>
                <a:lnTo>
                  <a:pt x="0" y="4047744"/>
                </a:lnTo>
                <a:close/>
              </a:path>
            </a:pathLst>
          </a:custGeom>
          <a:ln w="9144">
            <a:solidFill>
              <a:srgbClr val="000000"/>
            </a:solidFill>
          </a:ln>
        </p:spPr>
        <p:txBody>
          <a:bodyPr wrap="square" lIns="0" tIns="0" rIns="0" bIns="0" rtlCol="0">
            <a:noAutofit/>
          </a:bodyPr>
          <a:lstStyle/>
          <a:p>
            <a:endParaRPr/>
          </a:p>
        </p:txBody>
      </p:sp>
      <p:sp>
        <p:nvSpPr>
          <p:cNvPr id="6" name="文本框 5"/>
          <p:cNvSpPr txBox="1"/>
          <p:nvPr/>
        </p:nvSpPr>
        <p:spPr>
          <a:xfrm>
            <a:off x="279901" y="1195113"/>
            <a:ext cx="7177630" cy="2862322"/>
          </a:xfrm>
          <a:prstGeom prst="rect">
            <a:avLst/>
          </a:prstGeom>
          <a:noFill/>
        </p:spPr>
        <p:txBody>
          <a:bodyPr wrap="square" rtlCol="0">
            <a:spAutoFit/>
          </a:bodyPr>
          <a:lstStyle/>
          <a:p>
            <a:pPr>
              <a:spcAft>
                <a:spcPts val="1200"/>
              </a:spcAft>
            </a:pPr>
            <a:r>
              <a:rPr lang="zh-CN" altLang="en-US" dirty="0">
                <a:latin typeface="微软雅黑" panose="020B0503020204020204" pitchFamily="34" charset="-122"/>
                <a:ea typeface="微软雅黑" panose="020B0503020204020204" pitchFamily="34" charset="-122"/>
              </a:rPr>
              <a:t>以下方法将介绍利用歧管压力表检测系统故障所在</a:t>
            </a:r>
            <a:endParaRPr lang="en-US" altLang="zh-CN" dirty="0">
              <a:latin typeface="微软雅黑" panose="020B0503020204020204" pitchFamily="34" charset="-122"/>
              <a:ea typeface="微软雅黑" panose="020B0503020204020204" pitchFamily="34" charset="-122"/>
            </a:endParaRPr>
          </a:p>
          <a:p>
            <a:pPr>
              <a:spcAft>
                <a:spcPts val="1200"/>
              </a:spcAft>
            </a:pPr>
            <a:r>
              <a:rPr lang="zh-CN" altLang="en-US" dirty="0">
                <a:latin typeface="微软雅黑" panose="020B0503020204020204" pitchFamily="34" charset="-122"/>
                <a:ea typeface="微软雅黑" panose="020B0503020204020204" pitchFamily="34" charset="-122"/>
              </a:rPr>
              <a:t>  </a:t>
            </a:r>
            <a:r>
              <a:rPr lang="zh-CN" altLang="en-US" sz="1600" dirty="0">
                <a:latin typeface="微软雅黑" panose="020B0503020204020204" pitchFamily="34" charset="-122"/>
                <a:ea typeface="微软雅黑" panose="020B0503020204020204" pitchFamily="34" charset="-122"/>
              </a:rPr>
              <a:t>当发动机预热后，在</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下列特定条件下，读出歧管压力表的压力值。</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）空气入口处的温度为</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30~35</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摄氏度；</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）发动机转速为</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1500</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转</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分</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参考</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）风机速度置于高档；</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d</a:t>
            </a:r>
            <a:r>
              <a:rPr lang="zh-CN" altLang="en-US" sz="1600" dirty="0">
                <a:latin typeface="微软雅黑" panose="020B0503020204020204" pitchFamily="34" charset="-122"/>
                <a:ea typeface="微软雅黑" panose="020B0503020204020204" pitchFamily="34" charset="-122"/>
              </a:rPr>
              <a:t>）温度控制置于最冷；</a:t>
            </a:r>
            <a:endParaRPr lang="en-US" altLang="zh-CN" sz="1600" dirty="0">
              <a:latin typeface="微软雅黑" panose="020B0503020204020204" pitchFamily="34" charset="-122"/>
              <a:ea typeface="微软雅黑" panose="020B0503020204020204" pitchFamily="34" charset="-122"/>
            </a:endParaRPr>
          </a:p>
          <a:p>
            <a:pPr>
              <a:spcAft>
                <a:spcPts val="1200"/>
              </a:spcAft>
            </a:pPr>
            <a:r>
              <a:rPr lang="zh-CN" altLang="en-US" sz="1600" dirty="0">
                <a:latin typeface="微软雅黑" panose="020B0503020204020204" pitchFamily="34" charset="-122"/>
                <a:ea typeface="微软雅黑" panose="020B0503020204020204" pitchFamily="34" charset="-122"/>
              </a:rPr>
              <a:t>（</a:t>
            </a:r>
            <a:r>
              <a:rPr lang="en-US" altLang="zh-CN" sz="1600" dirty="0">
                <a:latin typeface="微软雅黑" panose="020B0503020204020204" pitchFamily="34" charset="-122"/>
                <a:ea typeface="微软雅黑" panose="020B0503020204020204" pitchFamily="34" charset="-122"/>
              </a:rPr>
              <a:t>e</a:t>
            </a:r>
            <a:r>
              <a:rPr lang="zh-CN" altLang="en-US" sz="1600" dirty="0">
                <a:latin typeface="微软雅黑" panose="020B0503020204020204" pitchFamily="34" charset="-122"/>
                <a:ea typeface="微软雅黑" panose="020B0503020204020204" pitchFamily="34" charset="-122"/>
              </a:rPr>
              <a:t>）置于“重复循环”位置。</a:t>
            </a:r>
          </a:p>
        </p:txBody>
      </p:sp>
      <p:sp>
        <p:nvSpPr>
          <p:cNvPr id="7" name="文本框 6"/>
          <p:cNvSpPr txBox="1"/>
          <p:nvPr/>
        </p:nvSpPr>
        <p:spPr>
          <a:xfrm>
            <a:off x="279901" y="4199127"/>
            <a:ext cx="3361843" cy="369332"/>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dirty="0">
                <a:latin typeface="微软雅黑" panose="020B0503020204020204" pitchFamily="34" charset="-122"/>
                <a:ea typeface="微软雅黑" panose="020B0503020204020204" pitchFamily="34" charset="-122"/>
              </a:rPr>
              <a:t>正常状态下的制冷系统</a:t>
            </a:r>
          </a:p>
        </p:txBody>
      </p:sp>
      <p:sp>
        <p:nvSpPr>
          <p:cNvPr id="8" name="文本框 7"/>
          <p:cNvSpPr txBox="1"/>
          <p:nvPr/>
        </p:nvSpPr>
        <p:spPr>
          <a:xfrm>
            <a:off x="552640" y="4568459"/>
            <a:ext cx="3124200" cy="1631216"/>
          </a:xfrm>
          <a:prstGeom prst="rect">
            <a:avLst/>
          </a:prstGeom>
          <a:noFill/>
        </p:spPr>
        <p:txBody>
          <a:bodyPr wrap="square" rtlCol="0">
            <a:spAutoFit/>
          </a:bodyPr>
          <a:lstStyle/>
          <a:p>
            <a:pPr>
              <a:spcAft>
                <a:spcPts val="1200"/>
              </a:spcAft>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测量表读数：</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低压端</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0.15~0.25</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兆帕斯卡（</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1.5~2.5</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公斤力</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平方厘米）</a:t>
            </a:r>
            <a:endParaRPr lang="en-US" altLang="zh-CN" sz="16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高压端</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1.37~1.57</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兆帕斯卡（</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14~16</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公斤力</a:t>
            </a:r>
            <a:r>
              <a:rPr lang="en-US" altLang="zh-CN" sz="16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dirty="0">
                <a:latin typeface="微软雅黑" panose="020B0503020204020204" pitchFamily="34" charset="-122"/>
                <a:ea typeface="微软雅黑" panose="020B0503020204020204" pitchFamily="34" charset="-122"/>
                <a:cs typeface="Times New Roman" panose="02020603050405020304" pitchFamily="18" charset="0"/>
              </a:rPr>
              <a:t>平方厘米）</a:t>
            </a:r>
          </a:p>
        </p:txBody>
      </p:sp>
    </p:spTree>
    <p:extLst>
      <p:ext uri="{BB962C8B-B14F-4D97-AF65-F5344CB8AC3E}">
        <p14:creationId xmlns:p14="http://schemas.microsoft.com/office/powerpoint/2010/main" val="773434115"/>
      </p:ext>
    </p:extLst>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8868" y="675901"/>
            <a:ext cx="332014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利用歧管压力表进行故障检测</a:t>
            </a:r>
            <a:r>
              <a:rPr lang="en-US" altLang="zh-CN" dirty="0">
                <a:solidFill>
                  <a:srgbClr val="FF0000"/>
                </a:solidFill>
                <a:latin typeface="微软雅黑" panose="020B0503020204020204" pitchFamily="34" charset="-122"/>
                <a:ea typeface="微软雅黑" panose="020B0503020204020204" pitchFamily="34" charset="-122"/>
              </a:rPr>
              <a:t>2</a:t>
            </a:r>
          </a:p>
        </p:txBody>
      </p:sp>
      <p:sp>
        <p:nvSpPr>
          <p:cNvPr id="4" name="object 2"/>
          <p:cNvSpPr/>
          <p:nvPr/>
        </p:nvSpPr>
        <p:spPr>
          <a:xfrm>
            <a:off x="2739326" y="1863242"/>
            <a:ext cx="4684776" cy="2889504"/>
          </a:xfrm>
          <a:prstGeom prst="rect">
            <a:avLst/>
          </a:prstGeom>
          <a:blipFill>
            <a:blip r:embed="rId2" cstate="print"/>
            <a:stretch>
              <a:fillRect/>
            </a:stretch>
          </a:blipFill>
        </p:spPr>
        <p:txBody>
          <a:bodyPr wrap="square" lIns="0" tIns="0" rIns="0" bIns="0" rtlCol="0">
            <a:noAutofit/>
          </a:bodyPr>
          <a:lstStyle/>
          <a:p>
            <a:endParaRPr/>
          </a:p>
        </p:txBody>
      </p:sp>
      <p:graphicFrame>
        <p:nvGraphicFramePr>
          <p:cNvPr id="7" name="object 3"/>
          <p:cNvGraphicFramePr>
            <a:graphicFrameLocks noGrp="1"/>
          </p:cNvGraphicFramePr>
          <p:nvPr/>
        </p:nvGraphicFramePr>
        <p:xfrm>
          <a:off x="938858" y="4533173"/>
          <a:ext cx="8305800" cy="1905000"/>
        </p:xfrm>
        <a:graphic>
          <a:graphicData uri="http://schemas.openxmlformats.org/drawingml/2006/table">
            <a:tbl>
              <a:tblPr firstRow="1" bandRow="1">
                <a:tableStyleId>{2D5ABB26-0587-4C30-8999-92F81FD0307C}</a:tableStyleId>
              </a:tblPr>
              <a:tblGrid>
                <a:gridCol w="2057400">
                  <a:extLst>
                    <a:ext uri="{9D8B030D-6E8A-4147-A177-3AD203B41FA5}">
                      <a16:colId xmlns:a16="http://schemas.microsoft.com/office/drawing/2014/main" val="20000"/>
                    </a:ext>
                  </a:extLst>
                </a:gridCol>
                <a:gridCol w="2019300">
                  <a:extLst>
                    <a:ext uri="{9D8B030D-6E8A-4147-A177-3AD203B41FA5}">
                      <a16:colId xmlns:a16="http://schemas.microsoft.com/office/drawing/2014/main" val="20001"/>
                    </a:ext>
                  </a:extLst>
                </a:gridCol>
                <a:gridCol w="2038350">
                  <a:extLst>
                    <a:ext uri="{9D8B030D-6E8A-4147-A177-3AD203B41FA5}">
                      <a16:colId xmlns:a16="http://schemas.microsoft.com/office/drawing/2014/main" val="20002"/>
                    </a:ext>
                  </a:extLst>
                </a:gridCol>
                <a:gridCol w="2190750">
                  <a:extLst>
                    <a:ext uri="{9D8B030D-6E8A-4147-A177-3AD203B41FA5}">
                      <a16:colId xmlns:a16="http://schemas.microsoft.com/office/drawing/2014/main" val="20003"/>
                    </a:ext>
                  </a:extLst>
                </a:gridCol>
              </a:tblGrid>
              <a:tr h="457200">
                <a:tc>
                  <a:txBody>
                    <a:bodyPr/>
                    <a:lstStyle/>
                    <a:p>
                      <a:pPr marL="119380">
                        <a:lnSpc>
                          <a:spcPct val="100000"/>
                        </a:lnSpc>
                      </a:pPr>
                      <a:r>
                        <a:rPr sz="1600" dirty="0">
                          <a:latin typeface="微软雅黑"/>
                          <a:cs typeface="微软雅黑"/>
                        </a:rPr>
                        <a:t>制冷系统出现的症状</a:t>
                      </a: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514984">
                        <a:lnSpc>
                          <a:spcPct val="100000"/>
                        </a:lnSpc>
                      </a:pPr>
                      <a:r>
                        <a:rPr sz="1600" dirty="0">
                          <a:latin typeface="微软雅黑"/>
                          <a:cs typeface="微软雅黑"/>
                        </a:rPr>
                        <a:t>可能的原因</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8100" algn="ctr">
                        <a:lnSpc>
                          <a:spcPct val="100000"/>
                        </a:lnSpc>
                      </a:pPr>
                      <a:r>
                        <a:rPr sz="1600" dirty="0">
                          <a:latin typeface="微软雅黑"/>
                          <a:cs typeface="微软雅黑"/>
                        </a:rPr>
                        <a:t>诊断</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500380">
                        <a:lnSpc>
                          <a:spcPct val="100000"/>
                        </a:lnSpc>
                      </a:pPr>
                      <a:r>
                        <a:rPr sz="1600" dirty="0">
                          <a:latin typeface="微软雅黑"/>
                          <a:cs typeface="微软雅黑"/>
                        </a:rPr>
                        <a:t>故障排除方法</a:t>
                      </a:r>
                      <a:endParaRPr sz="1600">
                        <a:latin typeface="微软雅黑"/>
                        <a:cs typeface="微软雅黑"/>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447800">
                <a:tc>
                  <a:txBody>
                    <a:bodyPr/>
                    <a:lstStyle/>
                    <a:p>
                      <a:pPr marL="219710" marR="34290" indent="-198755">
                        <a:lnSpc>
                          <a:spcPct val="120100"/>
                        </a:lnSpc>
                      </a:pPr>
                      <a:r>
                        <a:rPr sz="1400" dirty="0">
                          <a:latin typeface="微软雅黑"/>
                          <a:cs typeface="微软雅黑"/>
                        </a:rPr>
                        <a:t>·系统运行时，在低压 </a:t>
                      </a:r>
                      <a:r>
                        <a:rPr sz="1400" spc="-5" dirty="0">
                          <a:latin typeface="微软雅黑"/>
                          <a:cs typeface="微软雅黑"/>
                        </a:rPr>
                        <a:t>端的压力有时为真</a:t>
                      </a:r>
                      <a:r>
                        <a:rPr sz="1400" spc="-15" dirty="0">
                          <a:latin typeface="微软雅黑"/>
                          <a:cs typeface="微软雅黑"/>
                        </a:rPr>
                        <a:t>空</a:t>
                      </a:r>
                      <a:r>
                        <a:rPr sz="1400" spc="0" dirty="0">
                          <a:latin typeface="微软雅黑"/>
                          <a:cs typeface="微软雅黑"/>
                        </a:rPr>
                        <a:t>， 有时为正常。</a:t>
                      </a:r>
                      <a:endParaRPr sz="1400" dirty="0">
                        <a:latin typeface="微软雅黑"/>
                        <a:cs typeface="微软雅黑"/>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08279" marR="193040" indent="-178435" algn="just">
                        <a:lnSpc>
                          <a:spcPct val="120000"/>
                        </a:lnSpc>
                      </a:pPr>
                      <a:r>
                        <a:rPr sz="1400" dirty="0">
                          <a:latin typeface="微软雅黑"/>
                          <a:cs typeface="微软雅黑"/>
                        </a:rPr>
                        <a:t>·进入制冷系统的水份 在膨胀阀结冰，造成 </a:t>
                      </a:r>
                      <a:r>
                        <a:rPr sz="1400" spc="-5" dirty="0">
                          <a:latin typeface="微软雅黑"/>
                          <a:cs typeface="微软雅黑"/>
                        </a:rPr>
                        <a:t>循环的暂时性停止， </a:t>
                      </a:r>
                      <a:r>
                        <a:rPr sz="1400" spc="0" dirty="0">
                          <a:latin typeface="微软雅黑"/>
                          <a:cs typeface="微软雅黑"/>
                        </a:rPr>
                        <a:t>但当冰溶化后，系统 又恢复正常。</a:t>
                      </a:r>
                      <a:endParaRPr sz="1400" dirty="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28600" marR="212090" indent="-198120">
                        <a:lnSpc>
                          <a:spcPct val="120000"/>
                        </a:lnSpc>
                      </a:pPr>
                      <a:r>
                        <a:rPr sz="1400" dirty="0">
                          <a:latin typeface="微软雅黑"/>
                          <a:cs typeface="微软雅黑"/>
                        </a:rPr>
                        <a:t>·干燥器处于过饱和状 态。</a:t>
                      </a:r>
                    </a:p>
                    <a:p>
                      <a:pPr marL="228600" marR="15240" indent="-198120">
                        <a:lnSpc>
                          <a:spcPct val="120100"/>
                        </a:lnSpc>
                      </a:pPr>
                      <a:r>
                        <a:rPr sz="1400" spc="-5" dirty="0">
                          <a:latin typeface="微软雅黑"/>
                          <a:cs typeface="微软雅黑"/>
                        </a:rPr>
                        <a:t>·进入制冷系统的水份 </a:t>
                      </a:r>
                      <a:r>
                        <a:rPr sz="1400" spc="0" dirty="0">
                          <a:latin typeface="微软雅黑"/>
                          <a:cs typeface="微软雅黑"/>
                        </a:rPr>
                        <a:t>在膨胀阀内结成冰， 阻碍制冷系统的循</a:t>
                      </a:r>
                      <a:r>
                        <a:rPr sz="1400" spc="-15" dirty="0">
                          <a:latin typeface="微软雅黑"/>
                          <a:cs typeface="微软雅黑"/>
                        </a:rPr>
                        <a:t>环</a:t>
                      </a:r>
                      <a:r>
                        <a:rPr sz="1400" spc="0" dirty="0">
                          <a:latin typeface="微软雅黑"/>
                          <a:cs typeface="微软雅黑"/>
                        </a:rPr>
                        <a:t>。</a:t>
                      </a:r>
                      <a:endParaRPr sz="1400" dirty="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0480">
                        <a:lnSpc>
                          <a:spcPct val="100000"/>
                        </a:lnSpc>
                      </a:pPr>
                      <a:r>
                        <a:rPr sz="1400" dirty="0">
                          <a:latin typeface="微软雅黑"/>
                          <a:cs typeface="微软雅黑"/>
                        </a:rPr>
                        <a:t>·更换接受器</a:t>
                      </a:r>
                      <a:r>
                        <a:rPr sz="1400" spc="5" dirty="0">
                          <a:latin typeface="Arial"/>
                          <a:cs typeface="Arial"/>
                        </a:rPr>
                        <a:t>/</a:t>
                      </a:r>
                      <a:r>
                        <a:rPr sz="1400" spc="0" dirty="0">
                          <a:latin typeface="微软雅黑"/>
                          <a:cs typeface="微软雅黑"/>
                        </a:rPr>
                        <a:t>干燥器</a:t>
                      </a:r>
                      <a:endParaRPr sz="1400" dirty="0">
                        <a:latin typeface="微软雅黑"/>
                        <a:cs typeface="微软雅黑"/>
                      </a:endParaRPr>
                    </a:p>
                    <a:p>
                      <a:pPr marL="208915" marR="177800" indent="-178435">
                        <a:lnSpc>
                          <a:spcPts val="2020"/>
                        </a:lnSpc>
                        <a:spcBef>
                          <a:spcPts val="120"/>
                        </a:spcBef>
                      </a:pPr>
                      <a:r>
                        <a:rPr sz="1400" dirty="0">
                          <a:latin typeface="微软雅黑"/>
                          <a:cs typeface="微软雅黑"/>
                        </a:rPr>
                        <a:t>·通过不停地抽气来除去 系统中的水份</a:t>
                      </a:r>
                    </a:p>
                    <a:p>
                      <a:pPr marL="30480">
                        <a:lnSpc>
                          <a:spcPct val="100000"/>
                        </a:lnSpc>
                        <a:spcBef>
                          <a:spcPts val="210"/>
                        </a:spcBef>
                      </a:pPr>
                      <a:r>
                        <a:rPr sz="1400" dirty="0">
                          <a:latin typeface="微软雅黑"/>
                          <a:cs typeface="微软雅黑"/>
                        </a:rPr>
                        <a:t>·注入适量的新制冷剂</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矩形 7"/>
          <p:cNvSpPr/>
          <p:nvPr/>
        </p:nvSpPr>
        <p:spPr>
          <a:xfrm>
            <a:off x="447860" y="1216911"/>
            <a:ext cx="2435282"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dirty="0">
                <a:latin typeface="微软雅黑" panose="020B0503020204020204" pitchFamily="34" charset="-122"/>
                <a:ea typeface="微软雅黑" panose="020B0503020204020204" pitchFamily="34" charset="-122"/>
              </a:rPr>
              <a:t>制冷系统中出现水分</a:t>
            </a:r>
          </a:p>
        </p:txBody>
      </p:sp>
      <p:sp>
        <p:nvSpPr>
          <p:cNvPr id="9" name="矩形 8"/>
          <p:cNvSpPr/>
          <p:nvPr/>
        </p:nvSpPr>
        <p:spPr>
          <a:xfrm>
            <a:off x="545021" y="1588644"/>
            <a:ext cx="3262432"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状况：间歇性制冷，最后不再制冷</a:t>
            </a:r>
          </a:p>
        </p:txBody>
      </p:sp>
    </p:spTree>
    <p:extLst>
      <p:ext uri="{BB962C8B-B14F-4D97-AF65-F5344CB8AC3E}">
        <p14:creationId xmlns:p14="http://schemas.microsoft.com/office/powerpoint/2010/main" val="1086821944"/>
      </p:ext>
    </p:extLst>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9865" y="730145"/>
            <a:ext cx="332014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利用歧管压力表进行故障检测</a:t>
            </a:r>
            <a:r>
              <a:rPr lang="en-US" altLang="zh-CN" dirty="0">
                <a:solidFill>
                  <a:srgbClr val="FF0000"/>
                </a:solidFill>
                <a:latin typeface="微软雅黑" panose="020B0503020204020204" pitchFamily="34" charset="-122"/>
                <a:ea typeface="微软雅黑" panose="020B0503020204020204" pitchFamily="34" charset="-122"/>
              </a:rPr>
              <a:t>3</a:t>
            </a:r>
          </a:p>
        </p:txBody>
      </p:sp>
      <p:sp>
        <p:nvSpPr>
          <p:cNvPr id="4" name="object 2"/>
          <p:cNvSpPr/>
          <p:nvPr/>
        </p:nvSpPr>
        <p:spPr>
          <a:xfrm>
            <a:off x="2391070" y="1214938"/>
            <a:ext cx="5003032" cy="2996519"/>
          </a:xfrm>
          <a:prstGeom prst="rect">
            <a:avLst/>
          </a:prstGeom>
          <a:blipFill>
            <a:blip r:embed="rId2" cstate="print"/>
            <a:stretch>
              <a:fillRect/>
            </a:stretch>
          </a:blipFill>
        </p:spPr>
        <p:txBody>
          <a:bodyPr wrap="square" lIns="0" tIns="0" rIns="0" bIns="0" rtlCol="0">
            <a:noAutofit/>
          </a:bodyPr>
          <a:lstStyle/>
          <a:p>
            <a:endParaRPr/>
          </a:p>
        </p:txBody>
      </p:sp>
      <p:graphicFrame>
        <p:nvGraphicFramePr>
          <p:cNvPr id="6" name="object 3"/>
          <p:cNvGraphicFramePr>
            <a:graphicFrameLocks noGrp="1"/>
          </p:cNvGraphicFramePr>
          <p:nvPr/>
        </p:nvGraphicFramePr>
        <p:xfrm>
          <a:off x="624177" y="4139258"/>
          <a:ext cx="8763000" cy="2133600"/>
        </p:xfrm>
        <a:graphic>
          <a:graphicData uri="http://schemas.openxmlformats.org/drawingml/2006/table">
            <a:tbl>
              <a:tblPr firstRow="1" bandRow="1">
                <a:tableStyleId>{2D5ABB26-0587-4C30-8999-92F81FD0307C}</a:tableStyleId>
              </a:tblPr>
              <a:tblGrid>
                <a:gridCol w="2427351">
                  <a:extLst>
                    <a:ext uri="{9D8B030D-6E8A-4147-A177-3AD203B41FA5}">
                      <a16:colId xmlns:a16="http://schemas.microsoft.com/office/drawing/2014/main" val="20000"/>
                    </a:ext>
                  </a:extLst>
                </a:gridCol>
                <a:gridCol w="1801749">
                  <a:extLst>
                    <a:ext uri="{9D8B030D-6E8A-4147-A177-3AD203B41FA5}">
                      <a16:colId xmlns:a16="http://schemas.microsoft.com/office/drawing/2014/main" val="20001"/>
                    </a:ext>
                  </a:extLst>
                </a:gridCol>
                <a:gridCol w="1866900">
                  <a:extLst>
                    <a:ext uri="{9D8B030D-6E8A-4147-A177-3AD203B41FA5}">
                      <a16:colId xmlns:a16="http://schemas.microsoft.com/office/drawing/2014/main" val="20002"/>
                    </a:ext>
                  </a:extLst>
                </a:gridCol>
                <a:gridCol w="2667000">
                  <a:extLst>
                    <a:ext uri="{9D8B030D-6E8A-4147-A177-3AD203B41FA5}">
                      <a16:colId xmlns:a16="http://schemas.microsoft.com/office/drawing/2014/main" val="20003"/>
                    </a:ext>
                  </a:extLst>
                </a:gridCol>
              </a:tblGrid>
              <a:tr h="381000">
                <a:tc>
                  <a:txBody>
                    <a:bodyPr/>
                    <a:lstStyle/>
                    <a:p>
                      <a:pPr marL="305435">
                        <a:lnSpc>
                          <a:spcPct val="100000"/>
                        </a:lnSpc>
                      </a:pPr>
                      <a:r>
                        <a:rPr sz="1600" dirty="0">
                          <a:latin typeface="微软雅黑"/>
                          <a:cs typeface="微软雅黑"/>
                        </a:rPr>
                        <a:t>制冷系统出现的症状</a:t>
                      </a: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05130">
                        <a:lnSpc>
                          <a:spcPct val="100000"/>
                        </a:lnSpc>
                      </a:pPr>
                      <a:r>
                        <a:rPr sz="1600" dirty="0">
                          <a:latin typeface="微软雅黑"/>
                          <a:cs typeface="微软雅黑"/>
                        </a:rPr>
                        <a:t>可能的原因</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6195" algn="ctr">
                        <a:lnSpc>
                          <a:spcPct val="100000"/>
                        </a:lnSpc>
                      </a:pPr>
                      <a:r>
                        <a:rPr sz="1600" dirty="0">
                          <a:latin typeface="微软雅黑"/>
                          <a:cs typeface="微软雅黑"/>
                        </a:rPr>
                        <a:t>诊断</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737870">
                        <a:lnSpc>
                          <a:spcPct val="100000"/>
                        </a:lnSpc>
                      </a:pPr>
                      <a:r>
                        <a:rPr sz="1600" dirty="0">
                          <a:latin typeface="微软雅黑"/>
                          <a:cs typeface="微软雅黑"/>
                        </a:rPr>
                        <a:t>故障排除方法</a:t>
                      </a:r>
                      <a:endParaRPr sz="1600">
                        <a:latin typeface="微软雅黑"/>
                        <a:cs typeface="微软雅黑"/>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752600">
                <a:tc>
                  <a:txBody>
                    <a:bodyPr/>
                    <a:lstStyle/>
                    <a:p>
                      <a:pPr marL="21590">
                        <a:lnSpc>
                          <a:spcPct val="100000"/>
                        </a:lnSpc>
                      </a:pPr>
                      <a:r>
                        <a:rPr sz="1400" dirty="0">
                          <a:latin typeface="微软雅黑"/>
                          <a:cs typeface="微软雅黑"/>
                        </a:rPr>
                        <a:t>·高、低压端的压力都</a:t>
                      </a:r>
                      <a:r>
                        <a:rPr sz="1400" spc="-15" dirty="0">
                          <a:latin typeface="微软雅黑"/>
                          <a:cs typeface="微软雅黑"/>
                        </a:rPr>
                        <a:t>偏</a:t>
                      </a:r>
                      <a:r>
                        <a:rPr sz="1400" spc="0" dirty="0">
                          <a:latin typeface="微软雅黑"/>
                          <a:cs typeface="微软雅黑"/>
                        </a:rPr>
                        <a:t>低</a:t>
                      </a:r>
                      <a:endParaRPr sz="1400">
                        <a:latin typeface="微软雅黑"/>
                        <a:cs typeface="微软雅黑"/>
                      </a:endParaRPr>
                    </a:p>
                    <a:p>
                      <a:pPr marL="21590">
                        <a:lnSpc>
                          <a:spcPct val="100000"/>
                        </a:lnSpc>
                        <a:spcBef>
                          <a:spcPts val="335"/>
                        </a:spcBef>
                      </a:pPr>
                      <a:r>
                        <a:rPr sz="1400" dirty="0">
                          <a:latin typeface="微软雅黑"/>
                          <a:cs typeface="微软雅黑"/>
                        </a:rPr>
                        <a:t>·在观测镜中连续见到</a:t>
                      </a:r>
                      <a:r>
                        <a:rPr sz="1400" spc="-15" dirty="0">
                          <a:latin typeface="微软雅黑"/>
                          <a:cs typeface="微软雅黑"/>
                        </a:rPr>
                        <a:t>气</a:t>
                      </a:r>
                      <a:r>
                        <a:rPr sz="1400" spc="0" dirty="0">
                          <a:latin typeface="微软雅黑"/>
                          <a:cs typeface="微软雅黑"/>
                        </a:rPr>
                        <a:t>泡</a:t>
                      </a:r>
                      <a:endParaRPr sz="1400">
                        <a:latin typeface="微软雅黑"/>
                        <a:cs typeface="微软雅黑"/>
                      </a:endParaRPr>
                    </a:p>
                    <a:p>
                      <a:pPr marL="21590">
                        <a:lnSpc>
                          <a:spcPct val="100000"/>
                        </a:lnSpc>
                        <a:spcBef>
                          <a:spcPts val="335"/>
                        </a:spcBef>
                      </a:pPr>
                      <a:r>
                        <a:rPr sz="1400" dirty="0">
                          <a:latin typeface="微软雅黑"/>
                          <a:cs typeface="微软雅黑"/>
                        </a:rPr>
                        <a:t>·不充分制冷</a:t>
                      </a:r>
                      <a:endParaRPr sz="1400">
                        <a:latin typeface="微软雅黑"/>
                        <a:cs typeface="微软雅黑"/>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08279" marR="154305" indent="-178435">
                        <a:lnSpc>
                          <a:spcPct val="120000"/>
                        </a:lnSpc>
                      </a:pPr>
                      <a:r>
                        <a:rPr sz="1400" dirty="0">
                          <a:latin typeface="微软雅黑"/>
                          <a:cs typeface="微软雅黑"/>
                        </a:rPr>
                        <a:t>·制冷系统中某处发 生气体泄漏。</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0480">
                        <a:lnSpc>
                          <a:spcPct val="100000"/>
                        </a:lnSpc>
                      </a:pPr>
                      <a:r>
                        <a:rPr sz="1400" dirty="0">
                          <a:latin typeface="微软雅黑"/>
                          <a:cs typeface="微软雅黑"/>
                        </a:rPr>
                        <a:t>·系统中制冷剂不足。</a:t>
                      </a:r>
                      <a:endParaRPr sz="1400">
                        <a:latin typeface="微软雅黑"/>
                        <a:cs typeface="微软雅黑"/>
                      </a:endParaRPr>
                    </a:p>
                    <a:p>
                      <a:pPr marL="30480">
                        <a:lnSpc>
                          <a:spcPct val="100000"/>
                        </a:lnSpc>
                        <a:spcBef>
                          <a:spcPts val="335"/>
                        </a:spcBef>
                      </a:pPr>
                      <a:r>
                        <a:rPr sz="1400" dirty="0">
                          <a:latin typeface="微软雅黑"/>
                          <a:cs typeface="微软雅黑"/>
                        </a:rPr>
                        <a:t>·制冷剂泄漏。</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08915" marR="120650" indent="-178435">
                        <a:lnSpc>
                          <a:spcPct val="120000"/>
                        </a:lnSpc>
                      </a:pPr>
                      <a:r>
                        <a:rPr sz="1400" dirty="0">
                          <a:latin typeface="微软雅黑"/>
                          <a:cs typeface="微软雅黑"/>
                        </a:rPr>
                        <a:t>·用泄漏检查器检查是</a:t>
                      </a:r>
                      <a:r>
                        <a:rPr sz="1400" spc="-15" dirty="0">
                          <a:latin typeface="微软雅黑"/>
                          <a:cs typeface="微软雅黑"/>
                        </a:rPr>
                        <a:t>否</a:t>
                      </a:r>
                      <a:r>
                        <a:rPr sz="1400" spc="0" dirty="0">
                          <a:latin typeface="微软雅黑"/>
                          <a:cs typeface="微软雅黑"/>
                        </a:rPr>
                        <a:t>有气体 泄漏，如有必要则要</a:t>
                      </a:r>
                      <a:r>
                        <a:rPr sz="1400" spc="-15" dirty="0">
                          <a:latin typeface="微软雅黑"/>
                          <a:cs typeface="微软雅黑"/>
                        </a:rPr>
                        <a:t>加</a:t>
                      </a:r>
                      <a:r>
                        <a:rPr sz="1400" spc="0" dirty="0">
                          <a:latin typeface="微软雅黑"/>
                          <a:cs typeface="微软雅黑"/>
                        </a:rPr>
                        <a:t>以维修</a:t>
                      </a:r>
                      <a:endParaRPr sz="1400">
                        <a:latin typeface="微软雅黑"/>
                        <a:cs typeface="微软雅黑"/>
                      </a:endParaRPr>
                    </a:p>
                    <a:p>
                      <a:pPr marL="30480">
                        <a:lnSpc>
                          <a:spcPct val="100000"/>
                        </a:lnSpc>
                        <a:spcBef>
                          <a:spcPts val="335"/>
                        </a:spcBef>
                      </a:pPr>
                      <a:r>
                        <a:rPr sz="1400" dirty="0">
                          <a:latin typeface="微软雅黑"/>
                          <a:cs typeface="微软雅黑"/>
                        </a:rPr>
                        <a:t>·注入适量的制冷剂</a:t>
                      </a:r>
                      <a:endParaRPr sz="1400">
                        <a:latin typeface="微软雅黑"/>
                        <a:cs typeface="微软雅黑"/>
                      </a:endParaRPr>
                    </a:p>
                    <a:p>
                      <a:pPr marL="208915" marR="32384" indent="-178435">
                        <a:lnSpc>
                          <a:spcPts val="2020"/>
                        </a:lnSpc>
                        <a:spcBef>
                          <a:spcPts val="120"/>
                        </a:spcBef>
                      </a:pPr>
                      <a:r>
                        <a:rPr sz="1400" dirty="0">
                          <a:latin typeface="微软雅黑"/>
                          <a:cs typeface="微软雅黑"/>
                        </a:rPr>
                        <a:t>·当与测量表连接时，</a:t>
                      </a:r>
                      <a:r>
                        <a:rPr sz="1400" spc="-15" dirty="0">
                          <a:latin typeface="微软雅黑"/>
                          <a:cs typeface="微软雅黑"/>
                        </a:rPr>
                        <a:t>如</a:t>
                      </a:r>
                      <a:r>
                        <a:rPr sz="1400" spc="0" dirty="0">
                          <a:latin typeface="微软雅黑"/>
                          <a:cs typeface="微软雅黑"/>
                        </a:rPr>
                        <a:t>果压力 值接近于</a:t>
                      </a:r>
                      <a:r>
                        <a:rPr sz="1400" spc="5" dirty="0">
                          <a:latin typeface="Arial"/>
                          <a:cs typeface="Arial"/>
                        </a:rPr>
                        <a:t>0</a:t>
                      </a:r>
                      <a:r>
                        <a:rPr sz="1400" spc="0" dirty="0">
                          <a:latin typeface="微软雅黑"/>
                          <a:cs typeface="微软雅黑"/>
                        </a:rPr>
                        <a:t>，则在</a:t>
                      </a:r>
                      <a:r>
                        <a:rPr sz="1400" spc="-15" dirty="0">
                          <a:latin typeface="微软雅黑"/>
                          <a:cs typeface="微软雅黑"/>
                        </a:rPr>
                        <a:t>检</a:t>
                      </a:r>
                      <a:r>
                        <a:rPr sz="1400" spc="0" dirty="0">
                          <a:latin typeface="微软雅黑"/>
                          <a:cs typeface="微软雅黑"/>
                        </a:rPr>
                        <a:t>查及</a:t>
                      </a:r>
                      <a:r>
                        <a:rPr sz="1400" spc="-15" dirty="0">
                          <a:latin typeface="微软雅黑"/>
                          <a:cs typeface="微软雅黑"/>
                        </a:rPr>
                        <a:t>维</a:t>
                      </a:r>
                      <a:r>
                        <a:rPr sz="1400" spc="0" dirty="0">
                          <a:latin typeface="微软雅黑"/>
                          <a:cs typeface="微软雅黑"/>
                        </a:rPr>
                        <a:t>修之 后将系统置于真空状</a:t>
                      </a:r>
                      <a:r>
                        <a:rPr sz="1400" spc="-15" dirty="0">
                          <a:latin typeface="微软雅黑"/>
                          <a:cs typeface="微软雅黑"/>
                        </a:rPr>
                        <a:t>态</a:t>
                      </a:r>
                      <a:r>
                        <a:rPr sz="1400" spc="0" dirty="0">
                          <a:latin typeface="微软雅黑"/>
                          <a:cs typeface="微软雅黑"/>
                        </a:rPr>
                        <a:t>。</a:t>
                      </a:r>
                      <a:endParaRPr sz="1400">
                        <a:latin typeface="微软雅黑"/>
                        <a:cs typeface="微软雅黑"/>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7" name="矩形 6"/>
          <p:cNvSpPr/>
          <p:nvPr/>
        </p:nvSpPr>
        <p:spPr>
          <a:xfrm>
            <a:off x="594253" y="1206969"/>
            <a:ext cx="1529586"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dirty="0">
                <a:latin typeface="微软雅黑" panose="020B0503020204020204" pitchFamily="34" charset="-122"/>
                <a:ea typeface="微软雅黑" panose="020B0503020204020204" pitchFamily="34" charset="-122"/>
                <a:cs typeface="Times New Roman" panose="02020603050405020304" pitchFamily="18" charset="0"/>
              </a:rPr>
              <a:t>不充分</a:t>
            </a:r>
            <a:r>
              <a:rPr lang="zh-CN" altLang="en-US" dirty="0">
                <a:latin typeface="微软雅黑" panose="020B0503020204020204" pitchFamily="34" charset="-122"/>
                <a:ea typeface="微软雅黑" panose="020B0503020204020204" pitchFamily="34" charset="-122"/>
              </a:rPr>
              <a:t>制冷</a:t>
            </a:r>
          </a:p>
        </p:txBody>
      </p:sp>
      <p:sp>
        <p:nvSpPr>
          <p:cNvPr id="8" name="矩形 7"/>
          <p:cNvSpPr/>
          <p:nvPr/>
        </p:nvSpPr>
        <p:spPr>
          <a:xfrm>
            <a:off x="629422" y="1663078"/>
            <a:ext cx="1826141"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状况：不充分制冷</a:t>
            </a:r>
          </a:p>
        </p:txBody>
      </p:sp>
    </p:spTree>
    <p:extLst>
      <p:ext uri="{BB962C8B-B14F-4D97-AF65-F5344CB8AC3E}">
        <p14:creationId xmlns:p14="http://schemas.microsoft.com/office/powerpoint/2010/main" val="7274725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B3EDDBF-B924-4498-AFB6-A8166DD121BE}"/>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Layer>
                </a14:imgProps>
              </a:ext>
            </a:extLst>
          </a:blip>
          <a:srcRect l="24943" t="11134" r="25830" b="20825"/>
          <a:stretch/>
        </p:blipFill>
        <p:spPr>
          <a:xfrm>
            <a:off x="0" y="1102937"/>
            <a:ext cx="6198149" cy="5354424"/>
          </a:xfrm>
          <a:prstGeom prst="rect">
            <a:avLst/>
          </a:prstGeom>
        </p:spPr>
      </p:pic>
      <p:pic>
        <p:nvPicPr>
          <p:cNvPr id="4" name="图片 3">
            <a:extLst>
              <a:ext uri="{FF2B5EF4-FFF2-40B4-BE49-F238E27FC236}">
                <a16:creationId xmlns:a16="http://schemas.microsoft.com/office/drawing/2014/main" id="{04D40716-92C2-419F-A42E-323B88944CD6}"/>
              </a:ext>
            </a:extLst>
          </p:cNvPr>
          <p:cNvPicPr>
            <a:picLocks noChangeAspect="1"/>
          </p:cNvPicPr>
          <p:nvPr/>
        </p:nvPicPr>
        <p:blipFill rotWithShape="1">
          <a:blip r:embed="rId4"/>
          <a:srcRect l="25459" t="10584" r="21192" b="18488"/>
          <a:stretch/>
        </p:blipFill>
        <p:spPr>
          <a:xfrm>
            <a:off x="5707903" y="1102937"/>
            <a:ext cx="6315959" cy="5248043"/>
          </a:xfrm>
          <a:prstGeom prst="snip1Rect">
            <a:avLst/>
          </a:prstGeom>
        </p:spPr>
      </p:pic>
      <p:sp>
        <p:nvSpPr>
          <p:cNvPr id="5" name="矩形 4">
            <a:extLst>
              <a:ext uri="{FF2B5EF4-FFF2-40B4-BE49-F238E27FC236}">
                <a16:creationId xmlns:a16="http://schemas.microsoft.com/office/drawing/2014/main" id="{2AD421D2-4FEC-4D33-97BC-49D108556A29}"/>
              </a:ext>
            </a:extLst>
          </p:cNvPr>
          <p:cNvSpPr/>
          <p:nvPr/>
        </p:nvSpPr>
        <p:spPr>
          <a:xfrm>
            <a:off x="302527" y="691582"/>
            <a:ext cx="2031325" cy="369332"/>
          </a:xfrm>
          <a:prstGeom prst="rect">
            <a:avLst/>
          </a:prstGeom>
        </p:spPr>
        <p:txBody>
          <a:bodyPr wrap="none">
            <a:spAutoFit/>
          </a:bodyPr>
          <a:lstStyle/>
          <a:p>
            <a:r>
              <a:rPr lang="zh-CN" altLang="en-US" dirty="0"/>
              <a:t>主阀中位工作原理</a:t>
            </a:r>
          </a:p>
        </p:txBody>
      </p:sp>
    </p:spTree>
    <p:extLst>
      <p:ext uri="{BB962C8B-B14F-4D97-AF65-F5344CB8AC3E}">
        <p14:creationId xmlns:p14="http://schemas.microsoft.com/office/powerpoint/2010/main" val="348751084"/>
      </p:ext>
    </p:extLst>
  </p:cSld>
  <p:clrMapOvr>
    <a:masterClrMapping/>
  </p:clrMapOvr>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2115" y="753393"/>
            <a:ext cx="332014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利用歧管压力表进行故障检测</a:t>
            </a:r>
            <a:r>
              <a:rPr lang="en-US" altLang="zh-CN" dirty="0">
                <a:solidFill>
                  <a:srgbClr val="FF0000"/>
                </a:solidFill>
                <a:latin typeface="微软雅黑" panose="020B0503020204020204" pitchFamily="34" charset="-122"/>
                <a:ea typeface="微软雅黑" panose="020B0503020204020204" pitchFamily="34" charset="-122"/>
              </a:rPr>
              <a:t>4</a:t>
            </a:r>
          </a:p>
        </p:txBody>
      </p:sp>
      <p:sp>
        <p:nvSpPr>
          <p:cNvPr id="4" name="object 2"/>
          <p:cNvSpPr/>
          <p:nvPr/>
        </p:nvSpPr>
        <p:spPr>
          <a:xfrm>
            <a:off x="2122727" y="1326102"/>
            <a:ext cx="5451348" cy="3160776"/>
          </a:xfrm>
          <a:prstGeom prst="rect">
            <a:avLst/>
          </a:prstGeom>
          <a:blipFill>
            <a:blip r:embed="rId2" cstate="print"/>
            <a:stretch>
              <a:fillRect/>
            </a:stretch>
          </a:blipFill>
        </p:spPr>
        <p:txBody>
          <a:bodyPr wrap="square" lIns="0" tIns="0" rIns="0" bIns="0" rtlCol="0">
            <a:noAutofit/>
          </a:bodyPr>
          <a:lstStyle/>
          <a:p>
            <a:endParaRPr/>
          </a:p>
        </p:txBody>
      </p:sp>
      <p:sp>
        <p:nvSpPr>
          <p:cNvPr id="6" name="object 8"/>
          <p:cNvSpPr/>
          <p:nvPr/>
        </p:nvSpPr>
        <p:spPr>
          <a:xfrm>
            <a:off x="217727" y="1097502"/>
            <a:ext cx="9144000" cy="0"/>
          </a:xfrm>
          <a:custGeom>
            <a:avLst/>
            <a:gdLst/>
            <a:ahLst/>
            <a:cxnLst/>
            <a:rect l="l" t="t" r="r" b="b"/>
            <a:pathLst>
              <a:path w="9144000">
                <a:moveTo>
                  <a:pt x="0" y="0"/>
                </a:moveTo>
                <a:lnTo>
                  <a:pt x="9144000" y="0"/>
                </a:lnTo>
              </a:path>
            </a:pathLst>
          </a:custGeom>
          <a:ln w="9144">
            <a:solidFill>
              <a:srgbClr val="000000"/>
            </a:solidFill>
          </a:ln>
        </p:spPr>
        <p:txBody>
          <a:bodyPr wrap="square" lIns="0" tIns="0" rIns="0" bIns="0" rtlCol="0">
            <a:noAutofit/>
          </a:bodyPr>
          <a:lstStyle/>
          <a:p>
            <a:endParaRPr/>
          </a:p>
        </p:txBody>
      </p:sp>
      <p:graphicFrame>
        <p:nvGraphicFramePr>
          <p:cNvPr id="7" name="object 3"/>
          <p:cNvGraphicFramePr>
            <a:graphicFrameLocks noGrp="1"/>
          </p:cNvGraphicFramePr>
          <p:nvPr/>
        </p:nvGraphicFramePr>
        <p:xfrm>
          <a:off x="660639" y="4512214"/>
          <a:ext cx="8229600" cy="1905000"/>
        </p:xfrm>
        <a:graphic>
          <a:graphicData uri="http://schemas.openxmlformats.org/drawingml/2006/table">
            <a:tbl>
              <a:tblPr firstRow="1" bandRow="1">
                <a:tableStyleId>{2D5ABB26-0587-4C30-8999-92F81FD0307C}</a:tableStyleId>
              </a:tblPr>
              <a:tblGrid>
                <a:gridCol w="2743200">
                  <a:extLst>
                    <a:ext uri="{9D8B030D-6E8A-4147-A177-3AD203B41FA5}">
                      <a16:colId xmlns:a16="http://schemas.microsoft.com/office/drawing/2014/main" val="20000"/>
                    </a:ext>
                  </a:extLst>
                </a:gridCol>
                <a:gridCol w="2286000">
                  <a:extLst>
                    <a:ext uri="{9D8B030D-6E8A-4147-A177-3AD203B41FA5}">
                      <a16:colId xmlns:a16="http://schemas.microsoft.com/office/drawing/2014/main" val="20001"/>
                    </a:ext>
                  </a:extLst>
                </a:gridCol>
                <a:gridCol w="1295400">
                  <a:extLst>
                    <a:ext uri="{9D8B030D-6E8A-4147-A177-3AD203B41FA5}">
                      <a16:colId xmlns:a16="http://schemas.microsoft.com/office/drawing/2014/main" val="20002"/>
                    </a:ext>
                  </a:extLst>
                </a:gridCol>
                <a:gridCol w="1905000">
                  <a:extLst>
                    <a:ext uri="{9D8B030D-6E8A-4147-A177-3AD203B41FA5}">
                      <a16:colId xmlns:a16="http://schemas.microsoft.com/office/drawing/2014/main" val="20003"/>
                    </a:ext>
                  </a:extLst>
                </a:gridCol>
              </a:tblGrid>
              <a:tr h="381000">
                <a:tc>
                  <a:txBody>
                    <a:bodyPr/>
                    <a:lstStyle/>
                    <a:p>
                      <a:pPr marL="444500">
                        <a:lnSpc>
                          <a:spcPct val="100000"/>
                        </a:lnSpc>
                      </a:pPr>
                      <a:r>
                        <a:rPr sz="1600" dirty="0">
                          <a:latin typeface="微软雅黑"/>
                          <a:cs typeface="微软雅黑"/>
                        </a:rPr>
                        <a:t>制冷系统出现的症状</a:t>
                      </a: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629920">
                        <a:lnSpc>
                          <a:spcPct val="100000"/>
                        </a:lnSpc>
                      </a:pPr>
                      <a:r>
                        <a:rPr sz="1600" dirty="0">
                          <a:latin typeface="微软雅黑"/>
                          <a:cs typeface="微软雅黑"/>
                        </a:rPr>
                        <a:t>可能的原因</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0" algn="ctr">
                        <a:lnSpc>
                          <a:spcPct val="100000"/>
                        </a:lnSpc>
                      </a:pPr>
                      <a:r>
                        <a:rPr sz="1600" dirty="0">
                          <a:latin typeface="微软雅黑"/>
                          <a:cs typeface="微软雅黑"/>
                        </a:rPr>
                        <a:t>诊断</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37820">
                        <a:lnSpc>
                          <a:spcPct val="100000"/>
                        </a:lnSpc>
                      </a:pPr>
                      <a:r>
                        <a:rPr sz="1600" dirty="0">
                          <a:latin typeface="微软雅黑"/>
                          <a:cs typeface="微软雅黑"/>
                        </a:rPr>
                        <a:t>故障排除方法</a:t>
                      </a:r>
                      <a:endParaRPr sz="1600">
                        <a:latin typeface="微软雅黑"/>
                        <a:cs typeface="微软雅黑"/>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524000">
                <a:tc>
                  <a:txBody>
                    <a:bodyPr/>
                    <a:lstStyle/>
                    <a:p>
                      <a:pPr marL="75565">
                        <a:lnSpc>
                          <a:spcPct val="100000"/>
                        </a:lnSpc>
                      </a:pPr>
                      <a:r>
                        <a:rPr sz="1400" dirty="0">
                          <a:latin typeface="微软雅黑"/>
                          <a:cs typeface="微软雅黑"/>
                        </a:rPr>
                        <a:t>·高、低压端的压力都</a:t>
                      </a:r>
                      <a:r>
                        <a:rPr sz="1400" spc="-15" dirty="0">
                          <a:latin typeface="微软雅黑"/>
                          <a:cs typeface="微软雅黑"/>
                        </a:rPr>
                        <a:t>偏</a:t>
                      </a:r>
                      <a:r>
                        <a:rPr sz="1400" spc="0" dirty="0">
                          <a:latin typeface="微软雅黑"/>
                          <a:cs typeface="微软雅黑"/>
                        </a:rPr>
                        <a:t>低。</a:t>
                      </a:r>
                      <a:endParaRPr sz="1400" dirty="0">
                        <a:latin typeface="微软雅黑"/>
                        <a:cs typeface="微软雅黑"/>
                      </a:endParaRPr>
                    </a:p>
                    <a:p>
                      <a:pPr marL="75565">
                        <a:lnSpc>
                          <a:spcPct val="100000"/>
                        </a:lnSpc>
                        <a:spcBef>
                          <a:spcPts val="335"/>
                        </a:spcBef>
                      </a:pPr>
                      <a:r>
                        <a:rPr sz="1400" spc="-5" dirty="0">
                          <a:latin typeface="微软雅黑"/>
                          <a:cs typeface="微软雅黑"/>
                        </a:rPr>
                        <a:t>·从部件到储液器的管</a:t>
                      </a:r>
                      <a:r>
                        <a:rPr sz="1400" spc="-15" dirty="0">
                          <a:latin typeface="微软雅黑"/>
                          <a:cs typeface="微软雅黑"/>
                        </a:rPr>
                        <a:t>子</a:t>
                      </a:r>
                      <a:r>
                        <a:rPr sz="1400" spc="-5" dirty="0">
                          <a:latin typeface="微软雅黑"/>
                          <a:cs typeface="微软雅黑"/>
                        </a:rPr>
                        <a:t>都结霜</a:t>
                      </a:r>
                      <a:endParaRPr sz="1400" dirty="0">
                        <a:latin typeface="微软雅黑"/>
                        <a:cs typeface="微软雅黑"/>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3820">
                        <a:lnSpc>
                          <a:spcPct val="100000"/>
                        </a:lnSpc>
                      </a:pPr>
                      <a:r>
                        <a:rPr sz="1400" dirty="0">
                          <a:latin typeface="微软雅黑"/>
                          <a:cs typeface="微软雅黑"/>
                        </a:rPr>
                        <a:t>·储液器中的污物阻碍制</a:t>
                      </a:r>
                      <a:endParaRPr sz="1400">
                        <a:latin typeface="微软雅黑"/>
                        <a:cs typeface="微软雅黑"/>
                      </a:endParaRPr>
                    </a:p>
                    <a:p>
                      <a:pPr marL="281940">
                        <a:lnSpc>
                          <a:spcPct val="100000"/>
                        </a:lnSpc>
                        <a:spcBef>
                          <a:spcPts val="335"/>
                        </a:spcBef>
                      </a:pPr>
                      <a:r>
                        <a:rPr sz="1400" spc="-5" dirty="0">
                          <a:latin typeface="微软雅黑"/>
                          <a:cs typeface="微软雅黑"/>
                        </a:rPr>
                        <a:t>冷剂的流动</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nSpc>
                          <a:spcPct val="100000"/>
                        </a:lnSpc>
                      </a:pPr>
                      <a:r>
                        <a:rPr sz="1400" dirty="0">
                          <a:latin typeface="微软雅黑"/>
                          <a:cs typeface="微软雅黑"/>
                        </a:rPr>
                        <a:t>·储液器阻塞</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nSpc>
                          <a:spcPct val="100000"/>
                        </a:lnSpc>
                      </a:pPr>
                      <a:r>
                        <a:rPr sz="1400" dirty="0">
                          <a:latin typeface="微软雅黑"/>
                          <a:cs typeface="微软雅黑"/>
                        </a:rPr>
                        <a:t>·更换储液器</a:t>
                      </a:r>
                      <a:endParaRPr sz="1400">
                        <a:latin typeface="微软雅黑"/>
                        <a:cs typeface="微软雅黑"/>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矩形 7"/>
          <p:cNvSpPr/>
          <p:nvPr/>
        </p:nvSpPr>
        <p:spPr>
          <a:xfrm>
            <a:off x="402115" y="1122725"/>
            <a:ext cx="220445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dirty="0">
                <a:latin typeface="微软雅黑" panose="020B0503020204020204" pitchFamily="34" charset="-122"/>
                <a:ea typeface="微软雅黑" panose="020B0503020204020204" pitchFamily="34" charset="-122"/>
              </a:rPr>
              <a:t>制冷剂的循环不良</a:t>
            </a:r>
          </a:p>
        </p:txBody>
      </p:sp>
      <p:sp>
        <p:nvSpPr>
          <p:cNvPr id="9" name="矩形 8"/>
          <p:cNvSpPr/>
          <p:nvPr/>
        </p:nvSpPr>
        <p:spPr>
          <a:xfrm>
            <a:off x="437284" y="1578834"/>
            <a:ext cx="1826141"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状况：不充分制冷</a:t>
            </a:r>
          </a:p>
        </p:txBody>
      </p:sp>
    </p:spTree>
    <p:extLst>
      <p:ext uri="{BB962C8B-B14F-4D97-AF65-F5344CB8AC3E}">
        <p14:creationId xmlns:p14="http://schemas.microsoft.com/office/powerpoint/2010/main" val="2610092202"/>
      </p:ext>
    </p:extLst>
  </p:cSld>
  <p:clrMapOvr>
    <a:masterClrMapping/>
  </p:clrMapOvr>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8868" y="718787"/>
            <a:ext cx="332014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利用歧管压力表进行故障检测</a:t>
            </a:r>
            <a:r>
              <a:rPr lang="en-US" altLang="zh-CN" dirty="0">
                <a:solidFill>
                  <a:srgbClr val="FF0000"/>
                </a:solidFill>
                <a:latin typeface="微软雅黑" panose="020B0503020204020204" pitchFamily="34" charset="-122"/>
                <a:ea typeface="微软雅黑" panose="020B0503020204020204" pitchFamily="34" charset="-122"/>
              </a:rPr>
              <a:t>5</a:t>
            </a:r>
          </a:p>
        </p:txBody>
      </p:sp>
      <p:sp>
        <p:nvSpPr>
          <p:cNvPr id="4" name="object 2"/>
          <p:cNvSpPr/>
          <p:nvPr/>
        </p:nvSpPr>
        <p:spPr>
          <a:xfrm>
            <a:off x="3060915" y="1629955"/>
            <a:ext cx="4567428" cy="2674620"/>
          </a:xfrm>
          <a:prstGeom prst="rect">
            <a:avLst/>
          </a:prstGeom>
          <a:blipFill>
            <a:blip r:embed="rId2" cstate="print"/>
            <a:stretch>
              <a:fillRect/>
            </a:stretch>
          </a:blipFill>
        </p:spPr>
        <p:txBody>
          <a:bodyPr wrap="square" lIns="0" tIns="0" rIns="0" bIns="0" rtlCol="0">
            <a:noAutofit/>
          </a:bodyPr>
          <a:lstStyle/>
          <a:p>
            <a:endParaRPr/>
          </a:p>
        </p:txBody>
      </p:sp>
      <p:graphicFrame>
        <p:nvGraphicFramePr>
          <p:cNvPr id="5" name="object 3"/>
          <p:cNvGraphicFramePr>
            <a:graphicFrameLocks noGrp="1"/>
          </p:cNvGraphicFramePr>
          <p:nvPr/>
        </p:nvGraphicFramePr>
        <p:xfrm>
          <a:off x="608227" y="4178185"/>
          <a:ext cx="8686799" cy="2249551"/>
        </p:xfrm>
        <a:graphic>
          <a:graphicData uri="http://schemas.openxmlformats.org/drawingml/2006/table">
            <a:tbl>
              <a:tblPr firstRow="1" bandRow="1">
                <a:tableStyleId>{2D5ABB26-0587-4C30-8999-92F81FD0307C}</a:tableStyleId>
              </a:tblPr>
              <a:tblGrid>
                <a:gridCol w="2290191">
                  <a:extLst>
                    <a:ext uri="{9D8B030D-6E8A-4147-A177-3AD203B41FA5}">
                      <a16:colId xmlns:a16="http://schemas.microsoft.com/office/drawing/2014/main" val="20000"/>
                    </a:ext>
                  </a:extLst>
                </a:gridCol>
                <a:gridCol w="1895220">
                  <a:extLst>
                    <a:ext uri="{9D8B030D-6E8A-4147-A177-3AD203B41FA5}">
                      <a16:colId xmlns:a16="http://schemas.microsoft.com/office/drawing/2014/main" val="20001"/>
                    </a:ext>
                  </a:extLst>
                </a:gridCol>
                <a:gridCol w="1579499">
                  <a:extLst>
                    <a:ext uri="{9D8B030D-6E8A-4147-A177-3AD203B41FA5}">
                      <a16:colId xmlns:a16="http://schemas.microsoft.com/office/drawing/2014/main" val="20002"/>
                    </a:ext>
                  </a:extLst>
                </a:gridCol>
                <a:gridCol w="2921889">
                  <a:extLst>
                    <a:ext uri="{9D8B030D-6E8A-4147-A177-3AD203B41FA5}">
                      <a16:colId xmlns:a16="http://schemas.microsoft.com/office/drawing/2014/main" val="20003"/>
                    </a:ext>
                  </a:extLst>
                </a:gridCol>
              </a:tblGrid>
              <a:tr h="406400">
                <a:tc>
                  <a:txBody>
                    <a:bodyPr/>
                    <a:lstStyle/>
                    <a:p>
                      <a:pPr marL="245745">
                        <a:lnSpc>
                          <a:spcPct val="100000"/>
                        </a:lnSpc>
                      </a:pPr>
                      <a:r>
                        <a:rPr sz="1600" dirty="0">
                          <a:latin typeface="微软雅黑"/>
                          <a:cs typeface="微软雅黑"/>
                        </a:rPr>
                        <a:t>制冷系统出现的症状</a:t>
                      </a: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61645">
                        <a:lnSpc>
                          <a:spcPct val="100000"/>
                        </a:lnSpc>
                      </a:pPr>
                      <a:r>
                        <a:rPr sz="1600" dirty="0">
                          <a:latin typeface="微软雅黑"/>
                          <a:cs typeface="微软雅黑"/>
                        </a:rPr>
                        <a:t>可能的原因</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55244" algn="ctr">
                        <a:lnSpc>
                          <a:spcPct val="100000"/>
                        </a:lnSpc>
                      </a:pPr>
                      <a:r>
                        <a:rPr sz="1600" dirty="0">
                          <a:latin typeface="微软雅黑"/>
                          <a:cs typeface="微软雅黑"/>
                        </a:rPr>
                        <a:t>诊断</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873125">
                        <a:lnSpc>
                          <a:spcPct val="100000"/>
                        </a:lnSpc>
                      </a:pPr>
                      <a:r>
                        <a:rPr sz="1600" dirty="0">
                          <a:latin typeface="微软雅黑"/>
                          <a:cs typeface="微软雅黑"/>
                        </a:rPr>
                        <a:t>故障排除方法</a:t>
                      </a:r>
                      <a:endParaRPr sz="1600">
                        <a:latin typeface="微软雅黑"/>
                        <a:cs typeface="微软雅黑"/>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843151">
                <a:tc>
                  <a:txBody>
                    <a:bodyPr/>
                    <a:lstStyle/>
                    <a:p>
                      <a:pPr marL="187325" marR="265430" indent="-147955">
                        <a:lnSpc>
                          <a:spcPct val="120000"/>
                        </a:lnSpc>
                      </a:pPr>
                      <a:r>
                        <a:rPr sz="1400" dirty="0">
                          <a:latin typeface="微软雅黑"/>
                          <a:cs typeface="微软雅黑"/>
                        </a:rPr>
                        <a:t>·低压端处出现真空、高 压端的压力极低。</a:t>
                      </a:r>
                      <a:endParaRPr sz="1400">
                        <a:latin typeface="微软雅黑"/>
                        <a:cs typeface="微软雅黑"/>
                      </a:endParaRPr>
                    </a:p>
                    <a:p>
                      <a:pPr marL="187325" marR="295910" indent="-147955">
                        <a:lnSpc>
                          <a:spcPct val="120000"/>
                        </a:lnSpc>
                      </a:pPr>
                      <a:r>
                        <a:rPr sz="1400" dirty="0">
                          <a:latin typeface="微软雅黑"/>
                          <a:cs typeface="微软雅黑"/>
                        </a:rPr>
                        <a:t>·在膨胀阀或储液干 燥器前后的管子上结霜</a:t>
                      </a:r>
                      <a:endParaRPr sz="1400">
                        <a:latin typeface="微软雅黑"/>
                        <a:cs typeface="微软雅黑"/>
                      </a:endParaRPr>
                    </a:p>
                    <a:p>
                      <a:pPr marL="187325">
                        <a:lnSpc>
                          <a:spcPct val="100000"/>
                        </a:lnSpc>
                        <a:spcBef>
                          <a:spcPts val="335"/>
                        </a:spcBef>
                      </a:pPr>
                      <a:r>
                        <a:rPr sz="1400" dirty="0">
                          <a:latin typeface="微软雅黑"/>
                          <a:cs typeface="微软雅黑"/>
                        </a:rPr>
                        <a:t>或结露</a:t>
                      </a:r>
                      <a:endParaRPr sz="1400">
                        <a:latin typeface="微软雅黑"/>
                        <a:cs typeface="微软雅黑"/>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26060" marR="229235" indent="-178435" algn="just">
                        <a:lnSpc>
                          <a:spcPct val="120000"/>
                        </a:lnSpc>
                      </a:pPr>
                      <a:r>
                        <a:rPr sz="1400" dirty="0">
                          <a:latin typeface="微软雅黑"/>
                          <a:cs typeface="微软雅黑"/>
                        </a:rPr>
                        <a:t>·制冷剂中的水份会 污垢阻碍制冷剂的 流动。</a:t>
                      </a:r>
                      <a:endParaRPr sz="1400">
                        <a:latin typeface="微软雅黑"/>
                        <a:cs typeface="微软雅黑"/>
                      </a:endParaRPr>
                    </a:p>
                    <a:p>
                      <a:pPr marL="226060" marR="229235" indent="-178435" algn="just">
                        <a:lnSpc>
                          <a:spcPts val="2020"/>
                        </a:lnSpc>
                        <a:spcBef>
                          <a:spcPts val="120"/>
                        </a:spcBef>
                      </a:pPr>
                      <a:r>
                        <a:rPr sz="1400" dirty="0">
                          <a:latin typeface="微软雅黑"/>
                          <a:cs typeface="微软雅黑"/>
                        </a:rPr>
                        <a:t>·膨胀阀热敏管处的 </a:t>
                      </a:r>
                      <a:r>
                        <a:rPr sz="1400" spc="-5" dirty="0">
                          <a:latin typeface="微软雅黑"/>
                          <a:cs typeface="微软雅黑"/>
                        </a:rPr>
                        <a:t>气体泄漏阻碍制冷 </a:t>
                      </a:r>
                      <a:r>
                        <a:rPr sz="1400" spc="0" dirty="0">
                          <a:latin typeface="微软雅黑"/>
                          <a:cs typeface="微软雅黑"/>
                        </a:rPr>
                        <a:t>剂的流动</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48260">
                        <a:lnSpc>
                          <a:spcPct val="100000"/>
                        </a:lnSpc>
                      </a:pPr>
                      <a:r>
                        <a:rPr sz="1400" dirty="0">
                          <a:latin typeface="微软雅黑"/>
                          <a:cs typeface="微软雅黑"/>
                        </a:rPr>
                        <a:t>·制冷剂不循环</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48260">
                        <a:lnSpc>
                          <a:spcPct val="100000"/>
                        </a:lnSpc>
                      </a:pPr>
                      <a:r>
                        <a:rPr sz="1400" spc="-5" dirty="0">
                          <a:latin typeface="微软雅黑"/>
                          <a:cs typeface="微软雅黑"/>
                        </a:rPr>
                        <a:t>·检查膨胀阀和</a:t>
                      </a:r>
                      <a:r>
                        <a:rPr sz="1400" spc="0" dirty="0">
                          <a:latin typeface="Arial"/>
                          <a:cs typeface="Arial"/>
                        </a:rPr>
                        <a:t>E</a:t>
                      </a:r>
                      <a:r>
                        <a:rPr sz="1400" spc="-10" dirty="0">
                          <a:latin typeface="Arial"/>
                          <a:cs typeface="Arial"/>
                        </a:rPr>
                        <a:t>P</a:t>
                      </a:r>
                      <a:r>
                        <a:rPr sz="1400" spc="0" dirty="0">
                          <a:latin typeface="Arial"/>
                          <a:cs typeface="Arial"/>
                        </a:rPr>
                        <a:t>R</a:t>
                      </a:r>
                      <a:endParaRPr sz="1400">
                        <a:latin typeface="Arial"/>
                        <a:cs typeface="Arial"/>
                      </a:endParaRPr>
                    </a:p>
                    <a:p>
                      <a:pPr marL="226695" marR="180975" indent="-178435">
                        <a:lnSpc>
                          <a:spcPct val="120000"/>
                        </a:lnSpc>
                      </a:pPr>
                      <a:r>
                        <a:rPr sz="1400" dirty="0">
                          <a:latin typeface="微软雅黑"/>
                          <a:cs typeface="微软雅黑"/>
                        </a:rPr>
                        <a:t>·通过吹气清除膨胀阀</a:t>
                      </a:r>
                      <a:r>
                        <a:rPr sz="1400" spc="-15" dirty="0">
                          <a:latin typeface="微软雅黑"/>
                          <a:cs typeface="微软雅黑"/>
                        </a:rPr>
                        <a:t>中</a:t>
                      </a:r>
                      <a:r>
                        <a:rPr sz="1400" spc="0" dirty="0">
                          <a:latin typeface="微软雅黑"/>
                          <a:cs typeface="微软雅黑"/>
                        </a:rPr>
                        <a:t>的污</a:t>
                      </a:r>
                      <a:r>
                        <a:rPr sz="1400" spc="-15" dirty="0">
                          <a:latin typeface="微软雅黑"/>
                          <a:cs typeface="微软雅黑"/>
                        </a:rPr>
                        <a:t>垢</a:t>
                      </a:r>
                      <a:r>
                        <a:rPr sz="1400" spc="0" dirty="0">
                          <a:latin typeface="微软雅黑"/>
                          <a:cs typeface="微软雅黑"/>
                        </a:rPr>
                        <a:t>， 如此法不奏效，则更</a:t>
                      </a:r>
                      <a:r>
                        <a:rPr sz="1400" spc="-15" dirty="0">
                          <a:latin typeface="微软雅黑"/>
                          <a:cs typeface="微软雅黑"/>
                        </a:rPr>
                        <a:t>换</a:t>
                      </a:r>
                      <a:r>
                        <a:rPr sz="1400" spc="0" dirty="0">
                          <a:latin typeface="微软雅黑"/>
                          <a:cs typeface="微软雅黑"/>
                        </a:rPr>
                        <a:t>膨胀阀</a:t>
                      </a:r>
                      <a:endParaRPr sz="1400">
                        <a:latin typeface="微软雅黑"/>
                        <a:cs typeface="微软雅黑"/>
                      </a:endParaRPr>
                    </a:p>
                    <a:p>
                      <a:pPr marL="48260">
                        <a:lnSpc>
                          <a:spcPct val="100000"/>
                        </a:lnSpc>
                        <a:spcBef>
                          <a:spcPts val="335"/>
                        </a:spcBef>
                      </a:pPr>
                      <a:r>
                        <a:rPr sz="1400" dirty="0">
                          <a:latin typeface="微软雅黑"/>
                          <a:cs typeface="微软雅黑"/>
                        </a:rPr>
                        <a:t>·更换储液器</a:t>
                      </a:r>
                      <a:endParaRPr sz="1400">
                        <a:latin typeface="微软雅黑"/>
                        <a:cs typeface="微软雅黑"/>
                      </a:endParaRPr>
                    </a:p>
                    <a:p>
                      <a:pPr marL="226695" marR="180975" indent="-178435">
                        <a:lnSpc>
                          <a:spcPts val="2020"/>
                        </a:lnSpc>
                        <a:spcBef>
                          <a:spcPts val="120"/>
                        </a:spcBef>
                      </a:pPr>
                      <a:r>
                        <a:rPr sz="1400" dirty="0">
                          <a:latin typeface="微软雅黑"/>
                          <a:cs typeface="微软雅黑"/>
                        </a:rPr>
                        <a:t>·抽去空气并注入适量</a:t>
                      </a:r>
                      <a:r>
                        <a:rPr sz="1400" spc="-15" dirty="0">
                          <a:latin typeface="微软雅黑"/>
                          <a:cs typeface="微软雅黑"/>
                        </a:rPr>
                        <a:t>的</a:t>
                      </a:r>
                      <a:r>
                        <a:rPr sz="1400" spc="0" dirty="0">
                          <a:latin typeface="微软雅黑"/>
                          <a:cs typeface="微软雅黑"/>
                        </a:rPr>
                        <a:t>制冷</a:t>
                      </a:r>
                      <a:r>
                        <a:rPr sz="1400" spc="-15" dirty="0">
                          <a:latin typeface="微软雅黑"/>
                          <a:cs typeface="微软雅黑"/>
                        </a:rPr>
                        <a:t>剂</a:t>
                      </a:r>
                      <a:r>
                        <a:rPr sz="1400" spc="0" dirty="0">
                          <a:latin typeface="微软雅黑"/>
                          <a:cs typeface="微软雅黑"/>
                        </a:rPr>
                        <a:t>， 如果气体从热敏管处</a:t>
                      </a:r>
                      <a:r>
                        <a:rPr sz="1400" spc="-15" dirty="0">
                          <a:latin typeface="微软雅黑"/>
                          <a:cs typeface="微软雅黑"/>
                        </a:rPr>
                        <a:t>泄</a:t>
                      </a:r>
                      <a:r>
                        <a:rPr sz="1400" spc="0" dirty="0">
                          <a:latin typeface="微软雅黑"/>
                          <a:cs typeface="微软雅黑"/>
                        </a:rPr>
                        <a:t>漏，</a:t>
                      </a:r>
                      <a:r>
                        <a:rPr sz="1400" spc="-15" dirty="0">
                          <a:latin typeface="微软雅黑"/>
                          <a:cs typeface="微软雅黑"/>
                        </a:rPr>
                        <a:t>更</a:t>
                      </a:r>
                      <a:r>
                        <a:rPr sz="1400" spc="0" dirty="0">
                          <a:latin typeface="微软雅黑"/>
                          <a:cs typeface="微软雅黑"/>
                        </a:rPr>
                        <a:t>换</a:t>
                      </a:r>
                      <a:endParaRPr sz="1400">
                        <a:latin typeface="微软雅黑"/>
                        <a:cs typeface="微软雅黑"/>
                      </a:endParaRPr>
                    </a:p>
                    <a:p>
                      <a:pPr marL="226695">
                        <a:lnSpc>
                          <a:spcPct val="100000"/>
                        </a:lnSpc>
                        <a:spcBef>
                          <a:spcPts val="210"/>
                        </a:spcBef>
                      </a:pPr>
                      <a:r>
                        <a:rPr sz="1400" dirty="0">
                          <a:latin typeface="微软雅黑"/>
                          <a:cs typeface="微软雅黑"/>
                        </a:rPr>
                        <a:t>膨胀阀</a:t>
                      </a:r>
                      <a:endParaRPr sz="1400">
                        <a:latin typeface="微软雅黑"/>
                        <a:cs typeface="微软雅黑"/>
                      </a:endParaRP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6" name="矩形 5"/>
          <p:cNvSpPr/>
          <p:nvPr/>
        </p:nvSpPr>
        <p:spPr>
          <a:xfrm>
            <a:off x="317715" y="1088119"/>
            <a:ext cx="1760418"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dirty="0">
                <a:latin typeface="微软雅黑" panose="020B0503020204020204" pitchFamily="34" charset="-122"/>
                <a:ea typeface="微软雅黑" panose="020B0503020204020204" pitchFamily="34" charset="-122"/>
              </a:rPr>
              <a:t>制冷剂不循环</a:t>
            </a:r>
          </a:p>
        </p:txBody>
      </p:sp>
      <p:sp>
        <p:nvSpPr>
          <p:cNvPr id="7" name="矩形 6"/>
          <p:cNvSpPr/>
          <p:nvPr/>
        </p:nvSpPr>
        <p:spPr>
          <a:xfrm>
            <a:off x="317715" y="1462651"/>
            <a:ext cx="3592650"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状况：不制冷</a:t>
            </a:r>
            <a:r>
              <a:rPr lang="en-US" altLang="zh-CN" sz="1600"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在某些情况下间断制冷</a:t>
            </a:r>
            <a:r>
              <a:rPr lang="en-US" altLang="zh-CN" sz="1600" dirty="0">
                <a:latin typeface="微软雅黑" panose="020B0503020204020204" pitchFamily="34" charset="-122"/>
                <a:ea typeface="微软雅黑" panose="020B0503020204020204" pitchFamily="34" charset="-122"/>
              </a:rPr>
              <a:t>)</a:t>
            </a:r>
            <a:endParaRPr lang="zh-CN" altLang="en-US" sz="16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34025017"/>
      </p:ext>
    </p:extLst>
  </p:cSld>
  <p:clrMapOvr>
    <a:masterClrMapping/>
  </p:clrMapOvr>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02115" y="726536"/>
            <a:ext cx="332014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利用歧管压力表进行故障检测</a:t>
            </a:r>
            <a:r>
              <a:rPr lang="en-US" altLang="zh-CN" dirty="0">
                <a:solidFill>
                  <a:srgbClr val="FF0000"/>
                </a:solidFill>
                <a:latin typeface="微软雅黑" panose="020B0503020204020204" pitchFamily="34" charset="-122"/>
                <a:ea typeface="微软雅黑" panose="020B0503020204020204" pitchFamily="34" charset="-122"/>
              </a:rPr>
              <a:t>6</a:t>
            </a:r>
          </a:p>
        </p:txBody>
      </p:sp>
      <p:sp>
        <p:nvSpPr>
          <p:cNvPr id="4" name="object 5"/>
          <p:cNvSpPr txBox="1"/>
          <p:nvPr/>
        </p:nvSpPr>
        <p:spPr>
          <a:xfrm>
            <a:off x="3507707" y="3561321"/>
            <a:ext cx="4590415" cy="721360"/>
          </a:xfrm>
          <a:prstGeom prst="rect">
            <a:avLst/>
          </a:prstGeom>
        </p:spPr>
        <p:txBody>
          <a:bodyPr vert="horz" wrap="square" lIns="0" tIns="0" rIns="0" bIns="0" rtlCol="0">
            <a:noAutofit/>
          </a:bodyPr>
          <a:lstStyle/>
          <a:p>
            <a:pPr marR="774065" algn="ctr">
              <a:lnSpc>
                <a:spcPct val="100000"/>
              </a:lnSpc>
            </a:pPr>
            <a:r>
              <a:rPr sz="1400" dirty="0">
                <a:latin typeface="Arial"/>
                <a:cs typeface="Arial"/>
              </a:rPr>
              <a:t>·</a:t>
            </a:r>
            <a:endParaRPr sz="1400">
              <a:latin typeface="Arial"/>
              <a:cs typeface="Arial"/>
            </a:endParaRPr>
          </a:p>
        </p:txBody>
      </p:sp>
      <p:sp>
        <p:nvSpPr>
          <p:cNvPr id="5" name="object 6"/>
          <p:cNvSpPr/>
          <p:nvPr/>
        </p:nvSpPr>
        <p:spPr>
          <a:xfrm>
            <a:off x="3507707" y="1577200"/>
            <a:ext cx="4590288" cy="2705100"/>
          </a:xfrm>
          <a:prstGeom prst="rect">
            <a:avLst/>
          </a:prstGeom>
          <a:blipFill>
            <a:blip r:embed="rId2" cstate="print"/>
            <a:stretch>
              <a:fillRect/>
            </a:stretch>
          </a:blipFill>
        </p:spPr>
        <p:txBody>
          <a:bodyPr wrap="square" lIns="0" tIns="0" rIns="0" bIns="0" rtlCol="0">
            <a:noAutofit/>
          </a:bodyPr>
          <a:lstStyle/>
          <a:p>
            <a:endParaRPr/>
          </a:p>
        </p:txBody>
      </p:sp>
      <p:sp>
        <p:nvSpPr>
          <p:cNvPr id="6" name="object 7"/>
          <p:cNvSpPr/>
          <p:nvPr/>
        </p:nvSpPr>
        <p:spPr>
          <a:xfrm>
            <a:off x="3503135" y="1572627"/>
            <a:ext cx="4599432" cy="2714244"/>
          </a:xfrm>
          <a:custGeom>
            <a:avLst/>
            <a:gdLst/>
            <a:ahLst/>
            <a:cxnLst/>
            <a:rect l="l" t="t" r="r" b="b"/>
            <a:pathLst>
              <a:path w="4599432" h="2714244">
                <a:moveTo>
                  <a:pt x="0" y="2714244"/>
                </a:moveTo>
                <a:lnTo>
                  <a:pt x="4599432" y="2714244"/>
                </a:lnTo>
                <a:lnTo>
                  <a:pt x="4599432" y="0"/>
                </a:lnTo>
                <a:lnTo>
                  <a:pt x="0" y="0"/>
                </a:lnTo>
                <a:lnTo>
                  <a:pt x="0" y="2714244"/>
                </a:lnTo>
                <a:close/>
              </a:path>
            </a:pathLst>
          </a:custGeom>
          <a:ln w="9144">
            <a:solidFill>
              <a:srgbClr val="000000"/>
            </a:solidFill>
          </a:ln>
        </p:spPr>
        <p:txBody>
          <a:bodyPr wrap="square" lIns="0" tIns="0" rIns="0" bIns="0" rtlCol="0">
            <a:noAutofit/>
          </a:bodyPr>
          <a:lstStyle/>
          <a:p>
            <a:endParaRPr/>
          </a:p>
        </p:txBody>
      </p:sp>
      <p:graphicFrame>
        <p:nvGraphicFramePr>
          <p:cNvPr id="8" name="object 2"/>
          <p:cNvGraphicFramePr>
            <a:graphicFrameLocks noGrp="1"/>
          </p:cNvGraphicFramePr>
          <p:nvPr/>
        </p:nvGraphicFramePr>
        <p:xfrm>
          <a:off x="1420056" y="4369075"/>
          <a:ext cx="8229600" cy="2008187"/>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37566">
                <a:tc>
                  <a:txBody>
                    <a:bodyPr/>
                    <a:lstStyle/>
                    <a:p>
                      <a:pPr marL="271780">
                        <a:lnSpc>
                          <a:spcPct val="100000"/>
                        </a:lnSpc>
                      </a:pPr>
                      <a:r>
                        <a:rPr sz="1600" dirty="0">
                          <a:latin typeface="微软雅黑"/>
                          <a:cs typeface="微软雅黑"/>
                        </a:rPr>
                        <a:t>制冷系统出现的症状</a:t>
                      </a: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81000">
                        <a:lnSpc>
                          <a:spcPct val="100000"/>
                        </a:lnSpc>
                      </a:pPr>
                      <a:r>
                        <a:rPr sz="1600" dirty="0">
                          <a:latin typeface="微软雅黑"/>
                          <a:cs typeface="微软雅黑"/>
                        </a:rPr>
                        <a:t>可能的原因</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7465" algn="ctr">
                        <a:lnSpc>
                          <a:spcPct val="100000"/>
                        </a:lnSpc>
                      </a:pPr>
                      <a:r>
                        <a:rPr sz="1600" dirty="0">
                          <a:latin typeface="微软雅黑"/>
                          <a:cs typeface="微软雅黑"/>
                        </a:rPr>
                        <a:t>诊断</a:t>
                      </a: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33070">
                        <a:lnSpc>
                          <a:spcPct val="100000"/>
                        </a:lnSpc>
                      </a:pPr>
                      <a:r>
                        <a:rPr sz="1600" dirty="0">
                          <a:latin typeface="微软雅黑"/>
                          <a:cs typeface="微软雅黑"/>
                        </a:rPr>
                        <a:t>故障排除方法</a:t>
                      </a:r>
                      <a:endParaRPr sz="1600">
                        <a:latin typeface="微软雅黑"/>
                        <a:cs typeface="微软雅黑"/>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670621">
                <a:tc>
                  <a:txBody>
                    <a:bodyPr/>
                    <a:lstStyle/>
                    <a:p>
                      <a:pPr marL="21590">
                        <a:lnSpc>
                          <a:spcPct val="100000"/>
                        </a:lnSpc>
                      </a:pPr>
                      <a:r>
                        <a:rPr sz="1400" dirty="0">
                          <a:latin typeface="微软雅黑"/>
                          <a:cs typeface="微软雅黑"/>
                        </a:rPr>
                        <a:t>·高、低压端的压力都</a:t>
                      </a:r>
                      <a:r>
                        <a:rPr sz="1400" spc="-15" dirty="0">
                          <a:latin typeface="微软雅黑"/>
                          <a:cs typeface="微软雅黑"/>
                        </a:rPr>
                        <a:t>太</a:t>
                      </a:r>
                      <a:r>
                        <a:rPr sz="1400" spc="0" dirty="0">
                          <a:latin typeface="微软雅黑"/>
                          <a:cs typeface="微软雅黑"/>
                        </a:rPr>
                        <a:t>高</a:t>
                      </a:r>
                      <a:endParaRPr sz="1400">
                        <a:latin typeface="微软雅黑"/>
                        <a:cs typeface="微软雅黑"/>
                      </a:endParaRPr>
                    </a:p>
                    <a:p>
                      <a:pPr marL="168910" marR="30480" indent="-147955">
                        <a:lnSpc>
                          <a:spcPts val="2020"/>
                        </a:lnSpc>
                        <a:spcBef>
                          <a:spcPts val="120"/>
                        </a:spcBef>
                      </a:pPr>
                      <a:r>
                        <a:rPr sz="1400" dirty="0">
                          <a:latin typeface="微软雅黑"/>
                          <a:cs typeface="微软雅黑"/>
                        </a:rPr>
                        <a:t>·即使当发动机转速下</a:t>
                      </a:r>
                      <a:r>
                        <a:rPr sz="1400" spc="-15" dirty="0">
                          <a:latin typeface="微软雅黑"/>
                          <a:cs typeface="微软雅黑"/>
                        </a:rPr>
                        <a:t>降</a:t>
                      </a:r>
                      <a:r>
                        <a:rPr sz="1400" spc="0" dirty="0">
                          <a:latin typeface="微软雅黑"/>
                          <a:cs typeface="微软雅黑"/>
                        </a:rPr>
                        <a:t>时 通过观测镜也见不到气</a:t>
                      </a:r>
                      <a:r>
                        <a:rPr sz="1400" spc="-15" dirty="0">
                          <a:latin typeface="微软雅黑"/>
                          <a:cs typeface="微软雅黑"/>
                        </a:rPr>
                        <a:t>泡</a:t>
                      </a:r>
                      <a:r>
                        <a:rPr sz="1400" spc="0" dirty="0">
                          <a:latin typeface="微软雅黑"/>
                          <a:cs typeface="微软雅黑"/>
                        </a:rPr>
                        <a:t>。</a:t>
                      </a:r>
                      <a:endParaRPr sz="1400">
                        <a:latin typeface="微软雅黑"/>
                        <a:cs typeface="微软雅黑"/>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27965" marR="85090" indent="-198120">
                        <a:lnSpc>
                          <a:spcPct val="120000"/>
                        </a:lnSpc>
                      </a:pPr>
                      <a:r>
                        <a:rPr sz="1400" dirty="0">
                          <a:latin typeface="微软雅黑"/>
                          <a:cs typeface="微软雅黑"/>
                        </a:rPr>
                        <a:t>·系统中制冷剂过 量，不能充分发挥 </a:t>
                      </a:r>
                      <a:r>
                        <a:rPr sz="1400" spc="-5" dirty="0">
                          <a:latin typeface="微软雅黑"/>
                          <a:cs typeface="微软雅黑"/>
                        </a:rPr>
                        <a:t>制冷效果。</a:t>
                      </a:r>
                      <a:endParaRPr sz="1400">
                        <a:latin typeface="微软雅黑"/>
                        <a:cs typeface="微软雅黑"/>
                      </a:endParaRPr>
                    </a:p>
                    <a:p>
                      <a:pPr marL="29845">
                        <a:lnSpc>
                          <a:spcPct val="100000"/>
                        </a:lnSpc>
                        <a:spcBef>
                          <a:spcPts val="335"/>
                        </a:spcBef>
                      </a:pPr>
                      <a:r>
                        <a:rPr sz="1400" dirty="0">
                          <a:latin typeface="微软雅黑"/>
                          <a:cs typeface="微软雅黑"/>
                        </a:rPr>
                        <a:t>·制冷器不充分制冷</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28600" marR="231140" indent="-198120">
                        <a:lnSpc>
                          <a:spcPct val="120000"/>
                        </a:lnSpc>
                      </a:pPr>
                      <a:r>
                        <a:rPr sz="1400" dirty="0">
                          <a:latin typeface="微软雅黑"/>
                          <a:cs typeface="微软雅黑"/>
                        </a:rPr>
                        <a:t>·系统中制冷剂过量</a:t>
                      </a:r>
                      <a:r>
                        <a:rPr sz="1400" dirty="0">
                          <a:latin typeface="Arial"/>
                          <a:cs typeface="Arial"/>
                        </a:rPr>
                        <a:t>→ </a:t>
                      </a:r>
                      <a:r>
                        <a:rPr sz="1400" dirty="0">
                          <a:latin typeface="微软雅黑"/>
                          <a:cs typeface="微软雅黑"/>
                        </a:rPr>
                        <a:t>制冷剂过量注入。</a:t>
                      </a:r>
                      <a:endParaRPr sz="1400">
                        <a:latin typeface="微软雅黑"/>
                        <a:cs typeface="微软雅黑"/>
                      </a:endParaRPr>
                    </a:p>
                    <a:p>
                      <a:pPr marL="228600" marR="210820" indent="-198120">
                        <a:lnSpc>
                          <a:spcPts val="2020"/>
                        </a:lnSpc>
                        <a:spcBef>
                          <a:spcPts val="120"/>
                        </a:spcBef>
                      </a:pPr>
                      <a:r>
                        <a:rPr sz="1400" dirty="0">
                          <a:latin typeface="微软雅黑"/>
                          <a:cs typeface="微软雅黑"/>
                        </a:rPr>
                        <a:t>·冷凝器不充分制冷</a:t>
                      </a:r>
                      <a:r>
                        <a:rPr sz="1400" dirty="0">
                          <a:latin typeface="Arial"/>
                          <a:cs typeface="Arial"/>
                        </a:rPr>
                        <a:t>→ </a:t>
                      </a:r>
                      <a:r>
                        <a:rPr sz="1400" dirty="0">
                          <a:latin typeface="微软雅黑"/>
                          <a:cs typeface="微软雅黑"/>
                        </a:rPr>
                        <a:t>冷凝器散热片阻塞或</a:t>
                      </a:r>
                      <a:endParaRPr sz="1400">
                        <a:latin typeface="微软雅黑"/>
                        <a:cs typeface="微软雅黑"/>
                      </a:endParaRPr>
                    </a:p>
                    <a:p>
                      <a:pPr marL="228600">
                        <a:lnSpc>
                          <a:spcPct val="100000"/>
                        </a:lnSpc>
                        <a:spcBef>
                          <a:spcPts val="210"/>
                        </a:spcBef>
                      </a:pPr>
                      <a:r>
                        <a:rPr sz="1400" dirty="0">
                          <a:latin typeface="微软雅黑"/>
                          <a:cs typeface="微软雅黑"/>
                        </a:rPr>
                        <a:t>风扇马达故障。</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0480">
                        <a:lnSpc>
                          <a:spcPct val="100000"/>
                        </a:lnSpc>
                      </a:pPr>
                      <a:r>
                        <a:rPr sz="1400" dirty="0">
                          <a:latin typeface="微软雅黑"/>
                          <a:cs typeface="微软雅黑"/>
                        </a:rPr>
                        <a:t>·清洗冷凝器</a:t>
                      </a:r>
                    </a:p>
                    <a:p>
                      <a:pPr marL="30480">
                        <a:lnSpc>
                          <a:spcPct val="100000"/>
                        </a:lnSpc>
                        <a:spcBef>
                          <a:spcPts val="335"/>
                        </a:spcBef>
                      </a:pPr>
                      <a:r>
                        <a:rPr sz="1400" dirty="0">
                          <a:latin typeface="微软雅黑"/>
                          <a:cs typeface="微软雅黑"/>
                        </a:rPr>
                        <a:t>·检查风扇马达运转情况</a:t>
                      </a:r>
                    </a:p>
                    <a:p>
                      <a:pPr marL="208915" marR="44450" indent="-178435">
                        <a:lnSpc>
                          <a:spcPts val="2020"/>
                        </a:lnSpc>
                        <a:spcBef>
                          <a:spcPts val="120"/>
                        </a:spcBef>
                      </a:pPr>
                      <a:r>
                        <a:rPr sz="1400" dirty="0">
                          <a:latin typeface="微软雅黑"/>
                          <a:cs typeface="微软雅黑"/>
                        </a:rPr>
                        <a:t>·如果前两种情况均处于 正常状态，检查制冷剂</a:t>
                      </a:r>
                    </a:p>
                    <a:p>
                      <a:pPr marL="208915">
                        <a:lnSpc>
                          <a:spcPct val="100000"/>
                        </a:lnSpc>
                        <a:spcBef>
                          <a:spcPts val="210"/>
                        </a:spcBef>
                      </a:pPr>
                      <a:r>
                        <a:rPr sz="1400" dirty="0">
                          <a:latin typeface="微软雅黑"/>
                          <a:cs typeface="微软雅黑"/>
                        </a:rPr>
                        <a:t>数量。注入适量制冷剂</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9" name="矩形 8"/>
          <p:cNvSpPr/>
          <p:nvPr/>
        </p:nvSpPr>
        <p:spPr>
          <a:xfrm>
            <a:off x="402115" y="1121091"/>
            <a:ext cx="4051109"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dirty="0">
                <a:latin typeface="微软雅黑" panose="020B0503020204020204" pitchFamily="34" charset="-122"/>
                <a:ea typeface="微软雅黑" panose="020B0503020204020204" pitchFamily="34" charset="-122"/>
              </a:rPr>
              <a:t>制冷剂过量灌注或冷凝器不充分制冷</a:t>
            </a:r>
          </a:p>
        </p:txBody>
      </p:sp>
      <p:sp>
        <p:nvSpPr>
          <p:cNvPr id="10" name="矩形 9"/>
          <p:cNvSpPr/>
          <p:nvPr/>
        </p:nvSpPr>
        <p:spPr>
          <a:xfrm>
            <a:off x="437284" y="1577200"/>
            <a:ext cx="1620957"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状况：制冷不足</a:t>
            </a:r>
          </a:p>
        </p:txBody>
      </p:sp>
    </p:spTree>
    <p:extLst>
      <p:ext uri="{BB962C8B-B14F-4D97-AF65-F5344CB8AC3E}">
        <p14:creationId xmlns:p14="http://schemas.microsoft.com/office/powerpoint/2010/main" val="3429408676"/>
      </p:ext>
    </p:extLst>
  </p:cSld>
  <p:clrMapOvr>
    <a:masterClrMapping/>
  </p:clrMapOvr>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71119" y="734285"/>
            <a:ext cx="332014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利用歧管压力表进行故障检测</a:t>
            </a:r>
            <a:r>
              <a:rPr lang="en-US" altLang="zh-CN" dirty="0">
                <a:solidFill>
                  <a:srgbClr val="FF0000"/>
                </a:solidFill>
                <a:latin typeface="微软雅黑" panose="020B0503020204020204" pitchFamily="34" charset="-122"/>
                <a:ea typeface="微软雅黑" panose="020B0503020204020204" pitchFamily="34" charset="-122"/>
              </a:rPr>
              <a:t>7</a:t>
            </a:r>
          </a:p>
        </p:txBody>
      </p:sp>
      <p:sp>
        <p:nvSpPr>
          <p:cNvPr id="4" name="object 2"/>
          <p:cNvSpPr/>
          <p:nvPr/>
        </p:nvSpPr>
        <p:spPr>
          <a:xfrm>
            <a:off x="2594102" y="2070446"/>
            <a:ext cx="4741163" cy="2758440"/>
          </a:xfrm>
          <a:prstGeom prst="rect">
            <a:avLst/>
          </a:prstGeom>
          <a:blipFill>
            <a:blip r:embed="rId2" cstate="print"/>
            <a:stretch>
              <a:fillRect/>
            </a:stretch>
          </a:blipFill>
        </p:spPr>
        <p:txBody>
          <a:bodyPr wrap="square" lIns="0" tIns="0" rIns="0" bIns="0" rtlCol="0">
            <a:noAutofit/>
          </a:bodyPr>
          <a:lstStyle/>
          <a:p>
            <a:endParaRPr/>
          </a:p>
        </p:txBody>
      </p:sp>
      <p:sp>
        <p:nvSpPr>
          <p:cNvPr id="5" name="object 6"/>
          <p:cNvSpPr txBox="1"/>
          <p:nvPr/>
        </p:nvSpPr>
        <p:spPr>
          <a:xfrm>
            <a:off x="4879594" y="3728326"/>
            <a:ext cx="85090" cy="224790"/>
          </a:xfrm>
          <a:prstGeom prst="rect">
            <a:avLst/>
          </a:prstGeom>
        </p:spPr>
        <p:txBody>
          <a:bodyPr vert="horz" wrap="square" lIns="0" tIns="0" rIns="0" bIns="0" rtlCol="0">
            <a:noAutofit/>
          </a:bodyPr>
          <a:lstStyle/>
          <a:p>
            <a:pPr marL="12700">
              <a:lnSpc>
                <a:spcPct val="100000"/>
              </a:lnSpc>
            </a:pPr>
            <a:r>
              <a:rPr sz="1400" dirty="0">
                <a:latin typeface="Arial"/>
                <a:cs typeface="Arial"/>
              </a:rPr>
              <a:t>·</a:t>
            </a:r>
            <a:endParaRPr sz="1400">
              <a:latin typeface="Arial"/>
              <a:cs typeface="Arial"/>
            </a:endParaRPr>
          </a:p>
        </p:txBody>
      </p:sp>
      <p:graphicFrame>
        <p:nvGraphicFramePr>
          <p:cNvPr id="7" name="object 3"/>
          <p:cNvGraphicFramePr>
            <a:graphicFrameLocks noGrp="1"/>
          </p:cNvGraphicFramePr>
          <p:nvPr/>
        </p:nvGraphicFramePr>
        <p:xfrm>
          <a:off x="849883" y="4744984"/>
          <a:ext cx="8229600" cy="1600199"/>
        </p:xfrm>
        <a:graphic>
          <a:graphicData uri="http://schemas.openxmlformats.org/drawingml/2006/table">
            <a:tbl>
              <a:tblPr firstRow="1" bandRow="1">
                <a:tableStyleId>{2D5ABB26-0587-4C30-8999-92F81FD0307C}</a:tableStyleId>
              </a:tblPr>
              <a:tblGrid>
                <a:gridCol w="25146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288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37566">
                <a:tc>
                  <a:txBody>
                    <a:bodyPr/>
                    <a:lstStyle/>
                    <a:p>
                      <a:pPr marL="330200">
                        <a:lnSpc>
                          <a:spcPct val="100000"/>
                        </a:lnSpc>
                      </a:pPr>
                      <a:r>
                        <a:rPr sz="1600" dirty="0">
                          <a:latin typeface="微软雅黑"/>
                          <a:cs typeface="微软雅黑"/>
                        </a:rPr>
                        <a:t>制冷系统出现的症状</a:t>
                      </a: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01320">
                        <a:lnSpc>
                          <a:spcPct val="100000"/>
                        </a:lnSpc>
                      </a:pPr>
                      <a:r>
                        <a:rPr sz="1600" dirty="0">
                          <a:latin typeface="微软雅黑"/>
                          <a:cs typeface="微软雅黑"/>
                        </a:rPr>
                        <a:t>可能的原因</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0" algn="ctr">
                        <a:lnSpc>
                          <a:spcPct val="100000"/>
                        </a:lnSpc>
                      </a:pPr>
                      <a:r>
                        <a:rPr sz="1400" dirty="0">
                          <a:latin typeface="微软雅黑"/>
                          <a:cs typeface="微软雅黑"/>
                        </a:rPr>
                        <a:t>诊断</a:t>
                      </a: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87680">
                        <a:lnSpc>
                          <a:spcPct val="100000"/>
                        </a:lnSpc>
                      </a:pPr>
                      <a:r>
                        <a:rPr sz="1400" dirty="0">
                          <a:latin typeface="微软雅黑"/>
                          <a:cs typeface="微软雅黑"/>
                        </a:rPr>
                        <a:t>故障排除方法</a:t>
                      </a:r>
                      <a:endParaRPr sz="1400">
                        <a:latin typeface="微软雅黑"/>
                        <a:cs typeface="微软雅黑"/>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262633">
                <a:tc>
                  <a:txBody>
                    <a:bodyPr/>
                    <a:lstStyle/>
                    <a:p>
                      <a:pPr marL="75565">
                        <a:lnSpc>
                          <a:spcPct val="100000"/>
                        </a:lnSpc>
                      </a:pPr>
                      <a:r>
                        <a:rPr sz="1400" dirty="0">
                          <a:latin typeface="微软雅黑"/>
                          <a:cs typeface="微软雅黑"/>
                        </a:rPr>
                        <a:t>·高、低压端的压力都</a:t>
                      </a:r>
                      <a:r>
                        <a:rPr sz="1400" spc="-15" dirty="0">
                          <a:latin typeface="微软雅黑"/>
                          <a:cs typeface="微软雅黑"/>
                        </a:rPr>
                        <a:t>太</a:t>
                      </a:r>
                      <a:r>
                        <a:rPr sz="1400" spc="0" dirty="0">
                          <a:latin typeface="微软雅黑"/>
                          <a:cs typeface="微软雅黑"/>
                        </a:rPr>
                        <a:t>高</a:t>
                      </a:r>
                      <a:endParaRPr sz="1400">
                        <a:latin typeface="微软雅黑"/>
                        <a:cs typeface="微软雅黑"/>
                      </a:endParaRPr>
                    </a:p>
                    <a:p>
                      <a:pPr marL="75565">
                        <a:lnSpc>
                          <a:spcPct val="100000"/>
                        </a:lnSpc>
                        <a:spcBef>
                          <a:spcPts val="335"/>
                        </a:spcBef>
                      </a:pPr>
                      <a:r>
                        <a:rPr sz="1400" dirty="0">
                          <a:latin typeface="微软雅黑"/>
                          <a:cs typeface="微软雅黑"/>
                        </a:rPr>
                        <a:t>·触摸时感到低压管道</a:t>
                      </a:r>
                      <a:r>
                        <a:rPr sz="1400" spc="-15" dirty="0">
                          <a:latin typeface="微软雅黑"/>
                          <a:cs typeface="微软雅黑"/>
                        </a:rPr>
                        <a:t>发</a:t>
                      </a:r>
                      <a:r>
                        <a:rPr sz="1400" spc="0" dirty="0">
                          <a:latin typeface="微软雅黑"/>
                          <a:cs typeface="微软雅黑"/>
                        </a:rPr>
                        <a:t>热</a:t>
                      </a:r>
                      <a:endParaRPr sz="1400">
                        <a:latin typeface="微软雅黑"/>
                        <a:cs typeface="微软雅黑"/>
                      </a:endParaRPr>
                    </a:p>
                    <a:p>
                      <a:pPr marL="75565">
                        <a:lnSpc>
                          <a:spcPct val="100000"/>
                        </a:lnSpc>
                        <a:spcBef>
                          <a:spcPts val="335"/>
                        </a:spcBef>
                      </a:pPr>
                      <a:r>
                        <a:rPr sz="1400" spc="-5" dirty="0">
                          <a:latin typeface="微软雅黑"/>
                          <a:cs typeface="微软雅黑"/>
                        </a:rPr>
                        <a:t>·从观测镜可观察到气</a:t>
                      </a:r>
                      <a:r>
                        <a:rPr sz="1400" spc="-15" dirty="0">
                          <a:latin typeface="微软雅黑"/>
                          <a:cs typeface="微软雅黑"/>
                        </a:rPr>
                        <a:t>泡</a:t>
                      </a:r>
                      <a:r>
                        <a:rPr sz="1400" spc="0" dirty="0">
                          <a:latin typeface="微软雅黑"/>
                          <a:cs typeface="微软雅黑"/>
                        </a:rPr>
                        <a:t>。</a:t>
                      </a:r>
                      <a:endParaRPr sz="1400">
                        <a:latin typeface="微软雅黑"/>
                        <a:cs typeface="微软雅黑"/>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3820">
                        <a:lnSpc>
                          <a:spcPct val="100000"/>
                        </a:lnSpc>
                      </a:pPr>
                      <a:r>
                        <a:rPr sz="1400" dirty="0">
                          <a:latin typeface="微软雅黑"/>
                          <a:cs typeface="微软雅黑"/>
                        </a:rPr>
                        <a:t>·空气进入制冷系统</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nSpc>
                          <a:spcPct val="100000"/>
                        </a:lnSpc>
                      </a:pPr>
                      <a:r>
                        <a:rPr sz="1400" dirty="0">
                          <a:latin typeface="微软雅黑"/>
                          <a:cs typeface="微软雅黑"/>
                        </a:rPr>
                        <a:t>·空气进入制冷系统</a:t>
                      </a:r>
                      <a:endParaRPr sz="1400">
                        <a:latin typeface="微软雅黑"/>
                        <a:cs typeface="微软雅黑"/>
                      </a:endParaRPr>
                    </a:p>
                    <a:p>
                      <a:pPr marL="84455">
                        <a:lnSpc>
                          <a:spcPct val="100000"/>
                        </a:lnSpc>
                        <a:spcBef>
                          <a:spcPts val="275"/>
                        </a:spcBef>
                      </a:pPr>
                      <a:r>
                        <a:rPr sz="1400" dirty="0">
                          <a:latin typeface="微软雅黑"/>
                          <a:cs typeface="微软雅黑"/>
                        </a:rPr>
                        <a:t>·抽真空不充分</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62890" marR="168275" indent="-178435">
                        <a:lnSpc>
                          <a:spcPct val="120000"/>
                        </a:lnSpc>
                      </a:pPr>
                      <a:r>
                        <a:rPr sz="1400" dirty="0">
                          <a:latin typeface="微软雅黑"/>
                          <a:cs typeface="微软雅黑"/>
                        </a:rPr>
                        <a:t>·检查压缩机油是否不 清洁或不足够</a:t>
                      </a:r>
                    </a:p>
                    <a:p>
                      <a:pPr marL="282575" marR="168275" indent="-198120">
                        <a:lnSpc>
                          <a:spcPts val="2020"/>
                        </a:lnSpc>
                        <a:spcBef>
                          <a:spcPts val="60"/>
                        </a:spcBef>
                      </a:pPr>
                      <a:r>
                        <a:rPr sz="1400" dirty="0">
                          <a:latin typeface="微软雅黑"/>
                          <a:cs typeface="微软雅黑"/>
                        </a:rPr>
                        <a:t>·抽出空气并注入新制 冷剂</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矩形 7"/>
          <p:cNvSpPr/>
          <p:nvPr/>
        </p:nvSpPr>
        <p:spPr>
          <a:xfrm>
            <a:off x="344043" y="1167135"/>
            <a:ext cx="2666114"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dirty="0">
                <a:latin typeface="微软雅黑" panose="020B0503020204020204" pitchFamily="34" charset="-122"/>
                <a:ea typeface="微软雅黑" panose="020B0503020204020204" pitchFamily="34" charset="-122"/>
              </a:rPr>
              <a:t>制冷系统中有空气存在</a:t>
            </a:r>
          </a:p>
        </p:txBody>
      </p:sp>
      <p:sp>
        <p:nvSpPr>
          <p:cNvPr id="9" name="矩形 8"/>
          <p:cNvSpPr/>
          <p:nvPr/>
        </p:nvSpPr>
        <p:spPr>
          <a:xfrm>
            <a:off x="471858" y="1485671"/>
            <a:ext cx="8392041" cy="584775"/>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状况：制冷不佳</a:t>
            </a:r>
            <a:endParaRPr lang="en-US" altLang="zh-CN" sz="1600" dirty="0">
              <a:latin typeface="微软雅黑" panose="020B0503020204020204" pitchFamily="34" charset="-122"/>
              <a:ea typeface="微软雅黑" panose="020B0503020204020204" pitchFamily="34" charset="-122"/>
            </a:endParaRPr>
          </a:p>
          <a:p>
            <a:r>
              <a:rPr lang="zh-CN" altLang="en-US" sz="1600" dirty="0">
                <a:latin typeface="微软雅黑" panose="020B0503020204020204" pitchFamily="34" charset="-122"/>
                <a:ea typeface="微软雅黑" panose="020B0503020204020204" pitchFamily="34" charset="-122"/>
              </a:rPr>
              <a:t>注意：如果制冷系统被打开后没有抽真空就灌注制冷剂，则测量表读数就会出现如下情况：</a:t>
            </a:r>
          </a:p>
        </p:txBody>
      </p:sp>
    </p:spTree>
    <p:extLst>
      <p:ext uri="{BB962C8B-B14F-4D97-AF65-F5344CB8AC3E}">
        <p14:creationId xmlns:p14="http://schemas.microsoft.com/office/powerpoint/2010/main" val="645826664"/>
      </p:ext>
    </p:extLst>
  </p:cSld>
  <p:clrMapOvr>
    <a:masterClrMapping/>
  </p:clrMapOvr>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94366" y="703289"/>
            <a:ext cx="332014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利用歧管压力表进行故障检测</a:t>
            </a:r>
            <a:r>
              <a:rPr lang="en-US" altLang="zh-CN" dirty="0">
                <a:solidFill>
                  <a:srgbClr val="FF0000"/>
                </a:solidFill>
                <a:latin typeface="微软雅黑" panose="020B0503020204020204" pitchFamily="34" charset="-122"/>
                <a:ea typeface="微软雅黑" panose="020B0503020204020204" pitchFamily="34" charset="-122"/>
              </a:rPr>
              <a:t>8</a:t>
            </a:r>
          </a:p>
        </p:txBody>
      </p:sp>
      <p:sp>
        <p:nvSpPr>
          <p:cNvPr id="4" name="object 5"/>
          <p:cNvSpPr txBox="1"/>
          <p:nvPr/>
        </p:nvSpPr>
        <p:spPr>
          <a:xfrm>
            <a:off x="2960073" y="3574474"/>
            <a:ext cx="5161915" cy="949960"/>
          </a:xfrm>
          <a:prstGeom prst="rect">
            <a:avLst/>
          </a:prstGeom>
        </p:spPr>
        <p:txBody>
          <a:bodyPr vert="horz" wrap="square" lIns="0" tIns="0" rIns="0" bIns="0" rtlCol="0">
            <a:noAutofit/>
          </a:bodyPr>
          <a:lstStyle/>
          <a:p>
            <a:pPr marR="312420" algn="ctr">
              <a:lnSpc>
                <a:spcPct val="100000"/>
              </a:lnSpc>
            </a:pPr>
            <a:r>
              <a:rPr sz="1400" dirty="0">
                <a:latin typeface="Arial"/>
                <a:cs typeface="Arial"/>
              </a:rPr>
              <a:t>·</a:t>
            </a:r>
            <a:endParaRPr sz="1400">
              <a:latin typeface="Arial"/>
              <a:cs typeface="Arial"/>
            </a:endParaRPr>
          </a:p>
        </p:txBody>
      </p:sp>
      <p:sp>
        <p:nvSpPr>
          <p:cNvPr id="5" name="object 6"/>
          <p:cNvSpPr/>
          <p:nvPr/>
        </p:nvSpPr>
        <p:spPr>
          <a:xfrm>
            <a:off x="2960073" y="1520249"/>
            <a:ext cx="5161788" cy="3003804"/>
          </a:xfrm>
          <a:prstGeom prst="rect">
            <a:avLst/>
          </a:prstGeom>
          <a:blipFill>
            <a:blip r:embed="rId2" cstate="print"/>
            <a:stretch>
              <a:fillRect/>
            </a:stretch>
          </a:blipFill>
        </p:spPr>
        <p:txBody>
          <a:bodyPr wrap="square" lIns="0" tIns="0" rIns="0" bIns="0" rtlCol="0">
            <a:noAutofit/>
          </a:bodyPr>
          <a:lstStyle/>
          <a:p>
            <a:endParaRPr/>
          </a:p>
        </p:txBody>
      </p:sp>
      <p:sp>
        <p:nvSpPr>
          <p:cNvPr id="6" name="object 7"/>
          <p:cNvSpPr/>
          <p:nvPr/>
        </p:nvSpPr>
        <p:spPr>
          <a:xfrm>
            <a:off x="2955501" y="1515677"/>
            <a:ext cx="5170932" cy="3012948"/>
          </a:xfrm>
          <a:custGeom>
            <a:avLst/>
            <a:gdLst/>
            <a:ahLst/>
            <a:cxnLst/>
            <a:rect l="l" t="t" r="r" b="b"/>
            <a:pathLst>
              <a:path w="5170932" h="3012948">
                <a:moveTo>
                  <a:pt x="0" y="3012948"/>
                </a:moveTo>
                <a:lnTo>
                  <a:pt x="5170932" y="3012948"/>
                </a:lnTo>
                <a:lnTo>
                  <a:pt x="5170932" y="0"/>
                </a:lnTo>
                <a:lnTo>
                  <a:pt x="0" y="0"/>
                </a:lnTo>
                <a:lnTo>
                  <a:pt x="0" y="3012948"/>
                </a:lnTo>
                <a:close/>
              </a:path>
            </a:pathLst>
          </a:custGeom>
          <a:ln w="9144">
            <a:solidFill>
              <a:srgbClr val="000000"/>
            </a:solidFill>
          </a:ln>
        </p:spPr>
        <p:txBody>
          <a:bodyPr wrap="square" lIns="0" tIns="0" rIns="0" bIns="0" rtlCol="0">
            <a:noAutofit/>
          </a:bodyPr>
          <a:lstStyle/>
          <a:p>
            <a:endParaRPr/>
          </a:p>
        </p:txBody>
      </p:sp>
      <p:graphicFrame>
        <p:nvGraphicFramePr>
          <p:cNvPr id="7" name="object 2"/>
          <p:cNvGraphicFramePr>
            <a:graphicFrameLocks noGrp="1"/>
          </p:cNvGraphicFramePr>
          <p:nvPr/>
        </p:nvGraphicFramePr>
        <p:xfrm>
          <a:off x="1272822" y="4633290"/>
          <a:ext cx="8229600" cy="1752600"/>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2209800">
                  <a:extLst>
                    <a:ext uri="{9D8B030D-6E8A-4147-A177-3AD203B41FA5}">
                      <a16:colId xmlns:a16="http://schemas.microsoft.com/office/drawing/2014/main" val="20002"/>
                    </a:ext>
                  </a:extLst>
                </a:gridCol>
                <a:gridCol w="1981200">
                  <a:extLst>
                    <a:ext uri="{9D8B030D-6E8A-4147-A177-3AD203B41FA5}">
                      <a16:colId xmlns:a16="http://schemas.microsoft.com/office/drawing/2014/main" val="20003"/>
                    </a:ext>
                  </a:extLst>
                </a:gridCol>
              </a:tblGrid>
              <a:tr h="342900">
                <a:tc>
                  <a:txBody>
                    <a:bodyPr/>
                    <a:lstStyle/>
                    <a:p>
                      <a:pPr marL="254000">
                        <a:lnSpc>
                          <a:spcPct val="100000"/>
                        </a:lnSpc>
                      </a:pPr>
                      <a:r>
                        <a:rPr sz="1600" dirty="0">
                          <a:latin typeface="微软雅黑"/>
                          <a:cs typeface="微软雅黑"/>
                        </a:rPr>
                        <a:t>制冷系统出现的症状</a:t>
                      </a:r>
                      <a:endParaRPr sz="1600">
                        <a:latin typeface="微软雅黑"/>
                        <a:cs typeface="微软雅黑"/>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25120">
                        <a:lnSpc>
                          <a:spcPct val="100000"/>
                        </a:lnSpc>
                      </a:pPr>
                      <a:r>
                        <a:rPr sz="1600" dirty="0">
                          <a:latin typeface="微软雅黑"/>
                          <a:cs typeface="微软雅黑"/>
                        </a:rPr>
                        <a:t>可能的原因</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0" algn="ctr">
                        <a:lnSpc>
                          <a:spcPct val="100000"/>
                        </a:lnSpc>
                      </a:pPr>
                      <a:r>
                        <a:rPr sz="1400" dirty="0">
                          <a:latin typeface="微软雅黑"/>
                          <a:cs typeface="微软雅黑"/>
                        </a:rPr>
                        <a:t>诊断</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49580">
                        <a:lnSpc>
                          <a:spcPct val="100000"/>
                        </a:lnSpc>
                      </a:pPr>
                      <a:r>
                        <a:rPr sz="1400" dirty="0">
                          <a:latin typeface="微软雅黑"/>
                          <a:cs typeface="微软雅黑"/>
                        </a:rPr>
                        <a:t>故障排除方法</a:t>
                      </a:r>
                      <a:endParaRPr sz="1400">
                        <a:latin typeface="微软雅黑"/>
                        <a:cs typeface="微软雅黑"/>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409700">
                <a:tc>
                  <a:txBody>
                    <a:bodyPr/>
                    <a:lstStyle/>
                    <a:p>
                      <a:pPr marL="75565">
                        <a:lnSpc>
                          <a:spcPct val="100000"/>
                        </a:lnSpc>
                      </a:pPr>
                      <a:r>
                        <a:rPr sz="1400" dirty="0">
                          <a:latin typeface="微软雅黑"/>
                          <a:cs typeface="微软雅黑"/>
                        </a:rPr>
                        <a:t>·高、低压端的压力都</a:t>
                      </a:r>
                      <a:r>
                        <a:rPr sz="1400" spc="-15" dirty="0">
                          <a:latin typeface="微软雅黑"/>
                          <a:cs typeface="微软雅黑"/>
                        </a:rPr>
                        <a:t>太</a:t>
                      </a:r>
                      <a:r>
                        <a:rPr sz="1400" spc="0" dirty="0">
                          <a:latin typeface="微软雅黑"/>
                          <a:cs typeface="微软雅黑"/>
                        </a:rPr>
                        <a:t>高</a:t>
                      </a:r>
                      <a:endParaRPr sz="1400">
                        <a:latin typeface="微软雅黑"/>
                        <a:cs typeface="微软雅黑"/>
                      </a:endParaRPr>
                    </a:p>
                    <a:p>
                      <a:pPr marL="254000" marR="127000" indent="-178435">
                        <a:lnSpc>
                          <a:spcPct val="120000"/>
                        </a:lnSpc>
                      </a:pPr>
                      <a:r>
                        <a:rPr sz="1400" dirty="0">
                          <a:latin typeface="微软雅黑"/>
                          <a:cs typeface="微软雅黑"/>
                        </a:rPr>
                        <a:t>·在低压管的管子上结</a:t>
                      </a:r>
                      <a:r>
                        <a:rPr sz="1400" spc="-15" dirty="0">
                          <a:latin typeface="微软雅黑"/>
                          <a:cs typeface="微软雅黑"/>
                        </a:rPr>
                        <a:t>霜</a:t>
                      </a:r>
                      <a:r>
                        <a:rPr sz="1400" spc="0" dirty="0">
                          <a:latin typeface="微软雅黑"/>
                          <a:cs typeface="微软雅黑"/>
                        </a:rPr>
                        <a:t>或 结大量的露</a:t>
                      </a:r>
                      <a:endParaRPr sz="1400">
                        <a:latin typeface="微软雅黑"/>
                        <a:cs typeface="微软雅黑"/>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62255" marR="153035" indent="-178435">
                        <a:lnSpc>
                          <a:spcPct val="120000"/>
                        </a:lnSpc>
                      </a:pPr>
                      <a:r>
                        <a:rPr sz="1400" dirty="0">
                          <a:latin typeface="微软雅黑"/>
                          <a:cs typeface="微软雅黑"/>
                        </a:rPr>
                        <a:t>·膨胀阀有故障或 热敏管安装不当</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nSpc>
                          <a:spcPct val="100000"/>
                        </a:lnSpc>
                      </a:pPr>
                      <a:r>
                        <a:rPr sz="1400" dirty="0">
                          <a:latin typeface="微软雅黑"/>
                          <a:cs typeface="微软雅黑"/>
                        </a:rPr>
                        <a:t>·在低压管中制冷剂过量</a:t>
                      </a:r>
                      <a:endParaRPr sz="1400">
                        <a:latin typeface="微软雅黑"/>
                        <a:cs typeface="微软雅黑"/>
                      </a:endParaRPr>
                    </a:p>
                    <a:p>
                      <a:pPr marL="84455">
                        <a:lnSpc>
                          <a:spcPct val="100000"/>
                        </a:lnSpc>
                        <a:spcBef>
                          <a:spcPts val="275"/>
                        </a:spcBef>
                      </a:pPr>
                      <a:r>
                        <a:rPr sz="1400" dirty="0">
                          <a:latin typeface="微软雅黑"/>
                          <a:cs typeface="微软雅黑"/>
                        </a:rPr>
                        <a:t>·膨胀阀开口太宽</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nSpc>
                          <a:spcPct val="100000"/>
                        </a:lnSpc>
                      </a:pPr>
                      <a:r>
                        <a:rPr sz="1400" dirty="0">
                          <a:latin typeface="微软雅黑"/>
                          <a:cs typeface="微软雅黑"/>
                        </a:rPr>
                        <a:t>·检查热敏管安装情况</a:t>
                      </a:r>
                    </a:p>
                    <a:p>
                      <a:pPr marL="282575" marR="92075" indent="-198120">
                        <a:lnSpc>
                          <a:spcPts val="2020"/>
                        </a:lnSpc>
                        <a:spcBef>
                          <a:spcPts val="60"/>
                        </a:spcBef>
                      </a:pPr>
                      <a:r>
                        <a:rPr sz="1400" dirty="0">
                          <a:latin typeface="微软雅黑"/>
                          <a:cs typeface="微软雅黑"/>
                        </a:rPr>
                        <a:t>·如果上面正常，则检 查膨胀阀，如有缺 陷，则换之。</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矩形 7"/>
          <p:cNvSpPr/>
          <p:nvPr/>
        </p:nvSpPr>
        <p:spPr>
          <a:xfrm>
            <a:off x="394366" y="1109483"/>
            <a:ext cx="4512774"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dirty="0">
                <a:latin typeface="微软雅黑" panose="020B0503020204020204" pitchFamily="34" charset="-122"/>
                <a:ea typeface="微软雅黑" panose="020B0503020204020204" pitchFamily="34" charset="-122"/>
              </a:rPr>
              <a:t>膨胀阀安装不正确</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热敏管缺陷</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开口太宽</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9" name="矩形 8"/>
          <p:cNvSpPr/>
          <p:nvPr/>
        </p:nvSpPr>
        <p:spPr>
          <a:xfrm>
            <a:off x="534962" y="1473774"/>
            <a:ext cx="1826141"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状况：不充分制冷</a:t>
            </a:r>
          </a:p>
        </p:txBody>
      </p:sp>
    </p:spTree>
    <p:extLst>
      <p:ext uri="{BB962C8B-B14F-4D97-AF65-F5344CB8AC3E}">
        <p14:creationId xmlns:p14="http://schemas.microsoft.com/office/powerpoint/2010/main" val="4189101368"/>
      </p:ext>
    </p:extLst>
  </p:cSld>
  <p:clrMapOvr>
    <a:masterClrMapping/>
  </p:clrMapOvr>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17613" y="703288"/>
            <a:ext cx="3320140"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利用歧管压力表进行故障检测</a:t>
            </a:r>
            <a:r>
              <a:rPr lang="en-US" altLang="zh-CN" dirty="0">
                <a:solidFill>
                  <a:srgbClr val="FF0000"/>
                </a:solidFill>
                <a:latin typeface="微软雅黑" panose="020B0503020204020204" pitchFamily="34" charset="-122"/>
                <a:ea typeface="微软雅黑" panose="020B0503020204020204" pitchFamily="34" charset="-122"/>
              </a:rPr>
              <a:t>9</a:t>
            </a:r>
          </a:p>
        </p:txBody>
      </p:sp>
      <p:sp>
        <p:nvSpPr>
          <p:cNvPr id="4" name="object 2"/>
          <p:cNvSpPr/>
          <p:nvPr/>
        </p:nvSpPr>
        <p:spPr>
          <a:xfrm>
            <a:off x="2356653" y="1259772"/>
            <a:ext cx="5679219" cy="3404152"/>
          </a:xfrm>
          <a:prstGeom prst="rect">
            <a:avLst/>
          </a:prstGeom>
          <a:blipFill>
            <a:blip r:embed="rId2" cstate="print"/>
            <a:stretch>
              <a:fillRect/>
            </a:stretch>
          </a:blipFill>
        </p:spPr>
        <p:txBody>
          <a:bodyPr wrap="square" lIns="0" tIns="0" rIns="0" bIns="0" rtlCol="0">
            <a:noAutofit/>
          </a:bodyPr>
          <a:lstStyle/>
          <a:p>
            <a:endParaRPr/>
          </a:p>
        </p:txBody>
      </p:sp>
      <p:sp>
        <p:nvSpPr>
          <p:cNvPr id="5" name="object 6"/>
          <p:cNvSpPr txBox="1"/>
          <p:nvPr/>
        </p:nvSpPr>
        <p:spPr>
          <a:xfrm>
            <a:off x="4768776" y="3679218"/>
            <a:ext cx="85090" cy="224790"/>
          </a:xfrm>
          <a:prstGeom prst="rect">
            <a:avLst/>
          </a:prstGeom>
        </p:spPr>
        <p:txBody>
          <a:bodyPr vert="horz" wrap="square" lIns="0" tIns="0" rIns="0" bIns="0" rtlCol="0">
            <a:noAutofit/>
          </a:bodyPr>
          <a:lstStyle/>
          <a:p>
            <a:pPr marL="12700">
              <a:lnSpc>
                <a:spcPct val="100000"/>
              </a:lnSpc>
            </a:pPr>
            <a:r>
              <a:rPr sz="1400" dirty="0">
                <a:latin typeface="Arial"/>
                <a:cs typeface="Arial"/>
              </a:rPr>
              <a:t>·</a:t>
            </a:r>
            <a:endParaRPr sz="1400">
              <a:latin typeface="Arial"/>
              <a:cs typeface="Arial"/>
            </a:endParaRPr>
          </a:p>
        </p:txBody>
      </p:sp>
      <p:sp>
        <p:nvSpPr>
          <p:cNvPr id="6" name="object 9"/>
          <p:cNvSpPr/>
          <p:nvPr/>
        </p:nvSpPr>
        <p:spPr>
          <a:xfrm>
            <a:off x="233225" y="1047397"/>
            <a:ext cx="9144000" cy="0"/>
          </a:xfrm>
          <a:custGeom>
            <a:avLst/>
            <a:gdLst/>
            <a:ahLst/>
            <a:cxnLst/>
            <a:rect l="l" t="t" r="r" b="b"/>
            <a:pathLst>
              <a:path w="9144000">
                <a:moveTo>
                  <a:pt x="0" y="0"/>
                </a:moveTo>
                <a:lnTo>
                  <a:pt x="9144000" y="0"/>
                </a:lnTo>
              </a:path>
            </a:pathLst>
          </a:custGeom>
          <a:ln w="9144">
            <a:solidFill>
              <a:srgbClr val="000000"/>
            </a:solidFill>
          </a:ln>
        </p:spPr>
        <p:txBody>
          <a:bodyPr wrap="square" lIns="0" tIns="0" rIns="0" bIns="0" rtlCol="0">
            <a:noAutofit/>
          </a:bodyPr>
          <a:lstStyle/>
          <a:p>
            <a:endParaRPr/>
          </a:p>
        </p:txBody>
      </p:sp>
      <p:graphicFrame>
        <p:nvGraphicFramePr>
          <p:cNvPr id="7" name="object 3"/>
          <p:cNvGraphicFramePr>
            <a:graphicFrameLocks noGrp="1"/>
          </p:cNvGraphicFramePr>
          <p:nvPr/>
        </p:nvGraphicFramePr>
        <p:xfrm>
          <a:off x="1136263" y="4574472"/>
          <a:ext cx="8229600" cy="1862137"/>
        </p:xfrm>
        <a:graphic>
          <a:graphicData uri="http://schemas.openxmlformats.org/drawingml/2006/table">
            <a:tbl>
              <a:tblPr firstRow="1" bandRow="1">
                <a:tableStyleId>{2D5ABB26-0587-4C30-8999-92F81FD0307C}</a:tableStyleId>
              </a:tblPr>
              <a:tblGrid>
                <a:gridCol w="2362200">
                  <a:extLst>
                    <a:ext uri="{9D8B030D-6E8A-4147-A177-3AD203B41FA5}">
                      <a16:colId xmlns:a16="http://schemas.microsoft.com/office/drawing/2014/main" val="20000"/>
                    </a:ext>
                  </a:extLst>
                </a:gridCol>
                <a:gridCol w="17526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gridCol w="2057400">
                  <a:extLst>
                    <a:ext uri="{9D8B030D-6E8A-4147-A177-3AD203B41FA5}">
                      <a16:colId xmlns:a16="http://schemas.microsoft.com/office/drawing/2014/main" val="20003"/>
                    </a:ext>
                  </a:extLst>
                </a:gridCol>
              </a:tblGrid>
              <a:tr h="337566">
                <a:tc>
                  <a:txBody>
                    <a:bodyPr/>
                    <a:lstStyle/>
                    <a:p>
                      <a:pPr marL="254000">
                        <a:lnSpc>
                          <a:spcPct val="100000"/>
                        </a:lnSpc>
                      </a:pPr>
                      <a:r>
                        <a:rPr sz="1600" spc="-5" dirty="0">
                          <a:latin typeface="微软雅黑"/>
                          <a:cs typeface="微软雅黑"/>
                        </a:rPr>
                        <a:t>制冷系统出现的症状</a:t>
                      </a:r>
                      <a:endParaRPr sz="1600" dirty="0">
                        <a:latin typeface="微软雅黑"/>
                        <a:cs typeface="微软雅黑"/>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63220">
                        <a:lnSpc>
                          <a:spcPct val="100000"/>
                        </a:lnSpc>
                      </a:pPr>
                      <a:r>
                        <a:rPr sz="1600" spc="-5" dirty="0">
                          <a:latin typeface="微软雅黑"/>
                          <a:cs typeface="微软雅黑"/>
                        </a:rPr>
                        <a:t>可能的原因</a:t>
                      </a:r>
                      <a:endParaRPr sz="16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0" algn="ctr">
                        <a:lnSpc>
                          <a:spcPct val="100000"/>
                        </a:lnSpc>
                      </a:pPr>
                      <a:r>
                        <a:rPr sz="1400" spc="-5" dirty="0">
                          <a:latin typeface="微软雅黑"/>
                          <a:cs typeface="微软雅黑"/>
                        </a:rPr>
                        <a:t>诊断</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87680">
                        <a:lnSpc>
                          <a:spcPct val="100000"/>
                        </a:lnSpc>
                      </a:pPr>
                      <a:r>
                        <a:rPr sz="1400" spc="-5" dirty="0">
                          <a:latin typeface="微软雅黑"/>
                          <a:cs typeface="微软雅黑"/>
                        </a:rPr>
                        <a:t>故障排除方法</a:t>
                      </a:r>
                      <a:endParaRPr sz="1400">
                        <a:latin typeface="微软雅黑"/>
                        <a:cs typeface="微软雅黑"/>
                      </a:endParaRPr>
                    </a:p>
                  </a:txBody>
                  <a:tcPr marL="0" marR="0" marT="0" marB="0">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524571">
                <a:tc>
                  <a:txBody>
                    <a:bodyPr/>
                    <a:lstStyle/>
                    <a:p>
                      <a:pPr marL="75565">
                        <a:lnSpc>
                          <a:spcPct val="100000"/>
                        </a:lnSpc>
                      </a:pPr>
                      <a:r>
                        <a:rPr sz="1400" dirty="0">
                          <a:latin typeface="微软雅黑"/>
                          <a:cs typeface="微软雅黑"/>
                        </a:rPr>
                        <a:t>·低压端的压力太高</a:t>
                      </a:r>
                      <a:endParaRPr sz="1400">
                        <a:latin typeface="微软雅黑"/>
                        <a:cs typeface="微软雅黑"/>
                      </a:endParaRPr>
                    </a:p>
                    <a:p>
                      <a:pPr marL="75565">
                        <a:lnSpc>
                          <a:spcPct val="100000"/>
                        </a:lnSpc>
                        <a:spcBef>
                          <a:spcPts val="335"/>
                        </a:spcBef>
                      </a:pPr>
                      <a:r>
                        <a:rPr sz="1400" dirty="0">
                          <a:latin typeface="微软雅黑"/>
                          <a:cs typeface="微软雅黑"/>
                        </a:rPr>
                        <a:t>·高压端压力过低</a:t>
                      </a:r>
                      <a:endParaRPr sz="1400">
                        <a:latin typeface="微软雅黑"/>
                        <a:cs typeface="微软雅黑"/>
                      </a:endParaRPr>
                    </a:p>
                  </a:txBody>
                  <a:tcPr marL="0" marR="0" marT="0" marB="0">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3820">
                        <a:lnSpc>
                          <a:spcPct val="100000"/>
                        </a:lnSpc>
                      </a:pPr>
                      <a:r>
                        <a:rPr sz="1400" dirty="0">
                          <a:latin typeface="微软雅黑"/>
                          <a:cs typeface="微软雅黑"/>
                        </a:rPr>
                        <a:t>·压缩机内部泄漏</a:t>
                      </a:r>
                      <a:endParaRPr sz="1400">
                        <a:latin typeface="微软雅黑"/>
                        <a:cs typeface="微软雅黑"/>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nSpc>
                          <a:spcPct val="100000"/>
                        </a:lnSpc>
                      </a:pPr>
                      <a:r>
                        <a:rPr sz="1400" dirty="0">
                          <a:latin typeface="微软雅黑"/>
                          <a:cs typeface="微软雅黑"/>
                        </a:rPr>
                        <a:t>·压缩故障</a:t>
                      </a:r>
                    </a:p>
                    <a:p>
                      <a:pPr marL="282575" marR="177165" indent="-198120">
                        <a:lnSpc>
                          <a:spcPts val="2020"/>
                        </a:lnSpc>
                        <a:spcBef>
                          <a:spcPts val="60"/>
                        </a:spcBef>
                      </a:pPr>
                      <a:r>
                        <a:rPr sz="1400" dirty="0">
                          <a:latin typeface="微软雅黑"/>
                          <a:cs typeface="微软雅黑"/>
                        </a:rPr>
                        <a:t>·阀门泄漏或损坏，零 件滑落</a:t>
                      </a: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nSpc>
                          <a:spcPct val="100000"/>
                        </a:lnSpc>
                      </a:pPr>
                      <a:r>
                        <a:rPr sz="1400" dirty="0">
                          <a:latin typeface="微软雅黑"/>
                          <a:cs typeface="微软雅黑"/>
                        </a:rPr>
                        <a:t>·修理或更换压缩机</a:t>
                      </a:r>
                    </a:p>
                  </a:txBody>
                  <a:tcPr marL="0" marR="0" marT="0" marB="0">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矩形 7"/>
          <p:cNvSpPr/>
          <p:nvPr/>
        </p:nvSpPr>
        <p:spPr>
          <a:xfrm>
            <a:off x="417613" y="1142378"/>
            <a:ext cx="2204450" cy="369332"/>
          </a:xfrm>
          <a:prstGeom prst="rect">
            <a:avLst/>
          </a:prstGeom>
        </p:spPr>
        <p:txBody>
          <a:bodyPr wrap="none">
            <a:spAutoFit/>
          </a:bodyPr>
          <a:lstStyle/>
          <a:p>
            <a:r>
              <a:rPr lang="en-US" altLang="zh-CN" dirty="0">
                <a:latin typeface="微软雅黑" panose="020B0503020204020204" pitchFamily="34" charset="-122"/>
                <a:ea typeface="微软雅黑" panose="020B0503020204020204" pitchFamily="34" charset="-122"/>
                <a:cs typeface="Times New Roman" panose="02020603050405020304" pitchFamily="18" charset="0"/>
              </a:rPr>
              <a:t>9.</a:t>
            </a:r>
            <a:r>
              <a:rPr lang="zh-CN" altLang="en-US" dirty="0">
                <a:latin typeface="微软雅黑" panose="020B0503020204020204" pitchFamily="34" charset="-122"/>
                <a:ea typeface="微软雅黑" panose="020B0503020204020204" pitchFamily="34" charset="-122"/>
              </a:rPr>
              <a:t>压缩机的压缩故障</a:t>
            </a:r>
          </a:p>
        </p:txBody>
      </p:sp>
      <p:sp>
        <p:nvSpPr>
          <p:cNvPr id="9" name="矩形 8"/>
          <p:cNvSpPr/>
          <p:nvPr/>
        </p:nvSpPr>
        <p:spPr>
          <a:xfrm>
            <a:off x="530969" y="1441952"/>
            <a:ext cx="1210588" cy="338554"/>
          </a:xfrm>
          <a:prstGeom prst="rect">
            <a:avLst/>
          </a:prstGeom>
        </p:spPr>
        <p:txBody>
          <a:bodyPr wrap="none">
            <a:spAutoFit/>
          </a:bodyPr>
          <a:lstStyle/>
          <a:p>
            <a:r>
              <a:rPr lang="zh-CN" altLang="en-US" sz="1600" dirty="0">
                <a:latin typeface="微软雅黑" panose="020B0503020204020204" pitchFamily="34" charset="-122"/>
                <a:ea typeface="微软雅黑" panose="020B0503020204020204" pitchFamily="34" charset="-122"/>
              </a:rPr>
              <a:t>状况：不冷</a:t>
            </a:r>
          </a:p>
        </p:txBody>
      </p:sp>
    </p:spTree>
    <p:extLst>
      <p:ext uri="{BB962C8B-B14F-4D97-AF65-F5344CB8AC3E}">
        <p14:creationId xmlns:p14="http://schemas.microsoft.com/office/powerpoint/2010/main" val="3258712734"/>
      </p:ext>
    </p:extLst>
  </p:cSld>
  <p:clrMapOvr>
    <a:masterClrMapping/>
  </p:clrMapOvr>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55620" y="1168238"/>
            <a:ext cx="1107996"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故障自诊</a:t>
            </a:r>
            <a:endParaRPr lang="en-US"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4" name="表格 3"/>
          <p:cNvGraphicFramePr>
            <a:graphicFrameLocks noGrp="1"/>
          </p:cNvGraphicFramePr>
          <p:nvPr/>
        </p:nvGraphicFramePr>
        <p:xfrm>
          <a:off x="588937" y="1537570"/>
          <a:ext cx="10213382" cy="4896008"/>
        </p:xfrm>
        <a:graphic>
          <a:graphicData uri="http://schemas.openxmlformats.org/drawingml/2006/table">
            <a:tbl>
              <a:tblPr firstRow="1" bandRow="1">
                <a:tableStyleId>{2D5ABB26-0587-4C30-8999-92F81FD0307C}</a:tableStyleId>
              </a:tblPr>
              <a:tblGrid>
                <a:gridCol w="798161">
                  <a:extLst>
                    <a:ext uri="{9D8B030D-6E8A-4147-A177-3AD203B41FA5}">
                      <a16:colId xmlns:a16="http://schemas.microsoft.com/office/drawing/2014/main" val="20000"/>
                    </a:ext>
                  </a:extLst>
                </a:gridCol>
                <a:gridCol w="1841212">
                  <a:extLst>
                    <a:ext uri="{9D8B030D-6E8A-4147-A177-3AD203B41FA5}">
                      <a16:colId xmlns:a16="http://schemas.microsoft.com/office/drawing/2014/main" val="20001"/>
                    </a:ext>
                  </a:extLst>
                </a:gridCol>
                <a:gridCol w="7574009">
                  <a:extLst>
                    <a:ext uri="{9D8B030D-6E8A-4147-A177-3AD203B41FA5}">
                      <a16:colId xmlns:a16="http://schemas.microsoft.com/office/drawing/2014/main" val="20002"/>
                    </a:ext>
                  </a:extLst>
                </a:gridCol>
              </a:tblGrid>
              <a:tr h="230401">
                <a:tc>
                  <a:txBody>
                    <a:bodyPr/>
                    <a:lstStyle/>
                    <a:p>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故障类型</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状况或检查处</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推测故障原因</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30401">
                <a:tc rowSpan="4">
                  <a:txBody>
                    <a:bodyPr/>
                    <a:lstStyle/>
                    <a:p>
                      <a:pPr algn="ct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完全不制冷（几乎不制冷）</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没有风吹出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）保险丝断；（</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）继电器故障；（</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）马达故障；（</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）空调开关故障；（</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）线路故障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30401">
                <a:tc vMerge="1">
                  <a:txBody>
                    <a:bodyPr/>
                    <a:lstStyle/>
                    <a:p>
                      <a:endParaRPr lang="zh-CN" altLang="en-US" sz="11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压缩机不运转</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）空调开关没打开；（</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）电磁离合器故障；（</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）防结霜热敏电阻故障；（</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）继电器故障；（</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）线路故障</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4395">
                <a:tc vMerge="1">
                  <a:txBody>
                    <a:bodyPr/>
                    <a:lstStyle/>
                    <a:p>
                      <a:endParaRPr lang="zh-CN" altLang="en-US" sz="11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冷却风扇不转或转动慢</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皮带切断，或者时皮带松发生打滑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374395">
                <a:tc vMerge="1">
                  <a:txBody>
                    <a:bodyPr/>
                    <a:lstStyle/>
                    <a:p>
                      <a:endParaRPr lang="zh-CN" altLang="en-US" sz="1100" dirty="0">
                        <a:latin typeface="Times New Roman" panose="02020603050405020304" pitchFamily="18" charset="0"/>
                        <a:cs typeface="Times New Roman" panose="02020603050405020304" pitchFamily="18" charset="0"/>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压缩机、鼓风机马达、冷却风扇均正常</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）制冷剂很少或没有；（</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）膨胀阀不良；（</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）压缩机不良</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不压缩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230401">
                <a:tc rowSpan="9">
                  <a:txBody>
                    <a:bodyPr/>
                    <a:lstStyle/>
                    <a:p>
                      <a:pPr algn="ct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制冷能力不足</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风量很小，较小</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）鼓风机开关位置在</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LO</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）过滤器被灰尘堵塞；（</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）蒸发器结霜；（</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）吸入口有异物；（</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E</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）鼓风机马达不良；（</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F</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）蒸发器粉尘堵塞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通风口</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关闭不良，进入热气</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暖气壳体热</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温水流动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调温器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设定高温状态</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8"/>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电磁离合器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继电器不良或离合器打滑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9"/>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观察窗可见许多气泡</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制冷剂变少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0"/>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冷凝器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7.</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灰尘、泥土大量堵塞</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1"/>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8.V</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型皮带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8.</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压缩机皮带松弛打滑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2"/>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以上均正常的场合</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9.</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）膨胀阀关闭过紧或膨胀阀开启过大；（</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）压缩机阀门故障；（</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）制冷剂过多；（</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D</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）系统内混入空气</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3"/>
                  </a:ext>
                </a:extLst>
              </a:tr>
              <a:tr h="230401">
                <a:tc rowSpan="6">
                  <a:txBody>
                    <a:bodyPr/>
                    <a:lstStyle/>
                    <a:p>
                      <a:pPr algn="ct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异响</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管路及零件</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）组装错误，管路未装管夹；（</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）压缩机等装配螺栓松动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4"/>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鼓风机马达</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）旋风机有摩擦；（</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）鼓风机装配不紧；（</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）无润滑油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5"/>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压缩机</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）压缩机内部不良；（</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）共振音；（</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）压缩机贫油润滑</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6"/>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4.V</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型皮带</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皮带松动</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涨紧轮调整重新锁紧</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7"/>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皮带轮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5.</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曲轴皮带轮等紧固螺栓松动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8"/>
                  </a:ext>
                </a:extLst>
              </a:tr>
              <a:tr h="230401">
                <a:tc vMerge="1">
                  <a:txBody>
                    <a:bodyPr/>
                    <a:lstStyle/>
                    <a:p>
                      <a:pPr algn="ctr"/>
                      <a:endParaRPr lang="zh-CN" altLang="en-US" sz="1100" dirty="0">
                        <a:latin typeface="Times New Roman" panose="02020603050405020304" pitchFamily="18" charset="0"/>
                        <a:cs typeface="Times New Roman" panose="02020603050405020304" pitchFamily="18" charset="0"/>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6.</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电磁离合器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6. </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A</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）轴承磨损或损坏；（</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B</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）转子和定子撞接触；（</a:t>
                      </a:r>
                      <a:r>
                        <a:rPr lang="en-US" altLang="zh-CN" sz="900" dirty="0">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900" dirty="0">
                          <a:latin typeface="微软雅黑" panose="020B0503020204020204" pitchFamily="34" charset="-122"/>
                          <a:ea typeface="微软雅黑" panose="020B0503020204020204" pitchFamily="34" charset="-122"/>
                          <a:cs typeface="Times New Roman" panose="02020603050405020304" pitchFamily="18" charset="0"/>
                        </a:rPr>
                        <a:t>）转子铆钉松动</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19"/>
                  </a:ext>
                </a:extLst>
              </a:tr>
            </a:tbl>
          </a:graphicData>
        </a:graphic>
      </p:graphicFrame>
    </p:spTree>
    <p:extLst>
      <p:ext uri="{BB962C8B-B14F-4D97-AF65-F5344CB8AC3E}">
        <p14:creationId xmlns:p14="http://schemas.microsoft.com/office/powerpoint/2010/main" val="772560141"/>
      </p:ext>
    </p:extLst>
  </p:cSld>
  <p:clrMapOvr>
    <a:masterClrMapping/>
  </p:clrMapOvr>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80880" y="1515742"/>
            <a:ext cx="2031325"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空调系统故障代码</a:t>
            </a:r>
            <a:endParaRPr lang="en-US" altLang="zh-CN" dirty="0">
              <a:solidFill>
                <a:srgbClr val="FF0000"/>
              </a:solidFill>
              <a:latin typeface="微软雅黑" panose="020B0503020204020204" pitchFamily="34" charset="-122"/>
              <a:ea typeface="微软雅黑" panose="020B0503020204020204" pitchFamily="34" charset="-122"/>
            </a:endParaRPr>
          </a:p>
        </p:txBody>
      </p:sp>
      <p:pic>
        <p:nvPicPr>
          <p:cNvPr id="2049" name="Picture 1" descr="c:\users\public\documents\kk6 files\xcmgwj\account\645@10.15.7.244\image_cache\0dd0ed26f1174d22bc3f7000b72c40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26719" y="2201450"/>
            <a:ext cx="9934353" cy="25459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1207689"/>
      </p:ext>
    </p:extLst>
  </p:cSld>
  <p:clrMapOvr>
    <a:masterClrMapping/>
  </p:clrMapOvr>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87095" y="542727"/>
            <a:ext cx="3185487" cy="369332"/>
          </a:xfrm>
          <a:prstGeom prst="rect">
            <a:avLst/>
          </a:prstGeom>
        </p:spPr>
        <p:txBody>
          <a:bodyPr wrap="none">
            <a:spAutoFit/>
          </a:bodyPr>
          <a:lstStyle/>
          <a:p>
            <a:r>
              <a:rPr lang="zh-CN" altLang="en-US" dirty="0">
                <a:solidFill>
                  <a:srgbClr val="FF0000"/>
                </a:solidFill>
                <a:latin typeface="微软雅黑" panose="020B0503020204020204" pitchFamily="34" charset="-122"/>
                <a:ea typeface="微软雅黑" panose="020B0503020204020204" pitchFamily="34" charset="-122"/>
              </a:rPr>
              <a:t>空调单元蒸发器清洗概要说明</a:t>
            </a:r>
            <a:endParaRPr lang="en-US" altLang="zh-CN" dirty="0">
              <a:solidFill>
                <a:srgbClr val="FF0000"/>
              </a:solidFill>
              <a:latin typeface="微软雅黑" panose="020B0503020204020204" pitchFamily="34" charset="-122"/>
              <a:ea typeface="微软雅黑" panose="020B0503020204020204" pitchFamily="34" charset="-122"/>
            </a:endParaRPr>
          </a:p>
        </p:txBody>
      </p:sp>
      <p:sp>
        <p:nvSpPr>
          <p:cNvPr id="4" name="object 2"/>
          <p:cNvSpPr/>
          <p:nvPr/>
        </p:nvSpPr>
        <p:spPr>
          <a:xfrm>
            <a:off x="7513003" y="1341685"/>
            <a:ext cx="2321052" cy="2188463"/>
          </a:xfrm>
          <a:prstGeom prst="rect">
            <a:avLst/>
          </a:prstGeom>
          <a:blipFill>
            <a:blip r:embed="rId2" cstate="print"/>
            <a:stretch>
              <a:fillRect/>
            </a:stretch>
          </a:blipFill>
        </p:spPr>
        <p:txBody>
          <a:bodyPr wrap="square" lIns="0" tIns="0" rIns="0" bIns="0" rtlCol="0">
            <a:noAutofit/>
          </a:bodyPr>
          <a:lstStyle/>
          <a:p>
            <a:endParaRPr/>
          </a:p>
        </p:txBody>
      </p:sp>
      <p:sp>
        <p:nvSpPr>
          <p:cNvPr id="5" name="object 3"/>
          <p:cNvSpPr/>
          <p:nvPr/>
        </p:nvSpPr>
        <p:spPr>
          <a:xfrm>
            <a:off x="591247" y="1780286"/>
            <a:ext cx="2592324" cy="1859279"/>
          </a:xfrm>
          <a:prstGeom prst="rect">
            <a:avLst/>
          </a:prstGeom>
          <a:blipFill>
            <a:blip r:embed="rId3" cstate="print"/>
            <a:stretch>
              <a:fillRect/>
            </a:stretch>
          </a:blipFill>
        </p:spPr>
        <p:txBody>
          <a:bodyPr wrap="square" lIns="0" tIns="0" rIns="0" bIns="0" rtlCol="0">
            <a:noAutofit/>
          </a:bodyPr>
          <a:lstStyle/>
          <a:p>
            <a:endParaRPr/>
          </a:p>
        </p:txBody>
      </p:sp>
      <p:sp>
        <p:nvSpPr>
          <p:cNvPr id="6" name="object 4"/>
          <p:cNvSpPr/>
          <p:nvPr/>
        </p:nvSpPr>
        <p:spPr>
          <a:xfrm>
            <a:off x="4195571" y="1920239"/>
            <a:ext cx="2432304" cy="1164336"/>
          </a:xfrm>
          <a:prstGeom prst="rect">
            <a:avLst/>
          </a:prstGeom>
          <a:blipFill>
            <a:blip r:embed="rId4" cstate="print"/>
            <a:stretch>
              <a:fillRect/>
            </a:stretch>
          </a:blipFill>
        </p:spPr>
        <p:txBody>
          <a:bodyPr wrap="square" lIns="0" tIns="0" rIns="0" bIns="0" rtlCol="0">
            <a:noAutofit/>
          </a:bodyPr>
          <a:lstStyle/>
          <a:p>
            <a:endParaRPr/>
          </a:p>
        </p:txBody>
      </p:sp>
      <p:sp>
        <p:nvSpPr>
          <p:cNvPr id="7" name="object 5"/>
          <p:cNvSpPr/>
          <p:nvPr/>
        </p:nvSpPr>
        <p:spPr>
          <a:xfrm>
            <a:off x="4124706" y="4179888"/>
            <a:ext cx="2473452" cy="1594104"/>
          </a:xfrm>
          <a:prstGeom prst="rect">
            <a:avLst/>
          </a:prstGeom>
          <a:blipFill>
            <a:blip r:embed="rId5" cstate="print"/>
            <a:stretch>
              <a:fillRect/>
            </a:stretch>
          </a:blipFill>
        </p:spPr>
        <p:txBody>
          <a:bodyPr wrap="square" lIns="0" tIns="0" rIns="0" bIns="0" rtlCol="0">
            <a:noAutofit/>
          </a:bodyPr>
          <a:lstStyle/>
          <a:p>
            <a:endParaRPr/>
          </a:p>
        </p:txBody>
      </p:sp>
      <p:sp>
        <p:nvSpPr>
          <p:cNvPr id="8" name="object 6"/>
          <p:cNvSpPr/>
          <p:nvPr/>
        </p:nvSpPr>
        <p:spPr>
          <a:xfrm>
            <a:off x="5919978" y="5244847"/>
            <a:ext cx="163061" cy="161530"/>
          </a:xfrm>
          <a:custGeom>
            <a:avLst/>
            <a:gdLst/>
            <a:ahLst/>
            <a:cxnLst/>
            <a:rect l="l" t="t" r="r" b="b"/>
            <a:pathLst>
              <a:path w="163061" h="161530">
                <a:moveTo>
                  <a:pt x="0" y="80770"/>
                </a:moveTo>
                <a:lnTo>
                  <a:pt x="11033" y="40164"/>
                </a:lnTo>
                <a:lnTo>
                  <a:pt x="40062" y="11205"/>
                </a:lnTo>
                <a:lnTo>
                  <a:pt x="80981" y="0"/>
                </a:lnTo>
                <a:lnTo>
                  <a:pt x="95708" y="1282"/>
                </a:lnTo>
                <a:lnTo>
                  <a:pt x="133671" y="18739"/>
                </a:lnTo>
                <a:lnTo>
                  <a:pt x="157704" y="51910"/>
                </a:lnTo>
                <a:lnTo>
                  <a:pt x="163061" y="79769"/>
                </a:lnTo>
                <a:lnTo>
                  <a:pt x="161778" y="94430"/>
                </a:lnTo>
                <a:lnTo>
                  <a:pt x="144274" y="132189"/>
                </a:lnTo>
                <a:lnTo>
                  <a:pt x="110953" y="156116"/>
                </a:lnTo>
                <a:lnTo>
                  <a:pt x="82913" y="161530"/>
                </a:lnTo>
                <a:lnTo>
                  <a:pt x="68017" y="160263"/>
                </a:lnTo>
                <a:lnTo>
                  <a:pt x="29762" y="142979"/>
                </a:lnTo>
                <a:lnTo>
                  <a:pt x="5557" y="110099"/>
                </a:lnTo>
                <a:lnTo>
                  <a:pt x="0" y="80770"/>
                </a:lnTo>
                <a:close/>
              </a:path>
            </a:pathLst>
          </a:custGeom>
          <a:ln w="25908">
            <a:solidFill>
              <a:srgbClr val="FF0000"/>
            </a:solidFill>
          </a:ln>
        </p:spPr>
        <p:txBody>
          <a:bodyPr wrap="square" lIns="0" tIns="0" rIns="0" bIns="0" rtlCol="0">
            <a:noAutofit/>
          </a:bodyPr>
          <a:lstStyle/>
          <a:p>
            <a:endParaRPr/>
          </a:p>
        </p:txBody>
      </p:sp>
      <p:sp>
        <p:nvSpPr>
          <p:cNvPr id="9" name="object 7"/>
          <p:cNvSpPr/>
          <p:nvPr/>
        </p:nvSpPr>
        <p:spPr>
          <a:xfrm>
            <a:off x="5583428" y="4698619"/>
            <a:ext cx="214375" cy="473582"/>
          </a:xfrm>
          <a:custGeom>
            <a:avLst/>
            <a:gdLst/>
            <a:ahLst/>
            <a:cxnLst/>
            <a:rect l="l" t="t" r="r" b="b"/>
            <a:pathLst>
              <a:path w="214375" h="473582">
                <a:moveTo>
                  <a:pt x="107061" y="367410"/>
                </a:moveTo>
                <a:lnTo>
                  <a:pt x="97917" y="368426"/>
                </a:lnTo>
                <a:lnTo>
                  <a:pt x="92963" y="374649"/>
                </a:lnTo>
                <a:lnTo>
                  <a:pt x="87884" y="380872"/>
                </a:lnTo>
                <a:lnTo>
                  <a:pt x="88900" y="390016"/>
                </a:lnTo>
                <a:lnTo>
                  <a:pt x="95123" y="395096"/>
                </a:lnTo>
                <a:lnTo>
                  <a:pt x="192912" y="473582"/>
                </a:lnTo>
                <a:lnTo>
                  <a:pt x="196458" y="451865"/>
                </a:lnTo>
                <a:lnTo>
                  <a:pt x="169037" y="451865"/>
                </a:lnTo>
                <a:lnTo>
                  <a:pt x="149920" y="401943"/>
                </a:lnTo>
                <a:lnTo>
                  <a:pt x="113284" y="372490"/>
                </a:lnTo>
                <a:lnTo>
                  <a:pt x="107061" y="367410"/>
                </a:lnTo>
                <a:close/>
              </a:path>
              <a:path w="214375" h="473582">
                <a:moveTo>
                  <a:pt x="149920" y="401943"/>
                </a:moveTo>
                <a:lnTo>
                  <a:pt x="169037" y="451865"/>
                </a:lnTo>
                <a:lnTo>
                  <a:pt x="188740" y="444372"/>
                </a:lnTo>
                <a:lnTo>
                  <a:pt x="168275" y="444372"/>
                </a:lnTo>
                <a:lnTo>
                  <a:pt x="172282" y="419919"/>
                </a:lnTo>
                <a:lnTo>
                  <a:pt x="149920" y="401943"/>
                </a:lnTo>
                <a:close/>
              </a:path>
              <a:path w="214375" h="473582">
                <a:moveTo>
                  <a:pt x="193294" y="331977"/>
                </a:moveTo>
                <a:lnTo>
                  <a:pt x="185800" y="337311"/>
                </a:lnTo>
                <a:lnTo>
                  <a:pt x="184531" y="345185"/>
                </a:lnTo>
                <a:lnTo>
                  <a:pt x="176929" y="391567"/>
                </a:lnTo>
                <a:lnTo>
                  <a:pt x="196087" y="441578"/>
                </a:lnTo>
                <a:lnTo>
                  <a:pt x="169037" y="451865"/>
                </a:lnTo>
                <a:lnTo>
                  <a:pt x="196458" y="451865"/>
                </a:lnTo>
                <a:lnTo>
                  <a:pt x="213106" y="349884"/>
                </a:lnTo>
                <a:lnTo>
                  <a:pt x="214375" y="342010"/>
                </a:lnTo>
                <a:lnTo>
                  <a:pt x="209042" y="334517"/>
                </a:lnTo>
                <a:lnTo>
                  <a:pt x="193294" y="331977"/>
                </a:lnTo>
                <a:close/>
              </a:path>
              <a:path w="214375" h="473582">
                <a:moveTo>
                  <a:pt x="172282" y="419919"/>
                </a:moveTo>
                <a:lnTo>
                  <a:pt x="168275" y="444372"/>
                </a:lnTo>
                <a:lnTo>
                  <a:pt x="191643" y="435482"/>
                </a:lnTo>
                <a:lnTo>
                  <a:pt x="172282" y="419919"/>
                </a:lnTo>
                <a:close/>
              </a:path>
              <a:path w="214375" h="473582">
                <a:moveTo>
                  <a:pt x="176929" y="391567"/>
                </a:moveTo>
                <a:lnTo>
                  <a:pt x="172282" y="419919"/>
                </a:lnTo>
                <a:lnTo>
                  <a:pt x="191643" y="435482"/>
                </a:lnTo>
                <a:lnTo>
                  <a:pt x="168275" y="444372"/>
                </a:lnTo>
                <a:lnTo>
                  <a:pt x="188740" y="444372"/>
                </a:lnTo>
                <a:lnTo>
                  <a:pt x="196087" y="441578"/>
                </a:lnTo>
                <a:lnTo>
                  <a:pt x="176929" y="391567"/>
                </a:lnTo>
                <a:close/>
              </a:path>
              <a:path w="214375" h="473582">
                <a:moveTo>
                  <a:pt x="26924" y="0"/>
                </a:moveTo>
                <a:lnTo>
                  <a:pt x="0" y="10413"/>
                </a:lnTo>
                <a:lnTo>
                  <a:pt x="149920" y="401943"/>
                </a:lnTo>
                <a:lnTo>
                  <a:pt x="172282" y="419919"/>
                </a:lnTo>
                <a:lnTo>
                  <a:pt x="176929" y="391567"/>
                </a:lnTo>
                <a:lnTo>
                  <a:pt x="26924" y="0"/>
                </a:lnTo>
                <a:close/>
              </a:path>
            </a:pathLst>
          </a:custGeom>
          <a:solidFill>
            <a:srgbClr val="EDEBE0"/>
          </a:solidFill>
        </p:spPr>
        <p:txBody>
          <a:bodyPr wrap="square" lIns="0" tIns="0" rIns="0" bIns="0" rtlCol="0">
            <a:noAutofit/>
          </a:bodyPr>
          <a:lstStyle/>
          <a:p>
            <a:endParaRPr/>
          </a:p>
        </p:txBody>
      </p:sp>
      <p:sp>
        <p:nvSpPr>
          <p:cNvPr id="10" name="object 8"/>
          <p:cNvSpPr/>
          <p:nvPr/>
        </p:nvSpPr>
        <p:spPr>
          <a:xfrm>
            <a:off x="5852795" y="4289297"/>
            <a:ext cx="134365" cy="884301"/>
          </a:xfrm>
          <a:custGeom>
            <a:avLst/>
            <a:gdLst/>
            <a:ahLst/>
            <a:cxnLst/>
            <a:rect l="l" t="t" r="r" b="b"/>
            <a:pathLst>
              <a:path w="134365" h="884301">
                <a:moveTo>
                  <a:pt x="16128" y="752220"/>
                </a:moveTo>
                <a:lnTo>
                  <a:pt x="2285" y="760221"/>
                </a:lnTo>
                <a:lnTo>
                  <a:pt x="0" y="769112"/>
                </a:lnTo>
                <a:lnTo>
                  <a:pt x="4063" y="775969"/>
                </a:lnTo>
                <a:lnTo>
                  <a:pt x="67182" y="884301"/>
                </a:lnTo>
                <a:lnTo>
                  <a:pt x="83906" y="855599"/>
                </a:lnTo>
                <a:lnTo>
                  <a:pt x="52704" y="855599"/>
                </a:lnTo>
                <a:lnTo>
                  <a:pt x="52704" y="802077"/>
                </a:lnTo>
                <a:lnTo>
                  <a:pt x="28955" y="761364"/>
                </a:lnTo>
                <a:lnTo>
                  <a:pt x="25018" y="754507"/>
                </a:lnTo>
                <a:lnTo>
                  <a:pt x="16128" y="752220"/>
                </a:lnTo>
                <a:close/>
              </a:path>
              <a:path w="134365" h="884301">
                <a:moveTo>
                  <a:pt x="52704" y="802077"/>
                </a:moveTo>
                <a:lnTo>
                  <a:pt x="52704" y="855599"/>
                </a:lnTo>
                <a:lnTo>
                  <a:pt x="81660" y="855599"/>
                </a:lnTo>
                <a:lnTo>
                  <a:pt x="81660" y="848232"/>
                </a:lnTo>
                <a:lnTo>
                  <a:pt x="54737" y="848232"/>
                </a:lnTo>
                <a:lnTo>
                  <a:pt x="67182" y="826897"/>
                </a:lnTo>
                <a:lnTo>
                  <a:pt x="52704" y="802077"/>
                </a:lnTo>
                <a:close/>
              </a:path>
              <a:path w="134365" h="884301">
                <a:moveTo>
                  <a:pt x="118237" y="752220"/>
                </a:moveTo>
                <a:lnTo>
                  <a:pt x="109346" y="754507"/>
                </a:lnTo>
                <a:lnTo>
                  <a:pt x="105409" y="761364"/>
                </a:lnTo>
                <a:lnTo>
                  <a:pt x="81660" y="802077"/>
                </a:lnTo>
                <a:lnTo>
                  <a:pt x="81660" y="855599"/>
                </a:lnTo>
                <a:lnTo>
                  <a:pt x="83906" y="855599"/>
                </a:lnTo>
                <a:lnTo>
                  <a:pt x="130301" y="775969"/>
                </a:lnTo>
                <a:lnTo>
                  <a:pt x="134365" y="769112"/>
                </a:lnTo>
                <a:lnTo>
                  <a:pt x="132079" y="760221"/>
                </a:lnTo>
                <a:lnTo>
                  <a:pt x="118237" y="752220"/>
                </a:lnTo>
                <a:close/>
              </a:path>
              <a:path w="134365" h="884301">
                <a:moveTo>
                  <a:pt x="67182" y="826897"/>
                </a:moveTo>
                <a:lnTo>
                  <a:pt x="54737" y="848232"/>
                </a:lnTo>
                <a:lnTo>
                  <a:pt x="79628" y="848232"/>
                </a:lnTo>
                <a:lnTo>
                  <a:pt x="67182" y="826897"/>
                </a:lnTo>
                <a:close/>
              </a:path>
              <a:path w="134365" h="884301">
                <a:moveTo>
                  <a:pt x="81660" y="802077"/>
                </a:moveTo>
                <a:lnTo>
                  <a:pt x="67182" y="826897"/>
                </a:lnTo>
                <a:lnTo>
                  <a:pt x="79628" y="848232"/>
                </a:lnTo>
                <a:lnTo>
                  <a:pt x="81660" y="848232"/>
                </a:lnTo>
                <a:lnTo>
                  <a:pt x="81660" y="802077"/>
                </a:lnTo>
                <a:close/>
              </a:path>
              <a:path w="134365" h="884301">
                <a:moveTo>
                  <a:pt x="81660" y="0"/>
                </a:moveTo>
                <a:lnTo>
                  <a:pt x="52704" y="0"/>
                </a:lnTo>
                <a:lnTo>
                  <a:pt x="52704" y="802077"/>
                </a:lnTo>
                <a:lnTo>
                  <a:pt x="67182" y="826897"/>
                </a:lnTo>
                <a:lnTo>
                  <a:pt x="81660" y="802077"/>
                </a:lnTo>
                <a:lnTo>
                  <a:pt x="81660" y="0"/>
                </a:lnTo>
                <a:close/>
              </a:path>
            </a:pathLst>
          </a:custGeom>
          <a:solidFill>
            <a:srgbClr val="EDEBE0"/>
          </a:solidFill>
        </p:spPr>
        <p:txBody>
          <a:bodyPr wrap="square" lIns="0" tIns="0" rIns="0" bIns="0" rtlCol="0">
            <a:noAutofit/>
          </a:bodyPr>
          <a:lstStyle/>
          <a:p>
            <a:endParaRPr/>
          </a:p>
        </p:txBody>
      </p:sp>
      <p:sp>
        <p:nvSpPr>
          <p:cNvPr id="11" name="object 9"/>
          <p:cNvSpPr/>
          <p:nvPr/>
        </p:nvSpPr>
        <p:spPr>
          <a:xfrm>
            <a:off x="6276594" y="4706620"/>
            <a:ext cx="161670" cy="471678"/>
          </a:xfrm>
          <a:custGeom>
            <a:avLst/>
            <a:gdLst/>
            <a:ahLst/>
            <a:cxnLst/>
            <a:rect l="l" t="t" r="r" b="b"/>
            <a:pathLst>
              <a:path w="161670" h="471677">
                <a:moveTo>
                  <a:pt x="19557" y="331469"/>
                </a:moveTo>
                <a:lnTo>
                  <a:pt x="11937" y="333882"/>
                </a:lnTo>
                <a:lnTo>
                  <a:pt x="4317" y="336168"/>
                </a:lnTo>
                <a:lnTo>
                  <a:pt x="0" y="344296"/>
                </a:lnTo>
                <a:lnTo>
                  <a:pt x="3281" y="354710"/>
                </a:lnTo>
                <a:lnTo>
                  <a:pt x="39623" y="471677"/>
                </a:lnTo>
                <a:lnTo>
                  <a:pt x="62907" y="446912"/>
                </a:lnTo>
                <a:lnTo>
                  <a:pt x="60197" y="446912"/>
                </a:lnTo>
                <a:lnTo>
                  <a:pt x="32003" y="440435"/>
                </a:lnTo>
                <a:lnTo>
                  <a:pt x="44003" y="388354"/>
                </a:lnTo>
                <a:lnTo>
                  <a:pt x="29971" y="343407"/>
                </a:lnTo>
                <a:lnTo>
                  <a:pt x="27685" y="335660"/>
                </a:lnTo>
                <a:lnTo>
                  <a:pt x="19557" y="331469"/>
                </a:lnTo>
                <a:close/>
              </a:path>
              <a:path w="161670" h="471677">
                <a:moveTo>
                  <a:pt x="44003" y="388354"/>
                </a:moveTo>
                <a:lnTo>
                  <a:pt x="32003" y="440435"/>
                </a:lnTo>
                <a:lnTo>
                  <a:pt x="60197" y="446912"/>
                </a:lnTo>
                <a:lnTo>
                  <a:pt x="61924" y="439419"/>
                </a:lnTo>
                <a:lnTo>
                  <a:pt x="59943" y="439419"/>
                </a:lnTo>
                <a:lnTo>
                  <a:pt x="35559" y="433704"/>
                </a:lnTo>
                <a:lnTo>
                  <a:pt x="52530" y="415670"/>
                </a:lnTo>
                <a:lnTo>
                  <a:pt x="44003" y="388354"/>
                </a:lnTo>
                <a:close/>
              </a:path>
              <a:path w="161670" h="471677">
                <a:moveTo>
                  <a:pt x="118998" y="354329"/>
                </a:moveTo>
                <a:lnTo>
                  <a:pt x="109854" y="354710"/>
                </a:lnTo>
                <a:lnTo>
                  <a:pt x="72220" y="394744"/>
                </a:lnTo>
                <a:lnTo>
                  <a:pt x="60197" y="446912"/>
                </a:lnTo>
                <a:lnTo>
                  <a:pt x="62907" y="446912"/>
                </a:lnTo>
                <a:lnTo>
                  <a:pt x="130936" y="374522"/>
                </a:lnTo>
                <a:lnTo>
                  <a:pt x="130682" y="365378"/>
                </a:lnTo>
                <a:lnTo>
                  <a:pt x="124840" y="359917"/>
                </a:lnTo>
                <a:lnTo>
                  <a:pt x="118998" y="354329"/>
                </a:lnTo>
                <a:close/>
              </a:path>
              <a:path w="161670" h="471677">
                <a:moveTo>
                  <a:pt x="52530" y="415670"/>
                </a:moveTo>
                <a:lnTo>
                  <a:pt x="35559" y="433704"/>
                </a:lnTo>
                <a:lnTo>
                  <a:pt x="59943" y="439419"/>
                </a:lnTo>
                <a:lnTo>
                  <a:pt x="52530" y="415670"/>
                </a:lnTo>
                <a:close/>
              </a:path>
              <a:path w="161670" h="471677">
                <a:moveTo>
                  <a:pt x="72220" y="394744"/>
                </a:moveTo>
                <a:lnTo>
                  <a:pt x="52530" y="415670"/>
                </a:lnTo>
                <a:lnTo>
                  <a:pt x="59943" y="439419"/>
                </a:lnTo>
                <a:lnTo>
                  <a:pt x="61924" y="439419"/>
                </a:lnTo>
                <a:lnTo>
                  <a:pt x="72220" y="394744"/>
                </a:lnTo>
                <a:close/>
              </a:path>
              <a:path w="161670" h="471677">
                <a:moveTo>
                  <a:pt x="133476" y="0"/>
                </a:moveTo>
                <a:lnTo>
                  <a:pt x="44003" y="388354"/>
                </a:lnTo>
                <a:lnTo>
                  <a:pt x="52530" y="415670"/>
                </a:lnTo>
                <a:lnTo>
                  <a:pt x="72220" y="394744"/>
                </a:lnTo>
                <a:lnTo>
                  <a:pt x="161670" y="6603"/>
                </a:lnTo>
                <a:lnTo>
                  <a:pt x="133476" y="0"/>
                </a:lnTo>
                <a:close/>
              </a:path>
            </a:pathLst>
          </a:custGeom>
          <a:solidFill>
            <a:srgbClr val="EDEBE0"/>
          </a:solidFill>
        </p:spPr>
        <p:txBody>
          <a:bodyPr wrap="square" lIns="0" tIns="0" rIns="0" bIns="0" rtlCol="0">
            <a:noAutofit/>
          </a:bodyPr>
          <a:lstStyle/>
          <a:p>
            <a:endParaRPr/>
          </a:p>
        </p:txBody>
      </p:sp>
      <p:sp>
        <p:nvSpPr>
          <p:cNvPr id="12" name="object 10"/>
          <p:cNvSpPr/>
          <p:nvPr/>
        </p:nvSpPr>
        <p:spPr>
          <a:xfrm>
            <a:off x="5596890" y="4280153"/>
            <a:ext cx="0" cy="423925"/>
          </a:xfrm>
          <a:custGeom>
            <a:avLst/>
            <a:gdLst/>
            <a:ahLst/>
            <a:cxnLst/>
            <a:rect l="l" t="t" r="r" b="b"/>
            <a:pathLst>
              <a:path h="423925">
                <a:moveTo>
                  <a:pt x="0" y="0"/>
                </a:moveTo>
                <a:lnTo>
                  <a:pt x="0" y="423926"/>
                </a:lnTo>
              </a:path>
            </a:pathLst>
          </a:custGeom>
          <a:ln w="28956">
            <a:solidFill>
              <a:srgbClr val="EDEBE0"/>
            </a:solidFill>
          </a:ln>
        </p:spPr>
        <p:txBody>
          <a:bodyPr wrap="square" lIns="0" tIns="0" rIns="0" bIns="0" rtlCol="0">
            <a:noAutofit/>
          </a:bodyPr>
          <a:lstStyle/>
          <a:p>
            <a:endParaRPr/>
          </a:p>
        </p:txBody>
      </p:sp>
      <p:sp>
        <p:nvSpPr>
          <p:cNvPr id="13" name="object 11"/>
          <p:cNvSpPr/>
          <p:nvPr/>
        </p:nvSpPr>
        <p:spPr>
          <a:xfrm>
            <a:off x="6424421" y="4289297"/>
            <a:ext cx="0" cy="423799"/>
          </a:xfrm>
          <a:custGeom>
            <a:avLst/>
            <a:gdLst/>
            <a:ahLst/>
            <a:cxnLst/>
            <a:rect l="l" t="t" r="r" b="b"/>
            <a:pathLst>
              <a:path h="423799">
                <a:moveTo>
                  <a:pt x="0" y="0"/>
                </a:moveTo>
                <a:lnTo>
                  <a:pt x="0" y="423799"/>
                </a:lnTo>
              </a:path>
            </a:pathLst>
          </a:custGeom>
          <a:ln w="28956">
            <a:solidFill>
              <a:srgbClr val="EDEBE0"/>
            </a:solidFill>
          </a:ln>
        </p:spPr>
        <p:txBody>
          <a:bodyPr wrap="square" lIns="0" tIns="0" rIns="0" bIns="0" rtlCol="0">
            <a:noAutofit/>
          </a:bodyPr>
          <a:lstStyle/>
          <a:p>
            <a:endParaRPr/>
          </a:p>
        </p:txBody>
      </p:sp>
      <p:sp>
        <p:nvSpPr>
          <p:cNvPr id="14" name="object 12"/>
          <p:cNvSpPr/>
          <p:nvPr/>
        </p:nvSpPr>
        <p:spPr>
          <a:xfrm>
            <a:off x="6069203" y="4289297"/>
            <a:ext cx="134366" cy="884301"/>
          </a:xfrm>
          <a:custGeom>
            <a:avLst/>
            <a:gdLst/>
            <a:ahLst/>
            <a:cxnLst/>
            <a:rect l="l" t="t" r="r" b="b"/>
            <a:pathLst>
              <a:path w="134366" h="884301">
                <a:moveTo>
                  <a:pt x="16129" y="752220"/>
                </a:moveTo>
                <a:lnTo>
                  <a:pt x="2286" y="760221"/>
                </a:lnTo>
                <a:lnTo>
                  <a:pt x="0" y="769112"/>
                </a:lnTo>
                <a:lnTo>
                  <a:pt x="4063" y="775969"/>
                </a:lnTo>
                <a:lnTo>
                  <a:pt x="67183" y="884301"/>
                </a:lnTo>
                <a:lnTo>
                  <a:pt x="83906" y="855599"/>
                </a:lnTo>
                <a:lnTo>
                  <a:pt x="52705" y="855599"/>
                </a:lnTo>
                <a:lnTo>
                  <a:pt x="52705" y="802077"/>
                </a:lnTo>
                <a:lnTo>
                  <a:pt x="28956" y="761364"/>
                </a:lnTo>
                <a:lnTo>
                  <a:pt x="25019" y="754507"/>
                </a:lnTo>
                <a:lnTo>
                  <a:pt x="16129" y="752220"/>
                </a:lnTo>
                <a:close/>
              </a:path>
              <a:path w="134366" h="884301">
                <a:moveTo>
                  <a:pt x="52705" y="802077"/>
                </a:moveTo>
                <a:lnTo>
                  <a:pt x="52705" y="855599"/>
                </a:lnTo>
                <a:lnTo>
                  <a:pt x="81661" y="855599"/>
                </a:lnTo>
                <a:lnTo>
                  <a:pt x="81661" y="848232"/>
                </a:lnTo>
                <a:lnTo>
                  <a:pt x="54737" y="848232"/>
                </a:lnTo>
                <a:lnTo>
                  <a:pt x="67183" y="826896"/>
                </a:lnTo>
                <a:lnTo>
                  <a:pt x="52705" y="802077"/>
                </a:lnTo>
                <a:close/>
              </a:path>
              <a:path w="134366" h="884301">
                <a:moveTo>
                  <a:pt x="118237" y="752220"/>
                </a:moveTo>
                <a:lnTo>
                  <a:pt x="109347" y="754507"/>
                </a:lnTo>
                <a:lnTo>
                  <a:pt x="105410" y="761364"/>
                </a:lnTo>
                <a:lnTo>
                  <a:pt x="81661" y="802077"/>
                </a:lnTo>
                <a:lnTo>
                  <a:pt x="81661" y="855599"/>
                </a:lnTo>
                <a:lnTo>
                  <a:pt x="83906" y="855599"/>
                </a:lnTo>
                <a:lnTo>
                  <a:pt x="130301" y="775969"/>
                </a:lnTo>
                <a:lnTo>
                  <a:pt x="134366" y="769112"/>
                </a:lnTo>
                <a:lnTo>
                  <a:pt x="132080" y="760221"/>
                </a:lnTo>
                <a:lnTo>
                  <a:pt x="118237" y="752220"/>
                </a:lnTo>
                <a:close/>
              </a:path>
              <a:path w="134366" h="884301">
                <a:moveTo>
                  <a:pt x="67183" y="826896"/>
                </a:moveTo>
                <a:lnTo>
                  <a:pt x="54737" y="848232"/>
                </a:lnTo>
                <a:lnTo>
                  <a:pt x="79629" y="848232"/>
                </a:lnTo>
                <a:lnTo>
                  <a:pt x="67183" y="826896"/>
                </a:lnTo>
                <a:close/>
              </a:path>
              <a:path w="134366" h="884301">
                <a:moveTo>
                  <a:pt x="81661" y="802077"/>
                </a:moveTo>
                <a:lnTo>
                  <a:pt x="67183" y="826896"/>
                </a:lnTo>
                <a:lnTo>
                  <a:pt x="79629" y="848232"/>
                </a:lnTo>
                <a:lnTo>
                  <a:pt x="81661" y="848232"/>
                </a:lnTo>
                <a:lnTo>
                  <a:pt x="81661" y="802077"/>
                </a:lnTo>
                <a:close/>
              </a:path>
              <a:path w="134366" h="884301">
                <a:moveTo>
                  <a:pt x="81661" y="0"/>
                </a:moveTo>
                <a:lnTo>
                  <a:pt x="52705" y="0"/>
                </a:lnTo>
                <a:lnTo>
                  <a:pt x="52705" y="802077"/>
                </a:lnTo>
                <a:lnTo>
                  <a:pt x="67183" y="826896"/>
                </a:lnTo>
                <a:lnTo>
                  <a:pt x="81661" y="802077"/>
                </a:lnTo>
                <a:lnTo>
                  <a:pt x="81661" y="0"/>
                </a:lnTo>
                <a:close/>
              </a:path>
            </a:pathLst>
          </a:custGeom>
          <a:solidFill>
            <a:srgbClr val="EDEBE0"/>
          </a:solidFill>
        </p:spPr>
        <p:txBody>
          <a:bodyPr wrap="square" lIns="0" tIns="0" rIns="0" bIns="0" rtlCol="0">
            <a:noAutofit/>
          </a:bodyPr>
          <a:lstStyle/>
          <a:p>
            <a:endParaRPr/>
          </a:p>
        </p:txBody>
      </p:sp>
      <p:sp>
        <p:nvSpPr>
          <p:cNvPr id="15" name="object 13"/>
          <p:cNvSpPr/>
          <p:nvPr/>
        </p:nvSpPr>
        <p:spPr>
          <a:xfrm>
            <a:off x="525017" y="4604639"/>
            <a:ext cx="2795016" cy="1223771"/>
          </a:xfrm>
          <a:prstGeom prst="rect">
            <a:avLst/>
          </a:prstGeom>
          <a:blipFill>
            <a:blip r:embed="rId6" cstate="print"/>
            <a:stretch>
              <a:fillRect/>
            </a:stretch>
          </a:blipFill>
        </p:spPr>
        <p:txBody>
          <a:bodyPr wrap="square" lIns="0" tIns="0" rIns="0" bIns="0" rtlCol="0">
            <a:noAutofit/>
          </a:bodyPr>
          <a:lstStyle/>
          <a:p>
            <a:endParaRPr/>
          </a:p>
        </p:txBody>
      </p:sp>
      <p:sp>
        <p:nvSpPr>
          <p:cNvPr id="16" name="object 14"/>
          <p:cNvSpPr/>
          <p:nvPr/>
        </p:nvSpPr>
        <p:spPr>
          <a:xfrm>
            <a:off x="538733" y="4581016"/>
            <a:ext cx="2823972" cy="1252728"/>
          </a:xfrm>
          <a:custGeom>
            <a:avLst/>
            <a:gdLst/>
            <a:ahLst/>
            <a:cxnLst/>
            <a:rect l="l" t="t" r="r" b="b"/>
            <a:pathLst>
              <a:path w="2823972" h="1252727">
                <a:moveTo>
                  <a:pt x="0" y="1252727"/>
                </a:moveTo>
                <a:lnTo>
                  <a:pt x="2823972" y="1252727"/>
                </a:lnTo>
                <a:lnTo>
                  <a:pt x="2823972" y="0"/>
                </a:lnTo>
                <a:lnTo>
                  <a:pt x="0" y="0"/>
                </a:lnTo>
                <a:lnTo>
                  <a:pt x="0" y="1252727"/>
                </a:lnTo>
                <a:close/>
              </a:path>
            </a:pathLst>
          </a:custGeom>
          <a:ln w="28956">
            <a:solidFill>
              <a:srgbClr val="FF0000"/>
            </a:solidFill>
          </a:ln>
        </p:spPr>
        <p:txBody>
          <a:bodyPr wrap="square" lIns="0" tIns="0" rIns="0" bIns="0" rtlCol="0">
            <a:noAutofit/>
          </a:bodyPr>
          <a:lstStyle/>
          <a:p>
            <a:endParaRPr/>
          </a:p>
        </p:txBody>
      </p:sp>
      <p:sp>
        <p:nvSpPr>
          <p:cNvPr id="17" name="object 15"/>
          <p:cNvSpPr txBox="1"/>
          <p:nvPr/>
        </p:nvSpPr>
        <p:spPr>
          <a:xfrm>
            <a:off x="1163218" y="4767453"/>
            <a:ext cx="638175" cy="244475"/>
          </a:xfrm>
          <a:prstGeom prst="rect">
            <a:avLst/>
          </a:prstGeom>
        </p:spPr>
        <p:txBody>
          <a:bodyPr vert="horz" wrap="square" lIns="0" tIns="0" rIns="0" bIns="0" rtlCol="0">
            <a:noAutofit/>
          </a:bodyPr>
          <a:lstStyle/>
          <a:p>
            <a:pPr marL="12700">
              <a:lnSpc>
                <a:spcPct val="100000"/>
              </a:lnSpc>
            </a:pPr>
            <a:r>
              <a:rPr sz="1600" spc="-10" dirty="0">
                <a:solidFill>
                  <a:srgbClr val="FF0000"/>
                </a:solidFill>
                <a:latin typeface="微软雅黑"/>
                <a:cs typeface="微软雅黑"/>
              </a:rPr>
              <a:t>排水口</a:t>
            </a:r>
            <a:endParaRPr sz="1600">
              <a:latin typeface="微软雅黑"/>
              <a:cs typeface="微软雅黑"/>
            </a:endParaRPr>
          </a:p>
        </p:txBody>
      </p:sp>
      <p:sp>
        <p:nvSpPr>
          <p:cNvPr id="18" name="object 16"/>
          <p:cNvSpPr/>
          <p:nvPr/>
        </p:nvSpPr>
        <p:spPr>
          <a:xfrm>
            <a:off x="1254991" y="1916237"/>
            <a:ext cx="364693" cy="155321"/>
          </a:xfrm>
          <a:custGeom>
            <a:avLst/>
            <a:gdLst/>
            <a:ahLst/>
            <a:cxnLst/>
            <a:rect l="l" t="t" r="r" b="b"/>
            <a:pathLst>
              <a:path w="364693" h="155321">
                <a:moveTo>
                  <a:pt x="281800" y="114539"/>
                </a:moveTo>
                <a:lnTo>
                  <a:pt x="228168" y="127000"/>
                </a:lnTo>
                <a:lnTo>
                  <a:pt x="223342" y="134874"/>
                </a:lnTo>
                <a:lnTo>
                  <a:pt x="225247" y="142621"/>
                </a:lnTo>
                <a:lnTo>
                  <a:pt x="227025" y="150368"/>
                </a:lnTo>
                <a:lnTo>
                  <a:pt x="234772" y="155321"/>
                </a:lnTo>
                <a:lnTo>
                  <a:pt x="242519" y="153416"/>
                </a:lnTo>
                <a:lnTo>
                  <a:pt x="341785" y="130302"/>
                </a:lnTo>
                <a:lnTo>
                  <a:pt x="332943" y="130302"/>
                </a:lnTo>
                <a:lnTo>
                  <a:pt x="281800" y="114539"/>
                </a:lnTo>
                <a:close/>
              </a:path>
              <a:path w="364693" h="155321">
                <a:moveTo>
                  <a:pt x="309726" y="108019"/>
                </a:moveTo>
                <a:lnTo>
                  <a:pt x="281800" y="114539"/>
                </a:lnTo>
                <a:lnTo>
                  <a:pt x="332943" y="130302"/>
                </a:lnTo>
                <a:lnTo>
                  <a:pt x="334158" y="126365"/>
                </a:lnTo>
                <a:lnTo>
                  <a:pt x="326593" y="126365"/>
                </a:lnTo>
                <a:lnTo>
                  <a:pt x="309726" y="108019"/>
                </a:lnTo>
                <a:close/>
              </a:path>
              <a:path w="364693" h="155321">
                <a:moveTo>
                  <a:pt x="265252" y="26416"/>
                </a:moveTo>
                <a:lnTo>
                  <a:pt x="259410" y="31877"/>
                </a:lnTo>
                <a:lnTo>
                  <a:pt x="253441" y="37211"/>
                </a:lnTo>
                <a:lnTo>
                  <a:pt x="253060" y="46355"/>
                </a:lnTo>
                <a:lnTo>
                  <a:pt x="290386" y="86983"/>
                </a:lnTo>
                <a:lnTo>
                  <a:pt x="341452" y="102743"/>
                </a:lnTo>
                <a:lnTo>
                  <a:pt x="332943" y="130302"/>
                </a:lnTo>
                <a:lnTo>
                  <a:pt x="341785" y="130302"/>
                </a:lnTo>
                <a:lnTo>
                  <a:pt x="364693" y="124968"/>
                </a:lnTo>
                <a:lnTo>
                  <a:pt x="279857" y="32638"/>
                </a:lnTo>
                <a:lnTo>
                  <a:pt x="274396" y="26797"/>
                </a:lnTo>
                <a:lnTo>
                  <a:pt x="265252" y="26416"/>
                </a:lnTo>
                <a:close/>
              </a:path>
              <a:path w="364693" h="155321">
                <a:moveTo>
                  <a:pt x="333959" y="102362"/>
                </a:moveTo>
                <a:lnTo>
                  <a:pt x="309726" y="108019"/>
                </a:lnTo>
                <a:lnTo>
                  <a:pt x="326593" y="126365"/>
                </a:lnTo>
                <a:lnTo>
                  <a:pt x="333959" y="102362"/>
                </a:lnTo>
                <a:close/>
              </a:path>
              <a:path w="364693" h="155321">
                <a:moveTo>
                  <a:pt x="340217" y="102362"/>
                </a:moveTo>
                <a:lnTo>
                  <a:pt x="333959" y="102362"/>
                </a:lnTo>
                <a:lnTo>
                  <a:pt x="326593" y="126365"/>
                </a:lnTo>
                <a:lnTo>
                  <a:pt x="334158" y="126365"/>
                </a:lnTo>
                <a:lnTo>
                  <a:pt x="341452" y="102743"/>
                </a:lnTo>
                <a:lnTo>
                  <a:pt x="340217" y="102362"/>
                </a:lnTo>
                <a:close/>
              </a:path>
              <a:path w="364693" h="155321">
                <a:moveTo>
                  <a:pt x="8534" y="0"/>
                </a:moveTo>
                <a:lnTo>
                  <a:pt x="0" y="27686"/>
                </a:lnTo>
                <a:lnTo>
                  <a:pt x="281800" y="114539"/>
                </a:lnTo>
                <a:lnTo>
                  <a:pt x="309726" y="108019"/>
                </a:lnTo>
                <a:lnTo>
                  <a:pt x="290386" y="86983"/>
                </a:lnTo>
                <a:lnTo>
                  <a:pt x="8534" y="0"/>
                </a:lnTo>
                <a:close/>
              </a:path>
              <a:path w="364693" h="155321">
                <a:moveTo>
                  <a:pt x="290386" y="86983"/>
                </a:moveTo>
                <a:lnTo>
                  <a:pt x="309726" y="108019"/>
                </a:lnTo>
                <a:lnTo>
                  <a:pt x="333959" y="102362"/>
                </a:lnTo>
                <a:lnTo>
                  <a:pt x="340217" y="102362"/>
                </a:lnTo>
                <a:lnTo>
                  <a:pt x="290386" y="86983"/>
                </a:lnTo>
                <a:close/>
              </a:path>
            </a:pathLst>
          </a:custGeom>
          <a:solidFill>
            <a:srgbClr val="FF0000"/>
          </a:solidFill>
        </p:spPr>
        <p:txBody>
          <a:bodyPr wrap="square" lIns="0" tIns="0" rIns="0" bIns="0" rtlCol="0">
            <a:noAutofit/>
          </a:bodyPr>
          <a:lstStyle/>
          <a:p>
            <a:endParaRPr/>
          </a:p>
        </p:txBody>
      </p:sp>
      <p:sp>
        <p:nvSpPr>
          <p:cNvPr id="19" name="object 17"/>
          <p:cNvSpPr txBox="1"/>
          <p:nvPr/>
        </p:nvSpPr>
        <p:spPr>
          <a:xfrm>
            <a:off x="288754" y="1078672"/>
            <a:ext cx="6163945" cy="1236345"/>
          </a:xfrm>
          <a:prstGeom prst="rect">
            <a:avLst/>
          </a:prstGeom>
        </p:spPr>
        <p:txBody>
          <a:bodyPr vert="horz" wrap="square" lIns="0" tIns="0" rIns="0" bIns="0" rtlCol="0">
            <a:noAutofit/>
          </a:bodyPr>
          <a:lstStyle/>
          <a:p>
            <a:pPr marL="12700">
              <a:lnSpc>
                <a:spcPct val="100000"/>
              </a:lnSpc>
            </a:pPr>
            <a:r>
              <a:rPr sz="2000" u="heavy" spc="-100" dirty="0">
                <a:latin typeface="Arial"/>
                <a:cs typeface="Arial"/>
              </a:rPr>
              <a:t>1</a:t>
            </a:r>
            <a:r>
              <a:rPr sz="2000" u="heavy" spc="10" dirty="0">
                <a:latin typeface="微软雅黑"/>
                <a:cs typeface="微软雅黑"/>
              </a:rPr>
              <a:t>、蒸发器芯体清理方</a:t>
            </a:r>
            <a:r>
              <a:rPr sz="2000" u="heavy" spc="0" dirty="0">
                <a:latin typeface="微软雅黑"/>
                <a:cs typeface="微软雅黑"/>
              </a:rPr>
              <a:t>式一</a:t>
            </a:r>
            <a:endParaRPr sz="2000" dirty="0">
              <a:latin typeface="微软雅黑"/>
              <a:cs typeface="微软雅黑"/>
            </a:endParaRPr>
          </a:p>
          <a:p>
            <a:pPr marL="425450">
              <a:lnSpc>
                <a:spcPts val="1910"/>
              </a:lnSpc>
            </a:pPr>
            <a:r>
              <a:rPr sz="1600" spc="-10" dirty="0">
                <a:latin typeface="微软雅黑"/>
                <a:cs typeface="微软雅黑"/>
              </a:rPr>
              <a:t>在驾驶室不拆卸空调的情况下可</a:t>
            </a:r>
            <a:r>
              <a:rPr sz="1600" spc="0" dirty="0">
                <a:latin typeface="微软雅黑"/>
                <a:cs typeface="微软雅黑"/>
              </a:rPr>
              <a:t>直</a:t>
            </a:r>
            <a:r>
              <a:rPr sz="1600" spc="-10" dirty="0">
                <a:latin typeface="微软雅黑"/>
                <a:cs typeface="微软雅黑"/>
              </a:rPr>
              <a:t>接</a:t>
            </a:r>
            <a:r>
              <a:rPr sz="1600" spc="0" dirty="0">
                <a:latin typeface="微软雅黑"/>
                <a:cs typeface="微软雅黑"/>
              </a:rPr>
              <a:t>对</a:t>
            </a:r>
            <a:r>
              <a:rPr sz="1600" spc="-10" dirty="0">
                <a:latin typeface="微软雅黑"/>
                <a:cs typeface="微软雅黑"/>
              </a:rPr>
              <a:t>蒸发</a:t>
            </a:r>
            <a:r>
              <a:rPr sz="1600" spc="0" dirty="0">
                <a:latin typeface="微软雅黑"/>
                <a:cs typeface="微软雅黑"/>
              </a:rPr>
              <a:t>器</a:t>
            </a:r>
            <a:r>
              <a:rPr sz="1600" spc="-10" dirty="0">
                <a:latin typeface="微软雅黑"/>
                <a:cs typeface="微软雅黑"/>
              </a:rPr>
              <a:t>芯体</a:t>
            </a:r>
            <a:r>
              <a:rPr sz="1600" spc="0" dirty="0">
                <a:latin typeface="微软雅黑"/>
                <a:cs typeface="微软雅黑"/>
              </a:rPr>
              <a:t>进</a:t>
            </a:r>
            <a:r>
              <a:rPr sz="1600" spc="-10" dirty="0">
                <a:latin typeface="微软雅黑"/>
                <a:cs typeface="微软雅黑"/>
              </a:rPr>
              <a:t>行</a:t>
            </a:r>
            <a:r>
              <a:rPr sz="1600" spc="0" dirty="0">
                <a:latin typeface="微软雅黑"/>
                <a:cs typeface="微软雅黑"/>
              </a:rPr>
              <a:t>除</a:t>
            </a:r>
            <a:r>
              <a:rPr sz="1600" spc="-10" dirty="0">
                <a:latin typeface="微软雅黑"/>
                <a:cs typeface="微软雅黑"/>
              </a:rPr>
              <a:t>尘清理</a:t>
            </a:r>
            <a:endParaRPr sz="1600" dirty="0">
              <a:latin typeface="微软雅黑"/>
              <a:cs typeface="微软雅黑"/>
            </a:endParaRPr>
          </a:p>
          <a:p>
            <a:pPr>
              <a:lnSpc>
                <a:spcPts val="1200"/>
              </a:lnSpc>
              <a:spcBef>
                <a:spcPts val="69"/>
              </a:spcBef>
            </a:pPr>
            <a:endParaRPr sz="1200" dirty="0"/>
          </a:p>
          <a:p>
            <a:pPr marL="648970">
              <a:lnSpc>
                <a:spcPct val="100000"/>
              </a:lnSpc>
            </a:pPr>
            <a:r>
              <a:rPr sz="1600" spc="-20" dirty="0" err="1">
                <a:latin typeface="微软雅黑"/>
                <a:cs typeface="微软雅黑"/>
              </a:rPr>
              <a:t>盖板</a:t>
            </a:r>
            <a:r>
              <a:rPr lang="en-US" sz="1600" dirty="0">
                <a:latin typeface="微软雅黑"/>
                <a:cs typeface="微软雅黑"/>
              </a:rPr>
              <a:t>                                                   </a:t>
            </a:r>
            <a:r>
              <a:rPr sz="1600" spc="-20" dirty="0" err="1">
                <a:latin typeface="微软雅黑"/>
                <a:cs typeface="微软雅黑"/>
              </a:rPr>
              <a:t>蒸发器芯体</a:t>
            </a:r>
            <a:endParaRPr sz="1600" dirty="0">
              <a:latin typeface="微软雅黑"/>
              <a:cs typeface="微软雅黑"/>
            </a:endParaRPr>
          </a:p>
        </p:txBody>
      </p:sp>
      <p:sp>
        <p:nvSpPr>
          <p:cNvPr id="20" name="object 18"/>
          <p:cNvSpPr txBox="1"/>
          <p:nvPr/>
        </p:nvSpPr>
        <p:spPr>
          <a:xfrm>
            <a:off x="591247" y="3807821"/>
            <a:ext cx="2662555" cy="488315"/>
          </a:xfrm>
          <a:prstGeom prst="rect">
            <a:avLst/>
          </a:prstGeom>
        </p:spPr>
        <p:txBody>
          <a:bodyPr vert="horz" wrap="square" lIns="0" tIns="0" rIns="0" bIns="0" rtlCol="0">
            <a:noAutofit/>
          </a:bodyPr>
          <a:lstStyle/>
          <a:p>
            <a:pPr marL="12700" marR="12700">
              <a:lnSpc>
                <a:spcPct val="100000"/>
              </a:lnSpc>
            </a:pPr>
            <a:r>
              <a:rPr sz="1600" spc="90" dirty="0">
                <a:latin typeface="Arial"/>
                <a:cs typeface="Arial"/>
              </a:rPr>
              <a:t>1)</a:t>
            </a:r>
            <a:r>
              <a:rPr sz="1600" spc="-20" dirty="0">
                <a:latin typeface="微软雅黑"/>
                <a:cs typeface="微软雅黑"/>
              </a:rPr>
              <a:t>、首先将固定盖板的五颗螺</a:t>
            </a:r>
            <a:r>
              <a:rPr sz="1600" spc="-15" dirty="0">
                <a:latin typeface="微软雅黑"/>
                <a:cs typeface="微软雅黑"/>
              </a:rPr>
              <a:t> 钉拆除，即可将盖板拿开。</a:t>
            </a:r>
            <a:endParaRPr sz="1600" dirty="0">
              <a:latin typeface="微软雅黑"/>
              <a:cs typeface="微软雅黑"/>
            </a:endParaRPr>
          </a:p>
        </p:txBody>
      </p:sp>
      <p:sp>
        <p:nvSpPr>
          <p:cNvPr id="21" name="object 19"/>
          <p:cNvSpPr txBox="1"/>
          <p:nvPr/>
        </p:nvSpPr>
        <p:spPr>
          <a:xfrm>
            <a:off x="3738499" y="3326192"/>
            <a:ext cx="2867660" cy="732155"/>
          </a:xfrm>
          <a:prstGeom prst="rect">
            <a:avLst/>
          </a:prstGeom>
        </p:spPr>
        <p:txBody>
          <a:bodyPr vert="horz" wrap="square" lIns="0" tIns="0" rIns="0" bIns="0" rtlCol="0">
            <a:noAutofit/>
          </a:bodyPr>
          <a:lstStyle/>
          <a:p>
            <a:pPr marL="12700" marR="12700">
              <a:lnSpc>
                <a:spcPct val="100000"/>
              </a:lnSpc>
            </a:pPr>
            <a:r>
              <a:rPr sz="1600" spc="90" dirty="0">
                <a:latin typeface="Arial"/>
                <a:cs typeface="Arial"/>
              </a:rPr>
              <a:t>2)</a:t>
            </a:r>
            <a:r>
              <a:rPr sz="1600" spc="-20" dirty="0">
                <a:latin typeface="微软雅黑"/>
                <a:cs typeface="微软雅黑"/>
              </a:rPr>
              <a:t>、拿开盖板可直接看见芯体 壳体已经留出空间供清理使用， 可用水枪直接进行除尘清洗。</a:t>
            </a:r>
            <a:endParaRPr sz="1600" dirty="0">
              <a:latin typeface="微软雅黑"/>
              <a:cs typeface="微软雅黑"/>
            </a:endParaRPr>
          </a:p>
        </p:txBody>
      </p:sp>
      <p:sp>
        <p:nvSpPr>
          <p:cNvPr id="22" name="object 20"/>
          <p:cNvSpPr/>
          <p:nvPr/>
        </p:nvSpPr>
        <p:spPr>
          <a:xfrm>
            <a:off x="4919345" y="1695195"/>
            <a:ext cx="310641" cy="598551"/>
          </a:xfrm>
          <a:custGeom>
            <a:avLst/>
            <a:gdLst/>
            <a:ahLst/>
            <a:cxnLst/>
            <a:rect l="l" t="t" r="r" b="b"/>
            <a:pathLst>
              <a:path w="310641" h="598551">
                <a:moveTo>
                  <a:pt x="205866" y="500125"/>
                </a:moveTo>
                <a:lnTo>
                  <a:pt x="196850" y="501903"/>
                </a:lnTo>
                <a:lnTo>
                  <a:pt x="192404" y="508634"/>
                </a:lnTo>
                <a:lnTo>
                  <a:pt x="187959" y="515238"/>
                </a:lnTo>
                <a:lnTo>
                  <a:pt x="189737" y="524255"/>
                </a:lnTo>
                <a:lnTo>
                  <a:pt x="300481" y="598551"/>
                </a:lnTo>
                <a:lnTo>
                  <a:pt x="301972" y="578992"/>
                </a:lnTo>
                <a:lnTo>
                  <a:pt x="274827" y="578992"/>
                </a:lnTo>
                <a:lnTo>
                  <a:pt x="251478" y="530881"/>
                </a:lnTo>
                <a:lnTo>
                  <a:pt x="212470" y="504698"/>
                </a:lnTo>
                <a:lnTo>
                  <a:pt x="205866" y="500125"/>
                </a:lnTo>
                <a:close/>
              </a:path>
              <a:path w="310641" h="598551">
                <a:moveTo>
                  <a:pt x="251478" y="530881"/>
                </a:moveTo>
                <a:lnTo>
                  <a:pt x="274827" y="578992"/>
                </a:lnTo>
                <a:lnTo>
                  <a:pt x="290155" y="571626"/>
                </a:lnTo>
                <a:lnTo>
                  <a:pt x="273430" y="571626"/>
                </a:lnTo>
                <a:lnTo>
                  <a:pt x="275340" y="546898"/>
                </a:lnTo>
                <a:lnTo>
                  <a:pt x="251478" y="530881"/>
                </a:lnTo>
                <a:close/>
              </a:path>
              <a:path w="310641" h="598551">
                <a:moveTo>
                  <a:pt x="288670" y="457326"/>
                </a:moveTo>
                <a:lnTo>
                  <a:pt x="281685" y="463295"/>
                </a:lnTo>
                <a:lnTo>
                  <a:pt x="281177" y="471296"/>
                </a:lnTo>
                <a:lnTo>
                  <a:pt x="277561" y="518133"/>
                </a:lnTo>
                <a:lnTo>
                  <a:pt x="300989" y="566419"/>
                </a:lnTo>
                <a:lnTo>
                  <a:pt x="274827" y="578992"/>
                </a:lnTo>
                <a:lnTo>
                  <a:pt x="301972" y="578992"/>
                </a:lnTo>
                <a:lnTo>
                  <a:pt x="310006" y="473582"/>
                </a:lnTo>
                <a:lnTo>
                  <a:pt x="310641" y="465581"/>
                </a:lnTo>
                <a:lnTo>
                  <a:pt x="304672" y="458596"/>
                </a:lnTo>
                <a:lnTo>
                  <a:pt x="288670" y="457326"/>
                </a:lnTo>
                <a:close/>
              </a:path>
              <a:path w="310641" h="598551">
                <a:moveTo>
                  <a:pt x="275340" y="546898"/>
                </a:moveTo>
                <a:lnTo>
                  <a:pt x="273430" y="571626"/>
                </a:lnTo>
                <a:lnTo>
                  <a:pt x="295909" y="560704"/>
                </a:lnTo>
                <a:lnTo>
                  <a:pt x="275340" y="546898"/>
                </a:lnTo>
                <a:close/>
              </a:path>
              <a:path w="310641" h="598551">
                <a:moveTo>
                  <a:pt x="277561" y="518133"/>
                </a:moveTo>
                <a:lnTo>
                  <a:pt x="275340" y="546898"/>
                </a:lnTo>
                <a:lnTo>
                  <a:pt x="295909" y="560704"/>
                </a:lnTo>
                <a:lnTo>
                  <a:pt x="273430" y="571626"/>
                </a:lnTo>
                <a:lnTo>
                  <a:pt x="290155" y="571626"/>
                </a:lnTo>
                <a:lnTo>
                  <a:pt x="300989" y="566419"/>
                </a:lnTo>
                <a:lnTo>
                  <a:pt x="277561" y="518133"/>
                </a:lnTo>
                <a:close/>
              </a:path>
              <a:path w="310641" h="598551">
                <a:moveTo>
                  <a:pt x="26162" y="0"/>
                </a:moveTo>
                <a:lnTo>
                  <a:pt x="0" y="12700"/>
                </a:lnTo>
                <a:lnTo>
                  <a:pt x="251478" y="530881"/>
                </a:lnTo>
                <a:lnTo>
                  <a:pt x="275340" y="546898"/>
                </a:lnTo>
                <a:lnTo>
                  <a:pt x="277561" y="518133"/>
                </a:lnTo>
                <a:lnTo>
                  <a:pt x="26162" y="0"/>
                </a:lnTo>
                <a:close/>
              </a:path>
            </a:pathLst>
          </a:custGeom>
          <a:solidFill>
            <a:srgbClr val="FF0000"/>
          </a:solidFill>
        </p:spPr>
        <p:txBody>
          <a:bodyPr wrap="square" lIns="0" tIns="0" rIns="0" bIns="0" rtlCol="0">
            <a:noAutofit/>
          </a:bodyPr>
          <a:lstStyle/>
          <a:p>
            <a:endParaRPr/>
          </a:p>
        </p:txBody>
      </p:sp>
      <p:sp>
        <p:nvSpPr>
          <p:cNvPr id="23" name="object 21"/>
          <p:cNvSpPr/>
          <p:nvPr/>
        </p:nvSpPr>
        <p:spPr>
          <a:xfrm>
            <a:off x="3335146" y="4836795"/>
            <a:ext cx="2588641" cy="502412"/>
          </a:xfrm>
          <a:custGeom>
            <a:avLst/>
            <a:gdLst/>
            <a:ahLst/>
            <a:cxnLst/>
            <a:rect l="l" t="t" r="r" b="b"/>
            <a:pathLst>
              <a:path w="2588641" h="502412">
                <a:moveTo>
                  <a:pt x="83526" y="46452"/>
                </a:moveTo>
                <a:lnTo>
                  <a:pt x="56723" y="56544"/>
                </a:lnTo>
                <a:lnTo>
                  <a:pt x="78677" y="74918"/>
                </a:lnTo>
                <a:lnTo>
                  <a:pt x="2583688" y="502411"/>
                </a:lnTo>
                <a:lnTo>
                  <a:pt x="2588641" y="473963"/>
                </a:lnTo>
                <a:lnTo>
                  <a:pt x="83526" y="46452"/>
                </a:lnTo>
                <a:close/>
              </a:path>
              <a:path w="2588641" h="502412">
                <a:moveTo>
                  <a:pt x="124967" y="0"/>
                </a:moveTo>
                <a:lnTo>
                  <a:pt x="0" y="46862"/>
                </a:lnTo>
                <a:lnTo>
                  <a:pt x="96138" y="127380"/>
                </a:lnTo>
                <a:lnTo>
                  <a:pt x="102362" y="132460"/>
                </a:lnTo>
                <a:lnTo>
                  <a:pt x="111505" y="131698"/>
                </a:lnTo>
                <a:lnTo>
                  <a:pt x="78677" y="74918"/>
                </a:lnTo>
                <a:lnTo>
                  <a:pt x="25907" y="65912"/>
                </a:lnTo>
                <a:lnTo>
                  <a:pt x="30861" y="37464"/>
                </a:lnTo>
                <a:lnTo>
                  <a:pt x="107396" y="37464"/>
                </a:lnTo>
                <a:lnTo>
                  <a:pt x="135127" y="27050"/>
                </a:lnTo>
                <a:lnTo>
                  <a:pt x="138937" y="18795"/>
                </a:lnTo>
                <a:lnTo>
                  <a:pt x="136143" y="11302"/>
                </a:lnTo>
                <a:lnTo>
                  <a:pt x="133223" y="3809"/>
                </a:lnTo>
                <a:lnTo>
                  <a:pt x="124967" y="0"/>
                </a:lnTo>
                <a:close/>
              </a:path>
              <a:path w="2588641" h="502412">
                <a:moveTo>
                  <a:pt x="30861" y="37464"/>
                </a:moveTo>
                <a:lnTo>
                  <a:pt x="25907" y="65912"/>
                </a:lnTo>
                <a:lnTo>
                  <a:pt x="78677" y="74918"/>
                </a:lnTo>
                <a:lnTo>
                  <a:pt x="67158" y="65277"/>
                </a:lnTo>
                <a:lnTo>
                  <a:pt x="33527" y="65277"/>
                </a:lnTo>
                <a:lnTo>
                  <a:pt x="37718" y="40639"/>
                </a:lnTo>
                <a:lnTo>
                  <a:pt x="49465" y="40639"/>
                </a:lnTo>
                <a:lnTo>
                  <a:pt x="30861" y="37464"/>
                </a:lnTo>
                <a:close/>
              </a:path>
              <a:path w="2588641" h="502412">
                <a:moveTo>
                  <a:pt x="37718" y="40639"/>
                </a:moveTo>
                <a:lnTo>
                  <a:pt x="33527" y="65277"/>
                </a:lnTo>
                <a:lnTo>
                  <a:pt x="56723" y="56544"/>
                </a:lnTo>
                <a:lnTo>
                  <a:pt x="37718" y="40639"/>
                </a:lnTo>
                <a:close/>
              </a:path>
              <a:path w="2588641" h="502412">
                <a:moveTo>
                  <a:pt x="56723" y="56544"/>
                </a:moveTo>
                <a:lnTo>
                  <a:pt x="33527" y="65277"/>
                </a:lnTo>
                <a:lnTo>
                  <a:pt x="67158" y="65277"/>
                </a:lnTo>
                <a:lnTo>
                  <a:pt x="56723" y="56544"/>
                </a:lnTo>
                <a:close/>
              </a:path>
              <a:path w="2588641" h="502412">
                <a:moveTo>
                  <a:pt x="49465" y="40639"/>
                </a:moveTo>
                <a:lnTo>
                  <a:pt x="37718" y="40639"/>
                </a:lnTo>
                <a:lnTo>
                  <a:pt x="56723" y="56544"/>
                </a:lnTo>
                <a:lnTo>
                  <a:pt x="83526" y="46452"/>
                </a:lnTo>
                <a:lnTo>
                  <a:pt x="49465" y="40639"/>
                </a:lnTo>
                <a:close/>
              </a:path>
              <a:path w="2588641" h="502412">
                <a:moveTo>
                  <a:pt x="107396" y="37464"/>
                </a:moveTo>
                <a:lnTo>
                  <a:pt x="30861" y="37464"/>
                </a:lnTo>
                <a:lnTo>
                  <a:pt x="83526" y="46452"/>
                </a:lnTo>
                <a:lnTo>
                  <a:pt x="107396" y="37464"/>
                </a:lnTo>
                <a:close/>
              </a:path>
            </a:pathLst>
          </a:custGeom>
          <a:solidFill>
            <a:srgbClr val="FF0000"/>
          </a:solidFill>
        </p:spPr>
        <p:txBody>
          <a:bodyPr wrap="square" lIns="0" tIns="0" rIns="0" bIns="0" rtlCol="0">
            <a:noAutofit/>
          </a:bodyPr>
          <a:lstStyle/>
          <a:p>
            <a:endParaRPr/>
          </a:p>
        </p:txBody>
      </p:sp>
      <p:sp>
        <p:nvSpPr>
          <p:cNvPr id="24" name="object 22"/>
          <p:cNvSpPr txBox="1"/>
          <p:nvPr/>
        </p:nvSpPr>
        <p:spPr>
          <a:xfrm>
            <a:off x="4053839" y="5720461"/>
            <a:ext cx="2661920" cy="488315"/>
          </a:xfrm>
          <a:prstGeom prst="rect">
            <a:avLst/>
          </a:prstGeom>
        </p:spPr>
        <p:txBody>
          <a:bodyPr vert="horz" wrap="square" lIns="0" tIns="0" rIns="0" bIns="0" rtlCol="0">
            <a:noAutofit/>
          </a:bodyPr>
          <a:lstStyle/>
          <a:p>
            <a:pPr marL="12700" marR="12700">
              <a:lnSpc>
                <a:spcPct val="100000"/>
              </a:lnSpc>
            </a:pPr>
            <a:r>
              <a:rPr sz="1600" spc="90" dirty="0">
                <a:latin typeface="Arial"/>
                <a:cs typeface="Arial"/>
              </a:rPr>
              <a:t>3)</a:t>
            </a:r>
            <a:r>
              <a:rPr sz="1600" spc="-20" dirty="0">
                <a:latin typeface="微软雅黑"/>
                <a:cs typeface="微软雅黑"/>
              </a:rPr>
              <a:t>、清理芯体后产生的的污水</a:t>
            </a:r>
            <a:r>
              <a:rPr sz="1600" spc="-15" dirty="0">
                <a:latin typeface="微软雅黑"/>
                <a:cs typeface="微软雅黑"/>
              </a:rPr>
              <a:t> 可随排水口排到蒸发器外部</a:t>
            </a:r>
            <a:endParaRPr sz="1600" dirty="0">
              <a:latin typeface="微软雅黑"/>
              <a:cs typeface="微软雅黑"/>
            </a:endParaRPr>
          </a:p>
        </p:txBody>
      </p:sp>
      <p:sp>
        <p:nvSpPr>
          <p:cNvPr id="25" name="object 23"/>
          <p:cNvSpPr/>
          <p:nvPr/>
        </p:nvSpPr>
        <p:spPr>
          <a:xfrm>
            <a:off x="3362705" y="2123694"/>
            <a:ext cx="633984" cy="441959"/>
          </a:xfrm>
          <a:custGeom>
            <a:avLst/>
            <a:gdLst/>
            <a:ahLst/>
            <a:cxnLst/>
            <a:rect l="l" t="t" r="r" b="b"/>
            <a:pathLst>
              <a:path w="633984" h="441959">
                <a:moveTo>
                  <a:pt x="0" y="110489"/>
                </a:moveTo>
                <a:lnTo>
                  <a:pt x="353187" y="110489"/>
                </a:lnTo>
                <a:lnTo>
                  <a:pt x="353187" y="0"/>
                </a:lnTo>
                <a:lnTo>
                  <a:pt x="633984" y="220979"/>
                </a:lnTo>
                <a:lnTo>
                  <a:pt x="353187" y="441959"/>
                </a:lnTo>
                <a:lnTo>
                  <a:pt x="353187" y="331469"/>
                </a:lnTo>
                <a:lnTo>
                  <a:pt x="0" y="331469"/>
                </a:lnTo>
                <a:lnTo>
                  <a:pt x="0" y="110489"/>
                </a:lnTo>
                <a:close/>
              </a:path>
            </a:pathLst>
          </a:custGeom>
          <a:ln w="25908">
            <a:solidFill>
              <a:srgbClr val="0000FF"/>
            </a:solidFill>
          </a:ln>
        </p:spPr>
        <p:txBody>
          <a:bodyPr wrap="square" lIns="0" tIns="0" rIns="0" bIns="0" rtlCol="0">
            <a:noAutofit/>
          </a:bodyPr>
          <a:lstStyle/>
          <a:p>
            <a:endParaRPr/>
          </a:p>
        </p:txBody>
      </p:sp>
      <p:sp>
        <p:nvSpPr>
          <p:cNvPr id="26" name="object 24"/>
          <p:cNvSpPr/>
          <p:nvPr/>
        </p:nvSpPr>
        <p:spPr>
          <a:xfrm>
            <a:off x="6627114" y="3035045"/>
            <a:ext cx="443483" cy="1069847"/>
          </a:xfrm>
          <a:custGeom>
            <a:avLst/>
            <a:gdLst/>
            <a:ahLst/>
            <a:cxnLst/>
            <a:rect l="l" t="t" r="r" b="b"/>
            <a:pathLst>
              <a:path w="443483" h="1069848">
                <a:moveTo>
                  <a:pt x="332612" y="0"/>
                </a:moveTo>
                <a:lnTo>
                  <a:pt x="332612" y="788034"/>
                </a:lnTo>
                <a:lnTo>
                  <a:pt x="443483" y="788034"/>
                </a:lnTo>
                <a:lnTo>
                  <a:pt x="221741" y="1069847"/>
                </a:lnTo>
                <a:lnTo>
                  <a:pt x="0" y="788034"/>
                </a:lnTo>
                <a:lnTo>
                  <a:pt x="110870" y="788034"/>
                </a:lnTo>
                <a:lnTo>
                  <a:pt x="110870" y="0"/>
                </a:lnTo>
                <a:lnTo>
                  <a:pt x="332612" y="0"/>
                </a:lnTo>
                <a:close/>
              </a:path>
            </a:pathLst>
          </a:custGeom>
          <a:ln w="25908">
            <a:solidFill>
              <a:srgbClr val="0000FF"/>
            </a:solidFill>
          </a:ln>
        </p:spPr>
        <p:txBody>
          <a:bodyPr wrap="square" lIns="0" tIns="0" rIns="0" bIns="0" rtlCol="0">
            <a:noAutofit/>
          </a:bodyPr>
          <a:lstStyle/>
          <a:p>
            <a:endParaRPr/>
          </a:p>
        </p:txBody>
      </p:sp>
      <p:sp>
        <p:nvSpPr>
          <p:cNvPr id="27" name="object 25"/>
          <p:cNvSpPr/>
          <p:nvPr/>
        </p:nvSpPr>
        <p:spPr>
          <a:xfrm>
            <a:off x="7040117" y="4484667"/>
            <a:ext cx="1967483" cy="1528572"/>
          </a:xfrm>
          <a:custGeom>
            <a:avLst/>
            <a:gdLst/>
            <a:ahLst/>
            <a:cxnLst/>
            <a:rect l="l" t="t" r="r" b="b"/>
            <a:pathLst>
              <a:path w="1967483" h="1528572">
                <a:moveTo>
                  <a:pt x="1841626" y="0"/>
                </a:moveTo>
                <a:lnTo>
                  <a:pt x="125635" y="0"/>
                </a:lnTo>
                <a:lnTo>
                  <a:pt x="83271" y="7397"/>
                </a:lnTo>
                <a:lnTo>
                  <a:pt x="47064" y="27735"/>
                </a:lnTo>
                <a:lnTo>
                  <a:pt x="19564" y="58466"/>
                </a:lnTo>
                <a:lnTo>
                  <a:pt x="3318" y="97041"/>
                </a:lnTo>
                <a:lnTo>
                  <a:pt x="0" y="1402929"/>
                </a:lnTo>
                <a:lnTo>
                  <a:pt x="873" y="1417586"/>
                </a:lnTo>
                <a:lnTo>
                  <a:pt x="12873" y="1458195"/>
                </a:lnTo>
                <a:lnTo>
                  <a:pt x="36960" y="1491781"/>
                </a:lnTo>
                <a:lnTo>
                  <a:pt x="70586" y="1515806"/>
                </a:lnTo>
                <a:lnTo>
                  <a:pt x="111204" y="1527727"/>
                </a:lnTo>
                <a:lnTo>
                  <a:pt x="125856" y="1528572"/>
                </a:lnTo>
                <a:lnTo>
                  <a:pt x="1841879" y="1528571"/>
                </a:lnTo>
                <a:lnTo>
                  <a:pt x="1884233" y="1521169"/>
                </a:lnTo>
                <a:lnTo>
                  <a:pt x="1920431" y="1500831"/>
                </a:lnTo>
                <a:lnTo>
                  <a:pt x="1947924" y="1470098"/>
                </a:lnTo>
                <a:lnTo>
                  <a:pt x="1964165" y="1431510"/>
                </a:lnTo>
                <a:lnTo>
                  <a:pt x="1967483" y="125636"/>
                </a:lnTo>
                <a:lnTo>
                  <a:pt x="1966613" y="110987"/>
                </a:lnTo>
                <a:lnTo>
                  <a:pt x="1954619" y="70392"/>
                </a:lnTo>
                <a:lnTo>
                  <a:pt x="1930533" y="36805"/>
                </a:lnTo>
                <a:lnTo>
                  <a:pt x="1896904" y="12773"/>
                </a:lnTo>
                <a:lnTo>
                  <a:pt x="1856281" y="845"/>
                </a:lnTo>
                <a:lnTo>
                  <a:pt x="1841626" y="0"/>
                </a:lnTo>
                <a:close/>
              </a:path>
            </a:pathLst>
          </a:custGeom>
          <a:solidFill>
            <a:srgbClr val="FFFF99"/>
          </a:solidFill>
        </p:spPr>
        <p:txBody>
          <a:bodyPr wrap="square" lIns="0" tIns="0" rIns="0" bIns="0" rtlCol="0">
            <a:noAutofit/>
          </a:bodyPr>
          <a:lstStyle/>
          <a:p>
            <a:endParaRPr/>
          </a:p>
        </p:txBody>
      </p:sp>
      <p:sp>
        <p:nvSpPr>
          <p:cNvPr id="28" name="object 26"/>
          <p:cNvSpPr/>
          <p:nvPr/>
        </p:nvSpPr>
        <p:spPr>
          <a:xfrm>
            <a:off x="7020306" y="4493514"/>
            <a:ext cx="1967484" cy="1528572"/>
          </a:xfrm>
          <a:custGeom>
            <a:avLst/>
            <a:gdLst/>
            <a:ahLst/>
            <a:cxnLst/>
            <a:rect l="l" t="t" r="r" b="b"/>
            <a:pathLst>
              <a:path w="1967484" h="1528572">
                <a:moveTo>
                  <a:pt x="0" y="125856"/>
                </a:moveTo>
                <a:lnTo>
                  <a:pt x="7326" y="83468"/>
                </a:lnTo>
                <a:lnTo>
                  <a:pt x="27606" y="47225"/>
                </a:lnTo>
                <a:lnTo>
                  <a:pt x="58292" y="19675"/>
                </a:lnTo>
                <a:lnTo>
                  <a:pt x="96834" y="3367"/>
                </a:lnTo>
                <a:lnTo>
                  <a:pt x="1841627" y="0"/>
                </a:lnTo>
                <a:lnTo>
                  <a:pt x="1856281" y="845"/>
                </a:lnTo>
                <a:lnTo>
                  <a:pt x="1896905" y="12773"/>
                </a:lnTo>
                <a:lnTo>
                  <a:pt x="1930533" y="36805"/>
                </a:lnTo>
                <a:lnTo>
                  <a:pt x="1954619" y="70392"/>
                </a:lnTo>
                <a:lnTo>
                  <a:pt x="1966613" y="110987"/>
                </a:lnTo>
                <a:lnTo>
                  <a:pt x="1967484" y="1402676"/>
                </a:lnTo>
                <a:lnTo>
                  <a:pt x="1966638" y="1417341"/>
                </a:lnTo>
                <a:lnTo>
                  <a:pt x="1954714" y="1457982"/>
                </a:lnTo>
                <a:lnTo>
                  <a:pt x="1930689" y="1491616"/>
                </a:lnTo>
                <a:lnTo>
                  <a:pt x="1897109" y="1515701"/>
                </a:lnTo>
                <a:lnTo>
                  <a:pt x="1856524" y="1527698"/>
                </a:lnTo>
                <a:lnTo>
                  <a:pt x="125857" y="1528572"/>
                </a:lnTo>
                <a:lnTo>
                  <a:pt x="111204" y="1527727"/>
                </a:lnTo>
                <a:lnTo>
                  <a:pt x="70586" y="1515806"/>
                </a:lnTo>
                <a:lnTo>
                  <a:pt x="36960" y="1491781"/>
                </a:lnTo>
                <a:lnTo>
                  <a:pt x="12873" y="1458195"/>
                </a:lnTo>
                <a:lnTo>
                  <a:pt x="873" y="1417586"/>
                </a:lnTo>
                <a:lnTo>
                  <a:pt x="0" y="125856"/>
                </a:lnTo>
                <a:close/>
              </a:path>
            </a:pathLst>
          </a:custGeom>
          <a:ln w="25908">
            <a:solidFill>
              <a:srgbClr val="FF9900"/>
            </a:solidFill>
          </a:ln>
        </p:spPr>
        <p:txBody>
          <a:bodyPr wrap="square" lIns="0" tIns="0" rIns="0" bIns="0" rtlCol="0">
            <a:noAutofit/>
          </a:bodyPr>
          <a:lstStyle/>
          <a:p>
            <a:endParaRPr/>
          </a:p>
        </p:txBody>
      </p:sp>
      <p:sp>
        <p:nvSpPr>
          <p:cNvPr id="29" name="object 27"/>
          <p:cNvSpPr txBox="1"/>
          <p:nvPr/>
        </p:nvSpPr>
        <p:spPr>
          <a:xfrm>
            <a:off x="7136638" y="4727829"/>
            <a:ext cx="1659255" cy="1220470"/>
          </a:xfrm>
          <a:prstGeom prst="rect">
            <a:avLst/>
          </a:prstGeom>
        </p:spPr>
        <p:txBody>
          <a:bodyPr vert="horz" wrap="square" lIns="0" tIns="0" rIns="0" bIns="0" rtlCol="0">
            <a:noAutofit/>
          </a:bodyPr>
          <a:lstStyle/>
          <a:p>
            <a:pPr marL="12700" marR="12700" algn="just">
              <a:lnSpc>
                <a:spcPct val="100000"/>
              </a:lnSpc>
            </a:pPr>
            <a:r>
              <a:rPr sz="1600" spc="-10" dirty="0">
                <a:latin typeface="微软雅黑"/>
                <a:cs typeface="微软雅黑"/>
              </a:rPr>
              <a:t>空调单元可不用从</a:t>
            </a:r>
            <a:r>
              <a:rPr sz="1600" spc="5" dirty="0">
                <a:latin typeface="微软雅黑"/>
                <a:cs typeface="微软雅黑"/>
              </a:rPr>
              <a:t> </a:t>
            </a:r>
            <a:r>
              <a:rPr sz="1600" spc="-15" dirty="0">
                <a:latin typeface="微软雅黑"/>
                <a:cs typeface="微软雅黑"/>
              </a:rPr>
              <a:t>驾驶室进行拆卸，</a:t>
            </a:r>
            <a:r>
              <a:rPr sz="1600" spc="0" dirty="0">
                <a:latin typeface="微软雅黑"/>
                <a:cs typeface="微软雅黑"/>
              </a:rPr>
              <a:t> </a:t>
            </a:r>
            <a:r>
              <a:rPr sz="1600" spc="-10" dirty="0">
                <a:latin typeface="微软雅黑"/>
                <a:cs typeface="微软雅黑"/>
              </a:rPr>
              <a:t>也能对芯体进行除</a:t>
            </a:r>
            <a:r>
              <a:rPr sz="1600" spc="-5" dirty="0">
                <a:latin typeface="微软雅黑"/>
                <a:cs typeface="微软雅黑"/>
              </a:rPr>
              <a:t> 尘清理，提高售后 服务效率</a:t>
            </a:r>
            <a:endParaRPr sz="1600" dirty="0">
              <a:latin typeface="微软雅黑"/>
              <a:cs typeface="微软雅黑"/>
            </a:endParaRPr>
          </a:p>
        </p:txBody>
      </p:sp>
      <p:sp>
        <p:nvSpPr>
          <p:cNvPr id="30" name="object 28"/>
          <p:cNvSpPr/>
          <p:nvPr/>
        </p:nvSpPr>
        <p:spPr>
          <a:xfrm>
            <a:off x="7189469" y="4272534"/>
            <a:ext cx="815340" cy="368807"/>
          </a:xfrm>
          <a:custGeom>
            <a:avLst/>
            <a:gdLst/>
            <a:ahLst/>
            <a:cxnLst/>
            <a:rect l="l" t="t" r="r" b="b"/>
            <a:pathLst>
              <a:path w="815340" h="368807">
                <a:moveTo>
                  <a:pt x="0" y="368807"/>
                </a:moveTo>
                <a:lnTo>
                  <a:pt x="815340" y="368807"/>
                </a:lnTo>
                <a:lnTo>
                  <a:pt x="815340" y="0"/>
                </a:lnTo>
                <a:lnTo>
                  <a:pt x="0" y="0"/>
                </a:lnTo>
                <a:lnTo>
                  <a:pt x="0" y="368807"/>
                </a:lnTo>
                <a:close/>
              </a:path>
            </a:pathLst>
          </a:custGeom>
          <a:solidFill>
            <a:srgbClr val="66FF66"/>
          </a:solidFill>
        </p:spPr>
        <p:txBody>
          <a:bodyPr wrap="square" lIns="0" tIns="0" rIns="0" bIns="0" rtlCol="0">
            <a:noAutofit/>
          </a:bodyPr>
          <a:lstStyle/>
          <a:p>
            <a:endParaRPr/>
          </a:p>
        </p:txBody>
      </p:sp>
      <p:sp>
        <p:nvSpPr>
          <p:cNvPr id="31" name="object 29"/>
          <p:cNvSpPr/>
          <p:nvPr/>
        </p:nvSpPr>
        <p:spPr>
          <a:xfrm>
            <a:off x="7189469" y="4272534"/>
            <a:ext cx="815340" cy="368807"/>
          </a:xfrm>
          <a:custGeom>
            <a:avLst/>
            <a:gdLst/>
            <a:ahLst/>
            <a:cxnLst/>
            <a:rect l="l" t="t" r="r" b="b"/>
            <a:pathLst>
              <a:path w="815340" h="368807">
                <a:moveTo>
                  <a:pt x="0" y="368807"/>
                </a:moveTo>
                <a:lnTo>
                  <a:pt x="815340" y="368807"/>
                </a:lnTo>
                <a:lnTo>
                  <a:pt x="815340" y="0"/>
                </a:lnTo>
                <a:lnTo>
                  <a:pt x="0" y="0"/>
                </a:lnTo>
                <a:lnTo>
                  <a:pt x="0" y="368807"/>
                </a:lnTo>
                <a:close/>
              </a:path>
            </a:pathLst>
          </a:custGeom>
          <a:ln w="25908">
            <a:solidFill>
              <a:srgbClr val="008000"/>
            </a:solidFill>
          </a:ln>
        </p:spPr>
        <p:txBody>
          <a:bodyPr wrap="square" lIns="0" tIns="0" rIns="0" bIns="0" rtlCol="0">
            <a:noAutofit/>
          </a:bodyPr>
          <a:lstStyle/>
          <a:p>
            <a:endParaRPr/>
          </a:p>
        </p:txBody>
      </p:sp>
      <p:sp>
        <p:nvSpPr>
          <p:cNvPr id="32" name="object 30"/>
          <p:cNvSpPr/>
          <p:nvPr/>
        </p:nvSpPr>
        <p:spPr>
          <a:xfrm>
            <a:off x="7222235" y="4244352"/>
            <a:ext cx="765809" cy="511289"/>
          </a:xfrm>
          <a:prstGeom prst="rect">
            <a:avLst/>
          </a:prstGeom>
          <a:blipFill>
            <a:blip r:embed="rId7" cstate="print"/>
            <a:stretch>
              <a:fillRect/>
            </a:stretch>
          </a:blipFill>
        </p:spPr>
        <p:txBody>
          <a:bodyPr wrap="square" lIns="0" tIns="0" rIns="0" bIns="0" rtlCol="0">
            <a:noAutofit/>
          </a:bodyPr>
          <a:lstStyle/>
          <a:p>
            <a:endParaRPr>
              <a:solidFill>
                <a:srgbClr val="FF0000"/>
              </a:solidFill>
            </a:endParaRPr>
          </a:p>
        </p:txBody>
      </p:sp>
      <p:sp>
        <p:nvSpPr>
          <p:cNvPr id="33" name="object 31"/>
          <p:cNvSpPr txBox="1"/>
          <p:nvPr/>
        </p:nvSpPr>
        <p:spPr>
          <a:xfrm>
            <a:off x="7354061" y="4327525"/>
            <a:ext cx="485775" cy="273685"/>
          </a:xfrm>
          <a:prstGeom prst="rect">
            <a:avLst/>
          </a:prstGeom>
        </p:spPr>
        <p:txBody>
          <a:bodyPr vert="horz" wrap="square" lIns="0" tIns="0" rIns="0" bIns="0" rtlCol="0">
            <a:noAutofit/>
          </a:bodyPr>
          <a:lstStyle/>
          <a:p>
            <a:pPr marL="12700">
              <a:lnSpc>
                <a:spcPts val="2155"/>
              </a:lnSpc>
            </a:pPr>
            <a:endParaRPr sz="1800" dirty="0">
              <a:latin typeface="微软雅黑"/>
              <a:cs typeface="微软雅黑"/>
            </a:endParaRPr>
          </a:p>
        </p:txBody>
      </p:sp>
      <p:sp>
        <p:nvSpPr>
          <p:cNvPr id="34" name="object 32"/>
          <p:cNvSpPr/>
          <p:nvPr/>
        </p:nvSpPr>
        <p:spPr>
          <a:xfrm>
            <a:off x="539495" y="6208776"/>
            <a:ext cx="7484364" cy="303276"/>
          </a:xfrm>
          <a:custGeom>
            <a:avLst/>
            <a:gdLst/>
            <a:ahLst/>
            <a:cxnLst/>
            <a:rect l="l" t="t" r="r" b="b"/>
            <a:pathLst>
              <a:path w="7484364" h="303275">
                <a:moveTo>
                  <a:pt x="0" y="303276"/>
                </a:moveTo>
                <a:lnTo>
                  <a:pt x="7484364" y="303276"/>
                </a:lnTo>
                <a:lnTo>
                  <a:pt x="7484364" y="0"/>
                </a:lnTo>
                <a:lnTo>
                  <a:pt x="0" y="0"/>
                </a:lnTo>
                <a:lnTo>
                  <a:pt x="0" y="303276"/>
                </a:lnTo>
                <a:close/>
              </a:path>
            </a:pathLst>
          </a:custGeom>
          <a:solidFill>
            <a:srgbClr val="DCE6F1"/>
          </a:solidFill>
        </p:spPr>
        <p:txBody>
          <a:bodyPr wrap="square" lIns="0" tIns="0" rIns="0" bIns="0" rtlCol="0">
            <a:noAutofit/>
          </a:bodyPr>
          <a:lstStyle/>
          <a:p>
            <a:endParaRPr/>
          </a:p>
        </p:txBody>
      </p:sp>
      <p:sp>
        <p:nvSpPr>
          <p:cNvPr id="35" name="object 33"/>
          <p:cNvSpPr/>
          <p:nvPr/>
        </p:nvSpPr>
        <p:spPr>
          <a:xfrm>
            <a:off x="539495" y="6208776"/>
            <a:ext cx="7484364" cy="303276"/>
          </a:xfrm>
          <a:custGeom>
            <a:avLst/>
            <a:gdLst/>
            <a:ahLst/>
            <a:cxnLst/>
            <a:rect l="l" t="t" r="r" b="b"/>
            <a:pathLst>
              <a:path w="7484364" h="303275">
                <a:moveTo>
                  <a:pt x="0" y="303276"/>
                </a:moveTo>
                <a:lnTo>
                  <a:pt x="7484364" y="303276"/>
                </a:lnTo>
                <a:lnTo>
                  <a:pt x="7484364" y="0"/>
                </a:lnTo>
                <a:lnTo>
                  <a:pt x="0" y="0"/>
                </a:lnTo>
                <a:lnTo>
                  <a:pt x="0" y="303276"/>
                </a:lnTo>
                <a:close/>
              </a:path>
            </a:pathLst>
          </a:custGeom>
          <a:ln w="9144">
            <a:solidFill>
              <a:srgbClr val="000000"/>
            </a:solidFill>
          </a:ln>
        </p:spPr>
        <p:txBody>
          <a:bodyPr wrap="square" lIns="0" tIns="0" rIns="0" bIns="0" rtlCol="0">
            <a:noAutofit/>
          </a:bodyPr>
          <a:lstStyle/>
          <a:p>
            <a:endParaRPr/>
          </a:p>
        </p:txBody>
      </p:sp>
      <p:sp>
        <p:nvSpPr>
          <p:cNvPr id="36" name="object 34"/>
          <p:cNvSpPr/>
          <p:nvPr/>
        </p:nvSpPr>
        <p:spPr>
          <a:xfrm>
            <a:off x="3599688" y="5254752"/>
            <a:ext cx="454151" cy="242315"/>
          </a:xfrm>
          <a:custGeom>
            <a:avLst/>
            <a:gdLst/>
            <a:ahLst/>
            <a:cxnLst/>
            <a:rect l="l" t="t" r="r" b="b"/>
            <a:pathLst>
              <a:path w="454151" h="242315">
                <a:moveTo>
                  <a:pt x="0" y="242316"/>
                </a:moveTo>
                <a:lnTo>
                  <a:pt x="454151" y="242316"/>
                </a:lnTo>
                <a:lnTo>
                  <a:pt x="454151" y="0"/>
                </a:lnTo>
                <a:lnTo>
                  <a:pt x="0" y="0"/>
                </a:lnTo>
                <a:lnTo>
                  <a:pt x="0" y="242316"/>
                </a:lnTo>
                <a:close/>
              </a:path>
            </a:pathLst>
          </a:custGeom>
          <a:solidFill>
            <a:srgbClr val="DCE6F1"/>
          </a:solidFill>
        </p:spPr>
        <p:txBody>
          <a:bodyPr wrap="square" lIns="0" tIns="0" rIns="0" bIns="0" rtlCol="0">
            <a:noAutofit/>
          </a:bodyPr>
          <a:lstStyle/>
          <a:p>
            <a:endParaRPr/>
          </a:p>
        </p:txBody>
      </p:sp>
      <p:sp>
        <p:nvSpPr>
          <p:cNvPr id="37" name="object 35"/>
          <p:cNvSpPr/>
          <p:nvPr/>
        </p:nvSpPr>
        <p:spPr>
          <a:xfrm>
            <a:off x="3599688" y="5254752"/>
            <a:ext cx="454151" cy="242315"/>
          </a:xfrm>
          <a:custGeom>
            <a:avLst/>
            <a:gdLst/>
            <a:ahLst/>
            <a:cxnLst/>
            <a:rect l="l" t="t" r="r" b="b"/>
            <a:pathLst>
              <a:path w="454151" h="242315">
                <a:moveTo>
                  <a:pt x="0" y="242316"/>
                </a:moveTo>
                <a:lnTo>
                  <a:pt x="454151" y="242316"/>
                </a:lnTo>
                <a:lnTo>
                  <a:pt x="454151" y="0"/>
                </a:lnTo>
                <a:lnTo>
                  <a:pt x="0" y="0"/>
                </a:lnTo>
                <a:lnTo>
                  <a:pt x="0" y="242316"/>
                </a:lnTo>
                <a:close/>
              </a:path>
            </a:pathLst>
          </a:custGeom>
          <a:ln w="9144">
            <a:solidFill>
              <a:srgbClr val="000000"/>
            </a:solidFill>
          </a:ln>
        </p:spPr>
        <p:txBody>
          <a:bodyPr wrap="square" lIns="0" tIns="0" rIns="0" bIns="0" rtlCol="0">
            <a:noAutofit/>
          </a:bodyPr>
          <a:lstStyle/>
          <a:p>
            <a:endParaRPr/>
          </a:p>
        </p:txBody>
      </p:sp>
      <p:sp>
        <p:nvSpPr>
          <p:cNvPr id="38" name="object 36"/>
          <p:cNvSpPr txBox="1"/>
          <p:nvPr/>
        </p:nvSpPr>
        <p:spPr>
          <a:xfrm>
            <a:off x="3674109" y="5288533"/>
            <a:ext cx="306070" cy="180340"/>
          </a:xfrm>
          <a:prstGeom prst="rect">
            <a:avLst/>
          </a:prstGeom>
        </p:spPr>
        <p:txBody>
          <a:bodyPr vert="horz" wrap="square" lIns="0" tIns="0" rIns="0" bIns="0" rtlCol="0">
            <a:noAutofit/>
          </a:bodyPr>
          <a:lstStyle/>
          <a:p>
            <a:pPr marL="12700">
              <a:lnSpc>
                <a:spcPct val="100000"/>
              </a:lnSpc>
            </a:pPr>
            <a:r>
              <a:rPr sz="1100" dirty="0">
                <a:latin typeface="微软雅黑"/>
                <a:cs typeface="微软雅黑"/>
              </a:rPr>
              <a:t>风</a:t>
            </a:r>
            <a:r>
              <a:rPr sz="1100" dirty="0">
                <a:latin typeface="Meiryo UI"/>
                <a:cs typeface="Meiryo UI"/>
              </a:rPr>
              <a:t>机</a:t>
            </a:r>
            <a:endParaRPr sz="1100">
              <a:latin typeface="Meiryo UI"/>
              <a:cs typeface="Meiryo UI"/>
            </a:endParaRPr>
          </a:p>
        </p:txBody>
      </p:sp>
      <p:sp>
        <p:nvSpPr>
          <p:cNvPr id="39" name="object 37"/>
          <p:cNvSpPr/>
          <p:nvPr/>
        </p:nvSpPr>
        <p:spPr>
          <a:xfrm>
            <a:off x="4037076" y="5238241"/>
            <a:ext cx="342391" cy="158369"/>
          </a:xfrm>
          <a:custGeom>
            <a:avLst/>
            <a:gdLst/>
            <a:ahLst/>
            <a:cxnLst/>
            <a:rect l="l" t="t" r="r" b="b"/>
            <a:pathLst>
              <a:path w="342391" h="158369">
                <a:moveTo>
                  <a:pt x="54610" y="88519"/>
                </a:moveTo>
                <a:lnTo>
                  <a:pt x="0" y="153924"/>
                </a:lnTo>
                <a:lnTo>
                  <a:pt x="85089" y="158369"/>
                </a:lnTo>
                <a:lnTo>
                  <a:pt x="74615" y="134366"/>
                </a:lnTo>
                <a:lnTo>
                  <a:pt x="60706" y="134366"/>
                </a:lnTo>
                <a:lnTo>
                  <a:pt x="55625" y="122682"/>
                </a:lnTo>
                <a:lnTo>
                  <a:pt x="67299" y="117598"/>
                </a:lnTo>
                <a:lnTo>
                  <a:pt x="54610" y="88519"/>
                </a:lnTo>
                <a:close/>
              </a:path>
              <a:path w="342391" h="158369">
                <a:moveTo>
                  <a:pt x="67299" y="117598"/>
                </a:moveTo>
                <a:lnTo>
                  <a:pt x="55625" y="122682"/>
                </a:lnTo>
                <a:lnTo>
                  <a:pt x="60706" y="134366"/>
                </a:lnTo>
                <a:lnTo>
                  <a:pt x="72394" y="129275"/>
                </a:lnTo>
                <a:lnTo>
                  <a:pt x="67299" y="117598"/>
                </a:lnTo>
                <a:close/>
              </a:path>
              <a:path w="342391" h="158369">
                <a:moveTo>
                  <a:pt x="72394" y="129275"/>
                </a:moveTo>
                <a:lnTo>
                  <a:pt x="60706" y="134366"/>
                </a:lnTo>
                <a:lnTo>
                  <a:pt x="74615" y="134366"/>
                </a:lnTo>
                <a:lnTo>
                  <a:pt x="72394" y="129275"/>
                </a:lnTo>
                <a:close/>
              </a:path>
              <a:path w="342391" h="158369">
                <a:moveTo>
                  <a:pt x="337312" y="0"/>
                </a:moveTo>
                <a:lnTo>
                  <a:pt x="67299" y="117598"/>
                </a:lnTo>
                <a:lnTo>
                  <a:pt x="72394" y="129275"/>
                </a:lnTo>
                <a:lnTo>
                  <a:pt x="342391" y="11684"/>
                </a:lnTo>
                <a:lnTo>
                  <a:pt x="337312" y="0"/>
                </a:lnTo>
                <a:close/>
              </a:path>
            </a:pathLst>
          </a:custGeom>
          <a:solidFill>
            <a:srgbClr val="000000"/>
          </a:solidFill>
        </p:spPr>
        <p:txBody>
          <a:bodyPr wrap="square" lIns="0" tIns="0" rIns="0" bIns="0" rtlCol="0">
            <a:noAutofit/>
          </a:bodyPr>
          <a:lstStyle/>
          <a:p>
            <a:endParaRPr/>
          </a:p>
        </p:txBody>
      </p:sp>
      <p:sp>
        <p:nvSpPr>
          <p:cNvPr id="40" name="object 39"/>
          <p:cNvSpPr txBox="1"/>
          <p:nvPr/>
        </p:nvSpPr>
        <p:spPr>
          <a:xfrm>
            <a:off x="563067" y="6247790"/>
            <a:ext cx="6888480" cy="230504"/>
          </a:xfrm>
          <a:prstGeom prst="rect">
            <a:avLst/>
          </a:prstGeom>
        </p:spPr>
        <p:txBody>
          <a:bodyPr vert="horz" wrap="square" lIns="0" tIns="0" rIns="0" bIns="0" rtlCol="0">
            <a:noAutofit/>
          </a:bodyPr>
          <a:lstStyle/>
          <a:p>
            <a:pPr marL="12700">
              <a:lnSpc>
                <a:spcPct val="100000"/>
              </a:lnSpc>
            </a:pPr>
            <a:r>
              <a:rPr sz="1500" spc="235" dirty="0">
                <a:solidFill>
                  <a:srgbClr val="FF0000"/>
                </a:solidFill>
                <a:latin typeface="微软雅黑"/>
                <a:cs typeface="微软雅黑"/>
              </a:rPr>
              <a:t>※注意</a:t>
            </a:r>
            <a:r>
              <a:rPr sz="1500" spc="0" dirty="0">
                <a:solidFill>
                  <a:srgbClr val="FF0000"/>
                </a:solidFill>
                <a:latin typeface="微软雅黑"/>
                <a:cs typeface="微软雅黑"/>
              </a:rPr>
              <a:t>：清洗过程中，不要将液体吹到风机侧！！</a:t>
            </a:r>
            <a:r>
              <a:rPr sz="1500" spc="0" dirty="0" err="1">
                <a:solidFill>
                  <a:srgbClr val="FF0000"/>
                </a:solidFill>
                <a:latin typeface="微软雅黑"/>
                <a:cs typeface="微软雅黑"/>
              </a:rPr>
              <a:t>水分进入风机会导致风机烧损</a:t>
            </a:r>
            <a:r>
              <a:rPr lang="zh-CN" altLang="en-US" sz="1500" spc="0" dirty="0">
                <a:solidFill>
                  <a:srgbClr val="FF0000"/>
                </a:solidFill>
                <a:latin typeface="微软雅黑"/>
                <a:cs typeface="微软雅黑"/>
              </a:rPr>
              <a:t>。</a:t>
            </a:r>
            <a:endParaRPr sz="1500" dirty="0">
              <a:latin typeface="微软雅黑"/>
              <a:cs typeface="微软雅黑"/>
            </a:endParaRPr>
          </a:p>
        </p:txBody>
      </p:sp>
    </p:spTree>
    <p:extLst>
      <p:ext uri="{BB962C8B-B14F-4D97-AF65-F5344CB8AC3E}">
        <p14:creationId xmlns:p14="http://schemas.microsoft.com/office/powerpoint/2010/main" val="3623936764"/>
      </p:ext>
    </p:extLst>
  </p:cSld>
  <p:clrMapOvr>
    <a:masterClrMapping/>
  </p:clrMapOvr>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9161780" y="1837689"/>
            <a:ext cx="2321052" cy="2188463"/>
          </a:xfrm>
          <a:prstGeom prst="rect">
            <a:avLst/>
          </a:prstGeom>
          <a:blipFill>
            <a:blip r:embed="rId2" cstate="print"/>
            <a:stretch>
              <a:fillRect/>
            </a:stretch>
          </a:blipFill>
        </p:spPr>
        <p:txBody>
          <a:bodyPr wrap="square" lIns="0" tIns="0" rIns="0" bIns="0" rtlCol="0">
            <a:noAutofit/>
          </a:bodyPr>
          <a:lstStyle/>
          <a:p>
            <a:endParaRPr/>
          </a:p>
        </p:txBody>
      </p:sp>
      <p:sp>
        <p:nvSpPr>
          <p:cNvPr id="4" name="object 4"/>
          <p:cNvSpPr/>
          <p:nvPr/>
        </p:nvSpPr>
        <p:spPr>
          <a:xfrm>
            <a:off x="646176" y="1588008"/>
            <a:ext cx="2618232" cy="1696212"/>
          </a:xfrm>
          <a:prstGeom prst="rect">
            <a:avLst/>
          </a:prstGeom>
          <a:blipFill>
            <a:blip r:embed="rId3" cstate="print"/>
            <a:stretch>
              <a:fillRect/>
            </a:stretch>
          </a:blipFill>
        </p:spPr>
        <p:txBody>
          <a:bodyPr wrap="square" lIns="0" tIns="0" rIns="0" bIns="0" rtlCol="0">
            <a:noAutofit/>
          </a:bodyPr>
          <a:lstStyle/>
          <a:p>
            <a:endParaRPr/>
          </a:p>
        </p:txBody>
      </p:sp>
      <p:sp>
        <p:nvSpPr>
          <p:cNvPr id="5" name="object 5"/>
          <p:cNvSpPr/>
          <p:nvPr/>
        </p:nvSpPr>
        <p:spPr>
          <a:xfrm>
            <a:off x="4221196" y="1876157"/>
            <a:ext cx="2382011" cy="1881124"/>
          </a:xfrm>
          <a:prstGeom prst="rect">
            <a:avLst/>
          </a:prstGeom>
          <a:blipFill>
            <a:blip r:embed="rId4" cstate="print"/>
            <a:stretch>
              <a:fillRect/>
            </a:stretch>
          </a:blipFill>
        </p:spPr>
        <p:txBody>
          <a:bodyPr wrap="square" lIns="0" tIns="0" rIns="0" bIns="0" rtlCol="0">
            <a:noAutofit/>
          </a:bodyPr>
          <a:lstStyle/>
          <a:p>
            <a:endParaRPr/>
          </a:p>
        </p:txBody>
      </p:sp>
      <p:sp>
        <p:nvSpPr>
          <p:cNvPr id="6" name="object 6"/>
          <p:cNvSpPr/>
          <p:nvPr/>
        </p:nvSpPr>
        <p:spPr>
          <a:xfrm>
            <a:off x="4572000" y="3671315"/>
            <a:ext cx="1790700" cy="2549652"/>
          </a:xfrm>
          <a:prstGeom prst="rect">
            <a:avLst/>
          </a:prstGeom>
          <a:blipFill>
            <a:blip r:embed="rId5" cstate="print"/>
            <a:stretch>
              <a:fillRect/>
            </a:stretch>
          </a:blipFill>
        </p:spPr>
        <p:txBody>
          <a:bodyPr wrap="square" lIns="0" tIns="0" rIns="0" bIns="0" rtlCol="0">
            <a:noAutofit/>
          </a:bodyPr>
          <a:lstStyle/>
          <a:p>
            <a:endParaRPr/>
          </a:p>
        </p:txBody>
      </p:sp>
      <p:sp>
        <p:nvSpPr>
          <p:cNvPr id="7" name="object 7"/>
          <p:cNvSpPr/>
          <p:nvPr/>
        </p:nvSpPr>
        <p:spPr>
          <a:xfrm>
            <a:off x="6058408" y="1480566"/>
            <a:ext cx="184276" cy="436372"/>
          </a:xfrm>
          <a:custGeom>
            <a:avLst/>
            <a:gdLst/>
            <a:ahLst/>
            <a:cxnLst/>
            <a:rect l="l" t="t" r="r" b="b"/>
            <a:pathLst>
              <a:path w="184276" h="436372">
                <a:moveTo>
                  <a:pt x="20700" y="294894"/>
                </a:moveTo>
                <a:lnTo>
                  <a:pt x="5079" y="298196"/>
                </a:lnTo>
                <a:lnTo>
                  <a:pt x="0" y="305943"/>
                </a:lnTo>
                <a:lnTo>
                  <a:pt x="1650" y="313817"/>
                </a:lnTo>
                <a:lnTo>
                  <a:pt x="27686" y="436372"/>
                </a:lnTo>
                <a:lnTo>
                  <a:pt x="53303" y="413766"/>
                </a:lnTo>
                <a:lnTo>
                  <a:pt x="50418" y="413766"/>
                </a:lnTo>
                <a:lnTo>
                  <a:pt x="22987" y="404622"/>
                </a:lnTo>
                <a:lnTo>
                  <a:pt x="39794" y="353817"/>
                </a:lnTo>
                <a:lnTo>
                  <a:pt x="30099" y="307721"/>
                </a:lnTo>
                <a:lnTo>
                  <a:pt x="28320" y="299974"/>
                </a:lnTo>
                <a:lnTo>
                  <a:pt x="20700" y="294894"/>
                </a:lnTo>
                <a:close/>
              </a:path>
              <a:path w="184276" h="436372">
                <a:moveTo>
                  <a:pt x="39794" y="353817"/>
                </a:moveTo>
                <a:lnTo>
                  <a:pt x="22987" y="404622"/>
                </a:lnTo>
                <a:lnTo>
                  <a:pt x="50418" y="413766"/>
                </a:lnTo>
                <a:lnTo>
                  <a:pt x="52939" y="406146"/>
                </a:lnTo>
                <a:lnTo>
                  <a:pt x="50800" y="406146"/>
                </a:lnTo>
                <a:lnTo>
                  <a:pt x="27050" y="398272"/>
                </a:lnTo>
                <a:lnTo>
                  <a:pt x="45686" y="381832"/>
                </a:lnTo>
                <a:lnTo>
                  <a:pt x="39794" y="353817"/>
                </a:lnTo>
                <a:close/>
              </a:path>
              <a:path w="184276" h="436372">
                <a:moveTo>
                  <a:pt x="108457" y="326517"/>
                </a:moveTo>
                <a:lnTo>
                  <a:pt x="67287" y="362777"/>
                </a:lnTo>
                <a:lnTo>
                  <a:pt x="50418" y="413766"/>
                </a:lnTo>
                <a:lnTo>
                  <a:pt x="53303" y="413766"/>
                </a:lnTo>
                <a:lnTo>
                  <a:pt x="121665" y="353441"/>
                </a:lnTo>
                <a:lnTo>
                  <a:pt x="127634" y="348107"/>
                </a:lnTo>
                <a:lnTo>
                  <a:pt x="128269" y="338963"/>
                </a:lnTo>
                <a:lnTo>
                  <a:pt x="117601" y="327025"/>
                </a:lnTo>
                <a:lnTo>
                  <a:pt x="108457" y="326517"/>
                </a:lnTo>
                <a:close/>
              </a:path>
              <a:path w="184276" h="436372">
                <a:moveTo>
                  <a:pt x="45686" y="381832"/>
                </a:moveTo>
                <a:lnTo>
                  <a:pt x="27050" y="398272"/>
                </a:lnTo>
                <a:lnTo>
                  <a:pt x="50800" y="406146"/>
                </a:lnTo>
                <a:lnTo>
                  <a:pt x="45686" y="381832"/>
                </a:lnTo>
                <a:close/>
              </a:path>
              <a:path w="184276" h="436372">
                <a:moveTo>
                  <a:pt x="67287" y="362777"/>
                </a:moveTo>
                <a:lnTo>
                  <a:pt x="45686" y="381832"/>
                </a:lnTo>
                <a:lnTo>
                  <a:pt x="50800" y="406146"/>
                </a:lnTo>
                <a:lnTo>
                  <a:pt x="52939" y="406146"/>
                </a:lnTo>
                <a:lnTo>
                  <a:pt x="67287" y="362777"/>
                </a:lnTo>
                <a:close/>
              </a:path>
              <a:path w="184276" h="436372">
                <a:moveTo>
                  <a:pt x="156844" y="0"/>
                </a:moveTo>
                <a:lnTo>
                  <a:pt x="39794" y="353817"/>
                </a:lnTo>
                <a:lnTo>
                  <a:pt x="45686" y="381832"/>
                </a:lnTo>
                <a:lnTo>
                  <a:pt x="67287" y="362777"/>
                </a:lnTo>
                <a:lnTo>
                  <a:pt x="184276" y="9144"/>
                </a:lnTo>
                <a:lnTo>
                  <a:pt x="156844" y="0"/>
                </a:lnTo>
                <a:close/>
              </a:path>
            </a:pathLst>
          </a:custGeom>
          <a:solidFill>
            <a:srgbClr val="FF0000"/>
          </a:solidFill>
        </p:spPr>
        <p:txBody>
          <a:bodyPr wrap="square" lIns="0" tIns="0" rIns="0" bIns="0" rtlCol="0">
            <a:noAutofit/>
          </a:bodyPr>
          <a:lstStyle/>
          <a:p>
            <a:endParaRPr/>
          </a:p>
        </p:txBody>
      </p:sp>
      <p:sp>
        <p:nvSpPr>
          <p:cNvPr id="8" name="object 8"/>
          <p:cNvSpPr txBox="1"/>
          <p:nvPr/>
        </p:nvSpPr>
        <p:spPr>
          <a:xfrm>
            <a:off x="237490" y="762610"/>
            <a:ext cx="7938322" cy="1250072"/>
          </a:xfrm>
          <a:prstGeom prst="rect">
            <a:avLst/>
          </a:prstGeom>
        </p:spPr>
        <p:txBody>
          <a:bodyPr vert="horz" wrap="square" lIns="0" tIns="0" rIns="0" bIns="0" rtlCol="0">
            <a:noAutofit/>
          </a:bodyPr>
          <a:lstStyle/>
          <a:p>
            <a:pPr marL="12700">
              <a:lnSpc>
                <a:spcPct val="100000"/>
              </a:lnSpc>
            </a:pPr>
            <a:r>
              <a:rPr sz="2000" u="heavy" spc="-100" dirty="0">
                <a:latin typeface="Arial"/>
                <a:cs typeface="Arial"/>
              </a:rPr>
              <a:t>2</a:t>
            </a:r>
            <a:r>
              <a:rPr sz="2000" u="heavy" spc="10" dirty="0">
                <a:latin typeface="微软雅黑"/>
                <a:cs typeface="微软雅黑"/>
              </a:rPr>
              <a:t>、蒸发器芯体清理方</a:t>
            </a:r>
            <a:r>
              <a:rPr sz="2000" u="heavy" spc="0" dirty="0">
                <a:latin typeface="微软雅黑"/>
                <a:cs typeface="微软雅黑"/>
              </a:rPr>
              <a:t>式二</a:t>
            </a:r>
            <a:endParaRPr sz="2000" dirty="0">
              <a:latin typeface="微软雅黑"/>
              <a:cs typeface="微软雅黑"/>
            </a:endParaRPr>
          </a:p>
          <a:p>
            <a:pPr marL="12700">
              <a:lnSpc>
                <a:spcPct val="100000"/>
              </a:lnSpc>
              <a:spcBef>
                <a:spcPts val="375"/>
              </a:spcBef>
            </a:pPr>
            <a:endParaRPr lang="en-US" sz="1600" spc="-10" dirty="0">
              <a:latin typeface="微软雅黑"/>
              <a:cs typeface="微软雅黑"/>
            </a:endParaRPr>
          </a:p>
          <a:p>
            <a:pPr marL="12700">
              <a:lnSpc>
                <a:spcPct val="100000"/>
              </a:lnSpc>
              <a:spcBef>
                <a:spcPts val="375"/>
              </a:spcBef>
            </a:pPr>
            <a:r>
              <a:rPr sz="1600" spc="-10" dirty="0" err="1">
                <a:latin typeface="微软雅黑"/>
                <a:cs typeface="微软雅黑"/>
              </a:rPr>
              <a:t>可将鼓风机側进行单独拆卸，</a:t>
            </a:r>
            <a:r>
              <a:rPr sz="1600" spc="0" dirty="0" err="1">
                <a:latin typeface="微软雅黑"/>
                <a:cs typeface="微软雅黑"/>
              </a:rPr>
              <a:t>可</a:t>
            </a:r>
            <a:r>
              <a:rPr sz="1600" spc="-10" dirty="0" err="1">
                <a:latin typeface="微软雅黑"/>
                <a:cs typeface="微软雅黑"/>
              </a:rPr>
              <a:t>从不</a:t>
            </a:r>
            <a:r>
              <a:rPr sz="1600" spc="0" dirty="0" err="1">
                <a:latin typeface="微软雅黑"/>
                <a:cs typeface="微软雅黑"/>
              </a:rPr>
              <a:t>同</a:t>
            </a:r>
            <a:r>
              <a:rPr sz="1600" spc="-10" dirty="0" err="1">
                <a:latin typeface="微软雅黑"/>
                <a:cs typeface="微软雅黑"/>
              </a:rPr>
              <a:t>方</a:t>
            </a:r>
            <a:r>
              <a:rPr sz="1600" spc="0" dirty="0" err="1">
                <a:latin typeface="微软雅黑"/>
                <a:cs typeface="微软雅黑"/>
              </a:rPr>
              <a:t>向</a:t>
            </a:r>
            <a:r>
              <a:rPr sz="1600" spc="-10" dirty="0" err="1">
                <a:latin typeface="微软雅黑"/>
                <a:cs typeface="微软雅黑"/>
              </a:rPr>
              <a:t>对芯</a:t>
            </a:r>
            <a:r>
              <a:rPr sz="1600" spc="0" dirty="0" err="1">
                <a:latin typeface="微软雅黑"/>
                <a:cs typeface="微软雅黑"/>
              </a:rPr>
              <a:t>体</a:t>
            </a:r>
            <a:r>
              <a:rPr sz="1600" spc="-10" dirty="0" err="1">
                <a:latin typeface="微软雅黑"/>
                <a:cs typeface="微软雅黑"/>
              </a:rPr>
              <a:t>进行</a:t>
            </a:r>
            <a:r>
              <a:rPr sz="1600" spc="0" dirty="0" err="1">
                <a:latin typeface="微软雅黑"/>
                <a:cs typeface="微软雅黑"/>
              </a:rPr>
              <a:t>除</a:t>
            </a:r>
            <a:r>
              <a:rPr sz="1600" spc="-10" dirty="0" err="1">
                <a:latin typeface="微软雅黑"/>
                <a:cs typeface="微软雅黑"/>
              </a:rPr>
              <a:t>尘</a:t>
            </a:r>
            <a:r>
              <a:rPr sz="1600" spc="0" dirty="0" err="1">
                <a:latin typeface="微软雅黑"/>
                <a:cs typeface="微软雅黑"/>
              </a:rPr>
              <a:t>清</a:t>
            </a:r>
            <a:r>
              <a:rPr sz="1600" spc="-20" dirty="0" err="1">
                <a:latin typeface="微软雅黑"/>
                <a:cs typeface="微软雅黑"/>
              </a:rPr>
              <a:t>理</a:t>
            </a:r>
            <a:endParaRPr sz="1600" dirty="0">
              <a:latin typeface="微软雅黑"/>
              <a:cs typeface="微软雅黑"/>
            </a:endParaRPr>
          </a:p>
          <a:p>
            <a:pPr marL="3957954" marR="12700" indent="1343025">
              <a:lnSpc>
                <a:spcPct val="129600"/>
              </a:lnSpc>
              <a:spcBef>
                <a:spcPts val="50"/>
              </a:spcBef>
            </a:pPr>
            <a:r>
              <a:rPr sz="1600" spc="-20" dirty="0" err="1">
                <a:latin typeface="微软雅黑"/>
                <a:cs typeface="微软雅黑"/>
              </a:rPr>
              <a:t>鼓风机側</a:t>
            </a:r>
            <a:r>
              <a:rPr sz="1600" spc="-15" dirty="0">
                <a:latin typeface="微软雅黑"/>
                <a:cs typeface="微软雅黑"/>
              </a:rPr>
              <a:t> </a:t>
            </a:r>
            <a:endParaRPr lang="en-US" sz="1600" spc="-15" dirty="0">
              <a:latin typeface="微软雅黑"/>
              <a:cs typeface="微软雅黑"/>
            </a:endParaRPr>
          </a:p>
        </p:txBody>
      </p:sp>
      <p:sp>
        <p:nvSpPr>
          <p:cNvPr id="9" name="object 9"/>
          <p:cNvSpPr/>
          <p:nvPr/>
        </p:nvSpPr>
        <p:spPr>
          <a:xfrm>
            <a:off x="4631816" y="1837689"/>
            <a:ext cx="303911" cy="523113"/>
          </a:xfrm>
          <a:custGeom>
            <a:avLst/>
            <a:gdLst/>
            <a:ahLst/>
            <a:cxnLst/>
            <a:rect l="l" t="t" r="r" b="b"/>
            <a:pathLst>
              <a:path w="303911" h="523113">
                <a:moveTo>
                  <a:pt x="201295" y="430530"/>
                </a:moveTo>
                <a:lnTo>
                  <a:pt x="192405" y="432815"/>
                </a:lnTo>
                <a:lnTo>
                  <a:pt x="184277" y="446532"/>
                </a:lnTo>
                <a:lnTo>
                  <a:pt x="186562" y="455422"/>
                </a:lnTo>
                <a:lnTo>
                  <a:pt x="301498" y="523113"/>
                </a:lnTo>
                <a:lnTo>
                  <a:pt x="301826" y="505079"/>
                </a:lnTo>
                <a:lnTo>
                  <a:pt x="274828" y="505079"/>
                </a:lnTo>
                <a:lnTo>
                  <a:pt x="248632" y="458292"/>
                </a:lnTo>
                <a:lnTo>
                  <a:pt x="208153" y="434467"/>
                </a:lnTo>
                <a:lnTo>
                  <a:pt x="201295" y="430530"/>
                </a:lnTo>
                <a:close/>
              </a:path>
              <a:path w="303911" h="523113">
                <a:moveTo>
                  <a:pt x="248632" y="458292"/>
                </a:moveTo>
                <a:lnTo>
                  <a:pt x="274828" y="505079"/>
                </a:lnTo>
                <a:lnTo>
                  <a:pt x="287806" y="497839"/>
                </a:lnTo>
                <a:lnTo>
                  <a:pt x="273050" y="497839"/>
                </a:lnTo>
                <a:lnTo>
                  <a:pt x="273490" y="472923"/>
                </a:lnTo>
                <a:lnTo>
                  <a:pt x="248632" y="458292"/>
                </a:lnTo>
                <a:close/>
              </a:path>
              <a:path w="303911" h="523113">
                <a:moveTo>
                  <a:pt x="281559" y="382905"/>
                </a:moveTo>
                <a:lnTo>
                  <a:pt x="274955" y="389255"/>
                </a:lnTo>
                <a:lnTo>
                  <a:pt x="273995" y="444365"/>
                </a:lnTo>
                <a:lnTo>
                  <a:pt x="300100" y="490982"/>
                </a:lnTo>
                <a:lnTo>
                  <a:pt x="274828" y="505079"/>
                </a:lnTo>
                <a:lnTo>
                  <a:pt x="301826" y="505079"/>
                </a:lnTo>
                <a:lnTo>
                  <a:pt x="303784" y="397763"/>
                </a:lnTo>
                <a:lnTo>
                  <a:pt x="303911" y="389763"/>
                </a:lnTo>
                <a:lnTo>
                  <a:pt x="297561" y="383159"/>
                </a:lnTo>
                <a:lnTo>
                  <a:pt x="281559" y="382905"/>
                </a:lnTo>
                <a:close/>
              </a:path>
              <a:path w="303911" h="523113">
                <a:moveTo>
                  <a:pt x="273490" y="472923"/>
                </a:moveTo>
                <a:lnTo>
                  <a:pt x="273050" y="497839"/>
                </a:lnTo>
                <a:lnTo>
                  <a:pt x="294894" y="485521"/>
                </a:lnTo>
                <a:lnTo>
                  <a:pt x="273490" y="472923"/>
                </a:lnTo>
                <a:close/>
              </a:path>
              <a:path w="303911" h="523113">
                <a:moveTo>
                  <a:pt x="273995" y="444365"/>
                </a:moveTo>
                <a:lnTo>
                  <a:pt x="273490" y="472923"/>
                </a:lnTo>
                <a:lnTo>
                  <a:pt x="294894" y="485521"/>
                </a:lnTo>
                <a:lnTo>
                  <a:pt x="273050" y="497839"/>
                </a:lnTo>
                <a:lnTo>
                  <a:pt x="287806" y="497839"/>
                </a:lnTo>
                <a:lnTo>
                  <a:pt x="300100" y="490982"/>
                </a:lnTo>
                <a:lnTo>
                  <a:pt x="273995" y="444365"/>
                </a:lnTo>
                <a:close/>
              </a:path>
              <a:path w="303911" h="523113">
                <a:moveTo>
                  <a:pt x="25146" y="0"/>
                </a:moveTo>
                <a:lnTo>
                  <a:pt x="0" y="14224"/>
                </a:lnTo>
                <a:lnTo>
                  <a:pt x="248632" y="458292"/>
                </a:lnTo>
                <a:lnTo>
                  <a:pt x="273490" y="472923"/>
                </a:lnTo>
                <a:lnTo>
                  <a:pt x="273995" y="444365"/>
                </a:lnTo>
                <a:lnTo>
                  <a:pt x="25146" y="0"/>
                </a:lnTo>
                <a:close/>
              </a:path>
            </a:pathLst>
          </a:custGeom>
          <a:solidFill>
            <a:srgbClr val="FF0000"/>
          </a:solidFill>
        </p:spPr>
        <p:txBody>
          <a:bodyPr wrap="square" lIns="0" tIns="0" rIns="0" bIns="0" rtlCol="0">
            <a:noAutofit/>
          </a:bodyPr>
          <a:lstStyle/>
          <a:p>
            <a:endParaRPr/>
          </a:p>
        </p:txBody>
      </p:sp>
      <p:sp>
        <p:nvSpPr>
          <p:cNvPr id="10" name="object 10"/>
          <p:cNvSpPr/>
          <p:nvPr/>
        </p:nvSpPr>
        <p:spPr>
          <a:xfrm>
            <a:off x="3445002" y="2454401"/>
            <a:ext cx="752856" cy="441960"/>
          </a:xfrm>
          <a:custGeom>
            <a:avLst/>
            <a:gdLst/>
            <a:ahLst/>
            <a:cxnLst/>
            <a:rect l="l" t="t" r="r" b="b"/>
            <a:pathLst>
              <a:path w="752856" h="441960">
                <a:moveTo>
                  <a:pt x="0" y="110489"/>
                </a:moveTo>
                <a:lnTo>
                  <a:pt x="472059" y="110489"/>
                </a:lnTo>
                <a:lnTo>
                  <a:pt x="472059" y="0"/>
                </a:lnTo>
                <a:lnTo>
                  <a:pt x="752856" y="220980"/>
                </a:lnTo>
                <a:lnTo>
                  <a:pt x="472059" y="441960"/>
                </a:lnTo>
                <a:lnTo>
                  <a:pt x="472059" y="331470"/>
                </a:lnTo>
                <a:lnTo>
                  <a:pt x="0" y="331470"/>
                </a:lnTo>
                <a:lnTo>
                  <a:pt x="0" y="110489"/>
                </a:lnTo>
                <a:close/>
              </a:path>
            </a:pathLst>
          </a:custGeom>
          <a:ln w="25908">
            <a:solidFill>
              <a:srgbClr val="0000FF"/>
            </a:solidFill>
          </a:ln>
        </p:spPr>
        <p:txBody>
          <a:bodyPr wrap="square" lIns="0" tIns="0" rIns="0" bIns="0" rtlCol="0">
            <a:noAutofit/>
          </a:bodyPr>
          <a:lstStyle/>
          <a:p>
            <a:endParaRPr/>
          </a:p>
        </p:txBody>
      </p:sp>
      <p:sp>
        <p:nvSpPr>
          <p:cNvPr id="11" name="object 11"/>
          <p:cNvSpPr/>
          <p:nvPr/>
        </p:nvSpPr>
        <p:spPr>
          <a:xfrm>
            <a:off x="4789170" y="3358134"/>
            <a:ext cx="441959" cy="629411"/>
          </a:xfrm>
          <a:custGeom>
            <a:avLst/>
            <a:gdLst/>
            <a:ahLst/>
            <a:cxnLst/>
            <a:rect l="l" t="t" r="r" b="b"/>
            <a:pathLst>
              <a:path w="441959" h="629411">
                <a:moveTo>
                  <a:pt x="331469" y="0"/>
                </a:moveTo>
                <a:lnTo>
                  <a:pt x="331469" y="348614"/>
                </a:lnTo>
                <a:lnTo>
                  <a:pt x="441959" y="348614"/>
                </a:lnTo>
                <a:lnTo>
                  <a:pt x="220979" y="629411"/>
                </a:lnTo>
                <a:lnTo>
                  <a:pt x="0" y="348614"/>
                </a:lnTo>
                <a:lnTo>
                  <a:pt x="110489" y="348614"/>
                </a:lnTo>
                <a:lnTo>
                  <a:pt x="110489" y="0"/>
                </a:lnTo>
                <a:lnTo>
                  <a:pt x="331469" y="0"/>
                </a:lnTo>
                <a:close/>
              </a:path>
            </a:pathLst>
          </a:custGeom>
          <a:ln w="25908">
            <a:solidFill>
              <a:srgbClr val="0000FF"/>
            </a:solidFill>
          </a:ln>
        </p:spPr>
        <p:txBody>
          <a:bodyPr wrap="square" lIns="0" tIns="0" rIns="0" bIns="0" rtlCol="0">
            <a:noAutofit/>
          </a:bodyPr>
          <a:lstStyle/>
          <a:p>
            <a:endParaRPr/>
          </a:p>
        </p:txBody>
      </p:sp>
      <p:sp>
        <p:nvSpPr>
          <p:cNvPr id="12" name="object 12"/>
          <p:cNvSpPr/>
          <p:nvPr/>
        </p:nvSpPr>
        <p:spPr>
          <a:xfrm>
            <a:off x="6086094" y="3974846"/>
            <a:ext cx="413384" cy="239903"/>
          </a:xfrm>
          <a:custGeom>
            <a:avLst/>
            <a:gdLst/>
            <a:ahLst/>
            <a:cxnLst/>
            <a:rect l="l" t="t" r="r" b="b"/>
            <a:pathLst>
              <a:path w="413384" h="239902">
                <a:moveTo>
                  <a:pt x="77342" y="119887"/>
                </a:moveTo>
                <a:lnTo>
                  <a:pt x="68452" y="122173"/>
                </a:lnTo>
                <a:lnTo>
                  <a:pt x="64388" y="129031"/>
                </a:lnTo>
                <a:lnTo>
                  <a:pt x="0" y="236600"/>
                </a:lnTo>
                <a:lnTo>
                  <a:pt x="133222" y="239902"/>
                </a:lnTo>
                <a:lnTo>
                  <a:pt x="138069" y="235330"/>
                </a:lnTo>
                <a:lnTo>
                  <a:pt x="32130" y="235330"/>
                </a:lnTo>
                <a:lnTo>
                  <a:pt x="18160" y="210057"/>
                </a:lnTo>
                <a:lnTo>
                  <a:pt x="65031" y="184234"/>
                </a:lnTo>
                <a:lnTo>
                  <a:pt x="89153" y="143890"/>
                </a:lnTo>
                <a:lnTo>
                  <a:pt x="93217" y="137032"/>
                </a:lnTo>
                <a:lnTo>
                  <a:pt x="91058" y="128142"/>
                </a:lnTo>
                <a:lnTo>
                  <a:pt x="84200" y="123951"/>
                </a:lnTo>
                <a:lnTo>
                  <a:pt x="77342" y="119887"/>
                </a:lnTo>
                <a:close/>
              </a:path>
              <a:path w="413384" h="239902">
                <a:moveTo>
                  <a:pt x="65031" y="184234"/>
                </a:moveTo>
                <a:lnTo>
                  <a:pt x="18160" y="210057"/>
                </a:lnTo>
                <a:lnTo>
                  <a:pt x="32130" y="235330"/>
                </a:lnTo>
                <a:lnTo>
                  <a:pt x="41587" y="230123"/>
                </a:lnTo>
                <a:lnTo>
                  <a:pt x="37591" y="230123"/>
                </a:lnTo>
                <a:lnTo>
                  <a:pt x="25526" y="208279"/>
                </a:lnTo>
                <a:lnTo>
                  <a:pt x="50653" y="208279"/>
                </a:lnTo>
                <a:lnTo>
                  <a:pt x="65031" y="184234"/>
                </a:lnTo>
                <a:close/>
              </a:path>
              <a:path w="413384" h="239902">
                <a:moveTo>
                  <a:pt x="78928" y="209562"/>
                </a:moveTo>
                <a:lnTo>
                  <a:pt x="32130" y="235330"/>
                </a:lnTo>
                <a:lnTo>
                  <a:pt x="138069" y="235330"/>
                </a:lnTo>
                <a:lnTo>
                  <a:pt x="139953" y="233552"/>
                </a:lnTo>
                <a:lnTo>
                  <a:pt x="140080" y="225551"/>
                </a:lnTo>
                <a:lnTo>
                  <a:pt x="140334" y="217550"/>
                </a:lnTo>
                <a:lnTo>
                  <a:pt x="133984" y="210946"/>
                </a:lnTo>
                <a:lnTo>
                  <a:pt x="78928" y="209562"/>
                </a:lnTo>
                <a:close/>
              </a:path>
              <a:path w="413384" h="239902">
                <a:moveTo>
                  <a:pt x="25526" y="208279"/>
                </a:moveTo>
                <a:lnTo>
                  <a:pt x="37591" y="230123"/>
                </a:lnTo>
                <a:lnTo>
                  <a:pt x="50297" y="208874"/>
                </a:lnTo>
                <a:lnTo>
                  <a:pt x="25526" y="208279"/>
                </a:lnTo>
                <a:close/>
              </a:path>
              <a:path w="413384" h="239902">
                <a:moveTo>
                  <a:pt x="50297" y="208874"/>
                </a:moveTo>
                <a:lnTo>
                  <a:pt x="37591" y="230123"/>
                </a:lnTo>
                <a:lnTo>
                  <a:pt x="41587" y="230123"/>
                </a:lnTo>
                <a:lnTo>
                  <a:pt x="78928" y="209562"/>
                </a:lnTo>
                <a:lnTo>
                  <a:pt x="50297" y="208874"/>
                </a:lnTo>
                <a:close/>
              </a:path>
              <a:path w="413384" h="239902">
                <a:moveTo>
                  <a:pt x="399414" y="0"/>
                </a:moveTo>
                <a:lnTo>
                  <a:pt x="65031" y="184234"/>
                </a:lnTo>
                <a:lnTo>
                  <a:pt x="50297" y="208874"/>
                </a:lnTo>
                <a:lnTo>
                  <a:pt x="78928" y="209562"/>
                </a:lnTo>
                <a:lnTo>
                  <a:pt x="413384" y="25399"/>
                </a:lnTo>
                <a:lnTo>
                  <a:pt x="399414" y="0"/>
                </a:lnTo>
                <a:close/>
              </a:path>
              <a:path w="413384" h="239902">
                <a:moveTo>
                  <a:pt x="50653" y="208279"/>
                </a:moveTo>
                <a:lnTo>
                  <a:pt x="25526" y="208279"/>
                </a:lnTo>
                <a:lnTo>
                  <a:pt x="50297" y="208874"/>
                </a:lnTo>
                <a:lnTo>
                  <a:pt x="50653" y="208279"/>
                </a:lnTo>
                <a:close/>
              </a:path>
            </a:pathLst>
          </a:custGeom>
          <a:solidFill>
            <a:srgbClr val="FF0000"/>
          </a:solidFill>
        </p:spPr>
        <p:txBody>
          <a:bodyPr wrap="square" lIns="0" tIns="0" rIns="0" bIns="0" rtlCol="0">
            <a:noAutofit/>
          </a:bodyPr>
          <a:lstStyle/>
          <a:p>
            <a:endParaRPr/>
          </a:p>
        </p:txBody>
      </p:sp>
      <p:sp>
        <p:nvSpPr>
          <p:cNvPr id="13" name="object 13"/>
          <p:cNvSpPr/>
          <p:nvPr/>
        </p:nvSpPr>
        <p:spPr>
          <a:xfrm>
            <a:off x="5979414" y="4199001"/>
            <a:ext cx="520064" cy="311150"/>
          </a:xfrm>
          <a:custGeom>
            <a:avLst/>
            <a:gdLst/>
            <a:ahLst/>
            <a:cxnLst/>
            <a:rect l="l" t="t" r="r" b="b"/>
            <a:pathLst>
              <a:path w="520064" h="311150">
                <a:moveTo>
                  <a:pt x="74549" y="192531"/>
                </a:moveTo>
                <a:lnTo>
                  <a:pt x="65659" y="195072"/>
                </a:lnTo>
                <a:lnTo>
                  <a:pt x="61722" y="201930"/>
                </a:lnTo>
                <a:lnTo>
                  <a:pt x="0" y="311023"/>
                </a:lnTo>
                <a:lnTo>
                  <a:pt x="133350" y="311150"/>
                </a:lnTo>
                <a:lnTo>
                  <a:pt x="135382" y="309118"/>
                </a:lnTo>
                <a:lnTo>
                  <a:pt x="32003" y="309118"/>
                </a:lnTo>
                <a:lnTo>
                  <a:pt x="17525" y="284099"/>
                </a:lnTo>
                <a:lnTo>
                  <a:pt x="63798" y="257156"/>
                </a:lnTo>
                <a:lnTo>
                  <a:pt x="86995" y="216281"/>
                </a:lnTo>
                <a:lnTo>
                  <a:pt x="90932" y="209296"/>
                </a:lnTo>
                <a:lnTo>
                  <a:pt x="88519" y="200406"/>
                </a:lnTo>
                <a:lnTo>
                  <a:pt x="74549" y="192531"/>
                </a:lnTo>
                <a:close/>
              </a:path>
              <a:path w="520064" h="311150">
                <a:moveTo>
                  <a:pt x="63798" y="257156"/>
                </a:moveTo>
                <a:lnTo>
                  <a:pt x="17525" y="284099"/>
                </a:lnTo>
                <a:lnTo>
                  <a:pt x="32003" y="309118"/>
                </a:lnTo>
                <a:lnTo>
                  <a:pt x="41171" y="303784"/>
                </a:lnTo>
                <a:lnTo>
                  <a:pt x="37337" y="303784"/>
                </a:lnTo>
                <a:lnTo>
                  <a:pt x="24764" y="282067"/>
                </a:lnTo>
                <a:lnTo>
                  <a:pt x="49662" y="282067"/>
                </a:lnTo>
                <a:lnTo>
                  <a:pt x="63798" y="257156"/>
                </a:lnTo>
                <a:close/>
              </a:path>
              <a:path w="520064" h="311150">
                <a:moveTo>
                  <a:pt x="78388" y="282129"/>
                </a:moveTo>
                <a:lnTo>
                  <a:pt x="32003" y="309118"/>
                </a:lnTo>
                <a:lnTo>
                  <a:pt x="135382" y="309118"/>
                </a:lnTo>
                <a:lnTo>
                  <a:pt x="139826" y="304673"/>
                </a:lnTo>
                <a:lnTo>
                  <a:pt x="139826" y="288671"/>
                </a:lnTo>
                <a:lnTo>
                  <a:pt x="133350" y="282194"/>
                </a:lnTo>
                <a:lnTo>
                  <a:pt x="78388" y="282129"/>
                </a:lnTo>
                <a:close/>
              </a:path>
              <a:path w="520064" h="311150">
                <a:moveTo>
                  <a:pt x="24764" y="282067"/>
                </a:moveTo>
                <a:lnTo>
                  <a:pt x="37337" y="303784"/>
                </a:lnTo>
                <a:lnTo>
                  <a:pt x="49645" y="282096"/>
                </a:lnTo>
                <a:lnTo>
                  <a:pt x="24764" y="282067"/>
                </a:lnTo>
                <a:close/>
              </a:path>
              <a:path w="520064" h="311150">
                <a:moveTo>
                  <a:pt x="49645" y="282096"/>
                </a:moveTo>
                <a:lnTo>
                  <a:pt x="37337" y="303784"/>
                </a:lnTo>
                <a:lnTo>
                  <a:pt x="41171" y="303784"/>
                </a:lnTo>
                <a:lnTo>
                  <a:pt x="78388" y="282129"/>
                </a:lnTo>
                <a:lnTo>
                  <a:pt x="49645" y="282096"/>
                </a:lnTo>
                <a:close/>
              </a:path>
              <a:path w="520064" h="311150">
                <a:moveTo>
                  <a:pt x="505460" y="0"/>
                </a:moveTo>
                <a:lnTo>
                  <a:pt x="63798" y="257156"/>
                </a:lnTo>
                <a:lnTo>
                  <a:pt x="49645" y="282096"/>
                </a:lnTo>
                <a:lnTo>
                  <a:pt x="78388" y="282129"/>
                </a:lnTo>
                <a:lnTo>
                  <a:pt x="520064" y="25146"/>
                </a:lnTo>
                <a:lnTo>
                  <a:pt x="505460" y="0"/>
                </a:lnTo>
                <a:close/>
              </a:path>
              <a:path w="520064" h="311150">
                <a:moveTo>
                  <a:pt x="49662" y="282067"/>
                </a:moveTo>
                <a:lnTo>
                  <a:pt x="24764" y="282067"/>
                </a:lnTo>
                <a:lnTo>
                  <a:pt x="49645" y="282096"/>
                </a:lnTo>
                <a:close/>
              </a:path>
            </a:pathLst>
          </a:custGeom>
          <a:solidFill>
            <a:srgbClr val="FF0000"/>
          </a:solidFill>
        </p:spPr>
        <p:txBody>
          <a:bodyPr wrap="square" lIns="0" tIns="0" rIns="0" bIns="0" rtlCol="0">
            <a:noAutofit/>
          </a:bodyPr>
          <a:lstStyle/>
          <a:p>
            <a:endParaRPr/>
          </a:p>
        </p:txBody>
      </p:sp>
      <p:sp>
        <p:nvSpPr>
          <p:cNvPr id="14" name="object 14"/>
          <p:cNvSpPr/>
          <p:nvPr/>
        </p:nvSpPr>
        <p:spPr>
          <a:xfrm>
            <a:off x="468630" y="4399026"/>
            <a:ext cx="3352798" cy="1530096"/>
          </a:xfrm>
          <a:custGeom>
            <a:avLst/>
            <a:gdLst/>
            <a:ahLst/>
            <a:cxnLst/>
            <a:rect l="l" t="t" r="r" b="b"/>
            <a:pathLst>
              <a:path w="3352798" h="1530096">
                <a:moveTo>
                  <a:pt x="3226815" y="0"/>
                </a:moveTo>
                <a:lnTo>
                  <a:pt x="125558" y="0"/>
                </a:lnTo>
                <a:lnTo>
                  <a:pt x="83196" y="7459"/>
                </a:lnTo>
                <a:lnTo>
                  <a:pt x="47011" y="27825"/>
                </a:lnTo>
                <a:lnTo>
                  <a:pt x="19537" y="58567"/>
                </a:lnTo>
                <a:lnTo>
                  <a:pt x="3313" y="97153"/>
                </a:lnTo>
                <a:lnTo>
                  <a:pt x="0" y="1404568"/>
                </a:lnTo>
                <a:lnTo>
                  <a:pt x="899" y="1419215"/>
                </a:lnTo>
                <a:lnTo>
                  <a:pt x="12954" y="1459790"/>
                </a:lnTo>
                <a:lnTo>
                  <a:pt x="37073" y="1493345"/>
                </a:lnTo>
                <a:lnTo>
                  <a:pt x="70720" y="1517344"/>
                </a:lnTo>
                <a:lnTo>
                  <a:pt x="111359" y="1529252"/>
                </a:lnTo>
                <a:lnTo>
                  <a:pt x="126021" y="1530096"/>
                </a:lnTo>
                <a:lnTo>
                  <a:pt x="3227277" y="1530095"/>
                </a:lnTo>
                <a:lnTo>
                  <a:pt x="3269634" y="1522632"/>
                </a:lnTo>
                <a:lnTo>
                  <a:pt x="3305809" y="1502255"/>
                </a:lnTo>
                <a:lnTo>
                  <a:pt x="3333271" y="1471501"/>
                </a:lnTo>
                <a:lnTo>
                  <a:pt x="3349487" y="1432906"/>
                </a:lnTo>
                <a:lnTo>
                  <a:pt x="3352798" y="125552"/>
                </a:lnTo>
                <a:lnTo>
                  <a:pt x="3351906" y="110900"/>
                </a:lnTo>
                <a:lnTo>
                  <a:pt x="3339869" y="70312"/>
                </a:lnTo>
                <a:lnTo>
                  <a:pt x="3315764" y="36752"/>
                </a:lnTo>
                <a:lnTo>
                  <a:pt x="3282123" y="12751"/>
                </a:lnTo>
                <a:lnTo>
                  <a:pt x="3241480" y="843"/>
                </a:lnTo>
                <a:lnTo>
                  <a:pt x="3226815" y="0"/>
                </a:lnTo>
                <a:close/>
              </a:path>
            </a:pathLst>
          </a:custGeom>
          <a:solidFill>
            <a:srgbClr val="FFFF99"/>
          </a:solidFill>
        </p:spPr>
        <p:txBody>
          <a:bodyPr wrap="square" lIns="0" tIns="0" rIns="0" bIns="0" rtlCol="0">
            <a:noAutofit/>
          </a:bodyPr>
          <a:lstStyle/>
          <a:p>
            <a:endParaRPr/>
          </a:p>
        </p:txBody>
      </p:sp>
      <p:sp>
        <p:nvSpPr>
          <p:cNvPr id="15" name="object 15"/>
          <p:cNvSpPr/>
          <p:nvPr/>
        </p:nvSpPr>
        <p:spPr>
          <a:xfrm>
            <a:off x="468630" y="4399026"/>
            <a:ext cx="3352800" cy="1530096"/>
          </a:xfrm>
          <a:custGeom>
            <a:avLst/>
            <a:gdLst/>
            <a:ahLst/>
            <a:cxnLst/>
            <a:rect l="l" t="t" r="r" b="b"/>
            <a:pathLst>
              <a:path w="3352800" h="1530096">
                <a:moveTo>
                  <a:pt x="0" y="125984"/>
                </a:moveTo>
                <a:lnTo>
                  <a:pt x="7315" y="83576"/>
                </a:lnTo>
                <a:lnTo>
                  <a:pt x="27571" y="47323"/>
                </a:lnTo>
                <a:lnTo>
                  <a:pt x="58231" y="19758"/>
                </a:lnTo>
                <a:lnTo>
                  <a:pt x="96757" y="3413"/>
                </a:lnTo>
                <a:lnTo>
                  <a:pt x="3226816" y="0"/>
                </a:lnTo>
                <a:lnTo>
                  <a:pt x="3241481" y="843"/>
                </a:lnTo>
                <a:lnTo>
                  <a:pt x="3282124" y="12751"/>
                </a:lnTo>
                <a:lnTo>
                  <a:pt x="3315765" y="36752"/>
                </a:lnTo>
                <a:lnTo>
                  <a:pt x="3339870" y="70312"/>
                </a:lnTo>
                <a:lnTo>
                  <a:pt x="3351906" y="110900"/>
                </a:lnTo>
                <a:lnTo>
                  <a:pt x="3352800" y="1404073"/>
                </a:lnTo>
                <a:lnTo>
                  <a:pt x="3351956" y="1418737"/>
                </a:lnTo>
                <a:lnTo>
                  <a:pt x="3340052" y="1459382"/>
                </a:lnTo>
                <a:lnTo>
                  <a:pt x="3316058" y="1493031"/>
                </a:lnTo>
                <a:lnTo>
                  <a:pt x="3282505" y="1517149"/>
                </a:lnTo>
                <a:lnTo>
                  <a:pt x="3241928" y="1529198"/>
                </a:lnTo>
                <a:lnTo>
                  <a:pt x="126022" y="1530096"/>
                </a:lnTo>
                <a:lnTo>
                  <a:pt x="111360" y="1529252"/>
                </a:lnTo>
                <a:lnTo>
                  <a:pt x="70721" y="1517344"/>
                </a:lnTo>
                <a:lnTo>
                  <a:pt x="37074" y="1493345"/>
                </a:lnTo>
                <a:lnTo>
                  <a:pt x="12955" y="1459790"/>
                </a:lnTo>
                <a:lnTo>
                  <a:pt x="900" y="1419215"/>
                </a:lnTo>
                <a:lnTo>
                  <a:pt x="0" y="125984"/>
                </a:lnTo>
                <a:close/>
              </a:path>
            </a:pathLst>
          </a:custGeom>
          <a:ln w="25908">
            <a:solidFill>
              <a:srgbClr val="FF9900"/>
            </a:solidFill>
          </a:ln>
        </p:spPr>
        <p:txBody>
          <a:bodyPr wrap="square" lIns="0" tIns="0" rIns="0" bIns="0" rtlCol="0">
            <a:noAutofit/>
          </a:bodyPr>
          <a:lstStyle/>
          <a:p>
            <a:endParaRPr/>
          </a:p>
        </p:txBody>
      </p:sp>
      <p:sp>
        <p:nvSpPr>
          <p:cNvPr id="16" name="object 16"/>
          <p:cNvSpPr/>
          <p:nvPr/>
        </p:nvSpPr>
        <p:spPr>
          <a:xfrm>
            <a:off x="636269" y="4179570"/>
            <a:ext cx="815340" cy="367283"/>
          </a:xfrm>
          <a:custGeom>
            <a:avLst/>
            <a:gdLst/>
            <a:ahLst/>
            <a:cxnLst/>
            <a:rect l="l" t="t" r="r" b="b"/>
            <a:pathLst>
              <a:path w="815340" h="367283">
                <a:moveTo>
                  <a:pt x="0" y="367283"/>
                </a:moveTo>
                <a:lnTo>
                  <a:pt x="815340" y="367283"/>
                </a:lnTo>
                <a:lnTo>
                  <a:pt x="815340" y="0"/>
                </a:lnTo>
                <a:lnTo>
                  <a:pt x="0" y="0"/>
                </a:lnTo>
                <a:lnTo>
                  <a:pt x="0" y="367283"/>
                </a:lnTo>
                <a:close/>
              </a:path>
            </a:pathLst>
          </a:custGeom>
          <a:solidFill>
            <a:srgbClr val="66FF66"/>
          </a:solidFill>
        </p:spPr>
        <p:txBody>
          <a:bodyPr wrap="square" lIns="0" tIns="0" rIns="0" bIns="0" rtlCol="0">
            <a:noAutofit/>
          </a:bodyPr>
          <a:lstStyle/>
          <a:p>
            <a:endParaRPr/>
          </a:p>
        </p:txBody>
      </p:sp>
      <p:sp>
        <p:nvSpPr>
          <p:cNvPr id="17" name="object 17"/>
          <p:cNvSpPr/>
          <p:nvPr/>
        </p:nvSpPr>
        <p:spPr>
          <a:xfrm>
            <a:off x="636269" y="4179570"/>
            <a:ext cx="815340" cy="367283"/>
          </a:xfrm>
          <a:custGeom>
            <a:avLst/>
            <a:gdLst/>
            <a:ahLst/>
            <a:cxnLst/>
            <a:rect l="l" t="t" r="r" b="b"/>
            <a:pathLst>
              <a:path w="815340" h="367283">
                <a:moveTo>
                  <a:pt x="0" y="367283"/>
                </a:moveTo>
                <a:lnTo>
                  <a:pt x="815340" y="367283"/>
                </a:lnTo>
                <a:lnTo>
                  <a:pt x="815340" y="0"/>
                </a:lnTo>
                <a:lnTo>
                  <a:pt x="0" y="0"/>
                </a:lnTo>
                <a:lnTo>
                  <a:pt x="0" y="367283"/>
                </a:lnTo>
                <a:close/>
              </a:path>
            </a:pathLst>
          </a:custGeom>
          <a:ln w="25908">
            <a:solidFill>
              <a:srgbClr val="008000"/>
            </a:solidFill>
          </a:ln>
        </p:spPr>
        <p:txBody>
          <a:bodyPr wrap="square" lIns="0" tIns="0" rIns="0" bIns="0" rtlCol="0">
            <a:noAutofit/>
          </a:bodyPr>
          <a:lstStyle/>
          <a:p>
            <a:endParaRPr/>
          </a:p>
        </p:txBody>
      </p:sp>
      <p:sp>
        <p:nvSpPr>
          <p:cNvPr id="18" name="object 18"/>
          <p:cNvSpPr/>
          <p:nvPr/>
        </p:nvSpPr>
        <p:spPr>
          <a:xfrm>
            <a:off x="669036" y="4151388"/>
            <a:ext cx="765809" cy="511289"/>
          </a:xfrm>
          <a:prstGeom prst="rect">
            <a:avLst/>
          </a:prstGeom>
          <a:blipFill>
            <a:blip r:embed="rId6" cstate="print"/>
            <a:stretch>
              <a:fillRect/>
            </a:stretch>
          </a:blipFill>
        </p:spPr>
        <p:txBody>
          <a:bodyPr wrap="square" lIns="0" tIns="0" rIns="0" bIns="0" rtlCol="0">
            <a:noAutofit/>
          </a:bodyPr>
          <a:lstStyle/>
          <a:p>
            <a:endParaRPr/>
          </a:p>
        </p:txBody>
      </p:sp>
      <p:sp>
        <p:nvSpPr>
          <p:cNvPr id="19" name="object 19"/>
          <p:cNvSpPr txBox="1"/>
          <p:nvPr/>
        </p:nvSpPr>
        <p:spPr>
          <a:xfrm>
            <a:off x="584098" y="3175733"/>
            <a:ext cx="8580755" cy="1858645"/>
          </a:xfrm>
          <a:prstGeom prst="rect">
            <a:avLst/>
          </a:prstGeom>
        </p:spPr>
        <p:txBody>
          <a:bodyPr vert="horz" wrap="square" lIns="0" tIns="0" rIns="0" bIns="0" rtlCol="0">
            <a:noAutofit/>
          </a:bodyPr>
          <a:lstStyle/>
          <a:p>
            <a:pPr marL="6336030" marR="12700">
              <a:lnSpc>
                <a:spcPct val="100000"/>
              </a:lnSpc>
            </a:pPr>
            <a:r>
              <a:rPr sz="1600" spc="90" dirty="0">
                <a:latin typeface="Arial"/>
                <a:cs typeface="Arial"/>
              </a:rPr>
              <a:t>2)</a:t>
            </a:r>
            <a:r>
              <a:rPr sz="1600" spc="-20" dirty="0">
                <a:latin typeface="微软雅黑"/>
                <a:cs typeface="微软雅黑"/>
              </a:rPr>
              <a:t>、螺钉拆除后，即可将</a:t>
            </a:r>
            <a:r>
              <a:rPr sz="1600" spc="-15" dirty="0">
                <a:latin typeface="微软雅黑"/>
                <a:cs typeface="微软雅黑"/>
              </a:rPr>
              <a:t> 蒸发器側和鼓风机側 进行分离</a:t>
            </a:r>
            <a:endParaRPr sz="1600" dirty="0">
              <a:latin typeface="微软雅黑"/>
              <a:cs typeface="微软雅黑"/>
            </a:endParaRPr>
          </a:p>
          <a:p>
            <a:pPr marL="12700">
              <a:lnSpc>
                <a:spcPts val="1525"/>
              </a:lnSpc>
            </a:pPr>
            <a:r>
              <a:rPr sz="1600" spc="90" dirty="0">
                <a:latin typeface="Arial"/>
                <a:cs typeface="Arial"/>
              </a:rPr>
              <a:t>1)</a:t>
            </a:r>
            <a:r>
              <a:rPr sz="1600" spc="-20" dirty="0">
                <a:latin typeface="微软雅黑"/>
                <a:cs typeface="微软雅黑"/>
              </a:rPr>
              <a:t>、首先将连接用的两颗红色螺钉拆除</a:t>
            </a:r>
            <a:endParaRPr sz="1600" dirty="0">
              <a:latin typeface="微软雅黑"/>
              <a:cs typeface="微软雅黑"/>
            </a:endParaRPr>
          </a:p>
          <a:p>
            <a:pPr>
              <a:lnSpc>
                <a:spcPts val="500"/>
              </a:lnSpc>
              <a:spcBef>
                <a:spcPts val="38"/>
              </a:spcBef>
            </a:pPr>
            <a:endParaRPr sz="500" dirty="0"/>
          </a:p>
          <a:p>
            <a:pPr>
              <a:lnSpc>
                <a:spcPts val="1000"/>
              </a:lnSpc>
            </a:pPr>
            <a:endParaRPr sz="1000" dirty="0"/>
          </a:p>
          <a:p>
            <a:pPr marL="6061710" marR="1504950" indent="-9525">
              <a:lnSpc>
                <a:spcPct val="109400"/>
              </a:lnSpc>
            </a:pPr>
            <a:r>
              <a:rPr sz="1600" spc="-20" dirty="0">
                <a:latin typeface="微软雅黑"/>
                <a:cs typeface="微软雅黑"/>
              </a:rPr>
              <a:t>盖板</a:t>
            </a:r>
            <a:r>
              <a:rPr sz="1600" spc="-15" dirty="0">
                <a:latin typeface="微软雅黑"/>
                <a:cs typeface="微软雅黑"/>
              </a:rPr>
              <a:t> 蒸发器芯体</a:t>
            </a:r>
            <a:endParaRPr sz="1600" dirty="0">
              <a:latin typeface="微软雅黑"/>
              <a:cs typeface="微软雅黑"/>
            </a:endParaRPr>
          </a:p>
          <a:p>
            <a:pPr marL="409575">
              <a:lnSpc>
                <a:spcPts val="1610"/>
              </a:lnSpc>
            </a:pPr>
            <a:endParaRPr sz="1800" dirty="0">
              <a:latin typeface="微软雅黑"/>
              <a:cs typeface="微软雅黑"/>
            </a:endParaRPr>
          </a:p>
        </p:txBody>
      </p:sp>
      <p:sp>
        <p:nvSpPr>
          <p:cNvPr id="20" name="object 20"/>
          <p:cNvSpPr txBox="1"/>
          <p:nvPr/>
        </p:nvSpPr>
        <p:spPr>
          <a:xfrm>
            <a:off x="6558533" y="4938776"/>
            <a:ext cx="2256790" cy="976630"/>
          </a:xfrm>
          <a:prstGeom prst="rect">
            <a:avLst/>
          </a:prstGeom>
        </p:spPr>
        <p:txBody>
          <a:bodyPr vert="horz" wrap="square" lIns="0" tIns="0" rIns="0" bIns="0" rtlCol="0">
            <a:noAutofit/>
          </a:bodyPr>
          <a:lstStyle/>
          <a:p>
            <a:pPr marL="12700" marR="12700" algn="just">
              <a:lnSpc>
                <a:spcPct val="100000"/>
              </a:lnSpc>
            </a:pPr>
            <a:r>
              <a:rPr sz="1600" spc="90" dirty="0">
                <a:latin typeface="Arial"/>
                <a:cs typeface="Arial"/>
              </a:rPr>
              <a:t>3)</a:t>
            </a:r>
            <a:r>
              <a:rPr sz="1600" spc="-20" dirty="0">
                <a:latin typeface="微软雅黑"/>
                <a:cs typeface="微软雅黑"/>
              </a:rPr>
              <a:t>、将蒸发器側和鼓风机</a:t>
            </a:r>
            <a:r>
              <a:rPr sz="1600" spc="-5" dirty="0">
                <a:latin typeface="微软雅黑"/>
                <a:cs typeface="微软雅黑"/>
              </a:rPr>
              <a:t> </a:t>
            </a:r>
            <a:r>
              <a:rPr sz="1600" spc="-25" dirty="0">
                <a:latin typeface="微软雅黑"/>
                <a:cs typeface="微软雅黑"/>
              </a:rPr>
              <a:t>側分离后，可从上面和侧</a:t>
            </a:r>
            <a:r>
              <a:rPr sz="1600" spc="-10" dirty="0">
                <a:latin typeface="微软雅黑"/>
                <a:cs typeface="微软雅黑"/>
              </a:rPr>
              <a:t> </a:t>
            </a:r>
            <a:r>
              <a:rPr sz="1600" spc="-20" dirty="0">
                <a:latin typeface="微软雅黑"/>
                <a:cs typeface="微软雅黑"/>
              </a:rPr>
              <a:t>面两个方向对芯体进行除</a:t>
            </a:r>
            <a:r>
              <a:rPr sz="1600" spc="-15" dirty="0">
                <a:latin typeface="微软雅黑"/>
                <a:cs typeface="微软雅黑"/>
              </a:rPr>
              <a:t> 尘处理</a:t>
            </a:r>
            <a:endParaRPr sz="1600">
              <a:latin typeface="微软雅黑"/>
              <a:cs typeface="微软雅黑"/>
            </a:endParaRPr>
          </a:p>
        </p:txBody>
      </p:sp>
      <p:sp>
        <p:nvSpPr>
          <p:cNvPr id="21" name="object 21"/>
          <p:cNvSpPr txBox="1"/>
          <p:nvPr/>
        </p:nvSpPr>
        <p:spPr>
          <a:xfrm>
            <a:off x="584098" y="4634229"/>
            <a:ext cx="3088640" cy="732155"/>
          </a:xfrm>
          <a:prstGeom prst="rect">
            <a:avLst/>
          </a:prstGeom>
        </p:spPr>
        <p:txBody>
          <a:bodyPr vert="horz" wrap="square" lIns="0" tIns="0" rIns="0" bIns="0" rtlCol="0">
            <a:noAutofit/>
          </a:bodyPr>
          <a:lstStyle/>
          <a:p>
            <a:pPr marL="12700" marR="12700" algn="just">
              <a:lnSpc>
                <a:spcPct val="100000"/>
              </a:lnSpc>
            </a:pPr>
            <a:r>
              <a:rPr sz="1600" spc="-10" dirty="0">
                <a:latin typeface="微软雅黑"/>
                <a:cs typeface="微软雅黑"/>
              </a:rPr>
              <a:t>通过简单的操作，空调单元鼓</a:t>
            </a:r>
            <a:r>
              <a:rPr sz="1600" spc="0" dirty="0">
                <a:latin typeface="微软雅黑"/>
                <a:cs typeface="微软雅黑"/>
              </a:rPr>
              <a:t>风</a:t>
            </a:r>
            <a:r>
              <a:rPr sz="1600" spc="-20" dirty="0">
                <a:latin typeface="微软雅黑"/>
                <a:cs typeface="微软雅黑"/>
              </a:rPr>
              <a:t>机</a:t>
            </a:r>
            <a:r>
              <a:rPr sz="1600" spc="-5" dirty="0">
                <a:latin typeface="微软雅黑"/>
                <a:cs typeface="微软雅黑"/>
              </a:rPr>
              <a:t> </a:t>
            </a:r>
            <a:r>
              <a:rPr sz="1600" spc="-10" dirty="0">
                <a:latin typeface="微软雅黑"/>
                <a:cs typeface="微软雅黑"/>
              </a:rPr>
              <a:t>侧和蒸发器側可以进行单独拆</a:t>
            </a:r>
            <a:r>
              <a:rPr sz="1600" spc="0" dirty="0">
                <a:latin typeface="微软雅黑"/>
                <a:cs typeface="微软雅黑"/>
              </a:rPr>
              <a:t>卸</a:t>
            </a:r>
            <a:r>
              <a:rPr sz="1600" spc="-20" dirty="0">
                <a:latin typeface="微软雅黑"/>
                <a:cs typeface="微软雅黑"/>
              </a:rPr>
              <a:t>，</a:t>
            </a:r>
            <a:r>
              <a:rPr sz="1600" spc="-5" dirty="0">
                <a:latin typeface="微软雅黑"/>
                <a:cs typeface="微软雅黑"/>
              </a:rPr>
              <a:t> </a:t>
            </a:r>
            <a:r>
              <a:rPr sz="1600" spc="-10" dirty="0">
                <a:latin typeface="微软雅黑"/>
                <a:cs typeface="微软雅黑"/>
              </a:rPr>
              <a:t>不仅可以从不同方向对芯体进</a:t>
            </a:r>
            <a:r>
              <a:rPr sz="1600" spc="0" dirty="0">
                <a:latin typeface="微软雅黑"/>
                <a:cs typeface="微软雅黑"/>
              </a:rPr>
              <a:t>行</a:t>
            </a:r>
            <a:r>
              <a:rPr sz="1600" spc="-20" dirty="0">
                <a:latin typeface="微软雅黑"/>
                <a:cs typeface="微软雅黑"/>
              </a:rPr>
              <a:t>除</a:t>
            </a:r>
            <a:endParaRPr sz="1600">
              <a:latin typeface="微软雅黑"/>
              <a:cs typeface="微软雅黑"/>
            </a:endParaRPr>
          </a:p>
        </p:txBody>
      </p:sp>
      <p:sp>
        <p:nvSpPr>
          <p:cNvPr id="22" name="object 22"/>
          <p:cNvSpPr txBox="1"/>
          <p:nvPr/>
        </p:nvSpPr>
        <p:spPr>
          <a:xfrm>
            <a:off x="584098" y="5365750"/>
            <a:ext cx="3298825" cy="244475"/>
          </a:xfrm>
          <a:prstGeom prst="rect">
            <a:avLst/>
          </a:prstGeom>
        </p:spPr>
        <p:txBody>
          <a:bodyPr vert="horz" wrap="square" lIns="0" tIns="0" rIns="0" bIns="0" rtlCol="0">
            <a:noAutofit/>
          </a:bodyPr>
          <a:lstStyle/>
          <a:p>
            <a:pPr marL="12700">
              <a:lnSpc>
                <a:spcPct val="100000"/>
              </a:lnSpc>
            </a:pPr>
            <a:r>
              <a:rPr sz="1600" spc="-15" dirty="0">
                <a:latin typeface="微软雅黑"/>
                <a:cs typeface="微软雅黑"/>
              </a:rPr>
              <a:t>尘处理</a:t>
            </a:r>
            <a:r>
              <a:rPr sz="1600" spc="0" dirty="0">
                <a:latin typeface="微软雅黑"/>
                <a:cs typeface="微软雅黑"/>
              </a:rPr>
              <a:t>，</a:t>
            </a:r>
            <a:r>
              <a:rPr sz="1600" spc="-15" dirty="0">
                <a:latin typeface="微软雅黑"/>
                <a:cs typeface="微软雅黑"/>
              </a:rPr>
              <a:t>还</a:t>
            </a:r>
            <a:r>
              <a:rPr sz="1600" spc="0" dirty="0">
                <a:latin typeface="微软雅黑"/>
                <a:cs typeface="微软雅黑"/>
              </a:rPr>
              <a:t>可以</a:t>
            </a:r>
            <a:r>
              <a:rPr sz="1600" spc="-15" dirty="0">
                <a:latin typeface="微软雅黑"/>
                <a:cs typeface="微软雅黑"/>
              </a:rPr>
              <a:t>降低售</a:t>
            </a:r>
            <a:r>
              <a:rPr sz="1600" spc="0" dirty="0">
                <a:latin typeface="微软雅黑"/>
                <a:cs typeface="微软雅黑"/>
              </a:rPr>
              <a:t>后</a:t>
            </a:r>
            <a:r>
              <a:rPr sz="1600" spc="-15" dirty="0">
                <a:latin typeface="微软雅黑"/>
                <a:cs typeface="微软雅黑"/>
              </a:rPr>
              <a:t>服</a:t>
            </a:r>
            <a:r>
              <a:rPr sz="1600" spc="0" dirty="0">
                <a:latin typeface="微软雅黑"/>
                <a:cs typeface="微软雅黑"/>
              </a:rPr>
              <a:t>务成</a:t>
            </a:r>
            <a:r>
              <a:rPr sz="1600" spc="-15" dirty="0">
                <a:latin typeface="微软雅黑"/>
                <a:cs typeface="微软雅黑"/>
              </a:rPr>
              <a:t>本</a:t>
            </a:r>
            <a:r>
              <a:rPr sz="1600" spc="-20" dirty="0">
                <a:latin typeface="微软雅黑"/>
                <a:cs typeface="微软雅黑"/>
              </a:rPr>
              <a:t>。</a:t>
            </a:r>
            <a:endParaRPr sz="1600">
              <a:latin typeface="微软雅黑"/>
              <a:cs typeface="微软雅黑"/>
            </a:endParaRPr>
          </a:p>
        </p:txBody>
      </p:sp>
      <p:sp>
        <p:nvSpPr>
          <p:cNvPr id="23" name="object 23"/>
          <p:cNvSpPr txBox="1"/>
          <p:nvPr/>
        </p:nvSpPr>
        <p:spPr>
          <a:xfrm>
            <a:off x="584098" y="5609945"/>
            <a:ext cx="2476500" cy="244475"/>
          </a:xfrm>
          <a:prstGeom prst="rect">
            <a:avLst/>
          </a:prstGeom>
        </p:spPr>
        <p:txBody>
          <a:bodyPr vert="horz" wrap="square" lIns="0" tIns="0" rIns="0" bIns="0" rtlCol="0">
            <a:noAutofit/>
          </a:bodyPr>
          <a:lstStyle/>
          <a:p>
            <a:pPr marL="12700">
              <a:lnSpc>
                <a:spcPct val="100000"/>
              </a:lnSpc>
            </a:pPr>
            <a:r>
              <a:rPr sz="1600" spc="-10" dirty="0">
                <a:latin typeface="微软雅黑"/>
                <a:cs typeface="微软雅黑"/>
              </a:rPr>
              <a:t>同时也提高了售后服务效率</a:t>
            </a:r>
            <a:endParaRPr sz="1600">
              <a:latin typeface="微软雅黑"/>
              <a:cs typeface="微软雅黑"/>
            </a:endParaRPr>
          </a:p>
        </p:txBody>
      </p:sp>
      <p:sp>
        <p:nvSpPr>
          <p:cNvPr id="24" name="object 24"/>
          <p:cNvSpPr/>
          <p:nvPr/>
        </p:nvSpPr>
        <p:spPr>
          <a:xfrm>
            <a:off x="484631" y="6259068"/>
            <a:ext cx="7482840" cy="280568"/>
          </a:xfrm>
          <a:custGeom>
            <a:avLst/>
            <a:gdLst/>
            <a:ahLst/>
            <a:cxnLst/>
            <a:rect l="l" t="t" r="r" b="b"/>
            <a:pathLst>
              <a:path w="7482840" h="303275">
                <a:moveTo>
                  <a:pt x="0" y="303275"/>
                </a:moveTo>
                <a:lnTo>
                  <a:pt x="7482840" y="303275"/>
                </a:lnTo>
                <a:lnTo>
                  <a:pt x="7482840" y="0"/>
                </a:lnTo>
                <a:lnTo>
                  <a:pt x="0" y="0"/>
                </a:lnTo>
                <a:lnTo>
                  <a:pt x="0" y="303275"/>
                </a:lnTo>
                <a:close/>
              </a:path>
            </a:pathLst>
          </a:custGeom>
          <a:solidFill>
            <a:srgbClr val="DCE6F1"/>
          </a:solidFill>
        </p:spPr>
        <p:txBody>
          <a:bodyPr wrap="square" lIns="0" tIns="0" rIns="0" bIns="0" rtlCol="0">
            <a:noAutofit/>
          </a:bodyPr>
          <a:lstStyle/>
          <a:p>
            <a:endParaRPr/>
          </a:p>
        </p:txBody>
      </p:sp>
      <p:sp>
        <p:nvSpPr>
          <p:cNvPr id="25" name="object 25"/>
          <p:cNvSpPr/>
          <p:nvPr/>
        </p:nvSpPr>
        <p:spPr>
          <a:xfrm>
            <a:off x="484631" y="6259067"/>
            <a:ext cx="7482840" cy="303275"/>
          </a:xfrm>
          <a:custGeom>
            <a:avLst/>
            <a:gdLst/>
            <a:ahLst/>
            <a:cxnLst/>
            <a:rect l="l" t="t" r="r" b="b"/>
            <a:pathLst>
              <a:path w="7482840" h="303275">
                <a:moveTo>
                  <a:pt x="0" y="303275"/>
                </a:moveTo>
                <a:lnTo>
                  <a:pt x="7482840" y="303275"/>
                </a:lnTo>
                <a:lnTo>
                  <a:pt x="7482840" y="0"/>
                </a:lnTo>
                <a:lnTo>
                  <a:pt x="0" y="0"/>
                </a:lnTo>
                <a:lnTo>
                  <a:pt x="0" y="303275"/>
                </a:lnTo>
                <a:close/>
              </a:path>
            </a:pathLst>
          </a:custGeom>
          <a:ln w="9144">
            <a:solidFill>
              <a:srgbClr val="000000"/>
            </a:solidFill>
          </a:ln>
        </p:spPr>
        <p:txBody>
          <a:bodyPr wrap="square" lIns="0" tIns="0" rIns="0" bIns="0" rtlCol="0">
            <a:noAutofit/>
          </a:bodyPr>
          <a:lstStyle/>
          <a:p>
            <a:endParaRPr/>
          </a:p>
        </p:txBody>
      </p:sp>
      <p:sp>
        <p:nvSpPr>
          <p:cNvPr id="26" name="object 26"/>
          <p:cNvSpPr txBox="1"/>
          <p:nvPr/>
        </p:nvSpPr>
        <p:spPr>
          <a:xfrm>
            <a:off x="563067" y="6247790"/>
            <a:ext cx="6888480" cy="230504"/>
          </a:xfrm>
          <a:prstGeom prst="rect">
            <a:avLst/>
          </a:prstGeom>
        </p:spPr>
        <p:txBody>
          <a:bodyPr vert="horz" wrap="square" lIns="0" tIns="0" rIns="0" bIns="0" rtlCol="0">
            <a:noAutofit/>
          </a:bodyPr>
          <a:lstStyle/>
          <a:p>
            <a:pPr marL="12700">
              <a:lnSpc>
                <a:spcPct val="100000"/>
              </a:lnSpc>
            </a:pPr>
            <a:r>
              <a:rPr sz="1500" spc="235" dirty="0">
                <a:solidFill>
                  <a:srgbClr val="FF0000"/>
                </a:solidFill>
                <a:latin typeface="微软雅黑"/>
                <a:cs typeface="微软雅黑"/>
              </a:rPr>
              <a:t>※注意</a:t>
            </a:r>
            <a:r>
              <a:rPr sz="1500" spc="0" dirty="0">
                <a:solidFill>
                  <a:srgbClr val="FF0000"/>
                </a:solidFill>
                <a:latin typeface="微软雅黑"/>
                <a:cs typeface="微软雅黑"/>
              </a:rPr>
              <a:t>：清洗过程中，不要将液体吹到风机侧！！水分进入风机会导致风机烧损。</a:t>
            </a:r>
            <a:endParaRPr sz="1500" dirty="0">
              <a:latin typeface="微软雅黑"/>
              <a:cs typeface="微软雅黑"/>
            </a:endParaRPr>
          </a:p>
        </p:txBody>
      </p:sp>
      <p:sp>
        <p:nvSpPr>
          <p:cNvPr id="27" name="矩形 26"/>
          <p:cNvSpPr/>
          <p:nvPr/>
        </p:nvSpPr>
        <p:spPr>
          <a:xfrm>
            <a:off x="-1400091" y="1604910"/>
            <a:ext cx="7057017" cy="452432"/>
          </a:xfrm>
          <a:prstGeom prst="rect">
            <a:avLst/>
          </a:prstGeom>
        </p:spPr>
        <p:txBody>
          <a:bodyPr wrap="square">
            <a:spAutoFit/>
          </a:bodyPr>
          <a:lstStyle/>
          <a:p>
            <a:pPr marL="3957954" marR="12700" indent="1343025">
              <a:lnSpc>
                <a:spcPct val="129600"/>
              </a:lnSpc>
              <a:spcBef>
                <a:spcPts val="50"/>
              </a:spcBef>
            </a:pPr>
            <a:r>
              <a:rPr lang="zh-CN" altLang="en-US" spc="-15" dirty="0">
                <a:latin typeface="微软雅黑"/>
                <a:cs typeface="微软雅黑"/>
              </a:rPr>
              <a:t>蒸发器側</a:t>
            </a:r>
            <a:endParaRPr lang="zh-CN" altLang="en-US" dirty="0">
              <a:latin typeface="微软雅黑"/>
              <a:cs typeface="微软雅黑"/>
            </a:endParaRPr>
          </a:p>
        </p:txBody>
      </p:sp>
    </p:spTree>
    <p:extLst>
      <p:ext uri="{BB962C8B-B14F-4D97-AF65-F5344CB8AC3E}">
        <p14:creationId xmlns:p14="http://schemas.microsoft.com/office/powerpoint/2010/main" val="23759945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92953D6-B114-4484-9A20-CFB41E6678DB}"/>
              </a:ext>
            </a:extLst>
          </p:cNvPr>
          <p:cNvSpPr txBox="1"/>
          <p:nvPr/>
        </p:nvSpPr>
        <p:spPr>
          <a:xfrm>
            <a:off x="360830" y="1718316"/>
            <a:ext cx="3571083" cy="4154984"/>
          </a:xfrm>
          <a:prstGeom prst="rect">
            <a:avLst/>
          </a:prstGeom>
          <a:solidFill>
            <a:schemeClr val="accent1">
              <a:lumMod val="20000"/>
              <a:lumOff val="80000"/>
            </a:schemeClr>
          </a:solidFill>
          <a:ln w="28575">
            <a:solidFill>
              <a:schemeClr val="tx2">
                <a:lumMod val="40000"/>
                <a:lumOff val="60000"/>
              </a:schemeClr>
            </a:solidFill>
          </a:ln>
        </p:spPr>
        <p:txBody>
          <a:bodyPr wrap="square" rtlCol="0">
            <a:spAutoFit/>
          </a:bodyPr>
          <a:lstStyle>
            <a:defPPr>
              <a:defRPr lang="zh-CN"/>
            </a:defPPr>
            <a:lvl1pPr>
              <a:lnSpc>
                <a:spcPct val="150000"/>
              </a:lnSpc>
              <a:defRPr sz="1600">
                <a:latin typeface="微软雅黑" panose="020B0503020204020204" pitchFamily="34" charset="-122"/>
                <a:ea typeface="微软雅黑" panose="020B0503020204020204" pitchFamily="34" charset="-122"/>
              </a:defRPr>
            </a:lvl1pPr>
          </a:lstStyle>
          <a:p>
            <a:pPr marL="285750" indent="-285750">
              <a:buFont typeface="Wingdings" panose="05000000000000000000" pitchFamily="2" charset="2"/>
              <a:buChar char="Ø"/>
            </a:pPr>
            <a:r>
              <a:rPr lang="zh-CN" altLang="en-US" dirty="0"/>
              <a:t>主溢流阀</a:t>
            </a:r>
            <a:endParaRPr lang="en-US" altLang="zh-CN" dirty="0"/>
          </a:p>
          <a:p>
            <a:pPr algn="just"/>
            <a:r>
              <a:rPr lang="zh-CN" altLang="en-US" dirty="0"/>
              <a:t>主溢流阀对液压系统压力上限进行限定，当超过溢流阀设定压力时，主溢流阀打开溢流，对液压系统元件其过载保护作用。</a:t>
            </a:r>
            <a:endParaRPr lang="en-US" altLang="zh-CN" dirty="0"/>
          </a:p>
          <a:p>
            <a:pPr algn="just"/>
            <a:r>
              <a:rPr lang="en-US" altLang="zh-CN" dirty="0"/>
              <a:t>XE220E</a:t>
            </a:r>
            <a:r>
              <a:rPr lang="zh-CN" altLang="en-US" dirty="0"/>
              <a:t>机型主阀主溢流阀设定压力为 </a:t>
            </a:r>
            <a:r>
              <a:rPr lang="en-US" altLang="zh-CN" dirty="0"/>
              <a:t>34.3 MPa</a:t>
            </a:r>
            <a:r>
              <a:rPr lang="zh-CN" altLang="en-US" dirty="0"/>
              <a:t>。</a:t>
            </a:r>
            <a:r>
              <a:rPr lang="en-US" altLang="zh-CN" dirty="0"/>
              <a:t> </a:t>
            </a:r>
          </a:p>
          <a:p>
            <a:pPr marL="285750" indent="-285750" algn="just">
              <a:buFont typeface="Wingdings" panose="05000000000000000000" pitchFamily="2" charset="2"/>
              <a:buChar char="Ø"/>
            </a:pPr>
            <a:r>
              <a:rPr lang="zh-CN" altLang="en-US" dirty="0"/>
              <a:t>主溢流阀升压功能</a:t>
            </a:r>
            <a:endParaRPr lang="en-US" altLang="zh-CN" dirty="0"/>
          </a:p>
          <a:p>
            <a:pPr algn="just"/>
            <a:r>
              <a:rPr lang="zh-CN" altLang="en-US" dirty="0"/>
              <a:t>液压系统允许短时间主溢流阀提升溢流压力，瞬时压力最高可提升至</a:t>
            </a:r>
            <a:r>
              <a:rPr lang="en-US" altLang="zh-CN" dirty="0"/>
              <a:t>37 MPa</a:t>
            </a:r>
            <a:r>
              <a:rPr lang="zh-CN" altLang="en-US" dirty="0"/>
              <a:t>，对应操作为瞬时増力功能。</a:t>
            </a:r>
            <a:endParaRPr lang="en-US" altLang="zh-CN" dirty="0"/>
          </a:p>
        </p:txBody>
      </p:sp>
      <p:pic>
        <p:nvPicPr>
          <p:cNvPr id="4" name="图片 3">
            <a:extLst>
              <a:ext uri="{FF2B5EF4-FFF2-40B4-BE49-F238E27FC236}">
                <a16:creationId xmlns:a16="http://schemas.microsoft.com/office/drawing/2014/main" id="{B20EBBBE-F4D6-44A6-9BED-00B39E27D5F8}"/>
              </a:ext>
            </a:extLst>
          </p:cNvPr>
          <p:cNvPicPr>
            <a:picLocks noChangeAspect="1"/>
          </p:cNvPicPr>
          <p:nvPr/>
        </p:nvPicPr>
        <p:blipFill>
          <a:blip r:embed="rId2"/>
          <a:stretch>
            <a:fillRect/>
          </a:stretch>
        </p:blipFill>
        <p:spPr>
          <a:xfrm>
            <a:off x="4017855" y="1557578"/>
            <a:ext cx="7744581" cy="1802161"/>
          </a:xfrm>
          <a:prstGeom prst="rect">
            <a:avLst/>
          </a:prstGeom>
        </p:spPr>
      </p:pic>
      <p:pic>
        <p:nvPicPr>
          <p:cNvPr id="5" name="图片 4">
            <a:extLst>
              <a:ext uri="{FF2B5EF4-FFF2-40B4-BE49-F238E27FC236}">
                <a16:creationId xmlns:a16="http://schemas.microsoft.com/office/drawing/2014/main" id="{E685AB2C-42B5-4381-A162-01D32605242A}"/>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55" b="99227" l="0" r="97413"/>
                    </a14:imgEffect>
                  </a14:imgLayer>
                </a14:imgProps>
              </a:ext>
            </a:extLst>
          </a:blip>
          <a:stretch>
            <a:fillRect/>
          </a:stretch>
        </p:blipFill>
        <p:spPr>
          <a:xfrm>
            <a:off x="8389086" y="3359739"/>
            <a:ext cx="3776986" cy="3161332"/>
          </a:xfrm>
          <a:prstGeom prst="rect">
            <a:avLst/>
          </a:prstGeom>
          <a:effectLst>
            <a:outerShdw blurRad="50800" dist="38100" dir="5400000" algn="t" rotWithShape="0">
              <a:prstClr val="black">
                <a:alpha val="40000"/>
              </a:prstClr>
            </a:outerShdw>
          </a:effectLst>
        </p:spPr>
      </p:pic>
      <p:cxnSp>
        <p:nvCxnSpPr>
          <p:cNvPr id="6" name="直接箭头连接符 5">
            <a:extLst>
              <a:ext uri="{FF2B5EF4-FFF2-40B4-BE49-F238E27FC236}">
                <a16:creationId xmlns:a16="http://schemas.microsoft.com/office/drawing/2014/main" id="{E2161673-4E96-4BDA-95BF-3178615A7C36}"/>
              </a:ext>
            </a:extLst>
          </p:cNvPr>
          <p:cNvCxnSpPr>
            <a:endCxn id="14" idx="2"/>
          </p:cNvCxnSpPr>
          <p:nvPr/>
        </p:nvCxnSpPr>
        <p:spPr>
          <a:xfrm>
            <a:off x="5394144" y="2622716"/>
            <a:ext cx="5022385" cy="2379555"/>
          </a:xfrm>
          <a:prstGeom prst="straightConnector1">
            <a:avLst/>
          </a:prstGeom>
          <a:ln>
            <a:solidFill>
              <a:srgbClr val="FF0000"/>
            </a:solidFill>
            <a:tailEnd type="triangle"/>
          </a:ln>
        </p:spPr>
        <p:style>
          <a:lnRef idx="2">
            <a:schemeClr val="accent2"/>
          </a:lnRef>
          <a:fillRef idx="0">
            <a:schemeClr val="accent2"/>
          </a:fillRef>
          <a:effectRef idx="1">
            <a:schemeClr val="accent2"/>
          </a:effectRef>
          <a:fontRef idx="minor">
            <a:schemeClr val="tx1"/>
          </a:fontRef>
        </p:style>
      </p:cxnSp>
      <p:sp>
        <p:nvSpPr>
          <p:cNvPr id="7" name="矩形 6">
            <a:extLst>
              <a:ext uri="{FF2B5EF4-FFF2-40B4-BE49-F238E27FC236}">
                <a16:creationId xmlns:a16="http://schemas.microsoft.com/office/drawing/2014/main" id="{DDDB768D-2215-4499-8974-053D41AD7320}"/>
              </a:ext>
            </a:extLst>
          </p:cNvPr>
          <p:cNvSpPr/>
          <p:nvPr/>
        </p:nvSpPr>
        <p:spPr>
          <a:xfrm>
            <a:off x="11115193" y="4603662"/>
            <a:ext cx="902811" cy="307777"/>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1400" dirty="0"/>
              <a:t>主溢流阀</a:t>
            </a:r>
          </a:p>
        </p:txBody>
      </p:sp>
      <p:pic>
        <p:nvPicPr>
          <p:cNvPr id="8" name="图片 2">
            <a:extLst>
              <a:ext uri="{FF2B5EF4-FFF2-40B4-BE49-F238E27FC236}">
                <a16:creationId xmlns:a16="http://schemas.microsoft.com/office/drawing/2014/main" id="{EE9F0EA7-60E5-43FB-90A2-C799CD9276F8}"/>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30" b="99093" l="9602" r="89930"/>
                    </a14:imgEffect>
                  </a14:imgLayer>
                </a14:imgProps>
              </a:ext>
            </a:extLst>
          </a:blip>
          <a:stretch>
            <a:fillRect/>
          </a:stretch>
        </p:blipFill>
        <p:spPr>
          <a:xfrm>
            <a:off x="7002967" y="4185959"/>
            <a:ext cx="1217812" cy="2201757"/>
          </a:xfrm>
          <a:prstGeom prst="rect">
            <a:avLst/>
          </a:prstGeom>
          <a:effectLst>
            <a:outerShdw blurRad="50800" dist="38100" dir="5400000" algn="t" rotWithShape="0">
              <a:prstClr val="black">
                <a:alpha val="40000"/>
              </a:prstClr>
            </a:outerShdw>
          </a:effectLst>
        </p:spPr>
      </p:pic>
      <p:pic>
        <p:nvPicPr>
          <p:cNvPr id="9" name="图片 3">
            <a:extLst>
              <a:ext uri="{FF2B5EF4-FFF2-40B4-BE49-F238E27FC236}">
                <a16:creationId xmlns:a16="http://schemas.microsoft.com/office/drawing/2014/main" id="{53E0651D-A043-4A64-9756-C44F5CC814F3}"/>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1506" b="97992" l="10000" r="90000"/>
                    </a14:imgEffect>
                  </a14:imgLayer>
                </a14:imgProps>
              </a:ext>
            </a:extLst>
          </a:blip>
          <a:stretch>
            <a:fillRect/>
          </a:stretch>
        </p:blipFill>
        <p:spPr>
          <a:xfrm>
            <a:off x="4392589" y="3696186"/>
            <a:ext cx="2081971" cy="2476613"/>
          </a:xfrm>
          <a:prstGeom prst="rect">
            <a:avLst/>
          </a:prstGeom>
          <a:effectLst>
            <a:outerShdw blurRad="50800" dist="38100" dir="5400000" algn="t" rotWithShape="0">
              <a:prstClr val="black">
                <a:alpha val="40000"/>
              </a:prstClr>
            </a:outerShdw>
          </a:effectLst>
        </p:spPr>
      </p:pic>
      <p:sp>
        <p:nvSpPr>
          <p:cNvPr id="10" name="文本框 10">
            <a:extLst>
              <a:ext uri="{FF2B5EF4-FFF2-40B4-BE49-F238E27FC236}">
                <a16:creationId xmlns:a16="http://schemas.microsoft.com/office/drawing/2014/main" id="{6D1373EF-ADF3-4BBF-8CA8-B9583F168D72}"/>
              </a:ext>
            </a:extLst>
          </p:cNvPr>
          <p:cNvSpPr txBox="1"/>
          <p:nvPr/>
        </p:nvSpPr>
        <p:spPr>
          <a:xfrm>
            <a:off x="6446520" y="3859740"/>
            <a:ext cx="1082348" cy="307777"/>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t>右先导手柄</a:t>
            </a:r>
          </a:p>
        </p:txBody>
      </p:sp>
      <p:sp>
        <p:nvSpPr>
          <p:cNvPr id="11" name="文本框 11">
            <a:extLst>
              <a:ext uri="{FF2B5EF4-FFF2-40B4-BE49-F238E27FC236}">
                <a16:creationId xmlns:a16="http://schemas.microsoft.com/office/drawing/2014/main" id="{5630C176-E3C2-4FCA-8720-0A0873BC9259}"/>
              </a:ext>
            </a:extLst>
          </p:cNvPr>
          <p:cNvSpPr txBox="1"/>
          <p:nvPr/>
        </p:nvSpPr>
        <p:spPr>
          <a:xfrm>
            <a:off x="4102797" y="6138178"/>
            <a:ext cx="1082348" cy="307777"/>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solidFill>
                  <a:schemeClr val="dk1"/>
                </a:solidFill>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t>先导油源块</a:t>
            </a:r>
          </a:p>
        </p:txBody>
      </p:sp>
      <p:sp>
        <p:nvSpPr>
          <p:cNvPr id="13" name="Freeform 22">
            <a:extLst>
              <a:ext uri="{FF2B5EF4-FFF2-40B4-BE49-F238E27FC236}">
                <a16:creationId xmlns:a16="http://schemas.microsoft.com/office/drawing/2014/main" id="{25349B14-5908-43DE-B2A6-A378FB8DEBC1}"/>
              </a:ext>
            </a:extLst>
          </p:cNvPr>
          <p:cNvSpPr/>
          <p:nvPr/>
        </p:nvSpPr>
        <p:spPr>
          <a:xfrm>
            <a:off x="4053069" y="1939924"/>
            <a:ext cx="1868114" cy="3151699"/>
          </a:xfrm>
          <a:custGeom>
            <a:avLst/>
            <a:gdLst>
              <a:gd name="connsiteX0" fmla="*/ 336051 w 1868114"/>
              <a:gd name="connsiteY0" fmla="*/ 35180 h 3151699"/>
              <a:gd name="connsiteX1" fmla="*/ 134883 w 1868114"/>
              <a:gd name="connsiteY1" fmla="*/ 62612 h 3151699"/>
              <a:gd name="connsiteX2" fmla="*/ 16011 w 1868114"/>
              <a:gd name="connsiteY2" fmla="*/ 611252 h 3151699"/>
              <a:gd name="connsiteX3" fmla="*/ 116595 w 1868114"/>
              <a:gd name="connsiteY3" fmla="*/ 1452500 h 3151699"/>
              <a:gd name="connsiteX4" fmla="*/ 1049283 w 1868114"/>
              <a:gd name="connsiteY4" fmla="*/ 1580516 h 3151699"/>
              <a:gd name="connsiteX5" fmla="*/ 1817379 w 1868114"/>
              <a:gd name="connsiteY5" fmla="*/ 1854836 h 3151699"/>
              <a:gd name="connsiteX6" fmla="*/ 1771659 w 1868114"/>
              <a:gd name="connsiteY6" fmla="*/ 3061844 h 3151699"/>
              <a:gd name="connsiteX7" fmla="*/ 1579635 w 1868114"/>
              <a:gd name="connsiteY7" fmla="*/ 2970404 h 31516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868114" h="3151699">
                <a:moveTo>
                  <a:pt x="336051" y="35180"/>
                </a:moveTo>
                <a:cubicBezTo>
                  <a:pt x="262137" y="890"/>
                  <a:pt x="188223" y="-33400"/>
                  <a:pt x="134883" y="62612"/>
                </a:cubicBezTo>
                <a:cubicBezTo>
                  <a:pt x="81543" y="158624"/>
                  <a:pt x="19059" y="379604"/>
                  <a:pt x="16011" y="611252"/>
                </a:cubicBezTo>
                <a:cubicBezTo>
                  <a:pt x="12963" y="842900"/>
                  <a:pt x="-55617" y="1290956"/>
                  <a:pt x="116595" y="1452500"/>
                </a:cubicBezTo>
                <a:cubicBezTo>
                  <a:pt x="288807" y="1614044"/>
                  <a:pt x="765819" y="1513460"/>
                  <a:pt x="1049283" y="1580516"/>
                </a:cubicBezTo>
                <a:cubicBezTo>
                  <a:pt x="1332747" y="1647572"/>
                  <a:pt x="1696983" y="1607948"/>
                  <a:pt x="1817379" y="1854836"/>
                </a:cubicBezTo>
                <a:cubicBezTo>
                  <a:pt x="1937775" y="2101724"/>
                  <a:pt x="1811283" y="2875916"/>
                  <a:pt x="1771659" y="3061844"/>
                </a:cubicBezTo>
                <a:cubicBezTo>
                  <a:pt x="1732035" y="3247772"/>
                  <a:pt x="1655835" y="3109088"/>
                  <a:pt x="1579635" y="2970404"/>
                </a:cubicBezTo>
              </a:path>
            </a:pathLst>
          </a:custGeom>
          <a:ln w="38100">
            <a:solidFill>
              <a:srgbClr val="FFC000"/>
            </a:solidFill>
            <a:headEnd type="arrow" w="med" len="med"/>
            <a:tailEnd type="non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de-DE" sz="1600"/>
          </a:p>
        </p:txBody>
      </p:sp>
      <p:sp>
        <p:nvSpPr>
          <p:cNvPr id="14" name="Oval 23">
            <a:extLst>
              <a:ext uri="{FF2B5EF4-FFF2-40B4-BE49-F238E27FC236}">
                <a16:creationId xmlns:a16="http://schemas.microsoft.com/office/drawing/2014/main" id="{740553E1-11C2-47C6-896C-3EFF39C5C62C}"/>
              </a:ext>
            </a:extLst>
          </p:cNvPr>
          <p:cNvSpPr/>
          <p:nvPr/>
        </p:nvSpPr>
        <p:spPr>
          <a:xfrm>
            <a:off x="10416529" y="4714235"/>
            <a:ext cx="576072" cy="57607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Freeform 40">
            <a:extLst>
              <a:ext uri="{FF2B5EF4-FFF2-40B4-BE49-F238E27FC236}">
                <a16:creationId xmlns:a16="http://schemas.microsoft.com/office/drawing/2014/main" id="{B08CD50A-46DF-464B-A422-2ADBAB446E28}"/>
              </a:ext>
            </a:extLst>
          </p:cNvPr>
          <p:cNvSpPr/>
          <p:nvPr/>
        </p:nvSpPr>
        <p:spPr>
          <a:xfrm flipH="1">
            <a:off x="5566564" y="4355024"/>
            <a:ext cx="1797119" cy="2043453"/>
          </a:xfrm>
          <a:custGeom>
            <a:avLst/>
            <a:gdLst>
              <a:gd name="connsiteX0" fmla="*/ 0 w 3383280"/>
              <a:gd name="connsiteY0" fmla="*/ 87158 h 1940814"/>
              <a:gd name="connsiteX1" fmla="*/ 457200 w 3383280"/>
              <a:gd name="connsiteY1" fmla="*/ 96302 h 1940814"/>
              <a:gd name="connsiteX2" fmla="*/ 1005840 w 3383280"/>
              <a:gd name="connsiteY2" fmla="*/ 1065566 h 1940814"/>
              <a:gd name="connsiteX3" fmla="*/ 2569464 w 3383280"/>
              <a:gd name="connsiteY3" fmla="*/ 1879382 h 1940814"/>
              <a:gd name="connsiteX4" fmla="*/ 3273552 w 3383280"/>
              <a:gd name="connsiteY4" fmla="*/ 1815374 h 1940814"/>
              <a:gd name="connsiteX5" fmla="*/ 3383280 w 3383280"/>
              <a:gd name="connsiteY5" fmla="*/ 1275878 h 1940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83280" h="1940814">
                <a:moveTo>
                  <a:pt x="0" y="87158"/>
                </a:moveTo>
                <a:cubicBezTo>
                  <a:pt x="144780" y="10196"/>
                  <a:pt x="289560" y="-66766"/>
                  <a:pt x="457200" y="96302"/>
                </a:cubicBezTo>
                <a:cubicBezTo>
                  <a:pt x="624840" y="259370"/>
                  <a:pt x="653796" y="768386"/>
                  <a:pt x="1005840" y="1065566"/>
                </a:cubicBezTo>
                <a:cubicBezTo>
                  <a:pt x="1357884" y="1362746"/>
                  <a:pt x="2191512" y="1754414"/>
                  <a:pt x="2569464" y="1879382"/>
                </a:cubicBezTo>
                <a:cubicBezTo>
                  <a:pt x="2947416" y="2004350"/>
                  <a:pt x="3137916" y="1915958"/>
                  <a:pt x="3273552" y="1815374"/>
                </a:cubicBezTo>
                <a:cubicBezTo>
                  <a:pt x="3409188" y="1714790"/>
                  <a:pt x="3371088" y="1364270"/>
                  <a:pt x="3383280" y="1275878"/>
                </a:cubicBezTo>
              </a:path>
            </a:pathLst>
          </a:custGeom>
          <a:ln w="38100">
            <a:solidFill>
              <a:schemeClr val="bg1">
                <a:lumMod val="50000"/>
              </a:schemeClr>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de-DE" sz="1600"/>
          </a:p>
        </p:txBody>
      </p:sp>
      <p:grpSp>
        <p:nvGrpSpPr>
          <p:cNvPr id="16" name="Group 56">
            <a:extLst>
              <a:ext uri="{FF2B5EF4-FFF2-40B4-BE49-F238E27FC236}">
                <a16:creationId xmlns:a16="http://schemas.microsoft.com/office/drawing/2014/main" id="{4D624926-2517-473C-A219-2F0EBBAD3447}"/>
              </a:ext>
            </a:extLst>
          </p:cNvPr>
          <p:cNvGrpSpPr/>
          <p:nvPr/>
        </p:nvGrpSpPr>
        <p:grpSpPr>
          <a:xfrm>
            <a:off x="4401733" y="1995169"/>
            <a:ext cx="992411" cy="136354"/>
            <a:chOff x="4401733" y="1985644"/>
            <a:chExt cx="992411" cy="136354"/>
          </a:xfrm>
        </p:grpSpPr>
        <p:cxnSp>
          <p:nvCxnSpPr>
            <p:cNvPr id="17" name="Straight Connector 42">
              <a:extLst>
                <a:ext uri="{FF2B5EF4-FFF2-40B4-BE49-F238E27FC236}">
                  <a16:creationId xmlns:a16="http://schemas.microsoft.com/office/drawing/2014/main" id="{DF0470CA-F623-41F6-9B61-8AE50BF9AEA4}"/>
                </a:ext>
              </a:extLst>
            </p:cNvPr>
            <p:cNvCxnSpPr/>
            <p:nvPr/>
          </p:nvCxnSpPr>
          <p:spPr>
            <a:xfrm>
              <a:off x="4401733" y="1985644"/>
              <a:ext cx="992411" cy="0"/>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8" name="Straight Connector 44">
              <a:extLst>
                <a:ext uri="{FF2B5EF4-FFF2-40B4-BE49-F238E27FC236}">
                  <a16:creationId xmlns:a16="http://schemas.microsoft.com/office/drawing/2014/main" id="{901C4A23-4A5F-4CD0-84CE-D34510B0F56C}"/>
                </a:ext>
              </a:extLst>
            </p:cNvPr>
            <p:cNvCxnSpPr/>
            <p:nvPr/>
          </p:nvCxnSpPr>
          <p:spPr>
            <a:xfrm flipV="1">
              <a:off x="5394144" y="1985644"/>
              <a:ext cx="0" cy="136354"/>
            </a:xfrm>
            <a:prstGeom prst="line">
              <a:avLst/>
            </a:prstGeom>
            <a:ln w="38100"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grpSp>
      <p:sp>
        <p:nvSpPr>
          <p:cNvPr id="19" name="文本框 14">
            <a:extLst>
              <a:ext uri="{FF2B5EF4-FFF2-40B4-BE49-F238E27FC236}">
                <a16:creationId xmlns:a16="http://schemas.microsoft.com/office/drawing/2014/main" id="{E93242FD-0962-49C3-A784-27BECD697561}"/>
              </a:ext>
            </a:extLst>
          </p:cNvPr>
          <p:cNvSpPr txBox="1"/>
          <p:nvPr/>
        </p:nvSpPr>
        <p:spPr>
          <a:xfrm>
            <a:off x="5966226" y="4470763"/>
            <a:ext cx="346570" cy="276999"/>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2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B2</a:t>
            </a:r>
            <a:endParaRPr lang="zh-CN" altLang="en-US" dirty="0"/>
          </a:p>
        </p:txBody>
      </p:sp>
      <p:sp>
        <p:nvSpPr>
          <p:cNvPr id="20" name="文本框 1">
            <a:extLst>
              <a:ext uri="{FF2B5EF4-FFF2-40B4-BE49-F238E27FC236}">
                <a16:creationId xmlns:a16="http://schemas.microsoft.com/office/drawing/2014/main" id="{D5630581-4712-44B3-9B3B-D7509161EEFD}"/>
              </a:ext>
            </a:extLst>
          </p:cNvPr>
          <p:cNvSpPr txBox="1"/>
          <p:nvPr/>
        </p:nvSpPr>
        <p:spPr>
          <a:xfrm>
            <a:off x="309630" y="692992"/>
            <a:ext cx="1398587" cy="369332"/>
          </a:xfrm>
          <a:prstGeom prst="rect">
            <a:avLst/>
          </a:prstGeom>
          <a:noFill/>
          <a:ln w="9525">
            <a:noFill/>
          </a:ln>
        </p:spPr>
        <p:txBody>
          <a:bodyPr wrap="square" anchor="t" anchorCtr="0">
            <a:spAutoFit/>
          </a:bodyPr>
          <a:lstStyle/>
          <a:p>
            <a:r>
              <a:rPr lang="zh-CN" altLang="en-US" dirty="0">
                <a:latin typeface="Arial" panose="020B0604020202020204" pitchFamily="34" charset="0"/>
                <a:ea typeface="宋体" panose="02010600030101010101" pitchFamily="2" charset="-122"/>
              </a:rPr>
              <a:t>主溢流阀</a:t>
            </a:r>
          </a:p>
        </p:txBody>
      </p:sp>
    </p:spTree>
    <p:extLst>
      <p:ext uri="{BB962C8B-B14F-4D97-AF65-F5344CB8AC3E}">
        <p14:creationId xmlns:p14="http://schemas.microsoft.com/office/powerpoint/2010/main" val="3025061522"/>
      </p:ext>
    </p:extLst>
  </p:cSld>
  <p:clrMapOvr>
    <a:masterClrMapping/>
  </p:clrMapOvr>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459544" y="1657034"/>
            <a:ext cx="11427656" cy="3000821"/>
          </a:xfrm>
          <a:prstGeom prst="rect">
            <a:avLst/>
          </a:prstGeom>
        </p:spPr>
        <p:txBody>
          <a:bodyPr wrap="square">
            <a:spAutoFit/>
          </a:bodyPr>
          <a:lstStyle/>
          <a:p>
            <a:pPr>
              <a:lnSpc>
                <a:spcPct val="150000"/>
              </a:lnSpc>
            </a:pPr>
            <a:r>
              <a:rPr lang="zh-CN" altLang="en-US" b="1" dirty="0">
                <a:solidFill>
                  <a:srgbClr val="FF0000"/>
                </a:solidFill>
                <a:latin typeface="+mn-ea"/>
              </a:rPr>
              <a:t>空调系统维护保养</a:t>
            </a:r>
            <a:endParaRPr lang="en-US" altLang="zh-CN" b="1" dirty="0">
              <a:solidFill>
                <a:srgbClr val="FF0000"/>
              </a:solidFill>
              <a:latin typeface="+mn-ea"/>
            </a:endParaRPr>
          </a:p>
          <a:p>
            <a:pPr>
              <a:lnSpc>
                <a:spcPct val="150000"/>
              </a:lnSpc>
            </a:pPr>
            <a:r>
              <a:rPr lang="zh-CN" altLang="en-US" b="1" dirty="0">
                <a:latin typeface="微软雅黑" panose="020B0503020204020204" pitchFamily="34" charset="-122"/>
                <a:ea typeface="微软雅黑" panose="020B0503020204020204" pitchFamily="34" charset="-122"/>
              </a:rPr>
              <a:t>①</a:t>
            </a:r>
            <a:r>
              <a:rPr lang="zh-CN" altLang="en-US" dirty="0">
                <a:latin typeface="微软雅黑" panose="020B0503020204020204" pitchFamily="34" charset="-122"/>
                <a:ea typeface="微软雅黑" panose="020B0503020204020204" pitchFamily="34" charset="-122"/>
              </a:rPr>
              <a:t>定期检查空调皮带的松紧度，太松了打滑，太紧了增加轴承负荷，可通过惰轮调整皮带松紧度。</a:t>
            </a:r>
          </a:p>
          <a:p>
            <a:pPr>
              <a:lnSpc>
                <a:spcPct val="150000"/>
              </a:lnSpc>
            </a:pPr>
            <a:r>
              <a:rPr lang="zh-CN" altLang="en-US" b="1" dirty="0">
                <a:latin typeface="微软雅黑" panose="020B0503020204020204" pitchFamily="34" charset="-122"/>
                <a:ea typeface="微软雅黑" panose="020B0503020204020204" pitchFamily="34" charset="-122"/>
              </a:rPr>
              <a:t>②</a:t>
            </a:r>
            <a:r>
              <a:rPr lang="zh-CN" altLang="en-US" dirty="0">
                <a:latin typeface="微软雅黑" panose="020B0503020204020204" pitchFamily="34" charset="-122"/>
                <a:ea typeface="微软雅黑" panose="020B0503020204020204" pitchFamily="34" charset="-122"/>
              </a:rPr>
              <a:t>为了保证空调制冷效果良好，必须保持冷凝器的清洁，防止油污，泥土及杂物附在冷凝器表面。清洗冷凝器可以用高压水枪从内向外清洗，水压不可以太大。</a:t>
            </a:r>
          </a:p>
          <a:p>
            <a:pPr>
              <a:lnSpc>
                <a:spcPct val="150000"/>
              </a:lnSpc>
            </a:pPr>
            <a:r>
              <a:rPr lang="zh-CN" altLang="en-US" b="1" dirty="0">
                <a:latin typeface="微软雅黑" panose="020B0503020204020204" pitchFamily="34" charset="-122"/>
                <a:ea typeface="微软雅黑" panose="020B0503020204020204" pitchFamily="34" charset="-122"/>
              </a:rPr>
              <a:t>③</a:t>
            </a:r>
            <a:r>
              <a:rPr lang="zh-CN" altLang="en-US" dirty="0">
                <a:latin typeface="微软雅黑" panose="020B0503020204020204" pitchFamily="34" charset="-122"/>
                <a:ea typeface="微软雅黑" panose="020B0503020204020204" pitchFamily="34" charset="-122"/>
              </a:rPr>
              <a:t>由于蒸发器安装在空调总成内部，拆装麻烦，所以必须保证车内和空调滤芯的清洁，每次保养时都要将空调滤芯拆出来用高压空气吹干净，并且每年至少更换</a:t>
            </a:r>
            <a:r>
              <a:rPr lang="en-US" altLang="zh-CN" dirty="0">
                <a:latin typeface="微软雅黑" panose="020B0503020204020204" pitchFamily="34" charset="-122"/>
                <a:ea typeface="微软雅黑" panose="020B0503020204020204" pitchFamily="34" charset="-122"/>
              </a:rPr>
              <a:t>1-2</a:t>
            </a:r>
            <a:r>
              <a:rPr lang="zh-CN" altLang="en-US" dirty="0">
                <a:latin typeface="微软雅黑" panose="020B0503020204020204" pitchFamily="34" charset="-122"/>
                <a:ea typeface="微软雅黑" panose="020B0503020204020204" pitchFamily="34" charset="-122"/>
              </a:rPr>
              <a:t>次。</a:t>
            </a:r>
          </a:p>
          <a:p>
            <a:pPr>
              <a:lnSpc>
                <a:spcPct val="150000"/>
              </a:lnSpc>
            </a:pPr>
            <a:r>
              <a:rPr lang="zh-CN" altLang="en-US" b="1" dirty="0">
                <a:latin typeface="微软雅黑" panose="020B0503020204020204" pitchFamily="34" charset="-122"/>
                <a:ea typeface="微软雅黑" panose="020B0503020204020204" pitchFamily="34" charset="-122"/>
              </a:rPr>
              <a:t>④</a:t>
            </a:r>
            <a:r>
              <a:rPr lang="zh-CN" altLang="en-US" dirty="0">
                <a:latin typeface="微软雅黑" panose="020B0503020204020204" pitchFamily="34" charset="-122"/>
                <a:ea typeface="微软雅黑" panose="020B0503020204020204" pitchFamily="34" charset="-122"/>
              </a:rPr>
              <a:t>为了预防空调系统真生的细菌和异味，定期清洗风道是保持空调通风系统良好的办法。</a:t>
            </a:r>
            <a:endParaRPr lang="zh-CN" altLang="en-US" dirty="0">
              <a:latin typeface="微软雅黑" panose="020B0503020204020204" pitchFamily="34" charset="-122"/>
              <a:ea typeface="微软雅黑" panose="020B0503020204020204" pitchFamily="34" charset="-122"/>
              <a:cs typeface="Arial Unicode MS" panose="020B0604020202020204" pitchFamily="34" charset="-122"/>
            </a:endParaRPr>
          </a:p>
        </p:txBody>
      </p:sp>
    </p:spTree>
    <p:extLst>
      <p:ext uri="{BB962C8B-B14F-4D97-AF65-F5344CB8AC3E}">
        <p14:creationId xmlns:p14="http://schemas.microsoft.com/office/powerpoint/2010/main" val="2393752435"/>
      </p:ext>
    </p:extLst>
  </p:cSld>
  <p:clrMapOvr>
    <a:masterClrMapping/>
  </p:clrMapOvr>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B7B36EA7-B4A1-48E3-8E9A-D65BADD72286}"/>
              </a:ext>
            </a:extLst>
          </p:cNvPr>
          <p:cNvSpPr txBox="1"/>
          <p:nvPr/>
        </p:nvSpPr>
        <p:spPr>
          <a:xfrm>
            <a:off x="443130"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Catalog</a:t>
            </a:r>
          </a:p>
        </p:txBody>
      </p:sp>
      <p:sp>
        <p:nvSpPr>
          <p:cNvPr id="4" name="TextBox 6">
            <a:extLst>
              <a:ext uri="{FF2B5EF4-FFF2-40B4-BE49-F238E27FC236}">
                <a16:creationId xmlns:a16="http://schemas.microsoft.com/office/drawing/2014/main" id="{A062DF26-2135-424A-9585-B161F31511EC}"/>
              </a:ext>
            </a:extLst>
          </p:cNvPr>
          <p:cNvSpPr txBox="1"/>
          <p:nvPr/>
        </p:nvSpPr>
        <p:spPr>
          <a:xfrm>
            <a:off x="879307" y="1390964"/>
            <a:ext cx="10433385" cy="5379619"/>
          </a:xfrm>
          <a:prstGeom prst="rect">
            <a:avLst/>
          </a:prstGeom>
          <a:noFill/>
        </p:spPr>
        <p:txBody>
          <a:bodyPr wrap="square" numCol="2" rtlCol="0">
            <a:spAutoFit/>
          </a:bodyPr>
          <a:lstStyle/>
          <a:p>
            <a:pPr marL="342900" indent="-342900">
              <a:spcBef>
                <a:spcPts val="600"/>
              </a:spcBef>
              <a:buFont typeface="Wingdings" panose="05000000000000000000" pitchFamily="2" charset="2"/>
              <a:buChar char="§"/>
            </a:pPr>
            <a:r>
              <a:rPr lang="de-DE" altLang="zh-CN" sz="2000" b="1" dirty="0">
                <a:solidFill>
                  <a:srgbClr val="00479D"/>
                </a:solidFill>
                <a:latin typeface="Microsoft YaHei" panose="020B0503020204020204" pitchFamily="34" charset="-122"/>
                <a:ea typeface="Microsoft YaHei" panose="020B0503020204020204" pitchFamily="34" charset="-122"/>
              </a:rPr>
              <a:t>Power system</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Air conditioning system overview</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The location of air conditioner components</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Air conditioning system operation control</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Air conditioning system circuit schematic</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Filling of compressor oil</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Installation of compressor assembly and adjustment of  belt</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Piping installation and inspection of condenser fins</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Air conditioning system debugging method and precautions</a:t>
            </a:r>
          </a:p>
          <a:p>
            <a:pPr marL="800100" lvl="1" indent="-342900">
              <a:spcBef>
                <a:spcPts val="600"/>
              </a:spcBef>
              <a:buFont typeface="Arial" panose="020B0604020202020204" pitchFamily="34" charset="0"/>
              <a:buChar char="•"/>
            </a:pPr>
            <a:endParaRPr lang="en-US" altLang="zh-CN" sz="2000" dirty="0">
              <a:latin typeface="Microsoft YaHei" panose="020B0503020204020204" pitchFamily="34" charset="-122"/>
              <a:ea typeface="Microsoft YaHei" panose="020B0503020204020204" pitchFamily="34" charset="-122"/>
            </a:endParaRP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Condenser daily maintenance</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Use of antifreeze</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Vacuum work</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Injection of refrigerant</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Refrigerant charging operation</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Fault detection using manifold pressure gauge</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Fault self-diagnosis and countermeasures</a:t>
            </a:r>
          </a:p>
          <a:p>
            <a:pPr marL="800100" lvl="1" indent="-342900">
              <a:spcBef>
                <a:spcPts val="600"/>
              </a:spcBef>
              <a:buFont typeface="Arial" panose="020B0604020202020204" pitchFamily="34" charset="0"/>
              <a:buChar char="•"/>
            </a:pPr>
            <a:r>
              <a:rPr lang="en-US" altLang="zh-CN" sz="2000" dirty="0">
                <a:latin typeface="Microsoft YaHei" panose="020B0503020204020204" pitchFamily="34" charset="-122"/>
                <a:ea typeface="Microsoft YaHei" panose="020B0503020204020204" pitchFamily="34" charset="-122"/>
              </a:rPr>
              <a:t>Air conditioning system maintenance</a:t>
            </a:r>
          </a:p>
          <a:p>
            <a:pPr lvl="1"/>
            <a:endParaRPr lang="de-DE" altLang="zh-CN" sz="2000" dirty="0">
              <a:latin typeface="Microsoft YaHei" panose="020B0503020204020204" pitchFamily="34" charset="-122"/>
              <a:ea typeface="Microsoft YaHei" panose="020B0503020204020204" pitchFamily="34" charset="-122"/>
            </a:endParaRPr>
          </a:p>
          <a:p>
            <a:endParaRPr lang="de-DE"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853669433"/>
      </p:ext>
    </p:extLst>
  </p:cSld>
  <p:clrMapOvr>
    <a:masterClrMapping/>
  </p:clrMapOvr>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6" name="Group 18">
            <a:extLst>
              <a:ext uri="{FF2B5EF4-FFF2-40B4-BE49-F238E27FC236}">
                <a16:creationId xmlns:a16="http://schemas.microsoft.com/office/drawing/2014/main" id="{0A3326E0-E6BB-4CDC-ADCD-EE79BCBF420A}"/>
              </a:ext>
            </a:extLst>
          </p:cNvPr>
          <p:cNvGrpSpPr/>
          <p:nvPr/>
        </p:nvGrpSpPr>
        <p:grpSpPr>
          <a:xfrm>
            <a:off x="857097" y="1873812"/>
            <a:ext cx="5607881" cy="4711988"/>
            <a:chOff x="4389559" y="3433814"/>
            <a:chExt cx="3660580" cy="2486861"/>
          </a:xfrm>
        </p:grpSpPr>
        <p:pic>
          <p:nvPicPr>
            <p:cNvPr id="7" name="图片 6">
              <a:extLst>
                <a:ext uri="{FF2B5EF4-FFF2-40B4-BE49-F238E27FC236}">
                  <a16:creationId xmlns:a16="http://schemas.microsoft.com/office/drawing/2014/main" id="{0E9AF803-198E-4D15-9332-FF0DEB81FADA}"/>
                </a:ext>
              </a:extLst>
            </p:cNvPr>
            <p:cNvPicPr>
              <a:picLocks noChangeAspect="1"/>
            </p:cNvPicPr>
            <p:nvPr/>
          </p:nvPicPr>
          <p:blipFill>
            <a:blip r:embed="rId2"/>
            <a:stretch>
              <a:fillRect/>
            </a:stretch>
          </p:blipFill>
          <p:spPr>
            <a:xfrm>
              <a:off x="4389559" y="3451390"/>
              <a:ext cx="3024180" cy="2469285"/>
            </a:xfrm>
            <a:prstGeom prst="rect">
              <a:avLst/>
            </a:prstGeom>
          </p:spPr>
        </p:pic>
        <p:sp>
          <p:nvSpPr>
            <p:cNvPr id="8" name="TextBox 8">
              <a:extLst>
                <a:ext uri="{FF2B5EF4-FFF2-40B4-BE49-F238E27FC236}">
                  <a16:creationId xmlns:a16="http://schemas.microsoft.com/office/drawing/2014/main" id="{475DC8F6-7065-4724-A8BF-E3CB8C0F39A2}"/>
                </a:ext>
              </a:extLst>
            </p:cNvPr>
            <p:cNvSpPr txBox="1"/>
            <p:nvPr/>
          </p:nvSpPr>
          <p:spPr>
            <a:xfrm>
              <a:off x="5351151" y="3700420"/>
              <a:ext cx="518708" cy="169277"/>
            </a:xfrm>
            <a:prstGeom prst="rect">
              <a:avLst/>
            </a:prstGeom>
            <a:solidFill>
              <a:schemeClr val="bg1"/>
            </a:solidFill>
          </p:spPr>
          <p:txBody>
            <a:bodyPr wrap="square" rtlCol="0">
              <a:spAutoFit/>
            </a:bodyPr>
            <a:lstStyle/>
            <a:p>
              <a:r>
                <a:rPr lang="de-DE" sz="500" dirty="0">
                  <a:latin typeface="Microsoft YaHei" panose="020B0503020204020204" pitchFamily="34" charset="-122"/>
                  <a:ea typeface="Microsoft YaHei" panose="020B0503020204020204" pitchFamily="34" charset="-122"/>
                </a:rPr>
                <a:t>Evaporator</a:t>
              </a:r>
              <a:endParaRPr lang="en-US" sz="500" dirty="0">
                <a:latin typeface="Microsoft YaHei" panose="020B0503020204020204" pitchFamily="34" charset="-122"/>
                <a:ea typeface="Microsoft YaHei" panose="020B0503020204020204" pitchFamily="34" charset="-122"/>
              </a:endParaRPr>
            </a:p>
          </p:txBody>
        </p:sp>
        <p:sp>
          <p:nvSpPr>
            <p:cNvPr id="9" name="TextBox 13">
              <a:extLst>
                <a:ext uri="{FF2B5EF4-FFF2-40B4-BE49-F238E27FC236}">
                  <a16:creationId xmlns:a16="http://schemas.microsoft.com/office/drawing/2014/main" id="{F4B27084-DD5D-4FB4-8549-2345EEF6BF60}"/>
                </a:ext>
              </a:extLst>
            </p:cNvPr>
            <p:cNvSpPr txBox="1"/>
            <p:nvPr/>
          </p:nvSpPr>
          <p:spPr>
            <a:xfrm>
              <a:off x="4616245" y="5229872"/>
              <a:ext cx="585022" cy="169277"/>
            </a:xfrm>
            <a:prstGeom prst="rect">
              <a:avLst/>
            </a:prstGeom>
            <a:solidFill>
              <a:schemeClr val="bg1"/>
            </a:solidFill>
          </p:spPr>
          <p:txBody>
            <a:bodyPr wrap="square" rtlCol="0">
              <a:spAutoFit/>
            </a:bodyPr>
            <a:lstStyle/>
            <a:p>
              <a:r>
                <a:rPr lang="de-DE" sz="500" dirty="0">
                  <a:latin typeface="Microsoft YaHei" panose="020B0503020204020204" pitchFamily="34" charset="-122"/>
                  <a:ea typeface="Microsoft YaHei" panose="020B0503020204020204" pitchFamily="34" charset="-122"/>
                </a:rPr>
                <a:t>Compressor</a:t>
              </a:r>
              <a:endParaRPr lang="en-US" sz="500" dirty="0">
                <a:latin typeface="Microsoft YaHei" panose="020B0503020204020204" pitchFamily="34" charset="-122"/>
                <a:ea typeface="Microsoft YaHei" panose="020B0503020204020204" pitchFamily="34" charset="-122"/>
              </a:endParaRPr>
            </a:p>
          </p:txBody>
        </p:sp>
        <p:sp>
          <p:nvSpPr>
            <p:cNvPr id="10" name="TextBox 14">
              <a:extLst>
                <a:ext uri="{FF2B5EF4-FFF2-40B4-BE49-F238E27FC236}">
                  <a16:creationId xmlns:a16="http://schemas.microsoft.com/office/drawing/2014/main" id="{6DA9A2D8-9377-4896-812E-158D2A2B1C1E}"/>
                </a:ext>
              </a:extLst>
            </p:cNvPr>
            <p:cNvSpPr txBox="1"/>
            <p:nvPr/>
          </p:nvSpPr>
          <p:spPr>
            <a:xfrm>
              <a:off x="4707141" y="5746038"/>
              <a:ext cx="585022" cy="169277"/>
            </a:xfrm>
            <a:prstGeom prst="rect">
              <a:avLst/>
            </a:prstGeom>
            <a:solidFill>
              <a:schemeClr val="bg1"/>
            </a:solidFill>
          </p:spPr>
          <p:txBody>
            <a:bodyPr wrap="square" rtlCol="0">
              <a:spAutoFit/>
            </a:bodyPr>
            <a:lstStyle/>
            <a:p>
              <a:r>
                <a:rPr lang="de-DE" sz="500" dirty="0">
                  <a:latin typeface="Microsoft YaHei" panose="020B0503020204020204" pitchFamily="34" charset="-122"/>
                  <a:ea typeface="Microsoft YaHei" panose="020B0503020204020204" pitchFamily="34" charset="-122"/>
                </a:rPr>
                <a:t>Condenser</a:t>
              </a:r>
              <a:endParaRPr lang="en-US" sz="500" dirty="0">
                <a:latin typeface="Microsoft YaHei" panose="020B0503020204020204" pitchFamily="34" charset="-122"/>
                <a:ea typeface="Microsoft YaHei" panose="020B0503020204020204" pitchFamily="34" charset="-122"/>
              </a:endParaRPr>
            </a:p>
          </p:txBody>
        </p:sp>
        <p:sp>
          <p:nvSpPr>
            <p:cNvPr id="11" name="TextBox 4">
              <a:extLst>
                <a:ext uri="{FF2B5EF4-FFF2-40B4-BE49-F238E27FC236}">
                  <a16:creationId xmlns:a16="http://schemas.microsoft.com/office/drawing/2014/main" id="{22B35EFE-16E8-48D8-88C9-6C3AF285D80A}"/>
                </a:ext>
              </a:extLst>
            </p:cNvPr>
            <p:cNvSpPr txBox="1"/>
            <p:nvPr/>
          </p:nvSpPr>
          <p:spPr>
            <a:xfrm>
              <a:off x="5626232" y="3433814"/>
              <a:ext cx="1260200" cy="207388"/>
            </a:xfrm>
            <a:prstGeom prst="rect">
              <a:avLst/>
            </a:prstGeom>
            <a:solidFill>
              <a:schemeClr val="bg1"/>
            </a:solidFill>
          </p:spPr>
          <p:txBody>
            <a:bodyPr wrap="square" rtlCol="0">
              <a:spAutoFit/>
            </a:bodyPr>
            <a:lstStyle/>
            <a:p>
              <a:r>
                <a:rPr lang="de-DE" sz="500" dirty="0"/>
                <a:t>Low temp. </a:t>
              </a:r>
            </a:p>
            <a:p>
              <a:r>
                <a:rPr lang="de-DE" sz="500" dirty="0"/>
                <a:t>low pressure gas</a:t>
              </a:r>
            </a:p>
          </p:txBody>
        </p:sp>
        <p:sp>
          <p:nvSpPr>
            <p:cNvPr id="13" name="TextBox 6">
              <a:extLst>
                <a:ext uri="{FF2B5EF4-FFF2-40B4-BE49-F238E27FC236}">
                  <a16:creationId xmlns:a16="http://schemas.microsoft.com/office/drawing/2014/main" id="{A403D74F-0A1E-4F8D-9DD8-1DCB6C954C6C}"/>
                </a:ext>
              </a:extLst>
            </p:cNvPr>
            <p:cNvSpPr txBox="1"/>
            <p:nvPr/>
          </p:nvSpPr>
          <p:spPr>
            <a:xfrm>
              <a:off x="5948362" y="3700420"/>
              <a:ext cx="600075" cy="169277"/>
            </a:xfrm>
            <a:prstGeom prst="rect">
              <a:avLst/>
            </a:prstGeom>
            <a:solidFill>
              <a:schemeClr val="bg1"/>
            </a:solidFill>
          </p:spPr>
          <p:txBody>
            <a:bodyPr wrap="square" rtlCol="0">
              <a:spAutoFit/>
            </a:bodyPr>
            <a:lstStyle/>
            <a:p>
              <a:pPr algn="just"/>
              <a:r>
                <a:rPr lang="en-US" altLang="zh-CN" sz="500" dirty="0">
                  <a:latin typeface="微软雅黑" panose="020B0503020204020204" pitchFamily="34" charset="-122"/>
                  <a:ea typeface="微软雅黑" panose="020B0503020204020204" pitchFamily="34" charset="-122"/>
                </a:rPr>
                <a:t>Cold air</a:t>
              </a:r>
            </a:p>
          </p:txBody>
        </p:sp>
        <p:sp>
          <p:nvSpPr>
            <p:cNvPr id="14" name="TextBox 9">
              <a:extLst>
                <a:ext uri="{FF2B5EF4-FFF2-40B4-BE49-F238E27FC236}">
                  <a16:creationId xmlns:a16="http://schemas.microsoft.com/office/drawing/2014/main" id="{0C317ED9-6276-4B25-8D95-DEAC83415247}"/>
                </a:ext>
              </a:extLst>
            </p:cNvPr>
            <p:cNvSpPr txBox="1"/>
            <p:nvPr/>
          </p:nvSpPr>
          <p:spPr>
            <a:xfrm>
              <a:off x="6003634" y="4233862"/>
              <a:ext cx="1047750" cy="246221"/>
            </a:xfrm>
            <a:prstGeom prst="rect">
              <a:avLst/>
            </a:prstGeom>
            <a:solidFill>
              <a:schemeClr val="bg1"/>
            </a:solidFill>
          </p:spPr>
          <p:txBody>
            <a:bodyPr wrap="square" rtlCol="0">
              <a:spAutoFit/>
            </a:bodyPr>
            <a:lstStyle/>
            <a:p>
              <a:r>
                <a:rPr lang="de-DE" sz="500" dirty="0"/>
                <a:t>Low temp. low pressure mix of liquid and gas</a:t>
              </a:r>
            </a:p>
          </p:txBody>
        </p:sp>
        <p:sp>
          <p:nvSpPr>
            <p:cNvPr id="15" name="TextBox 10">
              <a:extLst>
                <a:ext uri="{FF2B5EF4-FFF2-40B4-BE49-F238E27FC236}">
                  <a16:creationId xmlns:a16="http://schemas.microsoft.com/office/drawing/2014/main" id="{A999ED91-A432-4C2E-BE86-4BB9F05433AD}"/>
                </a:ext>
              </a:extLst>
            </p:cNvPr>
            <p:cNvSpPr txBox="1"/>
            <p:nvPr/>
          </p:nvSpPr>
          <p:spPr>
            <a:xfrm>
              <a:off x="7105650" y="3962400"/>
              <a:ext cx="944489" cy="169277"/>
            </a:xfrm>
            <a:prstGeom prst="rect">
              <a:avLst/>
            </a:prstGeom>
            <a:solidFill>
              <a:schemeClr val="bg1"/>
            </a:solidFill>
          </p:spPr>
          <p:txBody>
            <a:bodyPr wrap="none" rtlCol="0">
              <a:spAutoFit/>
            </a:bodyPr>
            <a:lstStyle/>
            <a:p>
              <a:r>
                <a:rPr lang="de-DE" sz="500" dirty="0"/>
                <a:t>Thermal expansion valve</a:t>
              </a:r>
            </a:p>
          </p:txBody>
        </p:sp>
        <p:sp>
          <p:nvSpPr>
            <p:cNvPr id="16" name="TextBox 11">
              <a:extLst>
                <a:ext uri="{FF2B5EF4-FFF2-40B4-BE49-F238E27FC236}">
                  <a16:creationId xmlns:a16="http://schemas.microsoft.com/office/drawing/2014/main" id="{63B23B1D-5332-4902-8791-1DBFE9ED3A89}"/>
                </a:ext>
              </a:extLst>
            </p:cNvPr>
            <p:cNvSpPr txBox="1"/>
            <p:nvPr/>
          </p:nvSpPr>
          <p:spPr>
            <a:xfrm>
              <a:off x="5351152" y="4478720"/>
              <a:ext cx="1235386" cy="169277"/>
            </a:xfrm>
            <a:prstGeom prst="rect">
              <a:avLst/>
            </a:prstGeom>
            <a:solidFill>
              <a:schemeClr val="bg1"/>
            </a:solidFill>
          </p:spPr>
          <p:txBody>
            <a:bodyPr wrap="square" rtlCol="0">
              <a:spAutoFit/>
            </a:bodyPr>
            <a:lstStyle/>
            <a:p>
              <a:r>
                <a:rPr lang="de-DE" sz="500" dirty="0"/>
                <a:t>High temp. high pressure gas</a:t>
              </a:r>
            </a:p>
          </p:txBody>
        </p:sp>
        <p:sp>
          <p:nvSpPr>
            <p:cNvPr id="17" name="Rectangle 12">
              <a:extLst>
                <a:ext uri="{FF2B5EF4-FFF2-40B4-BE49-F238E27FC236}">
                  <a16:creationId xmlns:a16="http://schemas.microsoft.com/office/drawing/2014/main" id="{F196D221-0136-4D62-BF2E-0DC5674015AF}"/>
                </a:ext>
              </a:extLst>
            </p:cNvPr>
            <p:cNvSpPr/>
            <p:nvPr/>
          </p:nvSpPr>
          <p:spPr>
            <a:xfrm>
              <a:off x="6457950" y="4886325"/>
              <a:ext cx="90487" cy="623888"/>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8" name="TextBox 15">
              <a:extLst>
                <a:ext uri="{FF2B5EF4-FFF2-40B4-BE49-F238E27FC236}">
                  <a16:creationId xmlns:a16="http://schemas.microsoft.com/office/drawing/2014/main" id="{A0D3AFE4-2582-4E49-8923-3588B9F02028}"/>
                </a:ext>
              </a:extLst>
            </p:cNvPr>
            <p:cNvSpPr txBox="1"/>
            <p:nvPr/>
          </p:nvSpPr>
          <p:spPr>
            <a:xfrm>
              <a:off x="5626232" y="5650508"/>
              <a:ext cx="1458449" cy="169277"/>
            </a:xfrm>
            <a:prstGeom prst="rect">
              <a:avLst/>
            </a:prstGeom>
            <a:solidFill>
              <a:schemeClr val="bg1"/>
            </a:solidFill>
          </p:spPr>
          <p:txBody>
            <a:bodyPr wrap="square" rtlCol="0">
              <a:spAutoFit/>
            </a:bodyPr>
            <a:lstStyle/>
            <a:p>
              <a:r>
                <a:rPr lang="de-DE" sz="500" dirty="0"/>
                <a:t>High temp. high pressure liquid</a:t>
              </a:r>
            </a:p>
          </p:txBody>
        </p:sp>
        <p:sp>
          <p:nvSpPr>
            <p:cNvPr id="19" name="TextBox 16">
              <a:extLst>
                <a:ext uri="{FF2B5EF4-FFF2-40B4-BE49-F238E27FC236}">
                  <a16:creationId xmlns:a16="http://schemas.microsoft.com/office/drawing/2014/main" id="{26DCCF46-BA6C-44F2-A6BE-5C40B718DE45}"/>
                </a:ext>
              </a:extLst>
            </p:cNvPr>
            <p:cNvSpPr txBox="1"/>
            <p:nvPr/>
          </p:nvSpPr>
          <p:spPr>
            <a:xfrm>
              <a:off x="6836202" y="4596565"/>
              <a:ext cx="660758" cy="169277"/>
            </a:xfrm>
            <a:prstGeom prst="rect">
              <a:avLst/>
            </a:prstGeom>
            <a:solidFill>
              <a:schemeClr val="bg1"/>
            </a:solidFill>
          </p:spPr>
          <p:txBody>
            <a:bodyPr wrap="none" rtlCol="0">
              <a:spAutoFit/>
            </a:bodyPr>
            <a:lstStyle/>
            <a:p>
              <a:r>
                <a:rPr lang="de-DE" sz="500" dirty="0"/>
                <a:t>Pressure switch</a:t>
              </a:r>
            </a:p>
          </p:txBody>
        </p:sp>
        <p:sp>
          <p:nvSpPr>
            <p:cNvPr id="20" name="TextBox 17">
              <a:extLst>
                <a:ext uri="{FF2B5EF4-FFF2-40B4-BE49-F238E27FC236}">
                  <a16:creationId xmlns:a16="http://schemas.microsoft.com/office/drawing/2014/main" id="{58133560-CCAB-4DA0-96D7-AB810556ADC4}"/>
                </a:ext>
              </a:extLst>
            </p:cNvPr>
            <p:cNvSpPr txBox="1"/>
            <p:nvPr/>
          </p:nvSpPr>
          <p:spPr>
            <a:xfrm>
              <a:off x="6901123" y="5132825"/>
              <a:ext cx="782587" cy="169277"/>
            </a:xfrm>
            <a:prstGeom prst="rect">
              <a:avLst/>
            </a:prstGeom>
            <a:solidFill>
              <a:schemeClr val="bg1"/>
            </a:solidFill>
          </p:spPr>
          <p:txBody>
            <a:bodyPr wrap="none" rtlCol="0">
              <a:spAutoFit/>
            </a:bodyPr>
            <a:lstStyle/>
            <a:p>
              <a:r>
                <a:rPr lang="de-DE" sz="500" dirty="0"/>
                <a:t>Liquid storage tank</a:t>
              </a:r>
            </a:p>
          </p:txBody>
        </p:sp>
      </p:grpSp>
      <p:sp>
        <p:nvSpPr>
          <p:cNvPr id="21" name="Rectangle 20">
            <a:extLst>
              <a:ext uri="{FF2B5EF4-FFF2-40B4-BE49-F238E27FC236}">
                <a16:creationId xmlns:a16="http://schemas.microsoft.com/office/drawing/2014/main" id="{7F3DFA10-0E1E-471B-9961-61B3F2141BDA}"/>
              </a:ext>
            </a:extLst>
          </p:cNvPr>
          <p:cNvSpPr/>
          <p:nvPr/>
        </p:nvSpPr>
        <p:spPr>
          <a:xfrm>
            <a:off x="6194309" y="2203003"/>
            <a:ext cx="4378879" cy="3970318"/>
          </a:xfrm>
          <a:prstGeom prst="rect">
            <a:avLst/>
          </a:prstGeom>
        </p:spPr>
        <p:txBody>
          <a:bodyPr wrap="square">
            <a:spAutoFit/>
          </a:bodyPr>
          <a:lstStyle/>
          <a:p>
            <a:r>
              <a:rPr lang="en" altLang="en-US" sz="1400" dirty="0">
                <a:latin typeface="Microsoft YaHei" panose="020B0503020204020204" pitchFamily="34" charset="-122"/>
                <a:ea typeface="Microsoft YaHei" panose="020B0503020204020204" pitchFamily="34" charset="-122"/>
              </a:rPr>
              <a:t>Air conditioning is to cool, heat, filter and dehumidify the air, and send the treated air back to the room in a certain way to meet people's comfort needs.</a:t>
            </a:r>
          </a:p>
          <a:p>
            <a:endParaRPr lang="en-US" altLang="zh-CN" sz="1400" dirty="0">
              <a:latin typeface="Microsoft YaHei" panose="020B0503020204020204" pitchFamily="34" charset="-122"/>
              <a:ea typeface="Microsoft YaHei" panose="020B0503020204020204" pitchFamily="34" charset="-122"/>
            </a:endParaRPr>
          </a:p>
          <a:p>
            <a:r>
              <a:rPr lang="en" altLang="en-US" sz="1400" dirty="0">
                <a:latin typeface="Microsoft YaHei" panose="020B0503020204020204" pitchFamily="34" charset="-122"/>
                <a:ea typeface="Microsoft YaHei" panose="020B0503020204020204" pitchFamily="34" charset="-122"/>
              </a:rPr>
              <a:t>Refrigeration principle:</a:t>
            </a:r>
            <a:endParaRPr lang="en-US" altLang="zh-CN" sz="1400" dirty="0">
              <a:latin typeface="Microsoft YaHei" panose="020B0503020204020204" pitchFamily="34" charset="-122"/>
              <a:ea typeface="Microsoft YaHei" panose="020B0503020204020204" pitchFamily="34" charset="-122"/>
            </a:endParaRPr>
          </a:p>
          <a:p>
            <a:r>
              <a:rPr lang="en" altLang="en-US" sz="1400" dirty="0">
                <a:latin typeface="Microsoft YaHei" panose="020B0503020204020204" pitchFamily="34" charset="-122"/>
                <a:ea typeface="Microsoft YaHei" panose="020B0503020204020204" pitchFamily="34" charset="-122"/>
              </a:rPr>
              <a:t>The air conditioner uses the liquid to absorb heat from the cab when the liquid evaporates to lower the temperature in the cab, and discharges the heat-absorbed gasified material out of the cab to liqu</a:t>
            </a:r>
            <a:r>
              <a:rPr lang="en-US" altLang="zh-CN" sz="1400" dirty="0" err="1">
                <a:latin typeface="Microsoft YaHei" panose="020B0503020204020204" pitchFamily="34" charset="-122"/>
                <a:ea typeface="Microsoft YaHei" panose="020B0503020204020204" pitchFamily="34" charset="-122"/>
              </a:rPr>
              <a:t>i</a:t>
            </a:r>
            <a:r>
              <a:rPr lang="en" altLang="en-US" sz="1400" dirty="0">
                <a:latin typeface="Microsoft YaHei" panose="020B0503020204020204" pitchFamily="34" charset="-122"/>
                <a:ea typeface="Microsoft YaHei" panose="020B0503020204020204" pitchFamily="34" charset="-122"/>
              </a:rPr>
              <a:t>fy it. This repeated cycle achieves the purpose of cooling.</a:t>
            </a:r>
          </a:p>
          <a:p>
            <a:endParaRPr lang="en-US" altLang="zh-CN" sz="1400" dirty="0">
              <a:latin typeface="Microsoft YaHei" panose="020B0503020204020204" pitchFamily="34" charset="-122"/>
              <a:ea typeface="Microsoft YaHei" panose="020B0503020204020204" pitchFamily="34" charset="-122"/>
            </a:endParaRPr>
          </a:p>
          <a:p>
            <a:r>
              <a:rPr lang="en" altLang="en-US" sz="1400" dirty="0">
                <a:latin typeface="Microsoft YaHei" panose="020B0503020204020204" pitchFamily="34" charset="-122"/>
                <a:ea typeface="Microsoft YaHei" panose="020B0503020204020204" pitchFamily="34" charset="-122"/>
              </a:rPr>
              <a:t>Heating principle:</a:t>
            </a:r>
            <a:endParaRPr lang="en-US" altLang="zh-CN" sz="1400" dirty="0">
              <a:latin typeface="Microsoft YaHei" panose="020B0503020204020204" pitchFamily="34" charset="-122"/>
              <a:ea typeface="Microsoft YaHei" panose="020B0503020204020204" pitchFamily="34" charset="-122"/>
            </a:endParaRPr>
          </a:p>
          <a:p>
            <a:r>
              <a:rPr lang="en" altLang="en-US" sz="1400" dirty="0">
                <a:latin typeface="Microsoft YaHei" panose="020B0503020204020204" pitchFamily="34" charset="-122"/>
                <a:ea typeface="Microsoft YaHei" panose="020B0503020204020204" pitchFamily="34" charset="-122"/>
              </a:rPr>
              <a:t>The coolant is heated by the waste heat of the engine. The heated coolant is pumped to the heater core, which in turn warms the cold air in the car.</a:t>
            </a:r>
            <a:endParaRPr lang="en-US" altLang="zh-CN" sz="1400" dirty="0">
              <a:latin typeface="Microsoft YaHei" panose="020B0503020204020204" pitchFamily="34" charset="-122"/>
              <a:ea typeface="Microsoft YaHei" panose="020B0503020204020204" pitchFamily="34" charset="-122"/>
            </a:endParaRPr>
          </a:p>
        </p:txBody>
      </p:sp>
      <p:sp>
        <p:nvSpPr>
          <p:cNvPr id="22" name="文本框 3">
            <a:extLst>
              <a:ext uri="{FF2B5EF4-FFF2-40B4-BE49-F238E27FC236}">
                <a16:creationId xmlns:a16="http://schemas.microsoft.com/office/drawing/2014/main" id="{40C44880-25B8-4D62-8255-588FFEAFD87F}"/>
              </a:ext>
            </a:extLst>
          </p:cNvPr>
          <p:cNvSpPr txBox="1"/>
          <p:nvPr/>
        </p:nvSpPr>
        <p:spPr>
          <a:xfrm>
            <a:off x="443130" y="839549"/>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A</a:t>
            </a:r>
            <a:r>
              <a:rPr lang="en-US" altLang="zh-CN" kern="100" dirty="0" err="1">
                <a:latin typeface="微软雅黑" panose="020B0503020204020204" pitchFamily="34" charset="-122"/>
                <a:ea typeface="微软雅黑" panose="020B0503020204020204" pitchFamily="34" charset="-122"/>
                <a:cs typeface="Times New Roman" panose="02020603050405020304" pitchFamily="18" charset="0"/>
              </a:rPr>
              <a:t>ir</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 conditioning system overview</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032768770"/>
      </p:ext>
    </p:extLst>
  </p:cSld>
  <p:clrMapOvr>
    <a:masterClrMapping/>
  </p:clrMapOvr>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23" name="矩形 22">
            <a:extLst>
              <a:ext uri="{FF2B5EF4-FFF2-40B4-BE49-F238E27FC236}">
                <a16:creationId xmlns:a16="http://schemas.microsoft.com/office/drawing/2014/main" id="{21C963F5-C185-408A-BB17-CFA6E44B83D4}"/>
              </a:ext>
            </a:extLst>
          </p:cNvPr>
          <p:cNvSpPr/>
          <p:nvPr/>
        </p:nvSpPr>
        <p:spPr>
          <a:xfrm>
            <a:off x="5555296" y="1243603"/>
            <a:ext cx="6636704" cy="5262979"/>
          </a:xfrm>
          <a:prstGeom prst="rect">
            <a:avLst/>
          </a:prstGeom>
        </p:spPr>
        <p:txBody>
          <a:bodyPr wrap="square">
            <a:spAutoFit/>
          </a:bodyPr>
          <a:lstStyle/>
          <a:p>
            <a:endParaRPr lang="en-US" altLang="zh-CN" sz="1400" dirty="0">
              <a:latin typeface="Microsoft YaHei" panose="020B0503020204020204" pitchFamily="34" charset="-122"/>
              <a:ea typeface="Microsoft YaHei" panose="020B0503020204020204" pitchFamily="34" charset="-122"/>
            </a:endParaRPr>
          </a:p>
          <a:p>
            <a:r>
              <a:rPr lang="en" altLang="zh-CN" sz="1400" dirty="0">
                <a:latin typeface="Microsoft YaHei" panose="020B0503020204020204" pitchFamily="34" charset="-122"/>
                <a:ea typeface="Microsoft YaHei" panose="020B0503020204020204" pitchFamily="34" charset="-122"/>
              </a:rPr>
              <a:t>1. </a:t>
            </a:r>
            <a:r>
              <a:rPr lang="en" altLang="en-US" sz="1400" dirty="0">
                <a:latin typeface="Microsoft YaHei" panose="020B0503020204020204" pitchFamily="34" charset="-122"/>
                <a:ea typeface="Microsoft YaHei" panose="020B0503020204020204" pitchFamily="34" charset="-122"/>
              </a:rPr>
              <a:t>Compressor: The compressor sucks in and compresses the evaporated refrigerant and pressurizes it to liquify it. The refrigerant compressed by the compressor is in a "high temperature and high pressure state“.</a:t>
            </a:r>
            <a:endParaRPr lang="en-US" altLang="zh-CN" sz="1400" dirty="0">
              <a:latin typeface="Microsoft YaHei" panose="020B0503020204020204" pitchFamily="34" charset="-122"/>
              <a:ea typeface="Microsoft YaHei" panose="020B0503020204020204" pitchFamily="34" charset="-122"/>
            </a:endParaRPr>
          </a:p>
          <a:p>
            <a:endParaRPr lang="en" altLang="zh-CN" sz="1400" dirty="0">
              <a:latin typeface="Microsoft YaHei" panose="020B0503020204020204" pitchFamily="34" charset="-122"/>
              <a:ea typeface="Microsoft YaHei" panose="020B0503020204020204" pitchFamily="34" charset="-122"/>
            </a:endParaRPr>
          </a:p>
          <a:p>
            <a:r>
              <a:rPr lang="en" altLang="zh-CN" sz="1400" dirty="0">
                <a:latin typeface="Microsoft YaHei" panose="020B0503020204020204" pitchFamily="34" charset="-122"/>
                <a:ea typeface="Microsoft YaHei" panose="020B0503020204020204" pitchFamily="34" charset="-122"/>
              </a:rPr>
              <a:t>2. Condenser: Cool and liquify the high-temperature and </a:t>
            </a:r>
            <a:r>
              <a:rPr lang="en" altLang="en-US" sz="1400" dirty="0">
                <a:latin typeface="Microsoft YaHei" panose="020B0503020204020204" pitchFamily="34" charset="-122"/>
                <a:ea typeface="Microsoft YaHei" panose="020B0503020204020204" pitchFamily="34" charset="-122"/>
              </a:rPr>
              <a:t>high-pressure refrigerant compressed by the compressor, and temporarily store the liquified refrigerant to further cool the liquified refrigerant into a subcooled liquid. Liquid storage tank </a:t>
            </a:r>
            <a:r>
              <a:rPr lang="en" altLang="zh-CN" sz="1400" dirty="0">
                <a:latin typeface="Microsoft YaHei" panose="020B0503020204020204" pitchFamily="34" charset="-122"/>
                <a:ea typeface="Microsoft YaHei" panose="020B0503020204020204" pitchFamily="34" charset="-122"/>
              </a:rPr>
              <a:t>(</a:t>
            </a:r>
            <a:r>
              <a:rPr lang="en" altLang="en-US" sz="1400" dirty="0">
                <a:latin typeface="Microsoft YaHei" panose="020B0503020204020204" pitchFamily="34" charset="-122"/>
                <a:ea typeface="Microsoft YaHei" panose="020B0503020204020204" pitchFamily="34" charset="-122"/>
              </a:rPr>
              <a:t>integrated with condenser</a:t>
            </a:r>
            <a:r>
              <a:rPr lang="en" altLang="zh-CN" sz="1400" dirty="0">
                <a:latin typeface="Microsoft YaHei" panose="020B0503020204020204" pitchFamily="34" charset="-122"/>
                <a:ea typeface="Microsoft YaHei" panose="020B0503020204020204" pitchFamily="34" charset="-122"/>
              </a:rPr>
              <a:t>) t</a:t>
            </a:r>
            <a:r>
              <a:rPr lang="en" altLang="en-US" sz="1400" dirty="0">
                <a:latin typeface="Microsoft YaHei" panose="020B0503020204020204" pitchFamily="34" charset="-122"/>
                <a:ea typeface="Microsoft YaHei" panose="020B0503020204020204" pitchFamily="34" charset="-122"/>
              </a:rPr>
              <a:t>emporarily stores the high temperature and high pressure refrigerant coming out of the condenser, removing the moisture of the refrigerant, and filter out the dust.</a:t>
            </a:r>
            <a:endParaRPr lang="en-US" altLang="zh-CN" sz="1400" dirty="0">
              <a:latin typeface="Microsoft YaHei" panose="020B0503020204020204" pitchFamily="34" charset="-122"/>
              <a:ea typeface="Microsoft YaHei" panose="020B0503020204020204" pitchFamily="34" charset="-122"/>
            </a:endParaRPr>
          </a:p>
          <a:p>
            <a:endParaRPr lang="en" altLang="zh-CN" sz="1400" dirty="0">
              <a:latin typeface="Microsoft YaHei" panose="020B0503020204020204" pitchFamily="34" charset="-122"/>
              <a:ea typeface="Microsoft YaHei" panose="020B0503020204020204" pitchFamily="34" charset="-122"/>
            </a:endParaRPr>
          </a:p>
          <a:p>
            <a:r>
              <a:rPr lang="en" altLang="zh-CN" sz="1400" dirty="0">
                <a:latin typeface="Microsoft YaHei" panose="020B0503020204020204" pitchFamily="34" charset="-122"/>
                <a:ea typeface="Microsoft YaHei" panose="020B0503020204020204" pitchFamily="34" charset="-122"/>
              </a:rPr>
              <a:t>3. </a:t>
            </a:r>
            <a:r>
              <a:rPr lang="en" altLang="en-US" sz="1400" dirty="0">
                <a:latin typeface="Microsoft YaHei" panose="020B0503020204020204" pitchFamily="34" charset="-122"/>
                <a:ea typeface="Microsoft YaHei" panose="020B0503020204020204" pitchFamily="34" charset="-122"/>
              </a:rPr>
              <a:t>Evaporator: The evaporator absorbs heat from the surrounding air to heat the refrigerant. The reduced ambient air temperature can then be used to cool the cabin. The low temperature and </a:t>
            </a:r>
            <a:r>
              <a:rPr lang="en" altLang="zh-CN" sz="1400" dirty="0">
                <a:latin typeface="Microsoft YaHei" panose="020B0503020204020204" pitchFamily="34" charset="-122"/>
                <a:ea typeface="Microsoft YaHei" panose="020B0503020204020204" pitchFamily="34" charset="-122"/>
              </a:rPr>
              <a:t>low pressure refrigerant </a:t>
            </a:r>
            <a:r>
              <a:rPr lang="en" altLang="en-US" sz="1400" dirty="0">
                <a:latin typeface="Microsoft YaHei" panose="020B0503020204020204" pitchFamily="34" charset="-122"/>
                <a:ea typeface="Microsoft YaHei" panose="020B0503020204020204" pitchFamily="34" charset="-122"/>
              </a:rPr>
              <a:t>in the evaporator absorbs the heat in the cabin and evaporates quickly. At the evaporator outlet, the refrigerant becomes a low temperature and low pressure gas .</a:t>
            </a:r>
            <a:endParaRPr lang="en-US" altLang="zh-CN" sz="1400" dirty="0">
              <a:latin typeface="Microsoft YaHei" panose="020B0503020204020204" pitchFamily="34" charset="-122"/>
              <a:ea typeface="Microsoft YaHei" panose="020B0503020204020204" pitchFamily="34" charset="-122"/>
            </a:endParaRPr>
          </a:p>
          <a:p>
            <a:endParaRPr lang="en" altLang="zh-CN" sz="1400" dirty="0">
              <a:latin typeface="Microsoft YaHei" panose="020B0503020204020204" pitchFamily="34" charset="-122"/>
              <a:ea typeface="Microsoft YaHei" panose="020B0503020204020204" pitchFamily="34" charset="-122"/>
            </a:endParaRPr>
          </a:p>
          <a:p>
            <a:r>
              <a:rPr lang="en" altLang="zh-CN" sz="1400" dirty="0">
                <a:latin typeface="Microsoft YaHei" panose="020B0503020204020204" pitchFamily="34" charset="-122"/>
                <a:ea typeface="Microsoft YaHei" panose="020B0503020204020204" pitchFamily="34" charset="-122"/>
              </a:rPr>
              <a:t>4. </a:t>
            </a:r>
            <a:r>
              <a:rPr lang="en" altLang="en-US" sz="1400" dirty="0">
                <a:latin typeface="Microsoft YaHei" panose="020B0503020204020204" pitchFamily="34" charset="-122"/>
                <a:ea typeface="Microsoft YaHei" panose="020B0503020204020204" pitchFamily="34" charset="-122"/>
              </a:rPr>
              <a:t>Warm air return pipe: the hot water of the heater core returns to the return port of the </a:t>
            </a:r>
            <a:r>
              <a:rPr lang="en-US" altLang="en-US" sz="1400" dirty="0">
                <a:latin typeface="Microsoft YaHei" panose="020B0503020204020204" pitchFamily="34" charset="-122"/>
                <a:ea typeface="Microsoft YaHei" panose="020B0503020204020204" pitchFamily="34" charset="-122"/>
              </a:rPr>
              <a:t>engine.</a:t>
            </a:r>
          </a:p>
          <a:p>
            <a:endParaRPr lang="en-US" altLang="zh-CN" sz="1400" dirty="0">
              <a:latin typeface="Microsoft YaHei" panose="020B0503020204020204" pitchFamily="34" charset="-122"/>
              <a:ea typeface="Microsoft YaHei" panose="020B0503020204020204" pitchFamily="34" charset="-122"/>
            </a:endParaRPr>
          </a:p>
          <a:p>
            <a:r>
              <a:rPr lang="en" altLang="zh-CN" sz="1400" dirty="0">
                <a:latin typeface="Microsoft YaHei" panose="020B0503020204020204" pitchFamily="34" charset="-122"/>
                <a:ea typeface="Microsoft YaHei" panose="020B0503020204020204" pitchFamily="34" charset="-122"/>
              </a:rPr>
              <a:t>5. </a:t>
            </a:r>
            <a:r>
              <a:rPr lang="en" altLang="en-US" sz="1400" dirty="0">
                <a:latin typeface="Microsoft YaHei" panose="020B0503020204020204" pitchFamily="34" charset="-122"/>
                <a:ea typeface="Microsoft YaHei" panose="020B0503020204020204" pitchFamily="34" charset="-122"/>
              </a:rPr>
              <a:t>Warm air outlet pipe: hot water from the engine enters the core of the air conditioner heater.</a:t>
            </a:r>
            <a:endParaRPr lang="en-US" altLang="zh-CN" sz="1400" dirty="0">
              <a:latin typeface="Microsoft YaHei" panose="020B0503020204020204" pitchFamily="34" charset="-122"/>
              <a:ea typeface="Microsoft YaHei" panose="020B0503020204020204" pitchFamily="34" charset="-122"/>
            </a:endParaRPr>
          </a:p>
        </p:txBody>
      </p:sp>
      <p:grpSp>
        <p:nvGrpSpPr>
          <p:cNvPr id="24" name="Group 12">
            <a:extLst>
              <a:ext uri="{FF2B5EF4-FFF2-40B4-BE49-F238E27FC236}">
                <a16:creationId xmlns:a16="http://schemas.microsoft.com/office/drawing/2014/main" id="{4F739E51-EBC2-489C-91F9-F824C6F9E17E}"/>
              </a:ext>
            </a:extLst>
          </p:cNvPr>
          <p:cNvGrpSpPr/>
          <p:nvPr/>
        </p:nvGrpSpPr>
        <p:grpSpPr>
          <a:xfrm>
            <a:off x="1176371" y="1564409"/>
            <a:ext cx="4010969" cy="2430662"/>
            <a:chOff x="6427905" y="1609091"/>
            <a:chExt cx="4010969" cy="2430662"/>
          </a:xfrm>
        </p:grpSpPr>
        <p:pic>
          <p:nvPicPr>
            <p:cNvPr id="25" name="Picture 6">
              <a:extLst>
                <a:ext uri="{FF2B5EF4-FFF2-40B4-BE49-F238E27FC236}">
                  <a16:creationId xmlns:a16="http://schemas.microsoft.com/office/drawing/2014/main" id="{A6B1007D-455E-47B4-B3D7-738BDCBDF0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2601"/>
            <a:stretch/>
          </p:blipFill>
          <p:spPr bwMode="auto">
            <a:xfrm>
              <a:off x="6427905" y="1609091"/>
              <a:ext cx="3162300" cy="243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 name="TextBox 3">
              <a:extLst>
                <a:ext uri="{FF2B5EF4-FFF2-40B4-BE49-F238E27FC236}">
                  <a16:creationId xmlns:a16="http://schemas.microsoft.com/office/drawing/2014/main" id="{4D63E7C7-B60D-4A23-BD9B-07D0B66D873B}"/>
                </a:ext>
              </a:extLst>
            </p:cNvPr>
            <p:cNvSpPr txBox="1"/>
            <p:nvPr/>
          </p:nvSpPr>
          <p:spPr>
            <a:xfrm>
              <a:off x="7218936" y="1832489"/>
              <a:ext cx="1130438" cy="215444"/>
            </a:xfrm>
            <a:prstGeom prst="rect">
              <a:avLst/>
            </a:prstGeom>
            <a:solidFill>
              <a:schemeClr val="bg1"/>
            </a:solidFill>
          </p:spPr>
          <p:txBody>
            <a:bodyPr wrap="none" rtlCol="0">
              <a:spAutoFit/>
            </a:bodyPr>
            <a:lstStyle/>
            <a:p>
              <a:r>
                <a:rPr lang="de-DE" sz="800" dirty="0"/>
                <a:t>Liquid storage tank</a:t>
              </a:r>
            </a:p>
          </p:txBody>
        </p:sp>
        <p:sp>
          <p:nvSpPr>
            <p:cNvPr id="27" name="Rectangle 4">
              <a:extLst>
                <a:ext uri="{FF2B5EF4-FFF2-40B4-BE49-F238E27FC236}">
                  <a16:creationId xmlns:a16="http://schemas.microsoft.com/office/drawing/2014/main" id="{E21CE166-2DF0-4B8A-8168-A0DEB8F2E15B}"/>
                </a:ext>
              </a:extLst>
            </p:cNvPr>
            <p:cNvSpPr/>
            <p:nvPr/>
          </p:nvSpPr>
          <p:spPr>
            <a:xfrm>
              <a:off x="9048750" y="1832489"/>
              <a:ext cx="295275" cy="50113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8" name="TextBox 5">
              <a:extLst>
                <a:ext uri="{FF2B5EF4-FFF2-40B4-BE49-F238E27FC236}">
                  <a16:creationId xmlns:a16="http://schemas.microsoft.com/office/drawing/2014/main" id="{90B48345-A4BF-4ADE-9F4A-D9C3E81514DE}"/>
                </a:ext>
              </a:extLst>
            </p:cNvPr>
            <p:cNvSpPr txBox="1"/>
            <p:nvPr/>
          </p:nvSpPr>
          <p:spPr>
            <a:xfrm>
              <a:off x="9048750" y="2024397"/>
              <a:ext cx="1390124" cy="215444"/>
            </a:xfrm>
            <a:prstGeom prst="rect">
              <a:avLst/>
            </a:prstGeom>
            <a:solidFill>
              <a:schemeClr val="bg1"/>
            </a:solidFill>
          </p:spPr>
          <p:txBody>
            <a:bodyPr wrap="none" rtlCol="0">
              <a:spAutoFit/>
            </a:bodyPr>
            <a:lstStyle/>
            <a:p>
              <a:r>
                <a:rPr lang="de-DE" sz="800" dirty="0"/>
                <a:t>Thermal expansion valve</a:t>
              </a:r>
            </a:p>
          </p:txBody>
        </p:sp>
        <p:sp>
          <p:nvSpPr>
            <p:cNvPr id="29" name="TextBox 6">
              <a:extLst>
                <a:ext uri="{FF2B5EF4-FFF2-40B4-BE49-F238E27FC236}">
                  <a16:creationId xmlns:a16="http://schemas.microsoft.com/office/drawing/2014/main" id="{593EF4C2-9114-49FB-B1E3-F87BC14346C2}"/>
                </a:ext>
              </a:extLst>
            </p:cNvPr>
            <p:cNvSpPr txBox="1"/>
            <p:nvPr/>
          </p:nvSpPr>
          <p:spPr>
            <a:xfrm>
              <a:off x="7404083" y="3824309"/>
              <a:ext cx="760144" cy="215444"/>
            </a:xfrm>
            <a:prstGeom prst="rect">
              <a:avLst/>
            </a:prstGeom>
            <a:solidFill>
              <a:schemeClr val="bg1"/>
            </a:solidFill>
          </p:spPr>
          <p:txBody>
            <a:bodyPr wrap="none" rtlCol="0">
              <a:spAutoFit/>
            </a:bodyPr>
            <a:lstStyle/>
            <a:p>
              <a:r>
                <a:rPr lang="de-DE" sz="800" dirty="0"/>
                <a:t>compressor</a:t>
              </a:r>
            </a:p>
          </p:txBody>
        </p:sp>
        <p:sp>
          <p:nvSpPr>
            <p:cNvPr id="30" name="TextBox 8">
              <a:extLst>
                <a:ext uri="{FF2B5EF4-FFF2-40B4-BE49-F238E27FC236}">
                  <a16:creationId xmlns:a16="http://schemas.microsoft.com/office/drawing/2014/main" id="{C5B45E5D-4D7F-4591-BEA3-AAE78C1C55BE}"/>
                </a:ext>
              </a:extLst>
            </p:cNvPr>
            <p:cNvSpPr txBox="1"/>
            <p:nvPr/>
          </p:nvSpPr>
          <p:spPr>
            <a:xfrm>
              <a:off x="6800850" y="2906544"/>
              <a:ext cx="623889" cy="215444"/>
            </a:xfrm>
            <a:prstGeom prst="rect">
              <a:avLst/>
            </a:prstGeom>
            <a:solidFill>
              <a:schemeClr val="bg1"/>
            </a:solidFill>
          </p:spPr>
          <p:txBody>
            <a:bodyPr wrap="none" rtlCol="0">
              <a:spAutoFit/>
            </a:bodyPr>
            <a:lstStyle/>
            <a:p>
              <a:r>
                <a:rPr lang="de-DE" sz="800" dirty="0"/>
                <a:t>condenser</a:t>
              </a:r>
            </a:p>
          </p:txBody>
        </p:sp>
        <p:sp>
          <p:nvSpPr>
            <p:cNvPr id="31" name="TextBox 10">
              <a:extLst>
                <a:ext uri="{FF2B5EF4-FFF2-40B4-BE49-F238E27FC236}">
                  <a16:creationId xmlns:a16="http://schemas.microsoft.com/office/drawing/2014/main" id="{EF31F124-4B33-40CC-AE8C-D2A8D4489181}"/>
                </a:ext>
              </a:extLst>
            </p:cNvPr>
            <p:cNvSpPr txBox="1"/>
            <p:nvPr/>
          </p:nvSpPr>
          <p:spPr>
            <a:xfrm>
              <a:off x="9048750" y="2994022"/>
              <a:ext cx="721672" cy="215444"/>
            </a:xfrm>
            <a:prstGeom prst="rect">
              <a:avLst/>
            </a:prstGeom>
            <a:solidFill>
              <a:schemeClr val="bg1"/>
            </a:solidFill>
          </p:spPr>
          <p:txBody>
            <a:bodyPr wrap="none" rtlCol="0">
              <a:spAutoFit/>
            </a:bodyPr>
            <a:lstStyle/>
            <a:p>
              <a:r>
                <a:rPr lang="de-DE" sz="800" dirty="0"/>
                <a:t>evaporator</a:t>
              </a:r>
            </a:p>
          </p:txBody>
        </p:sp>
        <p:sp>
          <p:nvSpPr>
            <p:cNvPr id="32" name="TextBox 11">
              <a:extLst>
                <a:ext uri="{FF2B5EF4-FFF2-40B4-BE49-F238E27FC236}">
                  <a16:creationId xmlns:a16="http://schemas.microsoft.com/office/drawing/2014/main" id="{6BE1961C-49F7-4809-90C2-3C1B75798F40}"/>
                </a:ext>
              </a:extLst>
            </p:cNvPr>
            <p:cNvSpPr txBox="1"/>
            <p:nvPr/>
          </p:nvSpPr>
          <p:spPr>
            <a:xfrm>
              <a:off x="8241430" y="2976234"/>
              <a:ext cx="521297" cy="215444"/>
            </a:xfrm>
            <a:prstGeom prst="rect">
              <a:avLst/>
            </a:prstGeom>
            <a:solidFill>
              <a:schemeClr val="bg1"/>
            </a:solidFill>
          </p:spPr>
          <p:txBody>
            <a:bodyPr wrap="none" rtlCol="0">
              <a:spAutoFit/>
            </a:bodyPr>
            <a:lstStyle/>
            <a:p>
              <a:r>
                <a:rPr lang="de-DE" sz="800" dirty="0"/>
                <a:t>blower</a:t>
              </a:r>
            </a:p>
          </p:txBody>
        </p:sp>
      </p:grpSp>
      <p:grpSp>
        <p:nvGrpSpPr>
          <p:cNvPr id="33" name="Group 13">
            <a:extLst>
              <a:ext uri="{FF2B5EF4-FFF2-40B4-BE49-F238E27FC236}">
                <a16:creationId xmlns:a16="http://schemas.microsoft.com/office/drawing/2014/main" id="{B55FB520-2CDD-4FF4-9732-8822F1D02BB6}"/>
              </a:ext>
            </a:extLst>
          </p:cNvPr>
          <p:cNvGrpSpPr/>
          <p:nvPr/>
        </p:nvGrpSpPr>
        <p:grpSpPr>
          <a:xfrm>
            <a:off x="575138" y="3971535"/>
            <a:ext cx="4829516" cy="2827281"/>
            <a:chOff x="496310" y="1545256"/>
            <a:chExt cx="4829516" cy="2827281"/>
          </a:xfrm>
        </p:grpSpPr>
        <p:pic>
          <p:nvPicPr>
            <p:cNvPr id="34" name="Picture 2" descr="c:\users\public\documents\kk6 files\xcmgwj\account\1145@10.15.7.244\image_cache\820917d662b94dd3b2cfdf0757be3ffa.jpg">
              <a:extLst>
                <a:ext uri="{FF2B5EF4-FFF2-40B4-BE49-F238E27FC236}">
                  <a16:creationId xmlns:a16="http://schemas.microsoft.com/office/drawing/2014/main" id="{8C764192-87CB-402E-9503-F610FB682DF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909" b="1184"/>
            <a:stretch/>
          </p:blipFill>
          <p:spPr bwMode="auto">
            <a:xfrm>
              <a:off x="496310" y="1551378"/>
              <a:ext cx="4829516" cy="2821159"/>
            </a:xfrm>
            <a:prstGeom prst="rect">
              <a:avLst/>
            </a:prstGeom>
            <a:noFill/>
            <a:extLst>
              <a:ext uri="{909E8E84-426E-40DD-AFC4-6F175D3DCCD1}">
                <a14:hiddenFill xmlns:a14="http://schemas.microsoft.com/office/drawing/2010/main">
                  <a:solidFill>
                    <a:srgbClr val="FFFFFF"/>
                  </a:solidFill>
                </a14:hiddenFill>
              </a:ext>
            </a:extLst>
          </p:spPr>
        </p:pic>
        <p:sp>
          <p:nvSpPr>
            <p:cNvPr id="35" name="TextBox 15">
              <a:extLst>
                <a:ext uri="{FF2B5EF4-FFF2-40B4-BE49-F238E27FC236}">
                  <a16:creationId xmlns:a16="http://schemas.microsoft.com/office/drawing/2014/main" id="{179A33DD-C772-46B0-AB57-824CDBE5DCCD}"/>
                </a:ext>
              </a:extLst>
            </p:cNvPr>
            <p:cNvSpPr txBox="1"/>
            <p:nvPr/>
          </p:nvSpPr>
          <p:spPr>
            <a:xfrm>
              <a:off x="4614222" y="2107956"/>
              <a:ext cx="339969" cy="462643"/>
            </a:xfrm>
            <a:prstGeom prst="rect">
              <a:avLst/>
            </a:prstGeom>
            <a:noFill/>
          </p:spPr>
          <p:txBody>
            <a:bodyPr wrap="none" rtlCol="0">
              <a:spAutoFit/>
            </a:bodyPr>
            <a:lstStyle/>
            <a:p>
              <a:r>
                <a:rPr lang="en-US" altLang="zh-CN" b="1" dirty="0">
                  <a:ln w="10160">
                    <a:solidFill>
                      <a:schemeClr val="bg1"/>
                    </a:solidFill>
                    <a:prstDash val="solid"/>
                  </a:ln>
                  <a:solidFill>
                    <a:srgbClr val="FF0000"/>
                  </a:solidFill>
                  <a:effectLst>
                    <a:outerShdw blurRad="38100" dist="22860" dir="5400000" algn="tl" rotWithShape="0">
                      <a:srgbClr val="000000">
                        <a:alpha val="30000"/>
                      </a:srgbClr>
                    </a:outerShdw>
                  </a:effectLst>
                </a:rPr>
                <a:t>2</a:t>
              </a:r>
              <a:endParaRPr lang="zh-CN" altLang="en-US" dirty="0">
                <a:ln w="10160">
                  <a:solidFill>
                    <a:schemeClr val="bg1"/>
                  </a:solidFill>
                  <a:prstDash val="solid"/>
                </a:ln>
                <a:solidFill>
                  <a:srgbClr val="FF0000"/>
                </a:solidFill>
              </a:endParaRPr>
            </a:p>
          </p:txBody>
        </p:sp>
        <p:sp>
          <p:nvSpPr>
            <p:cNvPr id="36" name="TextBox 16">
              <a:extLst>
                <a:ext uri="{FF2B5EF4-FFF2-40B4-BE49-F238E27FC236}">
                  <a16:creationId xmlns:a16="http://schemas.microsoft.com/office/drawing/2014/main" id="{FABB572B-DDF7-40AE-9FC7-62CEDA1AD6A8}"/>
                </a:ext>
              </a:extLst>
            </p:cNvPr>
            <p:cNvSpPr txBox="1"/>
            <p:nvPr/>
          </p:nvSpPr>
          <p:spPr>
            <a:xfrm>
              <a:off x="4784206" y="3803364"/>
              <a:ext cx="327334" cy="369332"/>
            </a:xfrm>
            <a:prstGeom prst="rect">
              <a:avLst/>
            </a:prstGeom>
            <a:noFill/>
          </p:spPr>
          <p:txBody>
            <a:bodyPr wrap="none" rtlCol="0">
              <a:spAutoFit/>
            </a:bodyPr>
            <a:lstStyle/>
            <a:p>
              <a:r>
                <a:rPr lang="en-US" altLang="zh-CN" b="1" dirty="0">
                  <a:ln w="10160">
                    <a:solidFill>
                      <a:schemeClr val="bg1"/>
                    </a:solidFill>
                    <a:prstDash val="solid"/>
                  </a:ln>
                  <a:solidFill>
                    <a:srgbClr val="FF0000"/>
                  </a:solidFill>
                  <a:effectLst>
                    <a:outerShdw blurRad="38100" dist="22860" dir="5400000" algn="tl" rotWithShape="0">
                      <a:srgbClr val="000000">
                        <a:alpha val="30000"/>
                      </a:srgbClr>
                    </a:outerShdw>
                  </a:effectLst>
                </a:rPr>
                <a:t>1</a:t>
              </a:r>
              <a:endParaRPr lang="zh-CN" altLang="en-US" dirty="0">
                <a:ln w="10160">
                  <a:solidFill>
                    <a:schemeClr val="bg1"/>
                  </a:solidFill>
                  <a:prstDash val="solid"/>
                </a:ln>
                <a:solidFill>
                  <a:srgbClr val="FF0000"/>
                </a:solidFill>
              </a:endParaRPr>
            </a:p>
          </p:txBody>
        </p:sp>
        <p:sp>
          <p:nvSpPr>
            <p:cNvPr id="37" name="TextBox 17">
              <a:extLst>
                <a:ext uri="{FF2B5EF4-FFF2-40B4-BE49-F238E27FC236}">
                  <a16:creationId xmlns:a16="http://schemas.microsoft.com/office/drawing/2014/main" id="{6DB397E0-6D6B-4B60-A170-4CDA6124002F}"/>
                </a:ext>
              </a:extLst>
            </p:cNvPr>
            <p:cNvSpPr txBox="1"/>
            <p:nvPr/>
          </p:nvSpPr>
          <p:spPr>
            <a:xfrm>
              <a:off x="498501" y="1545256"/>
              <a:ext cx="327334" cy="369332"/>
            </a:xfrm>
            <a:prstGeom prst="rect">
              <a:avLst/>
            </a:prstGeom>
            <a:noFill/>
          </p:spPr>
          <p:txBody>
            <a:bodyPr wrap="none" rtlCol="0">
              <a:spAutoFit/>
            </a:bodyPr>
            <a:lstStyle/>
            <a:p>
              <a:r>
                <a:rPr lang="en-US" altLang="zh-CN" b="1" dirty="0">
                  <a:ln w="10160">
                    <a:solidFill>
                      <a:schemeClr val="bg1"/>
                    </a:solidFill>
                    <a:prstDash val="solid"/>
                  </a:ln>
                  <a:solidFill>
                    <a:srgbClr val="FF0000"/>
                  </a:solidFill>
                  <a:effectLst>
                    <a:outerShdw blurRad="38100" dist="22860" dir="5400000" algn="tl" rotWithShape="0">
                      <a:srgbClr val="000000">
                        <a:alpha val="30000"/>
                      </a:srgbClr>
                    </a:outerShdw>
                  </a:effectLst>
                </a:rPr>
                <a:t>3</a:t>
              </a:r>
              <a:endParaRPr lang="zh-CN" altLang="en-US" dirty="0">
                <a:ln w="10160">
                  <a:solidFill>
                    <a:schemeClr val="bg1"/>
                  </a:solidFill>
                  <a:prstDash val="solid"/>
                </a:ln>
                <a:solidFill>
                  <a:srgbClr val="FF0000"/>
                </a:solidFill>
              </a:endParaRPr>
            </a:p>
          </p:txBody>
        </p:sp>
        <p:sp>
          <p:nvSpPr>
            <p:cNvPr id="38" name="TextBox 18">
              <a:extLst>
                <a:ext uri="{FF2B5EF4-FFF2-40B4-BE49-F238E27FC236}">
                  <a16:creationId xmlns:a16="http://schemas.microsoft.com/office/drawing/2014/main" id="{E9C23D27-34D2-4A48-989C-5AD8478A3551}"/>
                </a:ext>
              </a:extLst>
            </p:cNvPr>
            <p:cNvSpPr txBox="1"/>
            <p:nvPr/>
          </p:nvSpPr>
          <p:spPr>
            <a:xfrm>
              <a:off x="496310" y="1969946"/>
              <a:ext cx="327334" cy="369332"/>
            </a:xfrm>
            <a:prstGeom prst="rect">
              <a:avLst/>
            </a:prstGeom>
            <a:noFill/>
          </p:spPr>
          <p:txBody>
            <a:bodyPr wrap="none" rtlCol="0">
              <a:spAutoFit/>
            </a:bodyPr>
            <a:lstStyle/>
            <a:p>
              <a:r>
                <a:rPr lang="en-US" altLang="zh-CN" b="1" dirty="0">
                  <a:ln w="10160">
                    <a:solidFill>
                      <a:schemeClr val="bg1"/>
                    </a:solidFill>
                    <a:prstDash val="solid"/>
                  </a:ln>
                  <a:solidFill>
                    <a:srgbClr val="FF0000"/>
                  </a:solidFill>
                  <a:effectLst>
                    <a:outerShdw blurRad="38100" dist="22860" dir="5400000" algn="tl" rotWithShape="0">
                      <a:srgbClr val="000000">
                        <a:alpha val="30000"/>
                      </a:srgbClr>
                    </a:outerShdw>
                  </a:effectLst>
                </a:rPr>
                <a:t>4</a:t>
              </a:r>
              <a:endParaRPr lang="zh-CN" altLang="en-US" dirty="0">
                <a:ln w="10160">
                  <a:solidFill>
                    <a:schemeClr val="bg1"/>
                  </a:solidFill>
                  <a:prstDash val="solid"/>
                </a:ln>
                <a:solidFill>
                  <a:srgbClr val="FF0000"/>
                </a:solidFill>
              </a:endParaRPr>
            </a:p>
          </p:txBody>
        </p:sp>
        <p:sp>
          <p:nvSpPr>
            <p:cNvPr id="39" name="TextBox 19">
              <a:extLst>
                <a:ext uri="{FF2B5EF4-FFF2-40B4-BE49-F238E27FC236}">
                  <a16:creationId xmlns:a16="http://schemas.microsoft.com/office/drawing/2014/main" id="{4B77CAA6-B2B7-4683-A8FD-C78ADE1EC78F}"/>
                </a:ext>
              </a:extLst>
            </p:cNvPr>
            <p:cNvSpPr txBox="1"/>
            <p:nvPr/>
          </p:nvSpPr>
          <p:spPr>
            <a:xfrm>
              <a:off x="496310" y="2962687"/>
              <a:ext cx="327334" cy="369332"/>
            </a:xfrm>
            <a:prstGeom prst="rect">
              <a:avLst/>
            </a:prstGeom>
            <a:noFill/>
          </p:spPr>
          <p:txBody>
            <a:bodyPr wrap="none" rtlCol="0">
              <a:spAutoFit/>
            </a:bodyPr>
            <a:lstStyle/>
            <a:p>
              <a:r>
                <a:rPr lang="en-US" altLang="zh-CN" b="1" dirty="0">
                  <a:ln w="10160">
                    <a:solidFill>
                      <a:schemeClr val="bg1"/>
                    </a:solidFill>
                    <a:prstDash val="solid"/>
                  </a:ln>
                  <a:solidFill>
                    <a:srgbClr val="FF0000"/>
                  </a:solidFill>
                  <a:effectLst>
                    <a:outerShdw blurRad="38100" dist="22860" dir="5400000" algn="tl" rotWithShape="0">
                      <a:srgbClr val="000000">
                        <a:alpha val="30000"/>
                      </a:srgbClr>
                    </a:outerShdw>
                  </a:effectLst>
                </a:rPr>
                <a:t>5</a:t>
              </a:r>
              <a:endParaRPr lang="zh-CN" altLang="en-US" dirty="0">
                <a:ln w="10160">
                  <a:solidFill>
                    <a:schemeClr val="bg1"/>
                  </a:solidFill>
                  <a:prstDash val="solid"/>
                </a:ln>
                <a:solidFill>
                  <a:srgbClr val="FF0000"/>
                </a:solidFill>
              </a:endParaRPr>
            </a:p>
          </p:txBody>
        </p:sp>
      </p:grpSp>
      <p:sp>
        <p:nvSpPr>
          <p:cNvPr id="40" name="文本框 3">
            <a:extLst>
              <a:ext uri="{FF2B5EF4-FFF2-40B4-BE49-F238E27FC236}">
                <a16:creationId xmlns:a16="http://schemas.microsoft.com/office/drawing/2014/main" id="{CF921568-4A96-45B9-B078-A1948974BB91}"/>
              </a:ext>
            </a:extLst>
          </p:cNvPr>
          <p:cNvSpPr txBox="1"/>
          <p:nvPr/>
        </p:nvSpPr>
        <p:spPr>
          <a:xfrm>
            <a:off x="400723" y="597272"/>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The location of air conditioner components</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47534566"/>
      </p:ext>
    </p:extLst>
  </p:cSld>
  <p:clrMapOvr>
    <a:masterClrMapping/>
  </p:clrMapOvr>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Table 44">
            <a:extLst>
              <a:ext uri="{FF2B5EF4-FFF2-40B4-BE49-F238E27FC236}">
                <a16:creationId xmlns:a16="http://schemas.microsoft.com/office/drawing/2014/main" id="{467F8038-1655-4497-9094-E9CACD782C57}"/>
              </a:ext>
            </a:extLst>
          </p:cNvPr>
          <p:cNvGraphicFramePr>
            <a:graphicFrameLocks noGrp="1"/>
          </p:cNvGraphicFramePr>
          <p:nvPr/>
        </p:nvGraphicFramePr>
        <p:xfrm>
          <a:off x="316447" y="4978957"/>
          <a:ext cx="11719850" cy="1526194"/>
        </p:xfrm>
        <a:graphic>
          <a:graphicData uri="http://schemas.openxmlformats.org/drawingml/2006/table">
            <a:tbl>
              <a:tblPr firstRow="1">
                <a:tableStyleId>{5C22544A-7EE6-4342-B048-85BDC9FD1C3A}</a:tableStyleId>
              </a:tblPr>
              <a:tblGrid>
                <a:gridCol w="840714">
                  <a:extLst>
                    <a:ext uri="{9D8B030D-6E8A-4147-A177-3AD203B41FA5}">
                      <a16:colId xmlns:a16="http://schemas.microsoft.com/office/drawing/2014/main" val="4104707208"/>
                    </a:ext>
                  </a:extLst>
                </a:gridCol>
                <a:gridCol w="1157161">
                  <a:extLst>
                    <a:ext uri="{9D8B030D-6E8A-4147-A177-3AD203B41FA5}">
                      <a16:colId xmlns:a16="http://schemas.microsoft.com/office/drawing/2014/main" val="2769046625"/>
                    </a:ext>
                  </a:extLst>
                </a:gridCol>
                <a:gridCol w="8462248">
                  <a:extLst>
                    <a:ext uri="{9D8B030D-6E8A-4147-A177-3AD203B41FA5}">
                      <a16:colId xmlns:a16="http://schemas.microsoft.com/office/drawing/2014/main" val="3572156517"/>
                    </a:ext>
                  </a:extLst>
                </a:gridCol>
                <a:gridCol w="1259727">
                  <a:extLst>
                    <a:ext uri="{9D8B030D-6E8A-4147-A177-3AD203B41FA5}">
                      <a16:colId xmlns:a16="http://schemas.microsoft.com/office/drawing/2014/main" val="4048585145"/>
                    </a:ext>
                  </a:extLst>
                </a:gridCol>
              </a:tblGrid>
              <a:tr h="284347">
                <a:tc>
                  <a:txBody>
                    <a:bodyPr/>
                    <a:lstStyle/>
                    <a:p>
                      <a:pPr algn="ctr"/>
                      <a:r>
                        <a:rPr lang="de-DE" sz="1200" dirty="0"/>
                        <a:t>Icon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1200" dirty="0"/>
                        <a:t>Name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1200" dirty="0"/>
                        <a:t>Function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de-DE" sz="1200" dirty="0"/>
                        <a:t>Note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113894"/>
                  </a:ext>
                </a:extLst>
              </a:tr>
              <a:tr h="692095">
                <a:tc>
                  <a:txBody>
                    <a:bodyPr/>
                    <a:lstStyle/>
                    <a:p>
                      <a:pPr algn="ctr"/>
                      <a:endParaRPr lang="de-DE" sz="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LED screen</a:t>
                      </a:r>
                      <a:r>
                        <a:rPr lang="de-DE" sz="800" baseline="0" dirty="0">
                          <a:latin typeface="Microsoft YaHei" panose="020B0503020204020204" pitchFamily="34" charset="-122"/>
                          <a:ea typeface="Microsoft YaHei" panose="020B0503020204020204" pitchFamily="34" charset="-122"/>
                        </a:rPr>
                        <a:t> (B)</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228600" indent="-228600" algn="l">
                        <a:buAutoNum type="arabicPeriod"/>
                      </a:pPr>
                      <a:r>
                        <a:rPr lang="de-DE" sz="800" dirty="0">
                          <a:latin typeface="Microsoft YaHei" panose="020B0503020204020204" pitchFamily="34" charset="-122"/>
                          <a:ea typeface="Microsoft YaHei" panose="020B0503020204020204" pitchFamily="34" charset="-122"/>
                        </a:rPr>
                        <a:t>After</a:t>
                      </a:r>
                      <a:r>
                        <a:rPr lang="de-DE" sz="800" baseline="0" dirty="0">
                          <a:latin typeface="Microsoft YaHei" panose="020B0503020204020204" pitchFamily="34" charset="-122"/>
                          <a:ea typeface="Microsoft YaHei" panose="020B0503020204020204" pitchFamily="34" charset="-122"/>
                        </a:rPr>
                        <a:t> pressing the code mode button            , system will switch to code mode and the code mode light is turned on</a:t>
                      </a:r>
                    </a:p>
                    <a:p>
                      <a:pPr marL="228600" indent="-228600" algn="l">
                        <a:buAutoNum type="arabicPeriod"/>
                      </a:pPr>
                      <a:r>
                        <a:rPr lang="de-DE" sz="800" baseline="0" dirty="0">
                          <a:latin typeface="Microsoft YaHei" panose="020B0503020204020204" pitchFamily="34" charset="-122"/>
                          <a:ea typeface="Microsoft YaHei" panose="020B0503020204020204" pitchFamily="34" charset="-122"/>
                        </a:rPr>
                        <a:t>     shows the set temperature.</a:t>
                      </a:r>
                    </a:p>
                    <a:p>
                      <a:pPr marL="228600" indent="-228600" algn="l">
                        <a:buAutoNum type="arabicPeriod"/>
                      </a:pPr>
                      <a:r>
                        <a:rPr lang="de-DE" sz="800" baseline="0" dirty="0">
                          <a:latin typeface="Microsoft YaHei" panose="020B0503020204020204" pitchFamily="34" charset="-122"/>
                          <a:ea typeface="Microsoft YaHei" panose="020B0503020204020204" pitchFamily="34" charset="-122"/>
                        </a:rPr>
                        <a:t>     shows the real temperature.</a:t>
                      </a:r>
                    </a:p>
                    <a:p>
                      <a:pPr marL="228600" indent="-228600" algn="l">
                        <a:buAutoNum type="arabicPeriod"/>
                      </a:pPr>
                      <a:r>
                        <a:rPr lang="de-DE" sz="800" baseline="0" dirty="0">
                          <a:latin typeface="Microsoft YaHei" panose="020B0503020204020204" pitchFamily="34" charset="-122"/>
                          <a:ea typeface="Microsoft YaHei" panose="020B0503020204020204" pitchFamily="34" charset="-122"/>
                        </a:rPr>
                        <a:t>     when system erorr occurs, error code and set temperature will blink after each other, ERR indicator and the error code blink together</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latin typeface="Microsoft YaHei" panose="020B0503020204020204" pitchFamily="34" charset="-122"/>
                          <a:ea typeface="Microsoft YaHei" panose="020B0503020204020204" pitchFamily="34" charset="-122"/>
                        </a:rPr>
                        <a:t>Appliable</a:t>
                      </a:r>
                      <a:r>
                        <a:rPr lang="de-DE" sz="800" baseline="0" dirty="0">
                          <a:latin typeface="Microsoft YaHei" panose="020B0503020204020204" pitchFamily="34" charset="-122"/>
                          <a:ea typeface="Microsoft YaHei" panose="020B0503020204020204" pitchFamily="34" charset="-122"/>
                        </a:rPr>
                        <a:t> to B type</a:t>
                      </a:r>
                      <a:endParaRPr lang="de-DE" sz="800" dirty="0">
                        <a:latin typeface="Microsoft YaHei" panose="020B0503020204020204" pitchFamily="34" charset="-122"/>
                        <a:ea typeface="Microsoft YaHei" panose="020B0503020204020204" pitchFamily="34" charset="-122"/>
                      </a:endParaRPr>
                    </a:p>
                    <a:p>
                      <a:pPr algn="ct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07238678"/>
                  </a:ext>
                </a:extLst>
              </a:tr>
              <a:tr h="549752">
                <a:tc>
                  <a:txBody>
                    <a:bodyPr/>
                    <a:lstStyle/>
                    <a:p>
                      <a:pPr algn="ctr"/>
                      <a:endParaRPr lang="de-DE" sz="800" dirty="0"/>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Blower</a:t>
                      </a:r>
                      <a:r>
                        <a:rPr lang="de-DE" sz="800" baseline="0" dirty="0">
                          <a:latin typeface="Microsoft YaHei" panose="020B0503020204020204" pitchFamily="34" charset="-122"/>
                          <a:ea typeface="Microsoft YaHei" panose="020B0503020204020204" pitchFamily="34" charset="-122"/>
                        </a:rPr>
                        <a:t> fan speed control button</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Used</a:t>
                      </a:r>
                      <a:r>
                        <a:rPr lang="de-DE" sz="800" baseline="0" dirty="0">
                          <a:latin typeface="Microsoft YaHei" panose="020B0503020204020204" pitchFamily="34" charset="-122"/>
                          <a:ea typeface="Microsoft YaHei" panose="020B0503020204020204" pitchFamily="34" charset="-122"/>
                        </a:rPr>
                        <a:t> to control the blower fan speed among low, medium and high mode. These 3 modes cycle through operation</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de-DE" sz="800" dirty="0">
                          <a:latin typeface="Microsoft YaHei" panose="020B0503020204020204" pitchFamily="34" charset="-122"/>
                          <a:ea typeface="Microsoft YaHei" panose="020B0503020204020204" pitchFamily="34" charset="-122"/>
                        </a:rPr>
                        <a:t>Appliable</a:t>
                      </a:r>
                      <a:r>
                        <a:rPr lang="de-DE" sz="800" baseline="0" dirty="0">
                          <a:latin typeface="Microsoft YaHei" panose="020B0503020204020204" pitchFamily="34" charset="-122"/>
                          <a:ea typeface="Microsoft YaHei" panose="020B0503020204020204" pitchFamily="34" charset="-122"/>
                        </a:rPr>
                        <a:t> to B type</a:t>
                      </a:r>
                      <a:endParaRPr lang="de-DE" sz="800" dirty="0">
                        <a:latin typeface="Microsoft YaHei" panose="020B0503020204020204" pitchFamily="34" charset="-122"/>
                        <a:ea typeface="Microsoft YaHei" panose="020B0503020204020204" pitchFamily="34" charset="-122"/>
                      </a:endParaRPr>
                    </a:p>
                    <a:p>
                      <a:pPr algn="ct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860358265"/>
                  </a:ext>
                </a:extLst>
              </a:tr>
            </a:tbl>
          </a:graphicData>
        </a:graphic>
      </p:graphicFrame>
      <p:sp>
        <p:nvSpPr>
          <p:cNvPr id="6" name="矩形 5">
            <a:extLst>
              <a:ext uri="{FF2B5EF4-FFF2-40B4-BE49-F238E27FC236}">
                <a16:creationId xmlns:a16="http://schemas.microsoft.com/office/drawing/2014/main" id="{A1B852E0-6C21-48E5-95DA-E7E5C460BE0F}"/>
              </a:ext>
            </a:extLst>
          </p:cNvPr>
          <p:cNvSpPr/>
          <p:nvPr/>
        </p:nvSpPr>
        <p:spPr>
          <a:xfrm>
            <a:off x="415915" y="1398974"/>
            <a:ext cx="10897848" cy="4801314"/>
          </a:xfrm>
          <a:prstGeom prst="rect">
            <a:avLst/>
          </a:prstGeom>
        </p:spPr>
        <p:txBody>
          <a:bodyPr wrap="square">
            <a:spAutoFit/>
          </a:bodyPr>
          <a:lstStyle/>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a:p>
            <a:endParaRPr lang="en-US" altLang="zh-CN" dirty="0">
              <a:solidFill>
                <a:srgbClr val="FF0000"/>
              </a:solidFill>
              <a:latin typeface="微软雅黑" panose="020B0503020204020204" pitchFamily="34" charset="-122"/>
              <a:ea typeface="微软雅黑" panose="020B0503020204020204" pitchFamily="34" charset="-122"/>
            </a:endParaRPr>
          </a:p>
        </p:txBody>
      </p:sp>
      <p:graphicFrame>
        <p:nvGraphicFramePr>
          <p:cNvPr id="7" name="Table 17">
            <a:extLst>
              <a:ext uri="{FF2B5EF4-FFF2-40B4-BE49-F238E27FC236}">
                <a16:creationId xmlns:a16="http://schemas.microsoft.com/office/drawing/2014/main" id="{22D0B1D8-D63A-43B5-B536-0DF4944E73BE}"/>
              </a:ext>
            </a:extLst>
          </p:cNvPr>
          <p:cNvGraphicFramePr>
            <a:graphicFrameLocks noGrp="1"/>
          </p:cNvGraphicFramePr>
          <p:nvPr/>
        </p:nvGraphicFramePr>
        <p:xfrm>
          <a:off x="4458929" y="1216587"/>
          <a:ext cx="7621140" cy="3605849"/>
        </p:xfrm>
        <a:graphic>
          <a:graphicData uri="http://schemas.openxmlformats.org/drawingml/2006/table">
            <a:tbl>
              <a:tblPr firstRow="1">
                <a:tableStyleId>{5C22544A-7EE6-4342-B048-85BDC9FD1C3A}</a:tableStyleId>
              </a:tblPr>
              <a:tblGrid>
                <a:gridCol w="529077">
                  <a:extLst>
                    <a:ext uri="{9D8B030D-6E8A-4147-A177-3AD203B41FA5}">
                      <a16:colId xmlns:a16="http://schemas.microsoft.com/office/drawing/2014/main" val="4104707208"/>
                    </a:ext>
                  </a:extLst>
                </a:gridCol>
                <a:gridCol w="968710">
                  <a:extLst>
                    <a:ext uri="{9D8B030D-6E8A-4147-A177-3AD203B41FA5}">
                      <a16:colId xmlns:a16="http://schemas.microsoft.com/office/drawing/2014/main" val="2769046625"/>
                    </a:ext>
                  </a:extLst>
                </a:gridCol>
                <a:gridCol w="4857555">
                  <a:extLst>
                    <a:ext uri="{9D8B030D-6E8A-4147-A177-3AD203B41FA5}">
                      <a16:colId xmlns:a16="http://schemas.microsoft.com/office/drawing/2014/main" val="3572156517"/>
                    </a:ext>
                  </a:extLst>
                </a:gridCol>
                <a:gridCol w="1265798">
                  <a:extLst>
                    <a:ext uri="{9D8B030D-6E8A-4147-A177-3AD203B41FA5}">
                      <a16:colId xmlns:a16="http://schemas.microsoft.com/office/drawing/2014/main" val="4048585145"/>
                    </a:ext>
                  </a:extLst>
                </a:gridCol>
              </a:tblGrid>
              <a:tr h="325683">
                <a:tc>
                  <a:txBody>
                    <a:bodyPr/>
                    <a:lstStyle/>
                    <a:p>
                      <a:pPr algn="ctr"/>
                      <a:r>
                        <a:rPr lang="de-DE" sz="1200" dirty="0">
                          <a:latin typeface="Microsoft YaHei" panose="020B0503020204020204" pitchFamily="34" charset="-122"/>
                          <a:ea typeface="Microsoft YaHei" panose="020B0503020204020204" pitchFamily="34" charset="-122"/>
                        </a:rPr>
                        <a:t>Icon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1200" dirty="0">
                          <a:latin typeface="Microsoft YaHei" panose="020B0503020204020204" pitchFamily="34" charset="-122"/>
                          <a:ea typeface="Microsoft YaHei" panose="020B0503020204020204" pitchFamily="34" charset="-122"/>
                        </a:rPr>
                        <a:t>Name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1200" dirty="0">
                          <a:latin typeface="Microsoft YaHei" panose="020B0503020204020204" pitchFamily="34" charset="-122"/>
                          <a:ea typeface="Microsoft YaHei" panose="020B0503020204020204" pitchFamily="34" charset="-122"/>
                        </a:rPr>
                        <a:t>Function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1200" dirty="0"/>
                        <a:t>Note </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113894"/>
                  </a:ext>
                </a:extLst>
              </a:tr>
              <a:tr h="434242">
                <a:tc>
                  <a:txBody>
                    <a:bodyPr/>
                    <a:lstStyle/>
                    <a:p>
                      <a:pPr algn="ct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Power switch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After</a:t>
                      </a:r>
                      <a:r>
                        <a:rPr lang="de-DE" sz="800" baseline="0" dirty="0">
                          <a:latin typeface="Microsoft YaHei" panose="020B0503020204020204" pitchFamily="34" charset="-122"/>
                          <a:ea typeface="Microsoft YaHei" panose="020B0503020204020204" pitchFamily="34" charset="-122"/>
                        </a:rPr>
                        <a:t> installment and connecting to electricity, under conditions that the main power system and the engine are working, press this button to turn the AC on or off. Buzzing indicates successful operation. Meanwhile, in the first 5 seconds after turning the AC on, to ensure the load of the main vehicle generator increase smoothly, other buttons will be locked</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Appliable</a:t>
                      </a:r>
                      <a:r>
                        <a:rPr lang="de-DE" sz="800" baseline="0" dirty="0">
                          <a:latin typeface="Microsoft YaHei" panose="020B0503020204020204" pitchFamily="34" charset="-122"/>
                          <a:ea typeface="Microsoft YaHei" panose="020B0503020204020204" pitchFamily="34" charset="-122"/>
                        </a:rPr>
                        <a:t> to A&amp;B type</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393011131"/>
                  </a:ext>
                </a:extLst>
              </a:tr>
              <a:tr h="434242">
                <a:tc>
                  <a:txBody>
                    <a:bodyPr/>
                    <a:lstStyle/>
                    <a:p>
                      <a:pPr algn="ct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AC switch</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After system</a:t>
                      </a:r>
                      <a:r>
                        <a:rPr lang="de-DE" sz="800" baseline="0" dirty="0">
                          <a:latin typeface="Microsoft YaHei" panose="020B0503020204020204" pitchFamily="34" charset="-122"/>
                          <a:ea typeface="Microsoft YaHei" panose="020B0503020204020204" pitchFamily="34" charset="-122"/>
                        </a:rPr>
                        <a:t> booting, turn on/off the compressor</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latin typeface="Microsoft YaHei" panose="020B0503020204020204" pitchFamily="34" charset="-122"/>
                          <a:ea typeface="Microsoft YaHei" panose="020B0503020204020204" pitchFamily="34" charset="-122"/>
                        </a:rPr>
                        <a:t>Appliable</a:t>
                      </a:r>
                      <a:r>
                        <a:rPr lang="de-DE" sz="800" baseline="0" dirty="0">
                          <a:latin typeface="Microsoft YaHei" panose="020B0503020204020204" pitchFamily="34" charset="-122"/>
                          <a:ea typeface="Microsoft YaHei" panose="020B0503020204020204" pitchFamily="34" charset="-122"/>
                        </a:rPr>
                        <a:t> to A&amp;B type</a:t>
                      </a:r>
                      <a:endParaRPr lang="de-DE" sz="800" dirty="0">
                        <a:latin typeface="Microsoft YaHei" panose="020B0503020204020204" pitchFamily="34" charset="-122"/>
                        <a:ea typeface="Microsoft YaHei" panose="020B0503020204020204" pitchFamily="34" charset="-122"/>
                      </a:endParaRPr>
                    </a:p>
                    <a:p>
                      <a:pPr algn="l"/>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924091816"/>
                  </a:ext>
                </a:extLst>
              </a:tr>
              <a:tr h="542803">
                <a:tc>
                  <a:txBody>
                    <a:bodyPr/>
                    <a:lstStyle/>
                    <a:p>
                      <a:pPr algn="ct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AC fan speed up</a:t>
                      </a:r>
                      <a:r>
                        <a:rPr lang="de-DE" sz="800" baseline="0" dirty="0">
                          <a:latin typeface="Microsoft YaHei" panose="020B0503020204020204" pitchFamily="34" charset="-122"/>
                          <a:ea typeface="Microsoft YaHei" panose="020B0503020204020204" pitchFamily="34" charset="-122"/>
                        </a:rPr>
                        <a:t> button</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Used to</a:t>
                      </a:r>
                      <a:r>
                        <a:rPr lang="de-DE" sz="800" baseline="0" dirty="0">
                          <a:latin typeface="Microsoft YaHei" panose="020B0503020204020204" pitchFamily="34" charset="-122"/>
                          <a:ea typeface="Microsoft YaHei" panose="020B0503020204020204" pitchFamily="34" charset="-122"/>
                        </a:rPr>
                        <a:t> adjust the fan speed among low, medium and high mode, buzzing indicates successful operation. When reaching the highest fan speed, it will remain at it and buzzing alarm will occur</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latin typeface="Microsoft YaHei" panose="020B0503020204020204" pitchFamily="34" charset="-122"/>
                          <a:ea typeface="Microsoft YaHei" panose="020B0503020204020204" pitchFamily="34" charset="-122"/>
                        </a:rPr>
                        <a:t>Appliable</a:t>
                      </a:r>
                      <a:r>
                        <a:rPr lang="de-DE" sz="800" baseline="0" dirty="0">
                          <a:latin typeface="Microsoft YaHei" panose="020B0503020204020204" pitchFamily="34" charset="-122"/>
                          <a:ea typeface="Microsoft YaHei" panose="020B0503020204020204" pitchFamily="34" charset="-122"/>
                        </a:rPr>
                        <a:t> to A type</a:t>
                      </a:r>
                      <a:endParaRPr lang="de-DE" sz="800" dirty="0">
                        <a:latin typeface="Microsoft YaHei" panose="020B0503020204020204" pitchFamily="34" charset="-122"/>
                        <a:ea typeface="Microsoft YaHei" panose="020B0503020204020204" pitchFamily="34" charset="-122"/>
                      </a:endParaRPr>
                    </a:p>
                    <a:p>
                      <a:pPr algn="l"/>
                      <a:endParaRPr lang="de-DE" sz="800" dirty="0">
                        <a:latin typeface="Microsoft YaHei" panose="020B0503020204020204" pitchFamily="34" charset="-122"/>
                        <a:ea typeface="Microsoft YaHei" panose="020B0503020204020204" pitchFamily="34" charset="-122"/>
                      </a:endParaRPr>
                    </a:p>
                    <a:p>
                      <a:pPr algn="l"/>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221801181"/>
                  </a:ext>
                </a:extLst>
              </a:tr>
              <a:tr h="542803">
                <a:tc>
                  <a:txBody>
                    <a:bodyPr/>
                    <a:lstStyle/>
                    <a:p>
                      <a:pPr algn="ct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latin typeface="Microsoft YaHei" panose="020B0503020204020204" pitchFamily="34" charset="-122"/>
                          <a:ea typeface="Microsoft YaHei" panose="020B0503020204020204" pitchFamily="34" charset="-122"/>
                        </a:rPr>
                        <a:t>AC fan speed down</a:t>
                      </a:r>
                      <a:r>
                        <a:rPr lang="de-DE" sz="800" baseline="0" dirty="0">
                          <a:latin typeface="Microsoft YaHei" panose="020B0503020204020204" pitchFamily="34" charset="-122"/>
                          <a:ea typeface="Microsoft YaHei" panose="020B0503020204020204" pitchFamily="34" charset="-122"/>
                        </a:rPr>
                        <a:t> button</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latin typeface="Microsoft YaHei" panose="020B0503020204020204" pitchFamily="34" charset="-122"/>
                          <a:ea typeface="Microsoft YaHei" panose="020B0503020204020204" pitchFamily="34" charset="-122"/>
                        </a:rPr>
                        <a:t>Used to</a:t>
                      </a:r>
                      <a:r>
                        <a:rPr lang="de-DE" sz="800" baseline="0" dirty="0">
                          <a:latin typeface="Microsoft YaHei" panose="020B0503020204020204" pitchFamily="34" charset="-122"/>
                          <a:ea typeface="Microsoft YaHei" panose="020B0503020204020204" pitchFamily="34" charset="-122"/>
                        </a:rPr>
                        <a:t> adjust the fan speed among low, medium and high mode, buzzing indicates successful operation. When reaching the lowest fan speed, it will remain at it and buzzing alarm will occur</a:t>
                      </a:r>
                      <a:endParaRPr lang="de-DE" sz="800" dirty="0">
                        <a:latin typeface="Microsoft YaHei" panose="020B0503020204020204" pitchFamily="34" charset="-122"/>
                        <a:ea typeface="Microsoft YaHei" panose="020B0503020204020204" pitchFamily="34" charset="-122"/>
                      </a:endParaRPr>
                    </a:p>
                    <a:p>
                      <a:pPr algn="l"/>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latin typeface="Microsoft YaHei" panose="020B0503020204020204" pitchFamily="34" charset="-122"/>
                          <a:ea typeface="Microsoft YaHei" panose="020B0503020204020204" pitchFamily="34" charset="-122"/>
                        </a:rPr>
                        <a:t>Appliable</a:t>
                      </a:r>
                      <a:r>
                        <a:rPr lang="de-DE" sz="800" baseline="0" dirty="0">
                          <a:latin typeface="Microsoft YaHei" panose="020B0503020204020204" pitchFamily="34" charset="-122"/>
                          <a:ea typeface="Microsoft YaHei" panose="020B0503020204020204" pitchFamily="34" charset="-122"/>
                        </a:rPr>
                        <a:t> to A type</a:t>
                      </a:r>
                      <a:endParaRPr lang="de-DE" sz="800" dirty="0">
                        <a:latin typeface="Microsoft YaHei" panose="020B0503020204020204" pitchFamily="34" charset="-122"/>
                        <a:ea typeface="Microsoft YaHei" panose="020B0503020204020204" pitchFamily="34" charset="-122"/>
                      </a:endParaRPr>
                    </a:p>
                    <a:p>
                      <a:pPr algn="l"/>
                      <a:endParaRPr lang="de-DE" sz="800" dirty="0">
                        <a:latin typeface="Microsoft YaHei" panose="020B0503020204020204" pitchFamily="34" charset="-122"/>
                        <a:ea typeface="Microsoft YaHei" panose="020B0503020204020204" pitchFamily="34" charset="-122"/>
                      </a:endParaRPr>
                    </a:p>
                    <a:p>
                      <a:pPr algn="l"/>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3016431939"/>
                  </a:ext>
                </a:extLst>
              </a:tr>
              <a:tr h="542803">
                <a:tc>
                  <a:txBody>
                    <a:bodyPr/>
                    <a:lstStyle/>
                    <a:p>
                      <a:pPr algn="ct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Temperature up button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Used to adjust the temperature. The set temperature is adjustable</a:t>
                      </a:r>
                      <a:r>
                        <a:rPr lang="de-DE" sz="800" baseline="0" dirty="0">
                          <a:latin typeface="Microsoft YaHei" panose="020B0503020204020204" pitchFamily="34" charset="-122"/>
                          <a:ea typeface="Microsoft YaHei" panose="020B0503020204020204" pitchFamily="34" charset="-122"/>
                        </a:rPr>
                        <a:t> between 15</a:t>
                      </a:r>
                      <a:r>
                        <a:rPr lang="zh-CN" altLang="de-DE" sz="800" baseline="0" dirty="0">
                          <a:latin typeface="Microsoft YaHei" panose="020B0503020204020204" pitchFamily="34" charset="-122"/>
                          <a:ea typeface="Microsoft YaHei" panose="020B0503020204020204" pitchFamily="34" charset="-122"/>
                        </a:rPr>
                        <a:t>℃ </a:t>
                      </a:r>
                      <a:r>
                        <a:rPr lang="de-DE" altLang="zh-CN" sz="800" baseline="0" dirty="0">
                          <a:latin typeface="Microsoft YaHei" panose="020B0503020204020204" pitchFamily="34" charset="-122"/>
                          <a:ea typeface="Microsoft YaHei" panose="020B0503020204020204" pitchFamily="34" charset="-122"/>
                        </a:rPr>
                        <a:t>and 32</a:t>
                      </a:r>
                      <a:r>
                        <a:rPr lang="zh-CN" altLang="de-DE" sz="800" baseline="0" dirty="0">
                          <a:latin typeface="Microsoft YaHei" panose="020B0503020204020204" pitchFamily="34" charset="-122"/>
                          <a:ea typeface="Microsoft YaHei" panose="020B0503020204020204" pitchFamily="34" charset="-122"/>
                        </a:rPr>
                        <a:t>℃</a:t>
                      </a:r>
                      <a:r>
                        <a:rPr lang="de-DE" altLang="zh-CN" sz="800" baseline="0" dirty="0">
                          <a:latin typeface="Microsoft YaHei" panose="020B0503020204020204" pitchFamily="34" charset="-122"/>
                          <a:ea typeface="Microsoft YaHei" panose="020B0503020204020204" pitchFamily="34" charset="-122"/>
                        </a:rPr>
                        <a:t> . After pressing this button, the set temperature will go up; if hold this button, the set temperature will continuously go up until maximum value, buzzing indicates successful operation</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latin typeface="Microsoft YaHei" panose="020B0503020204020204" pitchFamily="34" charset="-122"/>
                          <a:ea typeface="Microsoft YaHei" panose="020B0503020204020204" pitchFamily="34" charset="-122"/>
                        </a:rPr>
                        <a:t>Appliable</a:t>
                      </a:r>
                      <a:r>
                        <a:rPr lang="de-DE" sz="800" baseline="0" dirty="0">
                          <a:latin typeface="Microsoft YaHei" panose="020B0503020204020204" pitchFamily="34" charset="-122"/>
                          <a:ea typeface="Microsoft YaHei" panose="020B0503020204020204" pitchFamily="34" charset="-122"/>
                        </a:rPr>
                        <a:t> to A&amp;B type</a:t>
                      </a:r>
                      <a:endParaRPr lang="de-DE" sz="800" dirty="0">
                        <a:latin typeface="Microsoft YaHei" panose="020B0503020204020204" pitchFamily="34" charset="-122"/>
                        <a:ea typeface="Microsoft YaHei" panose="020B0503020204020204" pitchFamily="34" charset="-122"/>
                      </a:endParaRPr>
                    </a:p>
                    <a:p>
                      <a:pPr algn="l"/>
                      <a:endParaRPr lang="de-DE" sz="800" dirty="0">
                        <a:latin typeface="Microsoft YaHei" panose="020B0503020204020204" pitchFamily="34" charset="-122"/>
                        <a:ea typeface="Microsoft YaHei" panose="020B0503020204020204" pitchFamily="34" charset="-122"/>
                      </a:endParaRPr>
                    </a:p>
                    <a:p>
                      <a:pPr algn="l"/>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535418033"/>
                  </a:ext>
                </a:extLst>
              </a:tr>
              <a:tr h="542803">
                <a:tc>
                  <a:txBody>
                    <a:bodyPr/>
                    <a:lstStyle/>
                    <a:p>
                      <a:pPr algn="ct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de-DE" sz="800" dirty="0">
                          <a:latin typeface="Microsoft YaHei" panose="020B0503020204020204" pitchFamily="34" charset="-122"/>
                          <a:ea typeface="Microsoft YaHei" panose="020B0503020204020204" pitchFamily="34" charset="-122"/>
                        </a:rPr>
                        <a:t>Temperature</a:t>
                      </a:r>
                      <a:r>
                        <a:rPr lang="de-DE" sz="800" baseline="0" dirty="0">
                          <a:latin typeface="Microsoft YaHei" panose="020B0503020204020204" pitchFamily="34" charset="-122"/>
                          <a:ea typeface="Microsoft YaHei" panose="020B0503020204020204" pitchFamily="34" charset="-122"/>
                        </a:rPr>
                        <a:t> down button</a:t>
                      </a:r>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altLang="zh-CN" sz="800" baseline="0" dirty="0">
                          <a:latin typeface="Microsoft YaHei" panose="020B0503020204020204" pitchFamily="34" charset="-122"/>
                          <a:ea typeface="Microsoft YaHei" panose="020B0503020204020204" pitchFamily="34" charset="-122"/>
                        </a:rPr>
                        <a:t>After pressing this button, the set temperature will go up; if hold this button, the set temperature will continuously go up until maximum value, buzzing indicates successful operation</a:t>
                      </a:r>
                      <a:endParaRPr lang="de-DE" sz="800" dirty="0">
                        <a:latin typeface="Microsoft YaHei" panose="020B0503020204020204" pitchFamily="34" charset="-122"/>
                        <a:ea typeface="Microsoft YaHei" panose="020B0503020204020204" pitchFamily="34" charset="-122"/>
                      </a:endParaRPr>
                    </a:p>
                    <a:p>
                      <a:pPr algn="l"/>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800" dirty="0">
                          <a:latin typeface="Microsoft YaHei" panose="020B0503020204020204" pitchFamily="34" charset="-122"/>
                          <a:ea typeface="Microsoft YaHei" panose="020B0503020204020204" pitchFamily="34" charset="-122"/>
                        </a:rPr>
                        <a:t>Appliable</a:t>
                      </a:r>
                      <a:r>
                        <a:rPr lang="de-DE" sz="800" baseline="0" dirty="0">
                          <a:latin typeface="Microsoft YaHei" panose="020B0503020204020204" pitchFamily="34" charset="-122"/>
                          <a:ea typeface="Microsoft YaHei" panose="020B0503020204020204" pitchFamily="34" charset="-122"/>
                        </a:rPr>
                        <a:t> to A&amp;B type</a:t>
                      </a:r>
                      <a:endParaRPr lang="de-DE" sz="800" dirty="0">
                        <a:latin typeface="Microsoft YaHei" panose="020B0503020204020204" pitchFamily="34" charset="-122"/>
                        <a:ea typeface="Microsoft YaHei" panose="020B0503020204020204" pitchFamily="34" charset="-122"/>
                      </a:endParaRPr>
                    </a:p>
                    <a:p>
                      <a:pPr algn="l"/>
                      <a:endParaRPr lang="de-DE" sz="800" dirty="0">
                        <a:latin typeface="Microsoft YaHei" panose="020B0503020204020204" pitchFamily="34" charset="-122"/>
                        <a:ea typeface="Microsoft YaHei" panose="020B0503020204020204" pitchFamily="34" charset="-122"/>
                      </a:endParaRPr>
                    </a:p>
                    <a:p>
                      <a:pPr algn="l"/>
                      <a:endParaRPr lang="de-DE" sz="800" dirty="0">
                        <a:latin typeface="Microsoft YaHei" panose="020B0503020204020204" pitchFamily="34" charset="-122"/>
                        <a:ea typeface="Microsoft YaHei" panose="020B0503020204020204" pitchFamily="34" charset="-122"/>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2693507778"/>
                  </a:ext>
                </a:extLst>
              </a:tr>
            </a:tbl>
          </a:graphicData>
        </a:graphic>
      </p:graphicFrame>
      <p:grpSp>
        <p:nvGrpSpPr>
          <p:cNvPr id="8" name="Group 6">
            <a:extLst>
              <a:ext uri="{FF2B5EF4-FFF2-40B4-BE49-F238E27FC236}">
                <a16:creationId xmlns:a16="http://schemas.microsoft.com/office/drawing/2014/main" id="{60E89CAD-49B7-4E60-BE90-CB9567120CD7}"/>
              </a:ext>
            </a:extLst>
          </p:cNvPr>
          <p:cNvGrpSpPr/>
          <p:nvPr/>
        </p:nvGrpSpPr>
        <p:grpSpPr>
          <a:xfrm>
            <a:off x="4484331" y="1578099"/>
            <a:ext cx="476870" cy="3115643"/>
            <a:chOff x="4816949" y="1641897"/>
            <a:chExt cx="476870" cy="2784416"/>
          </a:xfrm>
        </p:grpSpPr>
        <p:pic>
          <p:nvPicPr>
            <p:cNvPr id="9" name="Picture 22">
              <a:extLst>
                <a:ext uri="{FF2B5EF4-FFF2-40B4-BE49-F238E27FC236}">
                  <a16:creationId xmlns:a16="http://schemas.microsoft.com/office/drawing/2014/main" id="{64FF40F0-4CB2-4CF9-82F5-B387AB57339B}"/>
                </a:ext>
              </a:extLst>
            </p:cNvPr>
            <p:cNvPicPr>
              <a:picLocks noChangeAspect="1"/>
            </p:cNvPicPr>
            <p:nvPr/>
          </p:nvPicPr>
          <p:blipFill>
            <a:blip r:embed="rId2"/>
            <a:stretch>
              <a:fillRect/>
            </a:stretch>
          </p:blipFill>
          <p:spPr>
            <a:xfrm>
              <a:off x="4816949" y="1641897"/>
              <a:ext cx="476870" cy="367707"/>
            </a:xfrm>
            <a:prstGeom prst="rect">
              <a:avLst/>
            </a:prstGeom>
          </p:spPr>
        </p:pic>
        <p:pic>
          <p:nvPicPr>
            <p:cNvPr id="10" name="Picture 23">
              <a:extLst>
                <a:ext uri="{FF2B5EF4-FFF2-40B4-BE49-F238E27FC236}">
                  <a16:creationId xmlns:a16="http://schemas.microsoft.com/office/drawing/2014/main" id="{4ED6315F-70A7-45A5-A1DE-D50EBD842D2D}"/>
                </a:ext>
              </a:extLst>
            </p:cNvPr>
            <p:cNvPicPr>
              <a:picLocks noChangeAspect="1"/>
            </p:cNvPicPr>
            <p:nvPr/>
          </p:nvPicPr>
          <p:blipFill>
            <a:blip r:embed="rId3"/>
            <a:stretch>
              <a:fillRect/>
            </a:stretch>
          </p:blipFill>
          <p:spPr>
            <a:xfrm>
              <a:off x="4899472" y="2143047"/>
              <a:ext cx="309919" cy="284516"/>
            </a:xfrm>
            <a:prstGeom prst="rect">
              <a:avLst/>
            </a:prstGeom>
          </p:spPr>
        </p:pic>
        <p:pic>
          <p:nvPicPr>
            <p:cNvPr id="11" name="Picture 24">
              <a:extLst>
                <a:ext uri="{FF2B5EF4-FFF2-40B4-BE49-F238E27FC236}">
                  <a16:creationId xmlns:a16="http://schemas.microsoft.com/office/drawing/2014/main" id="{7CA3F378-B758-4D3E-920D-0041FD7455C6}"/>
                </a:ext>
              </a:extLst>
            </p:cNvPr>
            <p:cNvPicPr>
              <a:picLocks noChangeAspect="1"/>
            </p:cNvPicPr>
            <p:nvPr/>
          </p:nvPicPr>
          <p:blipFill>
            <a:blip r:embed="rId4"/>
            <a:stretch>
              <a:fillRect/>
            </a:stretch>
          </p:blipFill>
          <p:spPr>
            <a:xfrm>
              <a:off x="4897566" y="2563148"/>
              <a:ext cx="285493" cy="279783"/>
            </a:xfrm>
            <a:prstGeom prst="rect">
              <a:avLst/>
            </a:prstGeom>
          </p:spPr>
        </p:pic>
        <p:pic>
          <p:nvPicPr>
            <p:cNvPr id="13" name="Picture 25">
              <a:extLst>
                <a:ext uri="{FF2B5EF4-FFF2-40B4-BE49-F238E27FC236}">
                  <a16:creationId xmlns:a16="http://schemas.microsoft.com/office/drawing/2014/main" id="{DCC3993F-9A41-4DD3-B8D2-073C3C7AB206}"/>
                </a:ext>
              </a:extLst>
            </p:cNvPr>
            <p:cNvPicPr>
              <a:picLocks noChangeAspect="1"/>
            </p:cNvPicPr>
            <p:nvPr/>
          </p:nvPicPr>
          <p:blipFill>
            <a:blip r:embed="rId5"/>
            <a:stretch>
              <a:fillRect/>
            </a:stretch>
          </p:blipFill>
          <p:spPr>
            <a:xfrm>
              <a:off x="4897566" y="3065720"/>
              <a:ext cx="274655" cy="249687"/>
            </a:xfrm>
            <a:prstGeom prst="rect">
              <a:avLst/>
            </a:prstGeom>
          </p:spPr>
        </p:pic>
        <p:pic>
          <p:nvPicPr>
            <p:cNvPr id="14" name="Picture 26">
              <a:extLst>
                <a:ext uri="{FF2B5EF4-FFF2-40B4-BE49-F238E27FC236}">
                  <a16:creationId xmlns:a16="http://schemas.microsoft.com/office/drawing/2014/main" id="{7C076AC7-77A4-47BE-9E49-92685BB6BAA6}"/>
                </a:ext>
              </a:extLst>
            </p:cNvPr>
            <p:cNvPicPr>
              <a:picLocks noChangeAspect="1"/>
            </p:cNvPicPr>
            <p:nvPr/>
          </p:nvPicPr>
          <p:blipFill>
            <a:blip r:embed="rId6"/>
            <a:stretch>
              <a:fillRect/>
            </a:stretch>
          </p:blipFill>
          <p:spPr>
            <a:xfrm>
              <a:off x="4868829" y="3587858"/>
              <a:ext cx="371203" cy="352003"/>
            </a:xfrm>
            <a:prstGeom prst="rect">
              <a:avLst/>
            </a:prstGeom>
          </p:spPr>
        </p:pic>
        <p:pic>
          <p:nvPicPr>
            <p:cNvPr id="15" name="Picture 28">
              <a:extLst>
                <a:ext uri="{FF2B5EF4-FFF2-40B4-BE49-F238E27FC236}">
                  <a16:creationId xmlns:a16="http://schemas.microsoft.com/office/drawing/2014/main" id="{256C6EE7-ACFB-4D75-9136-B99D6927FB41}"/>
                </a:ext>
              </a:extLst>
            </p:cNvPr>
            <p:cNvPicPr>
              <a:picLocks noChangeAspect="1"/>
            </p:cNvPicPr>
            <p:nvPr/>
          </p:nvPicPr>
          <p:blipFill>
            <a:blip r:embed="rId7"/>
            <a:stretch>
              <a:fillRect/>
            </a:stretch>
          </p:blipFill>
          <p:spPr>
            <a:xfrm>
              <a:off x="4885293" y="4145291"/>
              <a:ext cx="312836" cy="281022"/>
            </a:xfrm>
            <a:prstGeom prst="rect">
              <a:avLst/>
            </a:prstGeom>
          </p:spPr>
        </p:pic>
      </p:grpSp>
      <p:grpSp>
        <p:nvGrpSpPr>
          <p:cNvPr id="16" name="Group 3">
            <a:extLst>
              <a:ext uri="{FF2B5EF4-FFF2-40B4-BE49-F238E27FC236}">
                <a16:creationId xmlns:a16="http://schemas.microsoft.com/office/drawing/2014/main" id="{B7E25142-EA0F-40D2-9FBD-CE1EB67A4048}"/>
              </a:ext>
            </a:extLst>
          </p:cNvPr>
          <p:cNvGrpSpPr/>
          <p:nvPr/>
        </p:nvGrpSpPr>
        <p:grpSpPr>
          <a:xfrm>
            <a:off x="158854" y="1398974"/>
            <a:ext cx="4229291" cy="3150870"/>
            <a:chOff x="158854" y="1398974"/>
            <a:chExt cx="4229291" cy="3150870"/>
          </a:xfrm>
        </p:grpSpPr>
        <p:pic>
          <p:nvPicPr>
            <p:cNvPr id="17" name="图片 16" descr="未标题-2.jpg">
              <a:extLst>
                <a:ext uri="{FF2B5EF4-FFF2-40B4-BE49-F238E27FC236}">
                  <a16:creationId xmlns:a16="http://schemas.microsoft.com/office/drawing/2014/main" id="{28602C5E-15DA-4AAA-BF69-29C3C18F4BA6}"/>
                </a:ext>
              </a:extLst>
            </p:cNvPr>
            <p:cNvPicPr/>
            <p:nvPr/>
          </p:nvPicPr>
          <p:blipFill>
            <a:blip r:embed="rId8" cstate="print"/>
            <a:stretch>
              <a:fillRect/>
            </a:stretch>
          </p:blipFill>
          <p:spPr>
            <a:xfrm>
              <a:off x="173900" y="1398974"/>
              <a:ext cx="3596005" cy="3150870"/>
            </a:xfrm>
            <a:prstGeom prst="rect">
              <a:avLst/>
            </a:prstGeom>
          </p:spPr>
        </p:pic>
        <p:sp>
          <p:nvSpPr>
            <p:cNvPr id="18" name="TextBox 12">
              <a:extLst>
                <a:ext uri="{FF2B5EF4-FFF2-40B4-BE49-F238E27FC236}">
                  <a16:creationId xmlns:a16="http://schemas.microsoft.com/office/drawing/2014/main" id="{3B1DB123-621D-470E-8C9B-0EBCFA0CCA39}"/>
                </a:ext>
              </a:extLst>
            </p:cNvPr>
            <p:cNvSpPr txBox="1"/>
            <p:nvPr/>
          </p:nvSpPr>
          <p:spPr>
            <a:xfrm>
              <a:off x="992671" y="4054115"/>
              <a:ext cx="700785" cy="276999"/>
            </a:xfrm>
            <a:prstGeom prst="rect">
              <a:avLst/>
            </a:prstGeom>
            <a:solidFill>
              <a:schemeClr val="bg1"/>
            </a:solidFill>
            <a:ln>
              <a:solidFill>
                <a:schemeClr val="tx1"/>
              </a:solidFill>
            </a:ln>
          </p:spPr>
          <p:txBody>
            <a:bodyPr wrap="square" rtlCol="0">
              <a:spAutoFit/>
            </a:bodyPr>
            <a:lstStyle/>
            <a:p>
              <a:r>
                <a:rPr lang="de-DE" sz="1200" dirty="0"/>
                <a:t>On/Off</a:t>
              </a:r>
              <a:endParaRPr lang="en-US" sz="1200" dirty="0"/>
            </a:p>
          </p:txBody>
        </p:sp>
        <p:sp>
          <p:nvSpPr>
            <p:cNvPr id="19" name="文本框 17">
              <a:extLst>
                <a:ext uri="{FF2B5EF4-FFF2-40B4-BE49-F238E27FC236}">
                  <a16:creationId xmlns:a16="http://schemas.microsoft.com/office/drawing/2014/main" id="{A9074421-F111-499E-99B0-682C7DA0D231}"/>
                </a:ext>
              </a:extLst>
            </p:cNvPr>
            <p:cNvSpPr txBox="1"/>
            <p:nvPr/>
          </p:nvSpPr>
          <p:spPr>
            <a:xfrm>
              <a:off x="158854" y="1539652"/>
              <a:ext cx="697984"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400" dirty="0">
                  <a:latin typeface="Microsoft YaHei" panose="020B0503020204020204" pitchFamily="34" charset="-122"/>
                  <a:ea typeface="Microsoft YaHei" panose="020B0503020204020204" pitchFamily="34" charset="-122"/>
                </a:rPr>
                <a:t>Temp.</a:t>
              </a:r>
              <a:endParaRPr lang="zh-CN" altLang="en-US" sz="1400" dirty="0">
                <a:latin typeface="Microsoft YaHei" panose="020B0503020204020204" pitchFamily="34" charset="-122"/>
                <a:ea typeface="Microsoft YaHei" panose="020B0503020204020204" pitchFamily="34" charset="-122"/>
              </a:endParaRPr>
            </a:p>
          </p:txBody>
        </p:sp>
        <p:sp>
          <p:nvSpPr>
            <p:cNvPr id="20" name="文本框 17">
              <a:extLst>
                <a:ext uri="{FF2B5EF4-FFF2-40B4-BE49-F238E27FC236}">
                  <a16:creationId xmlns:a16="http://schemas.microsoft.com/office/drawing/2014/main" id="{60790CC4-22F0-4ACF-A476-1079E3402FD0}"/>
                </a:ext>
              </a:extLst>
            </p:cNvPr>
            <p:cNvSpPr txBox="1"/>
            <p:nvPr/>
          </p:nvSpPr>
          <p:spPr>
            <a:xfrm>
              <a:off x="212264" y="4038620"/>
              <a:ext cx="697984"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400" dirty="0">
                  <a:latin typeface="Microsoft YaHei" panose="020B0503020204020204" pitchFamily="34" charset="-122"/>
                  <a:ea typeface="Microsoft YaHei" panose="020B0503020204020204" pitchFamily="34" charset="-122"/>
                </a:rPr>
                <a:t>Temp.</a:t>
              </a:r>
              <a:endParaRPr lang="zh-CN" altLang="en-US" sz="1400" dirty="0">
                <a:latin typeface="Microsoft YaHei" panose="020B0503020204020204" pitchFamily="34" charset="-122"/>
                <a:ea typeface="Microsoft YaHei" panose="020B0503020204020204" pitchFamily="34" charset="-122"/>
              </a:endParaRPr>
            </a:p>
          </p:txBody>
        </p:sp>
        <p:sp>
          <p:nvSpPr>
            <p:cNvPr id="21" name="文本框 17">
              <a:extLst>
                <a:ext uri="{FF2B5EF4-FFF2-40B4-BE49-F238E27FC236}">
                  <a16:creationId xmlns:a16="http://schemas.microsoft.com/office/drawing/2014/main" id="{FA9AE02D-48B8-4C5E-8494-8E5C5414960D}"/>
                </a:ext>
              </a:extLst>
            </p:cNvPr>
            <p:cNvSpPr txBox="1"/>
            <p:nvPr/>
          </p:nvSpPr>
          <p:spPr>
            <a:xfrm>
              <a:off x="906572" y="1539652"/>
              <a:ext cx="1020484"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400" dirty="0">
                  <a:latin typeface="Microsoft YaHei" panose="020B0503020204020204" pitchFamily="34" charset="-122"/>
                  <a:ea typeface="Microsoft YaHei" panose="020B0503020204020204" pitchFamily="34" charset="-122"/>
                </a:rPr>
                <a:t>Temp. Set</a:t>
              </a:r>
              <a:endParaRPr lang="zh-CN" altLang="en-US" sz="1400" dirty="0">
                <a:latin typeface="Microsoft YaHei" panose="020B0503020204020204" pitchFamily="34" charset="-122"/>
                <a:ea typeface="Microsoft YaHei" panose="020B0503020204020204" pitchFamily="34" charset="-122"/>
              </a:endParaRPr>
            </a:p>
          </p:txBody>
        </p:sp>
        <p:sp>
          <p:nvSpPr>
            <p:cNvPr id="22" name="文本框 17">
              <a:extLst>
                <a:ext uri="{FF2B5EF4-FFF2-40B4-BE49-F238E27FC236}">
                  <a16:creationId xmlns:a16="http://schemas.microsoft.com/office/drawing/2014/main" id="{7F10ABA3-9304-4AEE-BABE-44827DAE0E4D}"/>
                </a:ext>
              </a:extLst>
            </p:cNvPr>
            <p:cNvSpPr txBox="1"/>
            <p:nvPr/>
          </p:nvSpPr>
          <p:spPr>
            <a:xfrm>
              <a:off x="1952458" y="1539651"/>
              <a:ext cx="1238526"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400" dirty="0">
                  <a:latin typeface="Microsoft YaHei" panose="020B0503020204020204" pitchFamily="34" charset="-122"/>
                  <a:ea typeface="Microsoft YaHei" panose="020B0503020204020204" pitchFamily="34" charset="-122"/>
                </a:rPr>
                <a:t>Temp. Cabin</a:t>
              </a:r>
              <a:endParaRPr lang="zh-CN" altLang="en-US" sz="1400" dirty="0">
                <a:latin typeface="Microsoft YaHei" panose="020B0503020204020204" pitchFamily="34" charset="-122"/>
                <a:ea typeface="Microsoft YaHei" panose="020B0503020204020204" pitchFamily="34" charset="-122"/>
              </a:endParaRPr>
            </a:p>
          </p:txBody>
        </p:sp>
        <p:sp>
          <p:nvSpPr>
            <p:cNvPr id="23" name="文本框 17">
              <a:extLst>
                <a:ext uri="{FF2B5EF4-FFF2-40B4-BE49-F238E27FC236}">
                  <a16:creationId xmlns:a16="http://schemas.microsoft.com/office/drawing/2014/main" id="{A9C49356-6C34-4CE7-804D-E65DD06F8378}"/>
                </a:ext>
              </a:extLst>
            </p:cNvPr>
            <p:cNvSpPr txBox="1"/>
            <p:nvPr/>
          </p:nvSpPr>
          <p:spPr>
            <a:xfrm>
              <a:off x="994071" y="4038620"/>
              <a:ext cx="781808"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400" dirty="0">
                  <a:latin typeface="Microsoft YaHei" panose="020B0503020204020204" pitchFamily="34" charset="-122"/>
                  <a:ea typeface="Microsoft YaHei" panose="020B0503020204020204" pitchFamily="34" charset="-122"/>
                </a:rPr>
                <a:t>On/Off</a:t>
              </a:r>
              <a:endParaRPr lang="zh-CN" altLang="en-US" sz="1400" dirty="0">
                <a:latin typeface="Microsoft YaHei" panose="020B0503020204020204" pitchFamily="34" charset="-122"/>
                <a:ea typeface="Microsoft YaHei" panose="020B0503020204020204" pitchFamily="34" charset="-122"/>
              </a:endParaRPr>
            </a:p>
          </p:txBody>
        </p:sp>
        <p:sp>
          <p:nvSpPr>
            <p:cNvPr id="24" name="文本框 17">
              <a:extLst>
                <a:ext uri="{FF2B5EF4-FFF2-40B4-BE49-F238E27FC236}">
                  <a16:creationId xmlns:a16="http://schemas.microsoft.com/office/drawing/2014/main" id="{5A8B3F1F-6ED3-4134-8DF0-0414D3A720F7}"/>
                </a:ext>
              </a:extLst>
            </p:cNvPr>
            <p:cNvSpPr txBox="1"/>
            <p:nvPr/>
          </p:nvSpPr>
          <p:spPr>
            <a:xfrm>
              <a:off x="3227808" y="1539650"/>
              <a:ext cx="1160337"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400" dirty="0">
                  <a:latin typeface="Microsoft YaHei" panose="020B0503020204020204" pitchFamily="34" charset="-122"/>
                  <a:ea typeface="Microsoft YaHei" panose="020B0503020204020204" pitchFamily="34" charset="-122"/>
                </a:rPr>
                <a:t>LED display</a:t>
              </a:r>
              <a:endParaRPr lang="zh-CN" altLang="en-US" sz="1400" dirty="0">
                <a:latin typeface="Microsoft YaHei" panose="020B0503020204020204" pitchFamily="34" charset="-122"/>
                <a:ea typeface="Microsoft YaHei" panose="020B0503020204020204" pitchFamily="34" charset="-122"/>
              </a:endParaRPr>
            </a:p>
          </p:txBody>
        </p:sp>
        <p:sp>
          <p:nvSpPr>
            <p:cNvPr id="25" name="文本框 17">
              <a:extLst>
                <a:ext uri="{FF2B5EF4-FFF2-40B4-BE49-F238E27FC236}">
                  <a16:creationId xmlns:a16="http://schemas.microsoft.com/office/drawing/2014/main" id="{8C343962-F8EB-45D0-B59E-30C5924556AE}"/>
                </a:ext>
              </a:extLst>
            </p:cNvPr>
            <p:cNvSpPr txBox="1"/>
            <p:nvPr/>
          </p:nvSpPr>
          <p:spPr>
            <a:xfrm>
              <a:off x="2152736" y="4032166"/>
              <a:ext cx="838880"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400" dirty="0">
                  <a:latin typeface="Microsoft YaHei" panose="020B0503020204020204" pitchFamily="34" charset="-122"/>
                  <a:ea typeface="Microsoft YaHei" panose="020B0503020204020204" pitchFamily="34" charset="-122"/>
                </a:rPr>
                <a:t>A/C set</a:t>
              </a:r>
              <a:endParaRPr lang="zh-CN" altLang="en-US" sz="1400" dirty="0">
                <a:latin typeface="Microsoft YaHei" panose="020B0503020204020204" pitchFamily="34" charset="-122"/>
                <a:ea typeface="Microsoft YaHei" panose="020B0503020204020204" pitchFamily="34" charset="-122"/>
              </a:endParaRPr>
            </a:p>
          </p:txBody>
        </p:sp>
        <p:sp>
          <p:nvSpPr>
            <p:cNvPr id="26" name="文本框 17">
              <a:extLst>
                <a:ext uri="{FF2B5EF4-FFF2-40B4-BE49-F238E27FC236}">
                  <a16:creationId xmlns:a16="http://schemas.microsoft.com/office/drawing/2014/main" id="{A3974FB9-CB2F-48CF-BFEB-EDB4CA2CB396}"/>
                </a:ext>
              </a:extLst>
            </p:cNvPr>
            <p:cNvSpPr txBox="1"/>
            <p:nvPr/>
          </p:nvSpPr>
          <p:spPr>
            <a:xfrm>
              <a:off x="3034598" y="4042041"/>
              <a:ext cx="1124452"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r>
                <a:rPr lang="de-DE" altLang="zh-CN" sz="1400" dirty="0">
                  <a:latin typeface="Microsoft YaHei" panose="020B0503020204020204" pitchFamily="34" charset="-122"/>
                  <a:ea typeface="Microsoft YaHei" panose="020B0503020204020204" pitchFamily="34" charset="-122"/>
                </a:rPr>
                <a:t>Fan speed</a:t>
              </a:r>
              <a:endParaRPr lang="zh-CN" altLang="en-US" sz="1400" dirty="0">
                <a:latin typeface="Microsoft YaHei" panose="020B0503020204020204" pitchFamily="34" charset="-122"/>
                <a:ea typeface="Microsoft YaHei" panose="020B0503020204020204" pitchFamily="34" charset="-122"/>
              </a:endParaRPr>
            </a:p>
          </p:txBody>
        </p:sp>
      </p:grpSp>
      <p:pic>
        <p:nvPicPr>
          <p:cNvPr id="27" name="Picture 29">
            <a:extLst>
              <a:ext uri="{FF2B5EF4-FFF2-40B4-BE49-F238E27FC236}">
                <a16:creationId xmlns:a16="http://schemas.microsoft.com/office/drawing/2014/main" id="{5014FB10-0A58-4939-BDEF-1C2E956E076D}"/>
              </a:ext>
            </a:extLst>
          </p:cNvPr>
          <p:cNvPicPr>
            <a:picLocks noChangeAspect="1"/>
          </p:cNvPicPr>
          <p:nvPr/>
        </p:nvPicPr>
        <p:blipFill>
          <a:blip r:embed="rId9"/>
          <a:stretch>
            <a:fillRect/>
          </a:stretch>
        </p:blipFill>
        <p:spPr>
          <a:xfrm>
            <a:off x="415527" y="5361973"/>
            <a:ext cx="649181" cy="314120"/>
          </a:xfrm>
          <a:prstGeom prst="rect">
            <a:avLst/>
          </a:prstGeom>
        </p:spPr>
      </p:pic>
      <p:pic>
        <p:nvPicPr>
          <p:cNvPr id="28" name="Picture 30">
            <a:extLst>
              <a:ext uri="{FF2B5EF4-FFF2-40B4-BE49-F238E27FC236}">
                <a16:creationId xmlns:a16="http://schemas.microsoft.com/office/drawing/2014/main" id="{10A34B6E-DBB2-44A4-A00B-7D569A81AF5A}"/>
              </a:ext>
            </a:extLst>
          </p:cNvPr>
          <p:cNvPicPr>
            <a:picLocks noChangeAspect="1"/>
          </p:cNvPicPr>
          <p:nvPr/>
        </p:nvPicPr>
        <p:blipFill rotWithShape="1">
          <a:blip r:embed="rId10"/>
          <a:srcRect t="12539" b="12808"/>
          <a:stretch/>
        </p:blipFill>
        <p:spPr>
          <a:xfrm>
            <a:off x="4483629" y="5346167"/>
            <a:ext cx="211106" cy="123824"/>
          </a:xfrm>
          <a:prstGeom prst="rect">
            <a:avLst/>
          </a:prstGeom>
        </p:spPr>
      </p:pic>
      <p:pic>
        <p:nvPicPr>
          <p:cNvPr id="29" name="Picture 32">
            <a:extLst>
              <a:ext uri="{FF2B5EF4-FFF2-40B4-BE49-F238E27FC236}">
                <a16:creationId xmlns:a16="http://schemas.microsoft.com/office/drawing/2014/main" id="{7D56B823-9609-4811-ACFE-2F90FB9DB485}"/>
              </a:ext>
            </a:extLst>
          </p:cNvPr>
          <p:cNvPicPr>
            <a:picLocks noChangeAspect="1"/>
          </p:cNvPicPr>
          <p:nvPr/>
        </p:nvPicPr>
        <p:blipFill rotWithShape="1">
          <a:blip r:embed="rId11"/>
          <a:srcRect t="21143"/>
          <a:stretch/>
        </p:blipFill>
        <p:spPr>
          <a:xfrm>
            <a:off x="2561161" y="5477665"/>
            <a:ext cx="213007" cy="160972"/>
          </a:xfrm>
          <a:prstGeom prst="rect">
            <a:avLst/>
          </a:prstGeom>
        </p:spPr>
      </p:pic>
      <p:pic>
        <p:nvPicPr>
          <p:cNvPr id="30" name="Picture 33">
            <a:extLst>
              <a:ext uri="{FF2B5EF4-FFF2-40B4-BE49-F238E27FC236}">
                <a16:creationId xmlns:a16="http://schemas.microsoft.com/office/drawing/2014/main" id="{29B4CF4C-CCBF-4794-8359-A3ED945F8C39}"/>
              </a:ext>
            </a:extLst>
          </p:cNvPr>
          <p:cNvPicPr>
            <a:picLocks noChangeAspect="1"/>
          </p:cNvPicPr>
          <p:nvPr/>
        </p:nvPicPr>
        <p:blipFill rotWithShape="1">
          <a:blip r:embed="rId12"/>
          <a:srcRect t="16775" r="6859" b="10409"/>
          <a:stretch/>
        </p:blipFill>
        <p:spPr>
          <a:xfrm>
            <a:off x="2561219" y="5631524"/>
            <a:ext cx="212949" cy="159544"/>
          </a:xfrm>
          <a:prstGeom prst="rect">
            <a:avLst/>
          </a:prstGeom>
        </p:spPr>
      </p:pic>
      <p:pic>
        <p:nvPicPr>
          <p:cNvPr id="31" name="Picture 35">
            <a:extLst>
              <a:ext uri="{FF2B5EF4-FFF2-40B4-BE49-F238E27FC236}">
                <a16:creationId xmlns:a16="http://schemas.microsoft.com/office/drawing/2014/main" id="{F46550CB-956D-4F71-BC3A-ECC8440515F3}"/>
              </a:ext>
            </a:extLst>
          </p:cNvPr>
          <p:cNvPicPr>
            <a:picLocks noChangeAspect="1"/>
          </p:cNvPicPr>
          <p:nvPr/>
        </p:nvPicPr>
        <p:blipFill>
          <a:blip r:embed="rId13"/>
          <a:stretch>
            <a:fillRect/>
          </a:stretch>
        </p:blipFill>
        <p:spPr>
          <a:xfrm>
            <a:off x="2531721" y="5796156"/>
            <a:ext cx="242447" cy="138541"/>
          </a:xfrm>
          <a:prstGeom prst="rect">
            <a:avLst/>
          </a:prstGeom>
        </p:spPr>
      </p:pic>
      <p:pic>
        <p:nvPicPr>
          <p:cNvPr id="32" name="Picture 36">
            <a:extLst>
              <a:ext uri="{FF2B5EF4-FFF2-40B4-BE49-F238E27FC236}">
                <a16:creationId xmlns:a16="http://schemas.microsoft.com/office/drawing/2014/main" id="{52EA5599-A370-4AED-9DF1-BB8BBD75C608}"/>
              </a:ext>
            </a:extLst>
          </p:cNvPr>
          <p:cNvPicPr>
            <a:picLocks noChangeAspect="1"/>
          </p:cNvPicPr>
          <p:nvPr/>
        </p:nvPicPr>
        <p:blipFill>
          <a:blip r:embed="rId14"/>
          <a:stretch>
            <a:fillRect/>
          </a:stretch>
        </p:blipFill>
        <p:spPr>
          <a:xfrm>
            <a:off x="522026" y="5993574"/>
            <a:ext cx="436182" cy="427794"/>
          </a:xfrm>
          <a:prstGeom prst="rect">
            <a:avLst/>
          </a:prstGeom>
        </p:spPr>
      </p:pic>
      <p:sp>
        <p:nvSpPr>
          <p:cNvPr id="33" name="文本框 3">
            <a:extLst>
              <a:ext uri="{FF2B5EF4-FFF2-40B4-BE49-F238E27FC236}">
                <a16:creationId xmlns:a16="http://schemas.microsoft.com/office/drawing/2014/main" id="{E4D94F76-95BF-447E-B686-174AA47E9CD1}"/>
              </a:ext>
            </a:extLst>
          </p:cNvPr>
          <p:cNvSpPr txBox="1"/>
          <p:nvPr/>
        </p:nvSpPr>
        <p:spPr>
          <a:xfrm>
            <a:off x="397310" y="562406"/>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Air conditioning system operation control</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42786362"/>
      </p:ext>
    </p:extLst>
  </p:cSld>
  <p:clrMapOvr>
    <a:masterClrMapping/>
  </p:clrMapOvr>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图片 3">
            <a:extLst>
              <a:ext uri="{FF2B5EF4-FFF2-40B4-BE49-F238E27FC236}">
                <a16:creationId xmlns:a16="http://schemas.microsoft.com/office/drawing/2014/main" id="{0B86B439-A256-4C89-AFD2-7DA69287E628}"/>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9367" t="12696" r="11468" b="15606"/>
          <a:stretch/>
        </p:blipFill>
        <p:spPr>
          <a:xfrm>
            <a:off x="2098006" y="1738394"/>
            <a:ext cx="7881642" cy="5097983"/>
          </a:xfrm>
          <a:prstGeom prst="rect">
            <a:avLst/>
          </a:prstGeom>
        </p:spPr>
      </p:pic>
      <p:sp>
        <p:nvSpPr>
          <p:cNvPr id="6" name="文本框 3">
            <a:extLst>
              <a:ext uri="{FF2B5EF4-FFF2-40B4-BE49-F238E27FC236}">
                <a16:creationId xmlns:a16="http://schemas.microsoft.com/office/drawing/2014/main" id="{44C5FE7E-316A-4A46-8618-916B43A923B5}"/>
              </a:ext>
            </a:extLst>
          </p:cNvPr>
          <p:cNvSpPr txBox="1"/>
          <p:nvPr/>
        </p:nvSpPr>
        <p:spPr>
          <a:xfrm>
            <a:off x="443130"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Air conditioning system circuit schematic</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005542987"/>
      </p:ext>
    </p:extLst>
  </p:cSld>
  <p:clrMapOvr>
    <a:masterClrMapping/>
  </p:clrMapOvr>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4" name="object 9">
            <a:extLst>
              <a:ext uri="{FF2B5EF4-FFF2-40B4-BE49-F238E27FC236}">
                <a16:creationId xmlns:a16="http://schemas.microsoft.com/office/drawing/2014/main" id="{D7CEC2F6-4DFB-48FA-8BE6-0C1B3121276F}"/>
              </a:ext>
            </a:extLst>
          </p:cNvPr>
          <p:cNvGraphicFramePr>
            <a:graphicFrameLocks noGrp="1"/>
          </p:cNvGraphicFramePr>
          <p:nvPr>
            <p:extLst>
              <p:ext uri="{D42A27DB-BD31-4B8C-83A1-F6EECF244321}">
                <p14:modId xmlns:p14="http://schemas.microsoft.com/office/powerpoint/2010/main" val="2539489847"/>
              </p:ext>
            </p:extLst>
          </p:nvPr>
        </p:nvGraphicFramePr>
        <p:xfrm>
          <a:off x="5737181" y="1603528"/>
          <a:ext cx="5914629" cy="1680410"/>
        </p:xfrm>
        <a:graphic>
          <a:graphicData uri="http://schemas.openxmlformats.org/drawingml/2006/table">
            <a:tbl>
              <a:tblPr firstRow="1" bandRow="1">
                <a:tableStyleId>{2D5ABB26-0587-4C30-8999-92F81FD0307C}</a:tableStyleId>
              </a:tblPr>
              <a:tblGrid>
                <a:gridCol w="871849">
                  <a:extLst>
                    <a:ext uri="{9D8B030D-6E8A-4147-A177-3AD203B41FA5}">
                      <a16:colId xmlns:a16="http://schemas.microsoft.com/office/drawing/2014/main" val="20000"/>
                    </a:ext>
                  </a:extLst>
                </a:gridCol>
                <a:gridCol w="1445569">
                  <a:extLst>
                    <a:ext uri="{9D8B030D-6E8A-4147-A177-3AD203B41FA5}">
                      <a16:colId xmlns:a16="http://schemas.microsoft.com/office/drawing/2014/main" val="20001"/>
                    </a:ext>
                  </a:extLst>
                </a:gridCol>
                <a:gridCol w="891423">
                  <a:extLst>
                    <a:ext uri="{9D8B030D-6E8A-4147-A177-3AD203B41FA5}">
                      <a16:colId xmlns:a16="http://schemas.microsoft.com/office/drawing/2014/main" val="20002"/>
                    </a:ext>
                  </a:extLst>
                </a:gridCol>
                <a:gridCol w="891267">
                  <a:extLst>
                    <a:ext uri="{9D8B030D-6E8A-4147-A177-3AD203B41FA5}">
                      <a16:colId xmlns:a16="http://schemas.microsoft.com/office/drawing/2014/main" val="20003"/>
                    </a:ext>
                  </a:extLst>
                </a:gridCol>
                <a:gridCol w="980518">
                  <a:extLst>
                    <a:ext uri="{9D8B030D-6E8A-4147-A177-3AD203B41FA5}">
                      <a16:colId xmlns:a16="http://schemas.microsoft.com/office/drawing/2014/main" val="20004"/>
                    </a:ext>
                  </a:extLst>
                </a:gridCol>
                <a:gridCol w="834003">
                  <a:extLst>
                    <a:ext uri="{9D8B030D-6E8A-4147-A177-3AD203B41FA5}">
                      <a16:colId xmlns:a16="http://schemas.microsoft.com/office/drawing/2014/main" val="20005"/>
                    </a:ext>
                  </a:extLst>
                </a:gridCol>
              </a:tblGrid>
              <a:tr h="290270">
                <a:tc rowSpan="2">
                  <a:txBody>
                    <a:bodyPr/>
                    <a:lstStyle/>
                    <a:p>
                      <a:pPr algn="ctr">
                        <a:lnSpc>
                          <a:spcPct val="100000"/>
                        </a:lnSpc>
                      </a:pPr>
                      <a:endParaRPr sz="1000" dirty="0">
                        <a:latin typeface="Microsoft YaHei" panose="020B0503020204020204" pitchFamily="34" charset="-122"/>
                        <a:ea typeface="Microsoft YaHei" panose="020B0503020204020204" pitchFamily="34" charset="-122"/>
                        <a:cs typeface="微软雅黑"/>
                      </a:endParaRPr>
                    </a:p>
                  </a:txBody>
                  <a:tcPr marL="0" marR="0" marT="0" marB="0" anchor="ctr">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gridSpan="5">
                  <a:txBody>
                    <a:bodyPr/>
                    <a:lstStyle/>
                    <a:p>
                      <a:pPr marL="10160" algn="ctr">
                        <a:lnSpc>
                          <a:spcPct val="100000"/>
                        </a:lnSpc>
                      </a:pPr>
                      <a:r>
                        <a:rPr lang="en-US" sz="900" spc="-5" dirty="0">
                          <a:latin typeface="Microsoft YaHei" panose="020B0503020204020204" pitchFamily="34" charset="-122"/>
                          <a:ea typeface="Microsoft YaHei" panose="020B0503020204020204" pitchFamily="34" charset="-122"/>
                          <a:cs typeface="微软雅黑"/>
                        </a:rPr>
                        <a:t>R</a:t>
                      </a:r>
                      <a:r>
                        <a:rPr sz="900" spc="-5" dirty="0">
                          <a:latin typeface="Microsoft YaHei" panose="020B0503020204020204" pitchFamily="34" charset="-122"/>
                          <a:ea typeface="Microsoft YaHei" panose="020B0503020204020204" pitchFamily="34" charset="-122"/>
                          <a:cs typeface="微软雅黑"/>
                        </a:rPr>
                        <a:t>eplacement parts</a:t>
                      </a:r>
                      <a:endParaRPr sz="9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306958">
                <a:tc vMerge="1">
                  <a:txBody>
                    <a:bodyPr/>
                    <a:lstStyle/>
                    <a:p>
                      <a:endParaRPr/>
                    </a:p>
                  </a:txBody>
                  <a:tcPr marL="0" marR="0" marT="0" marB="0">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197485" algn="ctr">
                        <a:lnSpc>
                          <a:spcPct val="100000"/>
                        </a:lnSpc>
                      </a:pPr>
                      <a:r>
                        <a:rPr lang="de-DE" sz="900" dirty="0">
                          <a:latin typeface="Microsoft YaHei" panose="020B0503020204020204" pitchFamily="34" charset="-122"/>
                          <a:ea typeface="Microsoft YaHei" panose="020B0503020204020204" pitchFamily="34" charset="-122"/>
                          <a:cs typeface="微软雅黑"/>
                        </a:rPr>
                        <a:t>C</a:t>
                      </a:r>
                      <a:r>
                        <a:rPr lang="en-US" sz="900" dirty="0" err="1">
                          <a:latin typeface="Microsoft YaHei" panose="020B0503020204020204" pitchFamily="34" charset="-122"/>
                          <a:ea typeface="Microsoft YaHei" panose="020B0503020204020204" pitchFamily="34" charset="-122"/>
                          <a:cs typeface="微软雅黑"/>
                        </a:rPr>
                        <a:t>ompressor</a:t>
                      </a:r>
                      <a:endParaRPr sz="9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gn="ctr">
                        <a:lnSpc>
                          <a:spcPct val="100000"/>
                        </a:lnSpc>
                      </a:pPr>
                      <a:r>
                        <a:rPr lang="de-DE" sz="900" dirty="0">
                          <a:latin typeface="Microsoft YaHei" panose="020B0503020204020204" pitchFamily="34" charset="-122"/>
                          <a:ea typeface="Microsoft YaHei" panose="020B0503020204020204" pitchFamily="34" charset="-122"/>
                          <a:cs typeface="微软雅黑"/>
                        </a:rPr>
                        <a:t>C</a:t>
                      </a:r>
                      <a:r>
                        <a:rPr sz="900" dirty="0" err="1">
                          <a:latin typeface="Microsoft YaHei" panose="020B0503020204020204" pitchFamily="34" charset="-122"/>
                          <a:ea typeface="Microsoft YaHei" panose="020B0503020204020204" pitchFamily="34" charset="-122"/>
                          <a:cs typeface="微软雅黑"/>
                        </a:rPr>
                        <a:t>ondenser</a:t>
                      </a:r>
                      <a:endParaRPr sz="9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9535" algn="ctr">
                        <a:lnSpc>
                          <a:spcPct val="100000"/>
                        </a:lnSpc>
                      </a:pPr>
                      <a:r>
                        <a:rPr sz="900" dirty="0">
                          <a:latin typeface="Microsoft YaHei" panose="020B0503020204020204" pitchFamily="34" charset="-122"/>
                          <a:ea typeface="Microsoft YaHei" panose="020B0503020204020204" pitchFamily="34" charset="-122"/>
                          <a:cs typeface="微软雅黑"/>
                        </a:rPr>
                        <a:t>Evaporator</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26364" algn="ctr">
                        <a:lnSpc>
                          <a:spcPct val="100000"/>
                        </a:lnSpc>
                      </a:pPr>
                      <a:r>
                        <a:rPr lang="de-DE" sz="900" dirty="0">
                          <a:latin typeface="Microsoft YaHei" panose="020B0503020204020204" pitchFamily="34" charset="-122"/>
                          <a:ea typeface="Microsoft YaHei" panose="020B0503020204020204" pitchFamily="34" charset="-122"/>
                          <a:cs typeface="微软雅黑"/>
                        </a:rPr>
                        <a:t>R</a:t>
                      </a:r>
                      <a:r>
                        <a:rPr sz="900" dirty="0" err="1">
                          <a:latin typeface="Microsoft YaHei" panose="020B0503020204020204" pitchFamily="34" charset="-122"/>
                          <a:ea typeface="Microsoft YaHei" panose="020B0503020204020204" pitchFamily="34" charset="-122"/>
                          <a:cs typeface="微软雅黑"/>
                        </a:rPr>
                        <a:t>eservoir</a:t>
                      </a:r>
                      <a:endParaRPr sz="9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54940" algn="ctr">
                        <a:lnSpc>
                          <a:spcPct val="100000"/>
                        </a:lnSpc>
                      </a:pPr>
                      <a:r>
                        <a:rPr lang="de-DE" sz="900" dirty="0">
                          <a:latin typeface="Microsoft YaHei" panose="020B0503020204020204" pitchFamily="34" charset="-122"/>
                          <a:ea typeface="Microsoft YaHei" panose="020B0503020204020204" pitchFamily="34" charset="-122"/>
                          <a:cs typeface="微软雅黑"/>
                        </a:rPr>
                        <a:t>P</a:t>
                      </a:r>
                      <a:r>
                        <a:rPr sz="900" dirty="0" err="1">
                          <a:latin typeface="Microsoft YaHei" panose="020B0503020204020204" pitchFamily="34" charset="-122"/>
                          <a:ea typeface="Microsoft YaHei" panose="020B0503020204020204" pitchFamily="34" charset="-122"/>
                          <a:cs typeface="微软雅黑"/>
                        </a:rPr>
                        <a:t>ipeline</a:t>
                      </a:r>
                      <a:endParaRPr sz="9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562864">
                <a:tc>
                  <a:txBody>
                    <a:bodyPr/>
                    <a:lstStyle/>
                    <a:p>
                      <a:pPr marR="6350" algn="ctr">
                        <a:lnSpc>
                          <a:spcPct val="100000"/>
                        </a:lnSpc>
                      </a:pPr>
                      <a:r>
                        <a:rPr sz="900" dirty="0">
                          <a:latin typeface="Microsoft YaHei" panose="020B0503020204020204" pitchFamily="34" charset="-122"/>
                          <a:ea typeface="Microsoft YaHei" panose="020B0503020204020204" pitchFamily="34" charset="-122"/>
                          <a:cs typeface="微软雅黑"/>
                        </a:rPr>
                        <a:t>Add oil</a:t>
                      </a:r>
                    </a:p>
                    <a:p>
                      <a:pPr marR="6350" algn="ctr">
                        <a:lnSpc>
                          <a:spcPct val="100000"/>
                        </a:lnSpc>
                        <a:spcBef>
                          <a:spcPts val="310"/>
                        </a:spcBef>
                      </a:pPr>
                      <a:r>
                        <a:rPr sz="900" dirty="0">
                          <a:latin typeface="Microsoft YaHei" panose="020B0503020204020204" pitchFamily="34" charset="-122"/>
                          <a:ea typeface="Microsoft YaHei" panose="020B0503020204020204" pitchFamily="34" charset="-122"/>
                          <a:cs typeface="Arial"/>
                        </a:rPr>
                        <a:t>( </a:t>
                      </a:r>
                      <a:r>
                        <a:rPr sz="900" spc="-10" dirty="0">
                          <a:latin typeface="Microsoft YaHei" panose="020B0503020204020204" pitchFamily="34" charset="-122"/>
                          <a:ea typeface="Microsoft YaHei" panose="020B0503020204020204" pitchFamily="34" charset="-122"/>
                          <a:cs typeface="Arial"/>
                        </a:rPr>
                        <a:t>CC </a:t>
                      </a:r>
                      <a:r>
                        <a:rPr sz="900" spc="0" dirty="0">
                          <a:latin typeface="Microsoft YaHei" panose="020B0503020204020204" pitchFamily="34" charset="-122"/>
                          <a:ea typeface="Microsoft YaHei" panose="020B0503020204020204" pitchFamily="34" charset="-122"/>
                          <a:cs typeface="Arial"/>
                        </a:rPr>
                        <a:t>)</a:t>
                      </a:r>
                      <a:endParaRPr sz="900" dirty="0">
                        <a:latin typeface="Microsoft YaHei" panose="020B0503020204020204" pitchFamily="34" charset="-122"/>
                        <a:ea typeface="Microsoft YaHei" panose="020B0503020204020204" pitchFamily="34" charset="-122"/>
                        <a:cs typeface="Arial"/>
                      </a:endParaRP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09220" marR="107314" algn="ctr">
                        <a:lnSpc>
                          <a:spcPts val="1620"/>
                        </a:lnSpc>
                      </a:pPr>
                      <a:r>
                        <a:rPr sz="900" dirty="0">
                          <a:latin typeface="Microsoft YaHei" panose="020B0503020204020204" pitchFamily="34" charset="-122"/>
                          <a:ea typeface="Microsoft YaHei" panose="020B0503020204020204" pitchFamily="34" charset="-122"/>
                          <a:cs typeface="微软雅黑"/>
                        </a:rPr>
                        <a:t>See </a:t>
                      </a:r>
                      <a:r>
                        <a:rPr lang="en-US" sz="900" dirty="0">
                          <a:latin typeface="Microsoft YaHei" panose="020B0503020204020204" pitchFamily="34" charset="-122"/>
                          <a:ea typeface="Microsoft YaHei" panose="020B0503020204020204" pitchFamily="34" charset="-122"/>
                          <a:cs typeface="微软雅黑"/>
                        </a:rPr>
                        <a:t>n</a:t>
                      </a:r>
                      <a:r>
                        <a:rPr sz="900" dirty="0">
                          <a:latin typeface="Microsoft YaHei" panose="020B0503020204020204" pitchFamily="34" charset="-122"/>
                          <a:ea typeface="Microsoft YaHei" panose="020B0503020204020204" pitchFamily="34" charset="-122"/>
                          <a:cs typeface="微软雅黑"/>
                        </a:rPr>
                        <a:t>otes below</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0" algn="ctr">
                        <a:lnSpc>
                          <a:spcPct val="100000"/>
                        </a:lnSpc>
                      </a:pPr>
                      <a:r>
                        <a:rPr sz="900" spc="-5" dirty="0">
                          <a:latin typeface="Microsoft YaHei" panose="020B0503020204020204" pitchFamily="34" charset="-122"/>
                          <a:ea typeface="Microsoft YaHei" panose="020B0503020204020204" pitchFamily="34" charset="-122"/>
                          <a:cs typeface="Arial"/>
                        </a:rPr>
                        <a:t>40</a:t>
                      </a:r>
                      <a:endParaRPr sz="900" dirty="0">
                        <a:latin typeface="Microsoft YaHei" panose="020B0503020204020204" pitchFamily="34" charset="-122"/>
                        <a:ea typeface="Microsoft YaHei" panose="020B0503020204020204" pitchFamily="34" charset="-122"/>
                        <a:cs typeface="Arial"/>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0" algn="ctr">
                        <a:lnSpc>
                          <a:spcPct val="100000"/>
                        </a:lnSpc>
                      </a:pPr>
                      <a:r>
                        <a:rPr sz="900" spc="-5" dirty="0">
                          <a:latin typeface="Microsoft YaHei" panose="020B0503020204020204" pitchFamily="34" charset="-122"/>
                          <a:ea typeface="Microsoft YaHei" panose="020B0503020204020204" pitchFamily="34" charset="-122"/>
                          <a:cs typeface="Arial"/>
                        </a:rPr>
                        <a:t>40</a:t>
                      </a:r>
                      <a:endParaRPr sz="900" dirty="0">
                        <a:latin typeface="Microsoft YaHei" panose="020B0503020204020204" pitchFamily="34" charset="-122"/>
                        <a:ea typeface="Microsoft YaHei" panose="020B0503020204020204" pitchFamily="34" charset="-122"/>
                        <a:cs typeface="Arial"/>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ctr">
                        <a:lnSpc>
                          <a:spcPct val="100000"/>
                        </a:lnSpc>
                      </a:pPr>
                      <a:r>
                        <a:rPr sz="900" spc="-5" dirty="0">
                          <a:latin typeface="Microsoft YaHei" panose="020B0503020204020204" pitchFamily="34" charset="-122"/>
                          <a:ea typeface="Microsoft YaHei" panose="020B0503020204020204" pitchFamily="34" charset="-122"/>
                          <a:cs typeface="Arial"/>
                        </a:rPr>
                        <a:t>30</a:t>
                      </a:r>
                      <a:endParaRPr sz="900" dirty="0">
                        <a:latin typeface="Microsoft YaHei" panose="020B0503020204020204" pitchFamily="34" charset="-122"/>
                        <a:ea typeface="Microsoft YaHei" panose="020B0503020204020204" pitchFamily="34" charset="-122"/>
                        <a:cs typeface="Arial"/>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255" algn="ctr">
                        <a:lnSpc>
                          <a:spcPct val="100000"/>
                        </a:lnSpc>
                      </a:pPr>
                      <a:r>
                        <a:rPr sz="900" spc="-5" dirty="0">
                          <a:latin typeface="Microsoft YaHei" panose="020B0503020204020204" pitchFamily="34" charset="-122"/>
                          <a:ea typeface="Microsoft YaHei" panose="020B0503020204020204" pitchFamily="34" charset="-122"/>
                          <a:cs typeface="Arial"/>
                        </a:rPr>
                        <a:t>20</a:t>
                      </a:r>
                      <a:endParaRPr sz="900" dirty="0">
                        <a:latin typeface="Microsoft YaHei" panose="020B0503020204020204" pitchFamily="34" charset="-122"/>
                        <a:ea typeface="Microsoft YaHei" panose="020B0503020204020204" pitchFamily="34" charset="-122"/>
                        <a:cs typeface="Arial"/>
                      </a:endParaRP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520318">
                <a:tc>
                  <a:txBody>
                    <a:bodyPr/>
                    <a:lstStyle/>
                    <a:p>
                      <a:pPr marL="279400" marR="107950" indent="-178435" algn="ctr">
                        <a:lnSpc>
                          <a:spcPts val="1620"/>
                        </a:lnSpc>
                      </a:pPr>
                      <a:r>
                        <a:rPr sz="900" dirty="0">
                          <a:latin typeface="Microsoft YaHei" panose="020B0503020204020204" pitchFamily="34" charset="-122"/>
                          <a:ea typeface="Microsoft YaHei" panose="020B0503020204020204" pitchFamily="34" charset="-122"/>
                          <a:cs typeface="微软雅黑"/>
                        </a:rPr>
                        <a:t>Compressor</a:t>
                      </a:r>
                      <a:endParaRPr lang="de-DE" sz="900" dirty="0">
                        <a:latin typeface="Microsoft YaHei" panose="020B0503020204020204" pitchFamily="34" charset="-122"/>
                        <a:ea typeface="Microsoft YaHei" panose="020B0503020204020204" pitchFamily="34" charset="-122"/>
                        <a:cs typeface="微软雅黑"/>
                      </a:endParaRPr>
                    </a:p>
                    <a:p>
                      <a:pPr marL="279400" marR="107950" indent="-178435" algn="ctr">
                        <a:lnSpc>
                          <a:spcPts val="1620"/>
                        </a:lnSpc>
                      </a:pPr>
                      <a:r>
                        <a:rPr sz="900" dirty="0">
                          <a:latin typeface="Microsoft YaHei" panose="020B0503020204020204" pitchFamily="34" charset="-122"/>
                          <a:ea typeface="Microsoft YaHei" panose="020B0503020204020204" pitchFamily="34" charset="-122"/>
                          <a:cs typeface="微软雅黑"/>
                        </a:rPr>
                        <a:t>oil type</a:t>
                      </a: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gridSpan="5">
                  <a:txBody>
                    <a:bodyPr/>
                    <a:lstStyle/>
                    <a:p>
                      <a:pPr marL="525145" algn="ctr">
                        <a:lnSpc>
                          <a:spcPct val="100000"/>
                        </a:lnSpc>
                      </a:pPr>
                      <a:r>
                        <a:rPr sz="900" spc="-10" dirty="0">
                          <a:latin typeface="Microsoft YaHei" panose="020B0503020204020204" pitchFamily="34" charset="-122"/>
                          <a:ea typeface="Microsoft YaHei" panose="020B0503020204020204" pitchFamily="34" charset="-122"/>
                          <a:cs typeface="Arial"/>
                        </a:rPr>
                        <a:t>ND </a:t>
                      </a:r>
                      <a:r>
                        <a:rPr sz="900" spc="0" dirty="0">
                          <a:latin typeface="Microsoft YaHei" panose="020B0503020204020204" pitchFamily="34" charset="-122"/>
                          <a:ea typeface="Microsoft YaHei" panose="020B0503020204020204" pitchFamily="34" charset="-122"/>
                          <a:cs typeface="Arial"/>
                        </a:rPr>
                        <a:t>8 </a:t>
                      </a:r>
                      <a:r>
                        <a:rPr sz="900" spc="-5" dirty="0">
                          <a:latin typeface="Microsoft YaHei" panose="020B0503020204020204" pitchFamily="34" charset="-122"/>
                          <a:ea typeface="Microsoft YaHei" panose="020B0503020204020204" pitchFamily="34" charset="-122"/>
                          <a:cs typeface="Arial"/>
                        </a:rPr>
                        <a:t># </a:t>
                      </a:r>
                      <a:r>
                        <a:rPr sz="900" spc="-5" dirty="0">
                          <a:latin typeface="Microsoft YaHei" panose="020B0503020204020204" pitchFamily="34" charset="-122"/>
                          <a:ea typeface="Microsoft YaHei" panose="020B0503020204020204" pitchFamily="34" charset="-122"/>
                          <a:cs typeface="微软雅黑"/>
                        </a:rPr>
                        <a:t>oil </a:t>
                      </a:r>
                      <a:r>
                        <a:rPr sz="900" spc="0" dirty="0">
                          <a:latin typeface="Microsoft YaHei" panose="020B0503020204020204" pitchFamily="34" charset="-122"/>
                          <a:ea typeface="Microsoft YaHei" panose="020B0503020204020204" pitchFamily="34" charset="-122"/>
                          <a:cs typeface="Arial"/>
                        </a:rPr>
                        <a:t>(1 </a:t>
                      </a:r>
                      <a:r>
                        <a:rPr sz="900" spc="-5" dirty="0">
                          <a:latin typeface="Microsoft YaHei" panose="020B0503020204020204" pitchFamily="34" charset="-122"/>
                          <a:ea typeface="Microsoft YaHei" panose="020B0503020204020204" pitchFamily="34" charset="-122"/>
                          <a:cs typeface="Arial"/>
                        </a:rPr>
                        <a:t>0 </a:t>
                      </a:r>
                      <a:r>
                        <a:rPr sz="900" spc="0" dirty="0">
                          <a:latin typeface="Microsoft YaHei" panose="020B0503020204020204" pitchFamily="34" charset="-122"/>
                          <a:ea typeface="Microsoft YaHei" panose="020B0503020204020204" pitchFamily="34" charset="-122"/>
                          <a:cs typeface="Arial"/>
                        </a:rPr>
                        <a:t>P, 10P </a:t>
                      </a:r>
                      <a:r>
                        <a:rPr sz="900" spc="-10" dirty="0">
                          <a:latin typeface="Microsoft YaHei" panose="020B0503020204020204" pitchFamily="34" charset="-122"/>
                          <a:ea typeface="Microsoft YaHei" panose="020B0503020204020204" pitchFamily="34" charset="-122"/>
                          <a:cs typeface="Arial"/>
                        </a:rPr>
                        <a:t>A, </a:t>
                      </a:r>
                      <a:r>
                        <a:rPr sz="900" spc="0" dirty="0">
                          <a:latin typeface="Microsoft YaHei" panose="020B0503020204020204" pitchFamily="34" charset="-122"/>
                          <a:ea typeface="Microsoft YaHei" panose="020B0503020204020204" pitchFamily="34" charset="-122"/>
                          <a:cs typeface="Arial"/>
                        </a:rPr>
                        <a:t>10 </a:t>
                      </a:r>
                      <a:r>
                        <a:rPr sz="900" spc="-5" dirty="0">
                          <a:latin typeface="Microsoft YaHei" panose="020B0503020204020204" pitchFamily="34" charset="-122"/>
                          <a:ea typeface="Microsoft YaHei" panose="020B0503020204020204" pitchFamily="34" charset="-122"/>
                          <a:cs typeface="Arial"/>
                        </a:rPr>
                        <a:t>S </a:t>
                      </a:r>
                      <a:r>
                        <a:rPr sz="900" spc="-15" dirty="0">
                          <a:latin typeface="Microsoft YaHei" panose="020B0503020204020204" pitchFamily="34" charset="-122"/>
                          <a:ea typeface="Microsoft YaHei" panose="020B0503020204020204" pitchFamily="34" charset="-122"/>
                          <a:cs typeface="微软雅黑"/>
                        </a:rPr>
                        <a:t>series </a:t>
                      </a:r>
                      <a:r>
                        <a:rPr sz="900" spc="-5" dirty="0">
                          <a:latin typeface="Microsoft YaHei" panose="020B0503020204020204" pitchFamily="34" charset="-122"/>
                          <a:ea typeface="Microsoft YaHei" panose="020B0503020204020204" pitchFamily="34" charset="-122"/>
                          <a:cs typeface="微软雅黑"/>
                        </a:rPr>
                        <a:t>compressors </a:t>
                      </a:r>
                      <a:r>
                        <a:rPr sz="900" spc="0" dirty="0">
                          <a:latin typeface="Microsoft YaHei" panose="020B0503020204020204" pitchFamily="34" charset="-122"/>
                          <a:ea typeface="Microsoft YaHei" panose="020B0503020204020204" pitchFamily="34" charset="-122"/>
                          <a:cs typeface="Arial"/>
                        </a:rPr>
                        <a:t>)</a:t>
                      </a:r>
                      <a:endParaRPr sz="900" dirty="0">
                        <a:latin typeface="Microsoft YaHei" panose="020B0503020204020204" pitchFamily="34" charset="-122"/>
                        <a:ea typeface="Microsoft YaHei" panose="020B0503020204020204" pitchFamily="34" charset="-122"/>
                        <a:cs typeface="Arial"/>
                      </a:endParaRP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3"/>
                  </a:ext>
                </a:extLst>
              </a:tr>
            </a:tbl>
          </a:graphicData>
        </a:graphic>
      </p:graphicFrame>
      <p:sp>
        <p:nvSpPr>
          <p:cNvPr id="6" name="文本框 5">
            <a:extLst>
              <a:ext uri="{FF2B5EF4-FFF2-40B4-BE49-F238E27FC236}">
                <a16:creationId xmlns:a16="http://schemas.microsoft.com/office/drawing/2014/main" id="{091C2AAA-8331-41C7-BCDE-2E85B5934C2C}"/>
              </a:ext>
            </a:extLst>
          </p:cNvPr>
          <p:cNvSpPr txBox="1"/>
          <p:nvPr/>
        </p:nvSpPr>
        <p:spPr>
          <a:xfrm>
            <a:off x="174005" y="1252613"/>
            <a:ext cx="5191071" cy="2031325"/>
          </a:xfrm>
          <a:prstGeom prst="rect">
            <a:avLst/>
          </a:prstGeom>
          <a:noFill/>
        </p:spPr>
        <p:txBody>
          <a:bodyPr wrap="square" rtlCol="0">
            <a:spAutoFit/>
          </a:bodyPr>
          <a:lstStyle/>
          <a:p>
            <a:pPr algn="just"/>
            <a:r>
              <a:rPr lang="en" altLang="en-US" sz="1400" dirty="0">
                <a:latin typeface="微软雅黑" panose="020B0503020204020204" pitchFamily="34" charset="-122"/>
                <a:ea typeface="微软雅黑" panose="020B0503020204020204" pitchFamily="34" charset="-122"/>
              </a:rPr>
              <a:t>A certain amount of oil should be injected into the air-conditioning system for lubrication. The compressor oil is dissolved in the refrigerant and circulates throughout the system. When the air-conditioning system is turned off, the compressor oil will remain in the various components of the system. Failure to replenish the system with the proper amount of oil can result in insufficient lubrication. The amount of oil to be replenished when replacing the main components is shown in the table on the right:</a:t>
            </a:r>
            <a:endParaRPr lang="zh-CN" altLang="en-US" sz="1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3D7CB44-2E76-467F-9D88-FCDD88696E9A}"/>
              </a:ext>
            </a:extLst>
          </p:cNvPr>
          <p:cNvSpPr txBox="1"/>
          <p:nvPr/>
        </p:nvSpPr>
        <p:spPr>
          <a:xfrm>
            <a:off x="174005" y="3521114"/>
            <a:ext cx="5647288" cy="3139321"/>
          </a:xfrm>
          <a:prstGeom prst="rect">
            <a:avLst/>
          </a:prstGeom>
          <a:noFill/>
        </p:spPr>
        <p:txBody>
          <a:bodyPr wrap="square" rtlCol="0">
            <a:spAutoFit/>
          </a:bodyPr>
          <a:lstStyle/>
          <a:p>
            <a:r>
              <a:rPr lang="en" altLang="en-US" sz="1400" dirty="0">
                <a:latin typeface="微软雅黑" panose="020B0503020204020204" pitchFamily="34" charset="-122"/>
                <a:ea typeface="微软雅黑" panose="020B0503020204020204" pitchFamily="34" charset="-122"/>
              </a:rPr>
              <a:t>Precautions:</a:t>
            </a:r>
          </a:p>
          <a:p>
            <a:endParaRPr lang="en-US" altLang="zh-CN" sz="14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rPr>
              <a:t>The new compressor has been injected with the required amount of oil for the circulation system, when replacing the compressor, the excess oil in the machine should be drained.</a:t>
            </a:r>
            <a:endParaRPr lang="en-US" altLang="zh-CN" sz="1400" dirty="0">
              <a:latin typeface="微软雅黑" panose="020B0503020204020204" pitchFamily="34" charset="-122"/>
              <a:ea typeface="微软雅黑" panose="020B0503020204020204" pitchFamily="34" charset="-122"/>
            </a:endParaRPr>
          </a:p>
          <a:p>
            <a:pPr marL="171450" indent="-171450">
              <a:spcBef>
                <a:spcPts val="1800"/>
              </a:spcBef>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rPr>
              <a:t>Improper amount of compressor oil injection </a:t>
            </a:r>
            <a:r>
              <a:rPr lang="en" altLang="zh-CN" sz="1400" dirty="0">
                <a:latin typeface="微软雅黑" panose="020B0503020204020204" pitchFamily="34" charset="-122"/>
                <a:ea typeface="微软雅黑" panose="020B0503020204020204" pitchFamily="34" charset="-122"/>
              </a:rPr>
              <a:t>: </a:t>
            </a:r>
            <a:r>
              <a:rPr lang="en" altLang="en-US" sz="1400" dirty="0">
                <a:latin typeface="微软雅黑" panose="020B0503020204020204" pitchFamily="34" charset="-122"/>
                <a:ea typeface="微软雅黑" panose="020B0503020204020204" pitchFamily="34" charset="-122"/>
              </a:rPr>
              <a:t>If excessive compression oil is injected into the air-conditioning system, the refrigeration capacity will drop, and if there is too little compressor oil in the system, the compressor will appear abnormally worn and stuck.</a:t>
            </a:r>
          </a:p>
          <a:p>
            <a:pPr marL="171450" indent="-171450">
              <a:spcBef>
                <a:spcPts val="1800"/>
              </a:spcBef>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rPr>
              <a:t>When disassembling the compressor, please keep the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O</a:t>
            </a:r>
            <a:r>
              <a:rPr lang="en" altLang="en-US" sz="1400" dirty="0">
                <a:latin typeface="微软雅黑" panose="020B0503020204020204" pitchFamily="34" charset="-122"/>
                <a:ea typeface="微软雅黑" panose="020B0503020204020204" pitchFamily="34" charset="-122"/>
              </a:rPr>
              <a:t>-ring of the pipe joint machine clean.</a:t>
            </a:r>
          </a:p>
        </p:txBody>
      </p:sp>
      <p:grpSp>
        <p:nvGrpSpPr>
          <p:cNvPr id="8" name="Group 15">
            <a:extLst>
              <a:ext uri="{FF2B5EF4-FFF2-40B4-BE49-F238E27FC236}">
                <a16:creationId xmlns:a16="http://schemas.microsoft.com/office/drawing/2014/main" id="{06E4F300-A245-4B59-8E6E-6C3B82721896}"/>
              </a:ext>
            </a:extLst>
          </p:cNvPr>
          <p:cNvGrpSpPr/>
          <p:nvPr/>
        </p:nvGrpSpPr>
        <p:grpSpPr>
          <a:xfrm>
            <a:off x="5916089" y="3463941"/>
            <a:ext cx="6275911" cy="3233473"/>
            <a:chOff x="5593182" y="3185268"/>
            <a:chExt cx="5818453" cy="3016787"/>
          </a:xfrm>
        </p:grpSpPr>
        <p:sp>
          <p:nvSpPr>
            <p:cNvPr id="9" name="object 6">
              <a:extLst>
                <a:ext uri="{FF2B5EF4-FFF2-40B4-BE49-F238E27FC236}">
                  <a16:creationId xmlns:a16="http://schemas.microsoft.com/office/drawing/2014/main" id="{A42A266E-8933-4C8E-8459-25E1D9D77F72}"/>
                </a:ext>
              </a:extLst>
            </p:cNvPr>
            <p:cNvSpPr/>
            <p:nvPr/>
          </p:nvSpPr>
          <p:spPr>
            <a:xfrm>
              <a:off x="9049435" y="4388466"/>
              <a:ext cx="2362200" cy="1813560"/>
            </a:xfrm>
            <a:prstGeom prst="rect">
              <a:avLst/>
            </a:prstGeom>
            <a:blipFill>
              <a:blip r:embed="rId2" cstate="print"/>
              <a:stretch>
                <a:fillRect/>
              </a:stretch>
            </a:blipFill>
          </p:spPr>
          <p:txBody>
            <a:bodyPr wrap="square" lIns="0" tIns="0" rIns="0" bIns="0" rtlCol="0">
              <a:noAutofit/>
            </a:bodyPr>
            <a:lstStyle/>
            <a:p>
              <a:endParaRPr dirty="0"/>
            </a:p>
          </p:txBody>
        </p:sp>
        <p:sp>
          <p:nvSpPr>
            <p:cNvPr id="10" name="object 7">
              <a:extLst>
                <a:ext uri="{FF2B5EF4-FFF2-40B4-BE49-F238E27FC236}">
                  <a16:creationId xmlns:a16="http://schemas.microsoft.com/office/drawing/2014/main" id="{AA629E7E-DA6E-4375-890E-7B28C754277B}"/>
                </a:ext>
              </a:extLst>
            </p:cNvPr>
            <p:cNvSpPr/>
            <p:nvPr/>
          </p:nvSpPr>
          <p:spPr>
            <a:xfrm>
              <a:off x="6167370" y="3185268"/>
              <a:ext cx="2743200" cy="2406396"/>
            </a:xfrm>
            <a:prstGeom prst="rect">
              <a:avLst/>
            </a:prstGeom>
            <a:blipFill>
              <a:blip r:embed="rId3" cstate="print"/>
              <a:stretch>
                <a:fillRect/>
              </a:stretch>
            </a:blipFill>
          </p:spPr>
          <p:txBody>
            <a:bodyPr wrap="square" lIns="0" tIns="0" rIns="0" bIns="0" rtlCol="0">
              <a:noAutofit/>
            </a:bodyPr>
            <a:lstStyle/>
            <a:p>
              <a:endParaRPr/>
            </a:p>
          </p:txBody>
        </p:sp>
        <p:sp>
          <p:nvSpPr>
            <p:cNvPr id="11" name="TextBox 2">
              <a:extLst>
                <a:ext uri="{FF2B5EF4-FFF2-40B4-BE49-F238E27FC236}">
                  <a16:creationId xmlns:a16="http://schemas.microsoft.com/office/drawing/2014/main" id="{F97AB01D-44A6-4FED-A542-B80986222CD0}"/>
                </a:ext>
              </a:extLst>
            </p:cNvPr>
            <p:cNvSpPr txBox="1"/>
            <p:nvPr/>
          </p:nvSpPr>
          <p:spPr>
            <a:xfrm>
              <a:off x="6028505" y="3257550"/>
              <a:ext cx="910827" cy="200055"/>
            </a:xfrm>
            <a:prstGeom prst="rect">
              <a:avLst/>
            </a:prstGeom>
            <a:solidFill>
              <a:schemeClr val="bg1"/>
            </a:solidFill>
          </p:spPr>
          <p:txBody>
            <a:bodyPr wrap="none" rtlCol="0">
              <a:spAutoFit/>
            </a:bodyPr>
            <a:lstStyle/>
            <a:p>
              <a:r>
                <a:rPr lang="de-DE" sz="700" dirty="0"/>
                <a:t>New compressor</a:t>
              </a:r>
            </a:p>
          </p:txBody>
        </p:sp>
        <p:sp>
          <p:nvSpPr>
            <p:cNvPr id="13" name="TextBox 9">
              <a:extLst>
                <a:ext uri="{FF2B5EF4-FFF2-40B4-BE49-F238E27FC236}">
                  <a16:creationId xmlns:a16="http://schemas.microsoft.com/office/drawing/2014/main" id="{E3D9293D-17D7-4665-AB75-46B600C04FA1}"/>
                </a:ext>
              </a:extLst>
            </p:cNvPr>
            <p:cNvSpPr txBox="1"/>
            <p:nvPr/>
          </p:nvSpPr>
          <p:spPr>
            <a:xfrm>
              <a:off x="7868801" y="3257549"/>
              <a:ext cx="1111202" cy="200055"/>
            </a:xfrm>
            <a:prstGeom prst="rect">
              <a:avLst/>
            </a:prstGeom>
            <a:solidFill>
              <a:schemeClr val="bg1"/>
            </a:solidFill>
          </p:spPr>
          <p:txBody>
            <a:bodyPr wrap="none" rtlCol="0">
              <a:spAutoFit/>
            </a:bodyPr>
            <a:lstStyle/>
            <a:p>
              <a:r>
                <a:rPr lang="de-DE" sz="700" dirty="0"/>
                <a:t>Replaced compressor</a:t>
              </a:r>
            </a:p>
          </p:txBody>
        </p:sp>
        <p:sp>
          <p:nvSpPr>
            <p:cNvPr id="14" name="TextBox 10">
              <a:extLst>
                <a:ext uri="{FF2B5EF4-FFF2-40B4-BE49-F238E27FC236}">
                  <a16:creationId xmlns:a16="http://schemas.microsoft.com/office/drawing/2014/main" id="{89957B8F-4D5C-451E-B363-AE0BF4ABC819}"/>
                </a:ext>
              </a:extLst>
            </p:cNvPr>
            <p:cNvSpPr txBox="1"/>
            <p:nvPr/>
          </p:nvSpPr>
          <p:spPr>
            <a:xfrm>
              <a:off x="5593182" y="4943475"/>
              <a:ext cx="1258678" cy="200055"/>
            </a:xfrm>
            <a:prstGeom prst="rect">
              <a:avLst/>
            </a:prstGeom>
            <a:solidFill>
              <a:schemeClr val="bg1"/>
            </a:solidFill>
          </p:spPr>
          <p:txBody>
            <a:bodyPr wrap="none" rtlCol="0">
              <a:spAutoFit/>
            </a:bodyPr>
            <a:lstStyle/>
            <a:p>
              <a:r>
                <a:rPr lang="de-DE" sz="700" dirty="0"/>
                <a:t>Remove the excessive oil</a:t>
              </a:r>
            </a:p>
          </p:txBody>
        </p:sp>
        <p:sp>
          <p:nvSpPr>
            <p:cNvPr id="15" name="TextBox 13">
              <a:extLst>
                <a:ext uri="{FF2B5EF4-FFF2-40B4-BE49-F238E27FC236}">
                  <a16:creationId xmlns:a16="http://schemas.microsoft.com/office/drawing/2014/main" id="{90937730-6D73-4CC5-88CA-B4A39B166B4D}"/>
                </a:ext>
              </a:extLst>
            </p:cNvPr>
            <p:cNvSpPr txBox="1"/>
            <p:nvPr/>
          </p:nvSpPr>
          <p:spPr>
            <a:xfrm>
              <a:off x="10125075" y="6002000"/>
              <a:ext cx="763351" cy="200055"/>
            </a:xfrm>
            <a:prstGeom prst="rect">
              <a:avLst/>
            </a:prstGeom>
            <a:solidFill>
              <a:schemeClr val="bg1"/>
            </a:solidFill>
          </p:spPr>
          <p:txBody>
            <a:bodyPr wrap="none" rtlCol="0">
              <a:spAutoFit/>
            </a:bodyPr>
            <a:lstStyle/>
            <a:p>
              <a:r>
                <a:rPr lang="de-DE" altLang="zh-CN" sz="700" dirty="0"/>
                <a:t>exterior paint</a:t>
              </a:r>
              <a:endParaRPr lang="de-DE" sz="700" dirty="0"/>
            </a:p>
          </p:txBody>
        </p:sp>
      </p:grpSp>
      <p:sp>
        <p:nvSpPr>
          <p:cNvPr id="16" name="文本框 3">
            <a:extLst>
              <a:ext uri="{FF2B5EF4-FFF2-40B4-BE49-F238E27FC236}">
                <a16:creationId xmlns:a16="http://schemas.microsoft.com/office/drawing/2014/main" id="{DFB628D4-4336-490D-812D-B8006E0733A4}"/>
              </a:ext>
            </a:extLst>
          </p:cNvPr>
          <p:cNvSpPr txBox="1"/>
          <p:nvPr/>
        </p:nvSpPr>
        <p:spPr>
          <a:xfrm>
            <a:off x="443130" y="641213"/>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Filling of the compressor oil</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64547298"/>
      </p:ext>
    </p:extLst>
  </p:cSld>
  <p:clrMapOvr>
    <a:masterClrMapping/>
  </p:clrMapOvr>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pSp>
        <p:nvGrpSpPr>
          <p:cNvPr id="4" name="Group 1">
            <a:extLst>
              <a:ext uri="{FF2B5EF4-FFF2-40B4-BE49-F238E27FC236}">
                <a16:creationId xmlns:a16="http://schemas.microsoft.com/office/drawing/2014/main" id="{2D951500-6525-4869-BF2A-B13593DAFEBB}"/>
              </a:ext>
            </a:extLst>
          </p:cNvPr>
          <p:cNvGrpSpPr/>
          <p:nvPr/>
        </p:nvGrpSpPr>
        <p:grpSpPr>
          <a:xfrm>
            <a:off x="8376789" y="2818437"/>
            <a:ext cx="2295144" cy="1533144"/>
            <a:chOff x="7693586" y="2560927"/>
            <a:chExt cx="2295144" cy="1533144"/>
          </a:xfrm>
        </p:grpSpPr>
        <p:sp>
          <p:nvSpPr>
            <p:cNvPr id="6" name="object 4">
              <a:extLst>
                <a:ext uri="{FF2B5EF4-FFF2-40B4-BE49-F238E27FC236}">
                  <a16:creationId xmlns:a16="http://schemas.microsoft.com/office/drawing/2014/main" id="{E528FF1E-26D4-4153-8B59-1CAEC044986E}"/>
                </a:ext>
              </a:extLst>
            </p:cNvPr>
            <p:cNvSpPr/>
            <p:nvPr/>
          </p:nvSpPr>
          <p:spPr>
            <a:xfrm>
              <a:off x="7698158" y="2565498"/>
              <a:ext cx="2286000" cy="1524000"/>
            </a:xfrm>
            <a:prstGeom prst="rect">
              <a:avLst/>
            </a:prstGeom>
            <a:blipFill>
              <a:blip r:embed="rId2" cstate="print"/>
              <a:stretch>
                <a:fillRect/>
              </a:stretch>
            </a:blipFill>
          </p:spPr>
          <p:txBody>
            <a:bodyPr wrap="square" lIns="0" tIns="0" rIns="0" bIns="0" rtlCol="0">
              <a:noAutofit/>
            </a:bodyPr>
            <a:lstStyle/>
            <a:p>
              <a:endParaRPr/>
            </a:p>
          </p:txBody>
        </p:sp>
        <p:sp>
          <p:nvSpPr>
            <p:cNvPr id="7" name="object 5">
              <a:extLst>
                <a:ext uri="{FF2B5EF4-FFF2-40B4-BE49-F238E27FC236}">
                  <a16:creationId xmlns:a16="http://schemas.microsoft.com/office/drawing/2014/main" id="{F6A16907-8EB7-499C-A09D-647576344347}"/>
                </a:ext>
              </a:extLst>
            </p:cNvPr>
            <p:cNvSpPr/>
            <p:nvPr/>
          </p:nvSpPr>
          <p:spPr>
            <a:xfrm>
              <a:off x="7693586" y="2560927"/>
              <a:ext cx="2295144" cy="1533144"/>
            </a:xfrm>
            <a:custGeom>
              <a:avLst/>
              <a:gdLst/>
              <a:ahLst/>
              <a:cxnLst/>
              <a:rect l="l" t="t" r="r" b="b"/>
              <a:pathLst>
                <a:path w="2295144" h="1533144">
                  <a:moveTo>
                    <a:pt x="0" y="1533144"/>
                  </a:moveTo>
                  <a:lnTo>
                    <a:pt x="2295144" y="1533144"/>
                  </a:lnTo>
                  <a:lnTo>
                    <a:pt x="2295144" y="0"/>
                  </a:lnTo>
                  <a:lnTo>
                    <a:pt x="0" y="0"/>
                  </a:lnTo>
                  <a:lnTo>
                    <a:pt x="0" y="1533144"/>
                  </a:lnTo>
                  <a:close/>
                </a:path>
              </a:pathLst>
            </a:custGeom>
            <a:ln w="9144">
              <a:solidFill>
                <a:srgbClr val="000000"/>
              </a:solidFill>
            </a:ln>
          </p:spPr>
          <p:txBody>
            <a:bodyPr wrap="square" lIns="0" tIns="0" rIns="0" bIns="0" rtlCol="0">
              <a:noAutofit/>
            </a:bodyPr>
            <a:lstStyle/>
            <a:p>
              <a:endParaRPr/>
            </a:p>
          </p:txBody>
        </p:sp>
      </p:grpSp>
      <p:sp>
        <p:nvSpPr>
          <p:cNvPr id="8" name="object 11">
            <a:extLst>
              <a:ext uri="{FF2B5EF4-FFF2-40B4-BE49-F238E27FC236}">
                <a16:creationId xmlns:a16="http://schemas.microsoft.com/office/drawing/2014/main" id="{ED79ABDA-F3B2-44EB-A122-9C218AB954E4}"/>
              </a:ext>
            </a:extLst>
          </p:cNvPr>
          <p:cNvSpPr/>
          <p:nvPr/>
        </p:nvSpPr>
        <p:spPr>
          <a:xfrm>
            <a:off x="5297911" y="2724549"/>
            <a:ext cx="2388108" cy="1194815"/>
          </a:xfrm>
          <a:prstGeom prst="rect">
            <a:avLst/>
          </a:prstGeom>
          <a:blipFill>
            <a:blip r:embed="rId3" cstate="print"/>
            <a:stretch>
              <a:fillRect/>
            </a:stretch>
          </a:blipFill>
        </p:spPr>
        <p:txBody>
          <a:bodyPr wrap="square" lIns="0" tIns="0" rIns="0" bIns="0" rtlCol="0">
            <a:noAutofit/>
          </a:bodyPr>
          <a:lstStyle/>
          <a:p>
            <a:endParaRPr/>
          </a:p>
        </p:txBody>
      </p:sp>
      <p:graphicFrame>
        <p:nvGraphicFramePr>
          <p:cNvPr id="9" name="object 7">
            <a:extLst>
              <a:ext uri="{FF2B5EF4-FFF2-40B4-BE49-F238E27FC236}">
                <a16:creationId xmlns:a16="http://schemas.microsoft.com/office/drawing/2014/main" id="{FC1F365E-A98F-41C3-A433-5C571D50840C}"/>
              </a:ext>
            </a:extLst>
          </p:cNvPr>
          <p:cNvGraphicFramePr>
            <a:graphicFrameLocks noGrp="1"/>
          </p:cNvGraphicFramePr>
          <p:nvPr>
            <p:extLst>
              <p:ext uri="{D42A27DB-BD31-4B8C-83A1-F6EECF244321}">
                <p14:modId xmlns:p14="http://schemas.microsoft.com/office/powerpoint/2010/main" val="885591245"/>
              </p:ext>
            </p:extLst>
          </p:nvPr>
        </p:nvGraphicFramePr>
        <p:xfrm>
          <a:off x="690519" y="2728197"/>
          <a:ext cx="4176000" cy="1097280"/>
        </p:xfrm>
        <a:graphic>
          <a:graphicData uri="http://schemas.openxmlformats.org/drawingml/2006/table">
            <a:tbl>
              <a:tblPr firstRow="1" bandRow="1">
                <a:tableStyleId>{2D5ABB26-0587-4C30-8999-92F81FD0307C}</a:tableStyleId>
              </a:tblPr>
              <a:tblGrid>
                <a:gridCol w="2088000">
                  <a:extLst>
                    <a:ext uri="{9D8B030D-6E8A-4147-A177-3AD203B41FA5}">
                      <a16:colId xmlns:a16="http://schemas.microsoft.com/office/drawing/2014/main" val="20000"/>
                    </a:ext>
                  </a:extLst>
                </a:gridCol>
                <a:gridCol w="2088000">
                  <a:extLst>
                    <a:ext uri="{9D8B030D-6E8A-4147-A177-3AD203B41FA5}">
                      <a16:colId xmlns:a16="http://schemas.microsoft.com/office/drawing/2014/main" val="20001"/>
                    </a:ext>
                  </a:extLst>
                </a:gridCol>
              </a:tblGrid>
              <a:tr h="362125">
                <a:tc>
                  <a:txBody>
                    <a:bodyPr/>
                    <a:lstStyle/>
                    <a:p>
                      <a:pPr marL="709295" algn="l">
                        <a:lnSpc>
                          <a:spcPct val="100000"/>
                        </a:lnSpc>
                      </a:pPr>
                      <a:r>
                        <a:rPr sz="1200" spc="-5" dirty="0">
                          <a:latin typeface="Microsoft YaHei" panose="020B0503020204020204" pitchFamily="34" charset="-122"/>
                          <a:ea typeface="Microsoft YaHei" panose="020B0503020204020204" pitchFamily="34" charset="-122"/>
                          <a:cs typeface="微软雅黑"/>
                        </a:rPr>
                        <a:t>new belt</a:t>
                      </a:r>
                      <a:endParaRPr lang="de-DE" sz="1200" spc="-5" dirty="0">
                        <a:latin typeface="Microsoft YaHei" panose="020B0503020204020204" pitchFamily="34" charset="-122"/>
                        <a:ea typeface="Microsoft YaHei" panose="020B0503020204020204" pitchFamily="34" charset="-122"/>
                        <a:cs typeface="微软雅黑"/>
                      </a:endParaRPr>
                    </a:p>
                    <a:p>
                      <a:pPr marL="709295" algn="l">
                        <a:lnSpc>
                          <a:spcPct val="100000"/>
                        </a:lnSpc>
                      </a:pPr>
                      <a:r>
                        <a:rPr sz="1200" spc="5" dirty="0">
                          <a:latin typeface="Microsoft YaHei" panose="020B0503020204020204" pitchFamily="34" charset="-122"/>
                          <a:ea typeface="Microsoft YaHei" panose="020B0503020204020204" pitchFamily="34" charset="-122"/>
                          <a:cs typeface="Arial"/>
                        </a:rPr>
                        <a:t>(</a:t>
                      </a:r>
                      <a:r>
                        <a:rPr sz="1200" spc="0" dirty="0">
                          <a:latin typeface="Microsoft YaHei" panose="020B0503020204020204" pitchFamily="34" charset="-122"/>
                          <a:ea typeface="Microsoft YaHei" panose="020B0503020204020204" pitchFamily="34" charset="-122"/>
                          <a:cs typeface="微软雅黑"/>
                        </a:rPr>
                        <a:t>unused belt </a:t>
                      </a:r>
                      <a:r>
                        <a:rPr sz="1200" spc="5" dirty="0">
                          <a:latin typeface="Microsoft YaHei" panose="020B0503020204020204" pitchFamily="34" charset="-122"/>
                          <a:ea typeface="Microsoft YaHei" panose="020B0503020204020204" pitchFamily="34" charset="-122"/>
                          <a:cs typeface="Arial"/>
                        </a:rPr>
                        <a:t>)</a:t>
                      </a:r>
                      <a:endParaRPr sz="1200" dirty="0">
                        <a:latin typeface="Microsoft YaHei" panose="020B0503020204020204" pitchFamily="34" charset="-122"/>
                        <a:ea typeface="Microsoft YaHei" panose="020B0503020204020204" pitchFamily="34" charset="-122"/>
                        <a:cs typeface="Arial"/>
                      </a:endParaRPr>
                    </a:p>
                  </a:txBody>
                  <a:tcPr marL="0" marR="0" marT="0" marB="0" anchor="ctr">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718185" algn="l">
                        <a:lnSpc>
                          <a:spcPct val="100000"/>
                        </a:lnSpc>
                      </a:pPr>
                      <a:r>
                        <a:rPr sz="1200" dirty="0">
                          <a:latin typeface="Microsoft YaHei" panose="020B0503020204020204" pitchFamily="34" charset="-122"/>
                          <a:ea typeface="Microsoft YaHei" panose="020B0503020204020204" pitchFamily="34" charset="-122"/>
                          <a:cs typeface="微软雅黑"/>
                        </a:rPr>
                        <a:t>used belt</a:t>
                      </a:r>
                    </a:p>
                  </a:txBody>
                  <a:tcPr marL="0" marR="0" marT="0" marB="0" anchor="ctr">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65760">
                <a:tc>
                  <a:txBody>
                    <a:bodyPr/>
                    <a:lstStyle/>
                    <a:p>
                      <a:pPr marL="302895" algn="l">
                        <a:lnSpc>
                          <a:spcPct val="100000"/>
                        </a:lnSpc>
                      </a:pPr>
                      <a:r>
                        <a:rPr sz="1200" spc="5" dirty="0">
                          <a:latin typeface="Microsoft YaHei" panose="020B0503020204020204" pitchFamily="34" charset="-122"/>
                          <a:ea typeface="Microsoft YaHei" panose="020B0503020204020204" pitchFamily="34" charset="-122"/>
                          <a:cs typeface="Arial"/>
                        </a:rPr>
                        <a:t>490</a:t>
                      </a:r>
                      <a:r>
                        <a:rPr sz="1200" spc="-10" dirty="0">
                          <a:latin typeface="Microsoft YaHei" panose="020B0503020204020204" pitchFamily="34" charset="-122"/>
                          <a:ea typeface="Microsoft YaHei" panose="020B0503020204020204" pitchFamily="34" charset="-122"/>
                          <a:cs typeface="Arial"/>
                        </a:rPr>
                        <a:t> </a:t>
                      </a:r>
                      <a:r>
                        <a:rPr sz="1200" spc="0" dirty="0">
                          <a:latin typeface="Microsoft YaHei" panose="020B0503020204020204" pitchFamily="34" charset="-122"/>
                          <a:ea typeface="Microsoft YaHei" panose="020B0503020204020204" pitchFamily="34" charset="-122"/>
                          <a:cs typeface="微软雅黑"/>
                        </a:rPr>
                        <a:t>± </a:t>
                      </a:r>
                      <a:r>
                        <a:rPr sz="1200" spc="5" dirty="0">
                          <a:latin typeface="Microsoft YaHei" panose="020B0503020204020204" pitchFamily="34" charset="-122"/>
                          <a:ea typeface="Microsoft YaHei" panose="020B0503020204020204" pitchFamily="34" charset="-122"/>
                          <a:cs typeface="Arial"/>
                        </a:rPr>
                        <a:t>98N</a:t>
                      </a:r>
                      <a:r>
                        <a:rPr sz="1200" spc="-10" dirty="0">
                          <a:latin typeface="Microsoft YaHei" panose="020B0503020204020204" pitchFamily="34" charset="-122"/>
                          <a:ea typeface="Microsoft YaHei" panose="020B0503020204020204" pitchFamily="34" charset="-122"/>
                          <a:cs typeface="Arial"/>
                        </a:rPr>
                        <a:t> </a:t>
                      </a:r>
                      <a:r>
                        <a:rPr sz="1200" spc="0" dirty="0">
                          <a:latin typeface="Microsoft YaHei" panose="020B0503020204020204" pitchFamily="34" charset="-122"/>
                          <a:ea typeface="Microsoft YaHei" panose="020B0503020204020204" pitchFamily="34" charset="-122"/>
                          <a:cs typeface="微软雅黑"/>
                        </a:rPr>
                        <a:t>( Type </a:t>
                      </a:r>
                      <a:r>
                        <a:rPr sz="1200" spc="5" dirty="0">
                          <a:latin typeface="Microsoft YaHei" panose="020B0503020204020204" pitchFamily="34" charset="-122"/>
                          <a:ea typeface="Microsoft YaHei" panose="020B0503020204020204" pitchFamily="34" charset="-122"/>
                          <a:cs typeface="Arial"/>
                        </a:rPr>
                        <a:t>A </a:t>
                      </a:r>
                      <a:r>
                        <a:rPr sz="1200" spc="0" dirty="0">
                          <a:latin typeface="Microsoft YaHei" panose="020B0503020204020204" pitchFamily="34" charset="-122"/>
                          <a:ea typeface="Microsoft YaHei" panose="020B0503020204020204" pitchFamily="34" charset="-122"/>
                          <a:cs typeface="微软雅黑"/>
                        </a:rPr>
                        <a:t>)</a:t>
                      </a:r>
                      <a:endParaRPr sz="1200" dirty="0">
                        <a:latin typeface="Microsoft YaHei" panose="020B0503020204020204" pitchFamily="34" charset="-122"/>
                        <a:ea typeface="Microsoft YaHei" panose="020B0503020204020204" pitchFamily="34" charset="-122"/>
                        <a:cs typeface="微软雅黑"/>
                      </a:endParaRP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63550" algn="l">
                        <a:lnSpc>
                          <a:spcPct val="100000"/>
                        </a:lnSpc>
                      </a:pPr>
                      <a:r>
                        <a:rPr sz="1200" spc="5" dirty="0">
                          <a:latin typeface="Microsoft YaHei" panose="020B0503020204020204" pitchFamily="34" charset="-122"/>
                          <a:ea typeface="Microsoft YaHei" panose="020B0503020204020204" pitchFamily="34" charset="-122"/>
                          <a:cs typeface="Arial"/>
                        </a:rPr>
                        <a:t>343</a:t>
                      </a:r>
                      <a:r>
                        <a:rPr sz="1200" spc="-5" dirty="0">
                          <a:latin typeface="Microsoft YaHei" panose="020B0503020204020204" pitchFamily="34" charset="-122"/>
                          <a:ea typeface="Microsoft YaHei" panose="020B0503020204020204" pitchFamily="34" charset="-122"/>
                          <a:cs typeface="Arial"/>
                        </a:rPr>
                        <a:t> </a:t>
                      </a:r>
                      <a:r>
                        <a:rPr sz="1200" spc="0" dirty="0">
                          <a:latin typeface="Microsoft YaHei" panose="020B0503020204020204" pitchFamily="34" charset="-122"/>
                          <a:ea typeface="Microsoft YaHei" panose="020B0503020204020204" pitchFamily="34" charset="-122"/>
                          <a:cs typeface="微软雅黑"/>
                        </a:rPr>
                        <a:t>± </a:t>
                      </a:r>
                      <a:r>
                        <a:rPr sz="1200" spc="5" dirty="0">
                          <a:latin typeface="Microsoft YaHei" panose="020B0503020204020204" pitchFamily="34" charset="-122"/>
                          <a:ea typeface="Microsoft YaHei" panose="020B0503020204020204" pitchFamily="34" charset="-122"/>
                          <a:cs typeface="Arial"/>
                        </a:rPr>
                        <a:t>49N</a:t>
                      </a:r>
                      <a:r>
                        <a:rPr sz="1200" spc="-10" dirty="0">
                          <a:latin typeface="Microsoft YaHei" panose="020B0503020204020204" pitchFamily="34" charset="-122"/>
                          <a:ea typeface="Microsoft YaHei" panose="020B0503020204020204" pitchFamily="34" charset="-122"/>
                          <a:cs typeface="Arial"/>
                        </a:rPr>
                        <a:t> </a:t>
                      </a:r>
                      <a:r>
                        <a:rPr sz="1200" spc="0" dirty="0">
                          <a:latin typeface="Microsoft YaHei" panose="020B0503020204020204" pitchFamily="34" charset="-122"/>
                          <a:ea typeface="Microsoft YaHei" panose="020B0503020204020204" pitchFamily="34" charset="-122"/>
                          <a:cs typeface="微软雅黑"/>
                        </a:rPr>
                        <a:t>( Type </a:t>
                      </a:r>
                      <a:r>
                        <a:rPr sz="1200" spc="5" dirty="0">
                          <a:latin typeface="Microsoft YaHei" panose="020B0503020204020204" pitchFamily="34" charset="-122"/>
                          <a:ea typeface="Microsoft YaHei" panose="020B0503020204020204" pitchFamily="34" charset="-122"/>
                          <a:cs typeface="Arial"/>
                        </a:rPr>
                        <a:t>A </a:t>
                      </a:r>
                      <a:r>
                        <a:rPr sz="1200" spc="0" dirty="0">
                          <a:latin typeface="Microsoft YaHei" panose="020B0503020204020204" pitchFamily="34" charset="-122"/>
                          <a:ea typeface="Microsoft YaHei" panose="020B0503020204020204" pitchFamily="34" charset="-122"/>
                          <a:cs typeface="微软雅黑"/>
                        </a:rPr>
                        <a:t>)</a:t>
                      </a:r>
                      <a:endParaRPr sz="12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1"/>
                  </a:ext>
                </a:extLst>
              </a:tr>
              <a:tr h="365760">
                <a:tc>
                  <a:txBody>
                    <a:bodyPr/>
                    <a:lstStyle/>
                    <a:p>
                      <a:pPr marL="302895" algn="l">
                        <a:lnSpc>
                          <a:spcPct val="100000"/>
                        </a:lnSpc>
                      </a:pPr>
                      <a:r>
                        <a:rPr sz="1200" spc="5" dirty="0">
                          <a:latin typeface="Microsoft YaHei" panose="020B0503020204020204" pitchFamily="34" charset="-122"/>
                          <a:ea typeface="Microsoft YaHei" panose="020B0503020204020204" pitchFamily="34" charset="-122"/>
                          <a:cs typeface="Arial"/>
                        </a:rPr>
                        <a:t>588</a:t>
                      </a:r>
                      <a:r>
                        <a:rPr sz="1200" spc="-10" dirty="0">
                          <a:latin typeface="Microsoft YaHei" panose="020B0503020204020204" pitchFamily="34" charset="-122"/>
                          <a:ea typeface="Microsoft YaHei" panose="020B0503020204020204" pitchFamily="34" charset="-122"/>
                          <a:cs typeface="Arial"/>
                        </a:rPr>
                        <a:t> </a:t>
                      </a:r>
                      <a:r>
                        <a:rPr sz="1200" spc="0" dirty="0">
                          <a:latin typeface="Microsoft YaHei" panose="020B0503020204020204" pitchFamily="34" charset="-122"/>
                          <a:ea typeface="Microsoft YaHei" panose="020B0503020204020204" pitchFamily="34" charset="-122"/>
                          <a:cs typeface="微软雅黑"/>
                        </a:rPr>
                        <a:t>± </a:t>
                      </a:r>
                      <a:r>
                        <a:rPr sz="1200" spc="5" dirty="0">
                          <a:latin typeface="Microsoft YaHei" panose="020B0503020204020204" pitchFamily="34" charset="-122"/>
                          <a:ea typeface="Microsoft YaHei" panose="020B0503020204020204" pitchFamily="34" charset="-122"/>
                          <a:cs typeface="Arial"/>
                        </a:rPr>
                        <a:t>98N</a:t>
                      </a:r>
                      <a:r>
                        <a:rPr sz="1200" spc="-10" dirty="0">
                          <a:latin typeface="Microsoft YaHei" panose="020B0503020204020204" pitchFamily="34" charset="-122"/>
                          <a:ea typeface="Microsoft YaHei" panose="020B0503020204020204" pitchFamily="34" charset="-122"/>
                          <a:cs typeface="Arial"/>
                        </a:rPr>
                        <a:t> </a:t>
                      </a:r>
                      <a:r>
                        <a:rPr sz="1200" spc="0" dirty="0">
                          <a:latin typeface="Microsoft YaHei" panose="020B0503020204020204" pitchFamily="34" charset="-122"/>
                          <a:ea typeface="Microsoft YaHei" panose="020B0503020204020204" pitchFamily="34" charset="-122"/>
                          <a:cs typeface="微软雅黑"/>
                        </a:rPr>
                        <a:t>( Type </a:t>
                      </a:r>
                      <a:r>
                        <a:rPr sz="1200" spc="5" dirty="0">
                          <a:latin typeface="Microsoft YaHei" panose="020B0503020204020204" pitchFamily="34" charset="-122"/>
                          <a:ea typeface="Microsoft YaHei" panose="020B0503020204020204" pitchFamily="34" charset="-122"/>
                          <a:cs typeface="Arial"/>
                        </a:rPr>
                        <a:t>B </a:t>
                      </a:r>
                      <a:r>
                        <a:rPr sz="1200" spc="0" dirty="0">
                          <a:latin typeface="Microsoft YaHei" panose="020B0503020204020204" pitchFamily="34" charset="-122"/>
                          <a:ea typeface="Microsoft YaHei" panose="020B0503020204020204" pitchFamily="34" charset="-122"/>
                          <a:cs typeface="微软雅黑"/>
                        </a:rPr>
                        <a:t>)</a:t>
                      </a:r>
                      <a:endParaRPr sz="1200" dirty="0">
                        <a:latin typeface="Microsoft YaHei" panose="020B0503020204020204" pitchFamily="34" charset="-122"/>
                        <a:ea typeface="Microsoft YaHei" panose="020B0503020204020204" pitchFamily="34" charset="-122"/>
                        <a:cs typeface="微软雅黑"/>
                      </a:endParaRP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463550" algn="l">
                        <a:lnSpc>
                          <a:spcPct val="100000"/>
                        </a:lnSpc>
                      </a:pPr>
                      <a:r>
                        <a:rPr sz="1200" spc="5" dirty="0">
                          <a:latin typeface="Microsoft YaHei" panose="020B0503020204020204" pitchFamily="34" charset="-122"/>
                          <a:ea typeface="Microsoft YaHei" panose="020B0503020204020204" pitchFamily="34" charset="-122"/>
                          <a:cs typeface="Arial"/>
                        </a:rPr>
                        <a:t>392</a:t>
                      </a:r>
                      <a:r>
                        <a:rPr sz="1200" spc="-5" dirty="0">
                          <a:latin typeface="Microsoft YaHei" panose="020B0503020204020204" pitchFamily="34" charset="-122"/>
                          <a:ea typeface="Microsoft YaHei" panose="020B0503020204020204" pitchFamily="34" charset="-122"/>
                          <a:cs typeface="Arial"/>
                        </a:rPr>
                        <a:t> </a:t>
                      </a:r>
                      <a:r>
                        <a:rPr sz="1200" spc="0" dirty="0">
                          <a:latin typeface="Microsoft YaHei" panose="020B0503020204020204" pitchFamily="34" charset="-122"/>
                          <a:ea typeface="Microsoft YaHei" panose="020B0503020204020204" pitchFamily="34" charset="-122"/>
                          <a:cs typeface="微软雅黑"/>
                        </a:rPr>
                        <a:t>± </a:t>
                      </a:r>
                      <a:r>
                        <a:rPr sz="1200" spc="5" dirty="0">
                          <a:latin typeface="Microsoft YaHei" panose="020B0503020204020204" pitchFamily="34" charset="-122"/>
                          <a:ea typeface="Microsoft YaHei" panose="020B0503020204020204" pitchFamily="34" charset="-122"/>
                          <a:cs typeface="Arial"/>
                        </a:rPr>
                        <a:t>49N</a:t>
                      </a:r>
                      <a:r>
                        <a:rPr sz="1200" spc="-10" dirty="0">
                          <a:latin typeface="Microsoft YaHei" panose="020B0503020204020204" pitchFamily="34" charset="-122"/>
                          <a:ea typeface="Microsoft YaHei" panose="020B0503020204020204" pitchFamily="34" charset="-122"/>
                          <a:cs typeface="Arial"/>
                        </a:rPr>
                        <a:t> </a:t>
                      </a:r>
                      <a:r>
                        <a:rPr sz="1200" spc="0" dirty="0">
                          <a:latin typeface="Microsoft YaHei" panose="020B0503020204020204" pitchFamily="34" charset="-122"/>
                          <a:ea typeface="Microsoft YaHei" panose="020B0503020204020204" pitchFamily="34" charset="-122"/>
                          <a:cs typeface="微软雅黑"/>
                        </a:rPr>
                        <a:t>( Type </a:t>
                      </a:r>
                      <a:r>
                        <a:rPr sz="1200" spc="5" dirty="0">
                          <a:latin typeface="Microsoft YaHei" panose="020B0503020204020204" pitchFamily="34" charset="-122"/>
                          <a:ea typeface="Microsoft YaHei" panose="020B0503020204020204" pitchFamily="34" charset="-122"/>
                          <a:cs typeface="Arial"/>
                        </a:rPr>
                        <a:t>B </a:t>
                      </a:r>
                      <a:r>
                        <a:rPr sz="1200" spc="0" dirty="0">
                          <a:latin typeface="Microsoft YaHei" panose="020B0503020204020204" pitchFamily="34" charset="-122"/>
                          <a:ea typeface="Microsoft YaHei" panose="020B0503020204020204" pitchFamily="34" charset="-122"/>
                          <a:cs typeface="微软雅黑"/>
                        </a:rPr>
                        <a:t>)</a:t>
                      </a:r>
                      <a:endParaRPr sz="12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2"/>
                  </a:ext>
                </a:extLst>
              </a:tr>
            </a:tbl>
          </a:graphicData>
        </a:graphic>
      </p:graphicFrame>
      <p:sp>
        <p:nvSpPr>
          <p:cNvPr id="10" name="文本框 9">
            <a:extLst>
              <a:ext uri="{FF2B5EF4-FFF2-40B4-BE49-F238E27FC236}">
                <a16:creationId xmlns:a16="http://schemas.microsoft.com/office/drawing/2014/main" id="{683E8804-8382-4CDD-BD81-56A11D5783B2}"/>
              </a:ext>
            </a:extLst>
          </p:cNvPr>
          <p:cNvSpPr txBox="1"/>
          <p:nvPr/>
        </p:nvSpPr>
        <p:spPr>
          <a:xfrm>
            <a:off x="296141" y="1515598"/>
            <a:ext cx="11433658" cy="1169551"/>
          </a:xfrm>
          <a:prstGeom prst="rect">
            <a:avLst/>
          </a:prstGeom>
          <a:noFill/>
        </p:spPr>
        <p:txBody>
          <a:bodyPr wrap="square" rtlCol="0">
            <a:spAutoFit/>
          </a:bodyPr>
          <a:lstStyle/>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The tightening torque of the 4 bolts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used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to fix the compressor is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(24.5-29.4Nm)</a:t>
            </a:r>
          </a:p>
          <a:p>
            <a:r>
              <a:rPr lang="en" altLang="en-US" sz="1400" dirty="0">
                <a:latin typeface="微软雅黑" panose="020B0503020204020204" pitchFamily="34" charset="-122"/>
                <a:ea typeface="微软雅黑" panose="020B0503020204020204" pitchFamily="34" charset="-122"/>
                <a:sym typeface="Wingdings" panose="05000000000000000000" pitchFamily="2" charset="2"/>
              </a:rPr>
              <a:t>Inspection of pulleys:</a:t>
            </a:r>
            <a:endParaRPr lang="en-US" altLang="en-US" sz="1400" dirty="0">
              <a:latin typeface="微软雅黑" panose="020B0503020204020204" pitchFamily="34" charset="-122"/>
              <a:ea typeface="微软雅黑" panose="020B0503020204020204" pitchFamily="34" charset="-122"/>
              <a:sym typeface="Wingdings" panose="05000000000000000000" pitchFamily="2" charset="2"/>
            </a:endParaRPr>
          </a:p>
          <a:p>
            <a:pPr marL="228600" indent="-228600">
              <a:buFont typeface="+mj-lt"/>
              <a:buAutoNum type="arabicPeriod"/>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Manual inspection: In the middle between the driving pulley and the compressor wheel</a:t>
            </a:r>
            <a:r>
              <a:rPr lang="en" altLang="zh-CN" sz="1400" dirty="0">
                <a:latin typeface="微软雅黑" panose="020B0503020204020204" pitchFamily="34" charset="-122"/>
                <a:ea typeface="微软雅黑" panose="020B0503020204020204" pitchFamily="34" charset="-122"/>
                <a:sym typeface="Wingdings" panose="05000000000000000000" pitchFamily="2" charset="2"/>
              </a:rPr>
              <a:t>, </a:t>
            </a:r>
            <a:r>
              <a:rPr lang="en" altLang="en-US" sz="1400" dirty="0">
                <a:latin typeface="微软雅黑" panose="020B0503020204020204" pitchFamily="34" charset="-122"/>
                <a:ea typeface="微软雅黑" panose="020B0503020204020204" pitchFamily="34" charset="-122"/>
                <a:sym typeface="Wingdings" panose="05000000000000000000" pitchFamily="2" charset="2"/>
              </a:rPr>
              <a:t>press down with your fingers, with a force of about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6Kgf (58.8N) </a:t>
            </a:r>
            <a:r>
              <a:rPr lang="en" altLang="en-US" sz="1400" dirty="0">
                <a:latin typeface="微软雅黑" panose="020B0503020204020204" pitchFamily="34" charset="-122"/>
                <a:ea typeface="微软雅黑" panose="020B0503020204020204" pitchFamily="34" charset="-122"/>
                <a:sym typeface="Wingdings" panose="05000000000000000000" pitchFamily="2" charset="2"/>
              </a:rPr>
              <a:t>, and the normal pulley deformation is about </a:t>
            </a:r>
            <a:r>
              <a:rPr lang="en" altLang="zh-CN" sz="1400" dirty="0">
                <a:latin typeface="微软雅黑" panose="020B0503020204020204" pitchFamily="34" charset="-122"/>
                <a:ea typeface="微软雅黑" panose="020B0503020204020204" pitchFamily="34" charset="-122"/>
                <a:sym typeface="Wingdings" panose="05000000000000000000" pitchFamily="2" charset="2"/>
              </a:rPr>
              <a:t>5-8mm </a:t>
            </a:r>
            <a:r>
              <a:rPr lang="en" altLang="en-US" sz="1400" dirty="0">
                <a:latin typeface="微软雅黑" panose="020B0503020204020204" pitchFamily="34" charset="-122"/>
                <a:ea typeface="微软雅黑" panose="020B0503020204020204" pitchFamily="34" charset="-122"/>
                <a:sym typeface="Wingdings" panose="05000000000000000000" pitchFamily="2" charset="2"/>
              </a:rPr>
              <a:t>.</a:t>
            </a:r>
            <a:endParaRPr lang="en-US" altLang="en-US" sz="1400" dirty="0">
              <a:latin typeface="微软雅黑" panose="020B0503020204020204" pitchFamily="34" charset="-122"/>
              <a:ea typeface="微软雅黑" panose="020B0503020204020204" pitchFamily="34" charset="-122"/>
              <a:sym typeface="Wingdings" panose="05000000000000000000" pitchFamily="2" charset="2"/>
            </a:endParaRPr>
          </a:p>
          <a:p>
            <a:pPr marL="228600" indent="-228600">
              <a:buFont typeface="+mj-lt"/>
              <a:buAutoNum type="arabicPeriod"/>
            </a:pPr>
            <a:r>
              <a:rPr lang="en" altLang="en-US" sz="1400" dirty="0">
                <a:latin typeface="微软雅黑" panose="020B0503020204020204" pitchFamily="34" charset="-122"/>
                <a:ea typeface="微软雅黑" panose="020B0503020204020204" pitchFamily="34" charset="-122"/>
                <a:sym typeface="Wingdings" panose="05000000000000000000" pitchFamily="2" charset="2"/>
              </a:rPr>
              <a:t>Tension meter inspection: Use a tension meter to check the tension of the compressor belt </a:t>
            </a:r>
            <a:endParaRPr lang="zh-CN" altLang="en-US" sz="1400" dirty="0">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A37659F4-3AB1-431D-9D92-CC29EA128559}"/>
              </a:ext>
            </a:extLst>
          </p:cNvPr>
          <p:cNvSpPr txBox="1"/>
          <p:nvPr/>
        </p:nvSpPr>
        <p:spPr>
          <a:xfrm>
            <a:off x="296141" y="3958763"/>
            <a:ext cx="12004026" cy="1769715"/>
          </a:xfrm>
          <a:prstGeom prst="rect">
            <a:avLst/>
          </a:prstGeom>
          <a:noFill/>
        </p:spPr>
        <p:txBody>
          <a:bodyPr wrap="square" rtlCol="0">
            <a:spAutoFit/>
          </a:bodyPr>
          <a:lstStyle/>
          <a:p>
            <a:pPr>
              <a:spcAft>
                <a:spcPts val="600"/>
              </a:spcAft>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Compressor test run time: run for more than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10 minutes with A/C.ON at idle speed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a:p>
            <a:pPr>
              <a:spcBef>
                <a:spcPts val="1800"/>
              </a:spcBef>
              <a:spcAft>
                <a:spcPts val="600"/>
              </a:spcAft>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Precautions for compressor test run:</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During the test run, it is absolutely forbidden to increase the speed midway, and it must be carried out at idling speed until the test run is over.</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During trial operation, the suction temperature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of the COOLING UNIT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is usually kept above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18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 and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A/C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should be kept on for more than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10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rPr>
              <a:t>minutes.</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sym typeface="Wingdings" panose="05000000000000000000" pitchFamily="2" charset="2"/>
            </a:endParaRPr>
          </a:p>
        </p:txBody>
      </p:sp>
      <p:sp>
        <p:nvSpPr>
          <p:cNvPr id="13" name="文本框 12">
            <a:extLst>
              <a:ext uri="{FF2B5EF4-FFF2-40B4-BE49-F238E27FC236}">
                <a16:creationId xmlns:a16="http://schemas.microsoft.com/office/drawing/2014/main" id="{A92C1660-07C9-471A-B6FB-6FA409F9490E}"/>
              </a:ext>
            </a:extLst>
          </p:cNvPr>
          <p:cNvSpPr txBox="1"/>
          <p:nvPr/>
        </p:nvSpPr>
        <p:spPr>
          <a:xfrm>
            <a:off x="1689875" y="6060266"/>
            <a:ext cx="9199729" cy="461665"/>
          </a:xfrm>
          <a:prstGeom prst="rect">
            <a:avLst/>
          </a:prstGeom>
          <a:noFill/>
          <a:ln w="19050">
            <a:solidFill>
              <a:schemeClr val="tx1"/>
            </a:solidFill>
          </a:ln>
        </p:spPr>
        <p:txBody>
          <a:bodyPr wrap="square" rtlCol="0">
            <a:spAutoFit/>
          </a:bodyPr>
          <a:lstStyle/>
          <a:p>
            <a:r>
              <a:rPr lang="en" altLang="zh-CN" sz="1200" dirty="0">
                <a:latin typeface="微软雅黑" panose="020B0503020204020204" pitchFamily="34" charset="-122"/>
                <a:ea typeface="微软雅黑" panose="020B0503020204020204" pitchFamily="34" charset="-122"/>
              </a:rPr>
              <a:t>※ </a:t>
            </a:r>
            <a:r>
              <a:rPr lang="en" altLang="en-US" sz="1200" dirty="0">
                <a:latin typeface="微软雅黑" panose="020B0503020204020204" pitchFamily="34" charset="-122"/>
                <a:ea typeface="微软雅黑" panose="020B0503020204020204" pitchFamily="34" charset="-122"/>
              </a:rPr>
              <a:t>In winter or when the air conditioner is not used for a long time </a:t>
            </a:r>
            <a:r>
              <a:rPr lang="en" altLang="zh-CN" sz="1200" dirty="0">
                <a:latin typeface="微软雅黑" panose="020B0503020204020204" pitchFamily="34" charset="-122"/>
                <a:ea typeface="微软雅黑" panose="020B0503020204020204" pitchFamily="34" charset="-122"/>
              </a:rPr>
              <a:t>(more than 1 </a:t>
            </a:r>
            <a:r>
              <a:rPr lang="en" altLang="en-US" sz="1200" dirty="0">
                <a:latin typeface="微软雅黑" panose="020B0503020204020204" pitchFamily="34" charset="-122"/>
                <a:ea typeface="微软雅黑" panose="020B0503020204020204" pitchFamily="34" charset="-122"/>
              </a:rPr>
              <a:t>week </a:t>
            </a:r>
            <a:r>
              <a:rPr lang="en" altLang="zh-CN" sz="1200" dirty="0">
                <a:latin typeface="微软雅黑" panose="020B0503020204020204" pitchFamily="34" charset="-122"/>
                <a:ea typeface="微软雅黑" panose="020B0503020204020204" pitchFamily="34" charset="-122"/>
              </a:rPr>
              <a:t>)</a:t>
            </a:r>
            <a:r>
              <a:rPr lang="en" altLang="en-US" sz="1200" dirty="0">
                <a:latin typeface="微软雅黑" panose="020B0503020204020204" pitchFamily="34" charset="-122"/>
                <a:ea typeface="微软雅黑" panose="020B0503020204020204" pitchFamily="34" charset="-122"/>
              </a:rPr>
              <a:t>, the air conditioner should be turned on regularly for more than </a:t>
            </a:r>
            <a:r>
              <a:rPr lang="en" altLang="zh-CN" sz="1200" dirty="0">
                <a:latin typeface="微软雅黑" panose="020B0503020204020204" pitchFamily="34" charset="-122"/>
                <a:ea typeface="微软雅黑" panose="020B0503020204020204" pitchFamily="34" charset="-122"/>
              </a:rPr>
              <a:t>10 </a:t>
            </a:r>
            <a:r>
              <a:rPr lang="en" altLang="en-US" sz="1200" dirty="0">
                <a:latin typeface="微软雅黑" panose="020B0503020204020204" pitchFamily="34" charset="-122"/>
                <a:ea typeface="微软雅黑" panose="020B0503020204020204" pitchFamily="34" charset="-122"/>
              </a:rPr>
              <a:t>minutes to prevent the air conditioner compressor from being stuck due to lack of oil.</a:t>
            </a:r>
            <a:endParaRPr lang="zh-CN" altLang="en-US" sz="1200" dirty="0">
              <a:latin typeface="微软雅黑" panose="020B0503020204020204" pitchFamily="34" charset="-122"/>
              <a:ea typeface="微软雅黑" panose="020B0503020204020204" pitchFamily="34" charset="-122"/>
            </a:endParaRPr>
          </a:p>
        </p:txBody>
      </p:sp>
      <p:sp>
        <p:nvSpPr>
          <p:cNvPr id="14" name="文本框 3">
            <a:extLst>
              <a:ext uri="{FF2B5EF4-FFF2-40B4-BE49-F238E27FC236}">
                <a16:creationId xmlns:a16="http://schemas.microsoft.com/office/drawing/2014/main" id="{6F588DD7-1A27-4098-8688-AD45CFCB822B}"/>
              </a:ext>
            </a:extLst>
          </p:cNvPr>
          <p:cNvSpPr txBox="1"/>
          <p:nvPr/>
        </p:nvSpPr>
        <p:spPr>
          <a:xfrm>
            <a:off x="443130"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Installation of compressor assembly and adjustment of belt</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72805629"/>
      </p:ext>
    </p:extLst>
  </p:cSld>
  <p:clrMapOvr>
    <a:masterClrMapping/>
  </p:clrMapOvr>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F431C61A-5167-4EB6-AA05-77FDF2459B7E}"/>
              </a:ext>
            </a:extLst>
          </p:cNvPr>
          <p:cNvSpPr txBox="1"/>
          <p:nvPr/>
        </p:nvSpPr>
        <p:spPr>
          <a:xfrm>
            <a:off x="344552" y="1645122"/>
            <a:ext cx="6191909" cy="1384995"/>
          </a:xfrm>
          <a:prstGeom prst="rect">
            <a:avLst/>
          </a:prstGeom>
          <a:noFill/>
        </p:spPr>
        <p:txBody>
          <a:bodyPr wrap="square" rtlCol="0">
            <a:spAutoFit/>
          </a:bodyPr>
          <a:lstStyle/>
          <a:p>
            <a:r>
              <a:rPr lang="en" altLang="en-US" sz="1400" dirty="0">
                <a:latin typeface="微软雅黑" panose="020B0503020204020204" pitchFamily="34" charset="-122"/>
                <a:ea typeface="微软雅黑" panose="020B0503020204020204" pitchFamily="34" charset="-122"/>
              </a:rPr>
              <a:t>Pipeline installation:</a:t>
            </a:r>
            <a:endParaRPr lang="en-US" altLang="zh-CN" sz="1400" dirty="0">
              <a:latin typeface="微软雅黑" panose="020B0503020204020204" pitchFamily="34" charset="-122"/>
              <a:ea typeface="微软雅黑" panose="020B0503020204020204" pitchFamily="34" charset="-122"/>
            </a:endParaRPr>
          </a:p>
          <a:p>
            <a:r>
              <a:rPr lang="en" altLang="en-US" sz="1400" dirty="0">
                <a:latin typeface="微软雅黑" panose="020B0503020204020204" pitchFamily="34" charset="-122"/>
                <a:ea typeface="微软雅黑" panose="020B0503020204020204" pitchFamily="34" charset="-122"/>
              </a:rPr>
              <a:t>When installing the pipeline, connect the pipeline correctly </a:t>
            </a:r>
            <a:r>
              <a:rPr lang="en" altLang="zh-CN" sz="1400" dirty="0">
                <a:latin typeface="微软雅黑" panose="020B0503020204020204" pitchFamily="34" charset="-122"/>
                <a:ea typeface="微软雅黑" panose="020B0503020204020204" pitchFamily="34" charset="-122"/>
              </a:rPr>
              <a:t>(</a:t>
            </a:r>
            <a:r>
              <a:rPr lang="en" altLang="en-US" sz="1400" dirty="0">
                <a:latin typeface="微软雅黑" panose="020B0503020204020204" pitchFamily="34" charset="-122"/>
                <a:ea typeface="微软雅黑" panose="020B0503020204020204" pitchFamily="34" charset="-122"/>
              </a:rPr>
              <a:t>as shown in the figure</a:t>
            </a:r>
            <a:r>
              <a:rPr lang="en" altLang="zh-CN" sz="1400" dirty="0">
                <a:latin typeface="微软雅黑" panose="020B0503020204020204" pitchFamily="34" charset="-122"/>
                <a:ea typeface="微软雅黑" panose="020B0503020204020204" pitchFamily="34" charset="-122"/>
              </a:rPr>
              <a:t>)</a:t>
            </a:r>
            <a:r>
              <a:rPr lang="en" altLang="en-US" sz="1400" dirty="0">
                <a:latin typeface="微软雅黑" panose="020B0503020204020204" pitchFamily="34" charset="-122"/>
                <a:ea typeface="微软雅黑" panose="020B0503020204020204" pitchFamily="34" charset="-122"/>
              </a:rPr>
              <a:t>, the threaded connection must follow the specified torque, and use a torque wrench to connect the pipeline. </a:t>
            </a:r>
            <a:r>
              <a:rPr lang="en" altLang="zh-CN" sz="1400" dirty="0">
                <a:latin typeface="微软雅黑" panose="020B0503020204020204" pitchFamily="34" charset="-122"/>
                <a:ea typeface="微软雅黑" panose="020B0503020204020204" pitchFamily="34" charset="-122"/>
              </a:rPr>
              <a:t>(</a:t>
            </a:r>
            <a:r>
              <a:rPr lang="en" altLang="en-US" sz="1400" dirty="0">
                <a:latin typeface="微软雅黑" panose="020B0503020204020204" pitchFamily="34" charset="-122"/>
                <a:ea typeface="微软雅黑" panose="020B0503020204020204" pitchFamily="34" charset="-122"/>
              </a:rPr>
              <a:t>Note : used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O</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-rings cannot be reused</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a:t>
            </a:r>
          </a:p>
          <a:p>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※O-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ring needs to be coated with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ND-8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a:t>
            </a:r>
            <a:r>
              <a:rPr lang="en" altLang="en-US" sz="1400" dirty="0">
                <a:latin typeface="微软雅黑" panose="020B0503020204020204" pitchFamily="34" charset="-122"/>
                <a:ea typeface="微软雅黑" panose="020B0503020204020204" pitchFamily="34" charset="-122"/>
              </a:rPr>
              <a:t>oil</a:t>
            </a:r>
            <a:endParaRPr lang="zh-CN" altLang="en-US" sz="1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376197A-250E-4D33-9F8D-2B5F53B3CFA1}"/>
              </a:ext>
            </a:extLst>
          </p:cNvPr>
          <p:cNvSpPr txBox="1"/>
          <p:nvPr/>
        </p:nvSpPr>
        <p:spPr>
          <a:xfrm>
            <a:off x="344552" y="3242447"/>
            <a:ext cx="5549113" cy="3323987"/>
          </a:xfrm>
          <a:prstGeom prst="rect">
            <a:avLst/>
          </a:prstGeom>
          <a:noFill/>
        </p:spPr>
        <p:txBody>
          <a:bodyPr wrap="square" rtlCol="0">
            <a:spAutoFit/>
          </a:bodyPr>
          <a:lstStyle/>
          <a:p>
            <a:r>
              <a:rPr lang="en" altLang="en-US" sz="1400" dirty="0">
                <a:latin typeface="微软雅黑" panose="020B0503020204020204" pitchFamily="34" charset="-122"/>
                <a:ea typeface="微软雅黑" panose="020B0503020204020204" pitchFamily="34" charset="-122"/>
              </a:rPr>
              <a:t>Inspection of condenser fins:</a:t>
            </a:r>
            <a:endParaRPr lang="en-US" altLang="zh-CN" sz="1400" dirty="0">
              <a:latin typeface="微软雅黑" panose="020B0503020204020204" pitchFamily="34" charset="-122"/>
              <a:ea typeface="微软雅黑" panose="020B0503020204020204" pitchFamily="34" charset="-122"/>
            </a:endParaRPr>
          </a:p>
          <a:p>
            <a:r>
              <a:rPr lang="en" altLang="en-US" sz="1400" dirty="0">
                <a:latin typeface="微软雅黑" panose="020B0503020204020204" pitchFamily="34" charset="-122"/>
                <a:ea typeface="微软雅黑" panose="020B0503020204020204" pitchFamily="34" charset="-122"/>
              </a:rPr>
              <a:t>After the vehicle has been used for a period of time, check the condenser fins frequently for dirt, dust, leaves and other sundries; if necessary blow them off with compressed air, steam or water.</a:t>
            </a:r>
            <a:endParaRPr lang="en-US" altLang="zh-CN" sz="1400" dirty="0">
              <a:latin typeface="微软雅黑" panose="020B0503020204020204" pitchFamily="34" charset="-122"/>
              <a:ea typeface="微软雅黑" panose="020B0503020204020204" pitchFamily="34" charset="-122"/>
            </a:endParaRPr>
          </a:p>
          <a:p>
            <a:r>
              <a:rPr lang="en" altLang="en-US" sz="1400" dirty="0">
                <a:latin typeface="微软雅黑" panose="020B0503020204020204" pitchFamily="34" charset="-122"/>
                <a:ea typeface="微软雅黑" panose="020B0503020204020204" pitchFamily="34" charset="-122"/>
              </a:rPr>
              <a:t>Notice:</a:t>
            </a:r>
            <a:endParaRPr lang="en-US" altLang="zh-CN" sz="1400" dirty="0">
              <a:latin typeface="微软雅黑" panose="020B0503020204020204" pitchFamily="34" charset="-122"/>
              <a:ea typeface="微软雅黑" panose="020B0503020204020204" pitchFamily="34" charset="-122"/>
            </a:endParaRPr>
          </a:p>
          <a:p>
            <a:pPr marL="342900" indent="-342900">
              <a:buFont typeface="+mj-lt"/>
              <a:buAutoNum type="arabicPeriod"/>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If you hit yourself directly with compressed air, steam or water, there is a danger of injury. Wear protective goggles, face shield and safety gear.</a:t>
            </a:r>
            <a:endParaRPr lang="en-US" altLang="en-US" sz="14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mj-lt"/>
              <a:buAutoNum type="arabicPeriod"/>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In order to </a:t>
            </a:r>
            <a:r>
              <a:rPr lang="en" altLang="en-US" sz="1400" dirty="0">
                <a:latin typeface="微软雅黑" panose="020B0503020204020204" pitchFamily="34" charset="-122"/>
                <a:ea typeface="微软雅黑" panose="020B0503020204020204" pitchFamily="34" charset="-122"/>
              </a:rPr>
              <a:t>prevent damage to the heat sink, there must be a certain distance between the compressed air nozzle and the heat sink. A damaged heat sink may cause leakage or overheating. In dusty working sites, check the cooling fins every day regardless of the maintenance interval.</a:t>
            </a:r>
            <a:endParaRPr lang="zh-CN" altLang="en-US" sz="1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A6654A64-66D2-4130-973F-E3D7F71C78CE}"/>
              </a:ext>
            </a:extLst>
          </p:cNvPr>
          <p:cNvSpPr txBox="1"/>
          <p:nvPr/>
        </p:nvSpPr>
        <p:spPr>
          <a:xfrm>
            <a:off x="6059394" y="5179607"/>
            <a:ext cx="5321329" cy="1169551"/>
          </a:xfrm>
          <a:prstGeom prst="rect">
            <a:avLst/>
          </a:prstGeom>
          <a:noFill/>
        </p:spPr>
        <p:txBody>
          <a:bodyPr wrap="square" rtlCol="0">
            <a:spAutoFit/>
          </a:bodyPr>
          <a:lstStyle/>
          <a:p>
            <a:pPr marL="342900" indent="-342900">
              <a:buFont typeface="+mj-lt"/>
              <a:buAutoNum type="arabicPeriod" startAt="3"/>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It is forbidden to clean the condenser with high-pressure water. In addition, when cleaning the vehicle, be careful not to let water and other liquids splash on the clutch gap of the compressor to prevent slipping and burning when the clutch is engaged.</a:t>
            </a:r>
            <a:endParaRPr lang="zh-CN" altLang="en-US" sz="1400" dirty="0">
              <a:latin typeface="微软雅黑" panose="020B0503020204020204" pitchFamily="34" charset="-122"/>
              <a:ea typeface="微软雅黑" panose="020B0503020204020204" pitchFamily="34" charset="-122"/>
            </a:endParaRPr>
          </a:p>
        </p:txBody>
      </p:sp>
      <p:grpSp>
        <p:nvGrpSpPr>
          <p:cNvPr id="8" name="Group 1">
            <a:extLst>
              <a:ext uri="{FF2B5EF4-FFF2-40B4-BE49-F238E27FC236}">
                <a16:creationId xmlns:a16="http://schemas.microsoft.com/office/drawing/2014/main" id="{3112CF4C-605C-4F4D-9788-4CB32C7C53E5}"/>
              </a:ext>
            </a:extLst>
          </p:cNvPr>
          <p:cNvGrpSpPr/>
          <p:nvPr/>
        </p:nvGrpSpPr>
        <p:grpSpPr>
          <a:xfrm>
            <a:off x="7394061" y="1808595"/>
            <a:ext cx="3283396" cy="3365361"/>
            <a:chOff x="7226281" y="1154254"/>
            <a:chExt cx="3283396" cy="3365361"/>
          </a:xfrm>
        </p:grpSpPr>
        <p:sp>
          <p:nvSpPr>
            <p:cNvPr id="9" name="object 4">
              <a:extLst>
                <a:ext uri="{FF2B5EF4-FFF2-40B4-BE49-F238E27FC236}">
                  <a16:creationId xmlns:a16="http://schemas.microsoft.com/office/drawing/2014/main" id="{03EDFB3C-BBB0-4703-83FB-70CB0F0D688D}"/>
                </a:ext>
              </a:extLst>
            </p:cNvPr>
            <p:cNvSpPr/>
            <p:nvPr/>
          </p:nvSpPr>
          <p:spPr>
            <a:xfrm>
              <a:off x="7226282" y="1154254"/>
              <a:ext cx="1417161" cy="1221522"/>
            </a:xfrm>
            <a:prstGeom prst="rect">
              <a:avLst/>
            </a:prstGeom>
            <a:blipFill>
              <a:blip r:embed="rId2" cstate="print"/>
              <a:stretch>
                <a:fillRect/>
              </a:stretch>
            </a:blipFill>
          </p:spPr>
          <p:txBody>
            <a:bodyPr wrap="square" lIns="0" tIns="0" rIns="0" bIns="0" rtlCol="0">
              <a:noAutofit/>
            </a:bodyPr>
            <a:lstStyle/>
            <a:p>
              <a:endParaRPr/>
            </a:p>
          </p:txBody>
        </p:sp>
        <p:sp>
          <p:nvSpPr>
            <p:cNvPr id="10" name="object 5">
              <a:extLst>
                <a:ext uri="{FF2B5EF4-FFF2-40B4-BE49-F238E27FC236}">
                  <a16:creationId xmlns:a16="http://schemas.microsoft.com/office/drawing/2014/main" id="{9641A68D-BB39-4F3F-A82F-33CE2A69079E}"/>
                </a:ext>
              </a:extLst>
            </p:cNvPr>
            <p:cNvSpPr/>
            <p:nvPr/>
          </p:nvSpPr>
          <p:spPr>
            <a:xfrm>
              <a:off x="9055753" y="1154254"/>
              <a:ext cx="1417161" cy="1221522"/>
            </a:xfrm>
            <a:prstGeom prst="rect">
              <a:avLst/>
            </a:prstGeom>
            <a:blipFill>
              <a:blip r:embed="rId3" cstate="print"/>
              <a:stretch>
                <a:fillRect/>
              </a:stretch>
            </a:blipFill>
          </p:spPr>
          <p:txBody>
            <a:bodyPr wrap="square" lIns="0" tIns="0" rIns="0" bIns="0" rtlCol="0">
              <a:noAutofit/>
            </a:bodyPr>
            <a:lstStyle/>
            <a:p>
              <a:endParaRPr/>
            </a:p>
          </p:txBody>
        </p:sp>
        <p:sp>
          <p:nvSpPr>
            <p:cNvPr id="11" name="文本框 10">
              <a:extLst>
                <a:ext uri="{FF2B5EF4-FFF2-40B4-BE49-F238E27FC236}">
                  <a16:creationId xmlns:a16="http://schemas.microsoft.com/office/drawing/2014/main" id="{064FBBB6-43AC-4BF4-BF23-C0AF6F03D070}"/>
                </a:ext>
              </a:extLst>
            </p:cNvPr>
            <p:cNvSpPr txBox="1"/>
            <p:nvPr/>
          </p:nvSpPr>
          <p:spPr>
            <a:xfrm>
              <a:off x="7601413" y="2381429"/>
              <a:ext cx="666899" cy="357005"/>
            </a:xfrm>
            <a:prstGeom prst="rect">
              <a:avLst/>
            </a:prstGeom>
            <a:noFill/>
          </p:spPr>
          <p:txBody>
            <a:bodyPr wrap="square" rtlCol="0">
              <a:spAutoFit/>
            </a:bodyPr>
            <a:lstStyle/>
            <a:p>
              <a:r>
                <a:rPr lang="en" altLang="zh-CN" sz="1400" b="1" dirty="0">
                  <a:solidFill>
                    <a:srgbClr val="00B050"/>
                  </a:solidFill>
                  <a:latin typeface="Microsoft YaHei" panose="020B0503020204020204" pitchFamily="34" charset="-122"/>
                  <a:ea typeface="Microsoft YaHei" panose="020B0503020204020204" pitchFamily="34" charset="-122"/>
                  <a:cs typeface="Times New Roman" panose="02020603050405020304" pitchFamily="18" charset="0"/>
                </a:rPr>
                <a:t>OK</a:t>
              </a:r>
              <a:endParaRPr lang="zh-CN" altLang="en-US" sz="1400" b="1" dirty="0">
                <a:solidFill>
                  <a:srgbClr val="00B05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sp>
          <p:nvSpPr>
            <p:cNvPr id="13" name="文本框 12">
              <a:extLst>
                <a:ext uri="{FF2B5EF4-FFF2-40B4-BE49-F238E27FC236}">
                  <a16:creationId xmlns:a16="http://schemas.microsoft.com/office/drawing/2014/main" id="{A9880DAB-B98D-4F2C-86D3-1E4DE48B206A}"/>
                </a:ext>
              </a:extLst>
            </p:cNvPr>
            <p:cNvSpPr txBox="1"/>
            <p:nvPr/>
          </p:nvSpPr>
          <p:spPr>
            <a:xfrm>
              <a:off x="9092516" y="2375778"/>
              <a:ext cx="1417161" cy="357005"/>
            </a:xfrm>
            <a:prstGeom prst="rect">
              <a:avLst/>
            </a:prstGeom>
            <a:noFill/>
          </p:spPr>
          <p:txBody>
            <a:bodyPr wrap="square" rtlCol="0">
              <a:spAutoFit/>
            </a:bodyPr>
            <a:lstStyle/>
            <a:p>
              <a:pPr algn="ctr"/>
              <a:r>
                <a:rPr lang="en" altLang="zh-CN" sz="1400" b="1"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N</a:t>
              </a:r>
              <a:r>
                <a:rPr lang="en-US" altLang="zh-CN" sz="1400" b="1" dirty="0" err="1">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ot</a:t>
              </a:r>
              <a:r>
                <a:rPr lang="en-US" altLang="zh-CN" sz="1400" b="1"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rPr>
                <a:t> OK</a:t>
              </a:r>
              <a:endParaRPr lang="zh-CN" altLang="en-US" sz="1400" b="1" dirty="0">
                <a:solidFill>
                  <a:srgbClr val="FF0000"/>
                </a:solidFill>
                <a:latin typeface="Microsoft YaHei" panose="020B0503020204020204" pitchFamily="34" charset="-122"/>
                <a:ea typeface="Microsoft YaHei" panose="020B0503020204020204" pitchFamily="34" charset="-122"/>
                <a:cs typeface="Times New Roman" panose="02020603050405020304" pitchFamily="18" charset="0"/>
              </a:endParaRPr>
            </a:p>
          </p:txBody>
        </p:sp>
        <p:pic>
          <p:nvPicPr>
            <p:cNvPr id="14" name="Picture 5">
              <a:extLst>
                <a:ext uri="{FF2B5EF4-FFF2-40B4-BE49-F238E27FC236}">
                  <a16:creationId xmlns:a16="http://schemas.microsoft.com/office/drawing/2014/main" id="{E6E6A91A-FCA3-45D4-9238-6102A5EC3F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26281" y="2667887"/>
              <a:ext cx="3246633" cy="18517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5" name="文本框 3">
            <a:extLst>
              <a:ext uri="{FF2B5EF4-FFF2-40B4-BE49-F238E27FC236}">
                <a16:creationId xmlns:a16="http://schemas.microsoft.com/office/drawing/2014/main" id="{E0547375-4555-47D6-94F1-215BCA381D8E}"/>
              </a:ext>
            </a:extLst>
          </p:cNvPr>
          <p:cNvSpPr txBox="1"/>
          <p:nvPr/>
        </p:nvSpPr>
        <p:spPr>
          <a:xfrm>
            <a:off x="502743" y="815386"/>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Piping installation and inspection of condenser fins</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82907870"/>
      </p:ext>
    </p:extLst>
  </p:cSld>
  <p:clrMapOvr>
    <a:masterClrMapping/>
  </p:clrMapOvr>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9E9D53E7-2BCF-4F24-9262-03CEE3D85EE9}"/>
              </a:ext>
            </a:extLst>
          </p:cNvPr>
          <p:cNvSpPr txBox="1"/>
          <p:nvPr/>
        </p:nvSpPr>
        <p:spPr>
          <a:xfrm>
            <a:off x="369718" y="1649536"/>
            <a:ext cx="11733288" cy="2677656"/>
          </a:xfrm>
          <a:prstGeom prst="rect">
            <a:avLst/>
          </a:prstGeom>
          <a:noFill/>
        </p:spPr>
        <p:txBody>
          <a:bodyPr wrap="square" rtlCol="0">
            <a:spAutoFit/>
          </a:bodyPr>
          <a:lstStyle/>
          <a:p>
            <a:r>
              <a:rPr lang="en" altLang="en-US" sz="1400" dirty="0">
                <a:latin typeface="微软雅黑" panose="020B0503020204020204" pitchFamily="34" charset="-122"/>
                <a:ea typeface="微软雅黑" panose="020B0503020204020204" pitchFamily="34" charset="-122"/>
              </a:rPr>
              <a:t>After filling the system with a proper amount of refrigerant, the system should be checked whether the system is running normally .</a:t>
            </a:r>
            <a:endParaRPr lang="en-US" altLang="zh-CN" sz="1400" dirty="0">
              <a:latin typeface="微软雅黑" panose="020B0503020204020204" pitchFamily="34" charset="-122"/>
              <a:ea typeface="微软雅黑" panose="020B0503020204020204" pitchFamily="34" charset="-122"/>
            </a:endParaRPr>
          </a:p>
          <a:p>
            <a:endParaRPr lang="en-US" altLang="zh-CN" sz="1400" dirty="0">
              <a:latin typeface="微软雅黑" panose="020B0503020204020204" pitchFamily="34" charset="-122"/>
              <a:ea typeface="微软雅黑" panose="020B0503020204020204" pitchFamily="34" charset="-122"/>
            </a:endParaRPr>
          </a:p>
          <a:p>
            <a:r>
              <a:rPr lang="en" altLang="en-US" sz="1400" dirty="0">
                <a:latin typeface="微软雅黑" panose="020B0503020204020204" pitchFamily="34" charset="-122"/>
                <a:ea typeface="微软雅黑" panose="020B0503020204020204" pitchFamily="34" charset="-122"/>
              </a:rPr>
              <a:t>Debugging method :</a:t>
            </a: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rPr>
              <a:t>Close the doors and windows of the cab and fasten the engine hood;</a:t>
            </a: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rPr>
              <a:t>The system is turned on, the evaporation fan is set to the highest gear, and the temperature control switch is turned on to the lowest temperature;</a:t>
            </a: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rPr>
              <a:t>The car </a:t>
            </a:r>
            <a:r>
              <a:rPr lang="en" altLang="zh-CN" sz="1400" dirty="0">
                <a:latin typeface="微软雅黑" panose="020B0503020204020204" pitchFamily="34" charset="-122"/>
                <a:ea typeface="微软雅黑" panose="020B0503020204020204" pitchFamily="34" charset="-122"/>
              </a:rPr>
              <a:t>is in stationary state</a:t>
            </a:r>
            <a:r>
              <a:rPr lang="en" altLang="en-US" sz="1400" dirty="0">
                <a:latin typeface="微软雅黑" panose="020B0503020204020204" pitchFamily="34" charset="-122"/>
                <a:ea typeface="微软雅黑" panose="020B0503020204020204" pitchFamily="34" charset="-122"/>
              </a:rPr>
              <a:t>, and the compressor speed is 1500-200 </a:t>
            </a:r>
            <a:r>
              <a:rPr lang="en-US" altLang="en-US" sz="1400" dirty="0">
                <a:latin typeface="微软雅黑" panose="020B0503020204020204" pitchFamily="34" charset="-122"/>
                <a:ea typeface="微软雅黑" panose="020B0503020204020204" pitchFamily="34" charset="-122"/>
              </a:rPr>
              <a:t>rpm.</a:t>
            </a:r>
          </a:p>
          <a:p>
            <a:pPr marL="285750" indent="-285750">
              <a:buFont typeface="Arial" panose="020B0604020202020204" pitchFamily="34" charset="0"/>
              <a:buChar char="•"/>
            </a:pPr>
            <a:r>
              <a:rPr lang="en" altLang="zh-CN" sz="1400" dirty="0">
                <a:latin typeface="微软雅黑" panose="020B0503020204020204" pitchFamily="34" charset="-122"/>
                <a:ea typeface="微软雅黑" panose="020B0503020204020204" pitchFamily="34" charset="-122"/>
              </a:rPr>
              <a:t>The outer </a:t>
            </a:r>
            <a:r>
              <a:rPr lang="en" altLang="en-US" sz="1400" dirty="0">
                <a:latin typeface="微软雅黑" panose="020B0503020204020204" pitchFamily="34" charset="-122"/>
                <a:ea typeface="微软雅黑" panose="020B0503020204020204" pitchFamily="34" charset="-122"/>
              </a:rPr>
              <a:t>air circulation path is closed, and only the inner circulation method is used;</a:t>
            </a: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rPr>
              <a:t>The system shall be tested after working for at least </a:t>
            </a:r>
            <a:r>
              <a:rPr lang="en" altLang="zh-CN" sz="1400" dirty="0">
                <a:latin typeface="微软雅黑" panose="020B0503020204020204" pitchFamily="34" charset="-122"/>
                <a:ea typeface="微软雅黑" panose="020B0503020204020204" pitchFamily="34" charset="-122"/>
              </a:rPr>
              <a:t>15 minutes </a:t>
            </a:r>
            <a:r>
              <a:rPr lang="en" altLang="en-US" sz="1400" dirty="0">
                <a:latin typeface="微软雅黑" panose="020B0503020204020204" pitchFamily="34" charset="-122"/>
                <a:ea typeface="微软雅黑" panose="020B0503020204020204" pitchFamily="34" charset="-122"/>
              </a:rPr>
              <a:t>according to the above requirements. The test value should meet the requirements of Table </a:t>
            </a:r>
            <a:r>
              <a:rPr lang="en" altLang="zh-CN" sz="1400" dirty="0">
                <a:latin typeface="微软雅黑" panose="020B0503020204020204" pitchFamily="34" charset="-122"/>
                <a:ea typeface="微软雅黑" panose="020B0503020204020204" pitchFamily="34" charset="-122"/>
              </a:rPr>
              <a:t>1 </a:t>
            </a:r>
            <a:r>
              <a:rPr lang="en" altLang="en-US" sz="1400" dirty="0">
                <a:latin typeface="微软雅黑" panose="020B0503020204020204" pitchFamily="34" charset="-122"/>
                <a:ea typeface="微软雅黑" panose="020B0503020204020204" pitchFamily="34" charset="-122"/>
              </a:rPr>
              <a:t>and Table </a:t>
            </a:r>
            <a:r>
              <a:rPr lang="en" altLang="zh-CN" sz="1400" dirty="0">
                <a:latin typeface="微软雅黑" panose="020B0503020204020204" pitchFamily="34" charset="-122"/>
                <a:ea typeface="微软雅黑" panose="020B0503020204020204" pitchFamily="34" charset="-122"/>
              </a:rPr>
              <a:t>2 </a:t>
            </a:r>
            <a:r>
              <a:rPr lang="e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algn="just"/>
            <a:endParaRPr lang="zh-CN" altLang="en-US" sz="1400" dirty="0">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97526B01-C602-420F-9851-B3C613EE0873}"/>
              </a:ext>
            </a:extLst>
          </p:cNvPr>
          <p:cNvSpPr/>
          <p:nvPr/>
        </p:nvSpPr>
        <p:spPr>
          <a:xfrm>
            <a:off x="369718" y="4794501"/>
            <a:ext cx="11733288" cy="1384995"/>
          </a:xfrm>
          <a:prstGeom prst="rect">
            <a:avLst/>
          </a:prstGeom>
        </p:spPr>
        <p:txBody>
          <a:bodyPr wrap="square">
            <a:spAutoFit/>
          </a:bodyPr>
          <a:lstStyle/>
          <a:p>
            <a:r>
              <a:rPr lang="en" altLang="en-US" sz="1400" dirty="0">
                <a:latin typeface="微软雅黑" panose="020B0503020204020204" pitchFamily="34" charset="-122"/>
                <a:ea typeface="微软雅黑" panose="020B0503020204020204" pitchFamily="34" charset="-122"/>
              </a:rPr>
              <a:t>Points to note when the system is running and debugging :</a:t>
            </a:r>
          </a:p>
          <a:p>
            <a:endParaRPr lang="en-US" altLang="zh-CN" sz="1400" dirty="0">
              <a:latin typeface="微软雅黑" panose="020B0503020204020204" pitchFamily="34" charset="-122"/>
              <a:ea typeface="微软雅黑" panose="020B0503020204020204" pitchFamily="34" charset="-122"/>
            </a:endParaRP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rPr>
              <a:t>It is not allowed to debug when the system is poorly grounded, so as not to damage the electrical components such as the motor, fuse, breaker, and control panel.</a:t>
            </a:r>
          </a:p>
          <a:p>
            <a:pPr marL="285750" indent="-285750">
              <a:buFont typeface="Arial" panose="020B0604020202020204" pitchFamily="34" charset="0"/>
              <a:buChar char="•"/>
            </a:pPr>
            <a:r>
              <a:rPr lang="en" altLang="zh-CN" sz="1400" dirty="0">
                <a:latin typeface="微软雅黑" panose="020B0503020204020204" pitchFamily="34" charset="-122"/>
                <a:ea typeface="微软雅黑" panose="020B0503020204020204" pitchFamily="34" charset="-122"/>
              </a:rPr>
              <a:t>If the system is found to be faulty </a:t>
            </a:r>
            <a:r>
              <a:rPr lang="en" altLang="en-US" sz="1400" dirty="0">
                <a:latin typeface="微软雅黑" panose="020B0503020204020204" pitchFamily="34" charset="-122"/>
                <a:ea typeface="微软雅黑" panose="020B0503020204020204" pitchFamily="34" charset="-122"/>
              </a:rPr>
              <a:t>during debugging, stop the operation of the system and carry out maintenance before debugging.</a:t>
            </a:r>
          </a:p>
        </p:txBody>
      </p:sp>
      <p:sp>
        <p:nvSpPr>
          <p:cNvPr id="7" name="文本框 3">
            <a:extLst>
              <a:ext uri="{FF2B5EF4-FFF2-40B4-BE49-F238E27FC236}">
                <a16:creationId xmlns:a16="http://schemas.microsoft.com/office/drawing/2014/main" id="{0AE3F23F-E7C4-46F2-8DE9-53EB853CD96A}"/>
              </a:ext>
            </a:extLst>
          </p:cNvPr>
          <p:cNvSpPr txBox="1"/>
          <p:nvPr/>
        </p:nvSpPr>
        <p:spPr>
          <a:xfrm>
            <a:off x="527909" y="808228"/>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Air conditioning system debugging method and precautions</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36373384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Picture 2">
            <a:extLst>
              <a:ext uri="{FF2B5EF4-FFF2-40B4-BE49-F238E27FC236}">
                <a16:creationId xmlns:a16="http://schemas.microsoft.com/office/drawing/2014/main" id="{439A2267-99EF-4E6F-8A93-44D8119F3C19}"/>
              </a:ext>
            </a:extLst>
          </p:cNvPr>
          <p:cNvPicPr>
            <a:picLocks noChangeAspect="1"/>
          </p:cNvPicPr>
          <p:nvPr/>
        </p:nvPicPr>
        <p:blipFill>
          <a:blip r:embed="rId2">
            <a:extLst>
              <a:ext uri="{BEBA8EAE-BF5A-486C-A8C5-ECC9F3942E4B}">
                <a14:imgProps xmlns:a14="http://schemas.microsoft.com/office/drawing/2010/main">
                  <a14:imgLayer r:embed="rId3">
                    <a14:imgEffect>
                      <a14:sharpenSoften amount="50000"/>
                    </a14:imgEffect>
                  </a14:imgLayer>
                </a14:imgProps>
              </a:ext>
            </a:extLst>
          </a:blip>
          <a:srcRect t="5960"/>
          <a:stretch>
            <a:fillRect/>
          </a:stretch>
        </p:blipFill>
        <p:spPr>
          <a:xfrm>
            <a:off x="6402453" y="1156573"/>
            <a:ext cx="5404931" cy="5329619"/>
          </a:xfrm>
          <a:prstGeom prst="rect">
            <a:avLst/>
          </a:prstGeom>
          <a:noFill/>
          <a:ln w="9525">
            <a:noFill/>
          </a:ln>
        </p:spPr>
      </p:pic>
      <p:pic>
        <p:nvPicPr>
          <p:cNvPr id="4" name="Picture 2">
            <a:extLst>
              <a:ext uri="{FF2B5EF4-FFF2-40B4-BE49-F238E27FC236}">
                <a16:creationId xmlns:a16="http://schemas.microsoft.com/office/drawing/2014/main" id="{C113960A-2401-48D9-8B5E-2B8EE4CDA8A4}"/>
              </a:ext>
            </a:extLst>
          </p:cNvPr>
          <p:cNvPicPr>
            <a:picLocks noChangeAspect="1"/>
          </p:cNvPicPr>
          <p:nvPr/>
        </p:nvPicPr>
        <p:blipFill>
          <a:blip r:embed="rId4"/>
          <a:srcRect b="16171"/>
          <a:stretch>
            <a:fillRect/>
          </a:stretch>
        </p:blipFill>
        <p:spPr>
          <a:xfrm rot="5400000">
            <a:off x="-677002" y="3019694"/>
            <a:ext cx="4975225" cy="1603375"/>
          </a:xfrm>
          <a:prstGeom prst="rect">
            <a:avLst/>
          </a:prstGeom>
          <a:noFill/>
          <a:ln w="9525">
            <a:noFill/>
          </a:ln>
        </p:spPr>
      </p:pic>
      <p:sp>
        <p:nvSpPr>
          <p:cNvPr id="5" name="文本框 1">
            <a:extLst>
              <a:ext uri="{FF2B5EF4-FFF2-40B4-BE49-F238E27FC236}">
                <a16:creationId xmlns:a16="http://schemas.microsoft.com/office/drawing/2014/main" id="{FDC189A9-0698-486F-BF8A-65138BF2537F}"/>
              </a:ext>
            </a:extLst>
          </p:cNvPr>
          <p:cNvSpPr txBox="1"/>
          <p:nvPr/>
        </p:nvSpPr>
        <p:spPr>
          <a:xfrm>
            <a:off x="309630" y="692992"/>
            <a:ext cx="1398587" cy="369332"/>
          </a:xfrm>
          <a:prstGeom prst="rect">
            <a:avLst/>
          </a:prstGeom>
          <a:noFill/>
          <a:ln w="9525">
            <a:noFill/>
          </a:ln>
        </p:spPr>
        <p:txBody>
          <a:bodyPr wrap="square" anchor="t" anchorCtr="0">
            <a:spAutoFit/>
          </a:bodyPr>
          <a:lstStyle/>
          <a:p>
            <a:r>
              <a:rPr lang="zh-CN" altLang="en-US" dirty="0">
                <a:latin typeface="Arial" panose="020B0604020202020204" pitchFamily="34" charset="0"/>
                <a:ea typeface="宋体" panose="02010600030101010101" pitchFamily="2" charset="-122"/>
              </a:rPr>
              <a:t>主溢流阀</a:t>
            </a:r>
          </a:p>
        </p:txBody>
      </p:sp>
      <p:pic>
        <p:nvPicPr>
          <p:cNvPr id="6" name="图片 2">
            <a:extLst>
              <a:ext uri="{FF2B5EF4-FFF2-40B4-BE49-F238E27FC236}">
                <a16:creationId xmlns:a16="http://schemas.microsoft.com/office/drawing/2014/main" id="{E7C7C193-EA9B-4530-AFB4-119310B684F3}"/>
              </a:ext>
            </a:extLst>
          </p:cNvPr>
          <p:cNvPicPr>
            <a:picLocks noChangeAspect="1"/>
          </p:cNvPicPr>
          <p:nvPr/>
        </p:nvPicPr>
        <p:blipFill>
          <a:blip r:embed="rId5"/>
          <a:stretch>
            <a:fillRect/>
          </a:stretch>
        </p:blipFill>
        <p:spPr>
          <a:xfrm>
            <a:off x="3946889" y="4413473"/>
            <a:ext cx="1965208" cy="2072719"/>
          </a:xfrm>
          <a:prstGeom prst="rect">
            <a:avLst/>
          </a:prstGeom>
          <a:noFill/>
          <a:ln w="9525">
            <a:noFill/>
          </a:ln>
        </p:spPr>
      </p:pic>
      <p:pic>
        <p:nvPicPr>
          <p:cNvPr id="7" name="图片 6">
            <a:extLst>
              <a:ext uri="{FF2B5EF4-FFF2-40B4-BE49-F238E27FC236}">
                <a16:creationId xmlns:a16="http://schemas.microsoft.com/office/drawing/2014/main" id="{030AAD67-CAAA-4FE3-BB8F-F5BEA9AC4AF8}"/>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5789" b="96093" l="5734" r="94266">
                        <a14:foregroundMark x1="38449" y1="16498" x2="38449" y2="16498"/>
                        <a14:foregroundMark x1="68971" y1="6078" x2="68971" y2="6078"/>
                        <a14:foregroundMark x1="9949" y1="29088" x2="9949" y2="29088"/>
                        <a14:foregroundMark x1="5734" y1="25036" x2="5734" y2="25036"/>
                        <a14:foregroundMark x1="6577" y1="33140" x2="6577" y2="33140"/>
                        <a14:foregroundMark x1="21585" y1="93054" x2="21585" y2="93054"/>
                        <a14:foregroundMark x1="23946" y1="96382" x2="23946" y2="96382"/>
                        <a14:foregroundMark x1="90725" y1="68307" x2="90725" y2="68307"/>
                        <a14:foregroundMark x1="94266" y1="63965" x2="94266" y2="63965"/>
                        <a14:foregroundMark x1="94098" y1="71780" x2="94098" y2="71780"/>
                      </a14:backgroundRemoval>
                    </a14:imgEffect>
                    <a14:imgEffect>
                      <a14:sharpenSoften amount="50000"/>
                    </a14:imgEffect>
                  </a14:imgLayer>
                </a14:imgProps>
              </a:ext>
            </a:extLst>
          </a:blip>
          <a:stretch>
            <a:fillRect/>
          </a:stretch>
        </p:blipFill>
        <p:spPr>
          <a:xfrm>
            <a:off x="3531387" y="1150131"/>
            <a:ext cx="2778659" cy="3237864"/>
          </a:xfrm>
          <a:prstGeom prst="rect">
            <a:avLst/>
          </a:prstGeom>
        </p:spPr>
      </p:pic>
      <p:sp>
        <p:nvSpPr>
          <p:cNvPr id="8" name="文本框 7">
            <a:extLst>
              <a:ext uri="{FF2B5EF4-FFF2-40B4-BE49-F238E27FC236}">
                <a16:creationId xmlns:a16="http://schemas.microsoft.com/office/drawing/2014/main" id="{C1E97655-57FE-4D2E-B3A2-9058F50DD085}"/>
              </a:ext>
            </a:extLst>
          </p:cNvPr>
          <p:cNvSpPr txBox="1"/>
          <p:nvPr/>
        </p:nvSpPr>
        <p:spPr>
          <a:xfrm>
            <a:off x="3953304" y="3698270"/>
            <a:ext cx="554072" cy="2462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rgbClr val="FFFF00"/>
                </a:solidFill>
                <a:latin typeface="微软雅黑" panose="020B0503020204020204" pitchFamily="34" charset="-122"/>
                <a:ea typeface="微软雅黑" panose="020B0503020204020204" pitchFamily="34" charset="-122"/>
              </a:rPr>
              <a:t>MR</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DEC1D0CF-0FF9-4E3D-B5B5-89E13D790EA3}"/>
              </a:ext>
            </a:extLst>
          </p:cNvPr>
          <p:cNvSpPr/>
          <p:nvPr/>
        </p:nvSpPr>
        <p:spPr>
          <a:xfrm>
            <a:off x="2704707" y="3669485"/>
            <a:ext cx="1077750"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幼圆" panose="02010509060101010101" pitchFamily="49" charset="-122"/>
                <a:ea typeface="幼圆" panose="02010509060101010101" pitchFamily="49" charset="-122"/>
              </a:rPr>
              <a:t>主溢流阀</a:t>
            </a:r>
          </a:p>
        </p:txBody>
      </p:sp>
      <p:sp>
        <p:nvSpPr>
          <p:cNvPr id="10" name="椭圆 9">
            <a:extLst>
              <a:ext uri="{FF2B5EF4-FFF2-40B4-BE49-F238E27FC236}">
                <a16:creationId xmlns:a16="http://schemas.microsoft.com/office/drawing/2014/main" id="{83998DB9-E03E-4CDB-BAF9-A9332A147E9E}"/>
              </a:ext>
            </a:extLst>
          </p:cNvPr>
          <p:cNvSpPr/>
          <p:nvPr/>
        </p:nvSpPr>
        <p:spPr>
          <a:xfrm>
            <a:off x="3953304" y="3669485"/>
            <a:ext cx="392453" cy="27500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96124625"/>
      </p:ext>
    </p:extLst>
  </p:cSld>
  <p:clrMapOvr>
    <a:masterClrMapping/>
  </p:clrMapOvr>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056DC340-E6A6-4497-B00D-51BFC82666AB}"/>
              </a:ext>
            </a:extLst>
          </p:cNvPr>
          <p:cNvSpPr/>
          <p:nvPr/>
        </p:nvSpPr>
        <p:spPr>
          <a:xfrm>
            <a:off x="916444" y="1509267"/>
            <a:ext cx="10687510" cy="307777"/>
          </a:xfrm>
          <a:prstGeom prst="rect">
            <a:avLst/>
          </a:prstGeom>
          <a:solidFill>
            <a:schemeClr val="bg1"/>
          </a:solidFill>
        </p:spPr>
        <p:txBody>
          <a:bodyPr wrap="square">
            <a:spAutoFit/>
          </a:bodyPr>
          <a:lstStyle/>
          <a:p>
            <a:pPr algn="ctr"/>
            <a:r>
              <a:rPr lang="en" altLang="en-US" sz="1400" dirty="0">
                <a:solidFill>
                  <a:srgbClr val="FFC000"/>
                </a:solidFill>
                <a:latin typeface="Microsoft YaHei" panose="020B0503020204020204" pitchFamily="34" charset="-122"/>
                <a:ea typeface="Microsoft YaHei" panose="020B0503020204020204" pitchFamily="34" charset="-122"/>
              </a:rPr>
              <a:t>Table </a:t>
            </a:r>
            <a:r>
              <a:rPr lang="en" altLang="zh-CN" sz="1400" dirty="0">
                <a:solidFill>
                  <a:srgbClr val="FFC000"/>
                </a:solidFill>
                <a:latin typeface="Microsoft YaHei" panose="020B0503020204020204" pitchFamily="34" charset="-122"/>
                <a:ea typeface="Microsoft YaHei" panose="020B0503020204020204" pitchFamily="34" charset="-122"/>
              </a:rPr>
              <a:t>1 </a:t>
            </a:r>
            <a:r>
              <a:rPr lang="en" altLang="en-US" sz="1400" dirty="0">
                <a:solidFill>
                  <a:srgbClr val="FFC000"/>
                </a:solidFill>
                <a:latin typeface="Microsoft YaHei" panose="020B0503020204020204" pitchFamily="34" charset="-122"/>
                <a:ea typeface="Microsoft YaHei" panose="020B0503020204020204" pitchFamily="34" charset="-122"/>
              </a:rPr>
              <a:t>Air supply temperature of the system closest to the air supply outlet of the evaporator</a:t>
            </a:r>
          </a:p>
        </p:txBody>
      </p:sp>
      <p:graphicFrame>
        <p:nvGraphicFramePr>
          <p:cNvPr id="6" name="Group 4">
            <a:extLst>
              <a:ext uri="{FF2B5EF4-FFF2-40B4-BE49-F238E27FC236}">
                <a16:creationId xmlns:a16="http://schemas.microsoft.com/office/drawing/2014/main" id="{0B1E1D3F-342C-4CC5-BA4F-A64CA6BDB193}"/>
              </a:ext>
            </a:extLst>
          </p:cNvPr>
          <p:cNvGraphicFramePr>
            <a:graphicFrameLocks noGrp="1"/>
          </p:cNvGraphicFramePr>
          <p:nvPr>
            <p:extLst>
              <p:ext uri="{D42A27DB-BD31-4B8C-83A1-F6EECF244321}">
                <p14:modId xmlns:p14="http://schemas.microsoft.com/office/powerpoint/2010/main" val="2849056400"/>
              </p:ext>
            </p:extLst>
          </p:nvPr>
        </p:nvGraphicFramePr>
        <p:xfrm>
          <a:off x="402815" y="2001476"/>
          <a:ext cx="11681018" cy="1591086"/>
        </p:xfrm>
        <a:graphic>
          <a:graphicData uri="http://schemas.openxmlformats.org/drawingml/2006/table">
            <a:tbl>
              <a:tblPr/>
              <a:tblGrid>
                <a:gridCol w="1277073">
                  <a:extLst>
                    <a:ext uri="{9D8B030D-6E8A-4147-A177-3AD203B41FA5}">
                      <a16:colId xmlns:a16="http://schemas.microsoft.com/office/drawing/2014/main" val="20000"/>
                    </a:ext>
                  </a:extLst>
                </a:gridCol>
                <a:gridCol w="1505683">
                  <a:extLst>
                    <a:ext uri="{9D8B030D-6E8A-4147-A177-3AD203B41FA5}">
                      <a16:colId xmlns:a16="http://schemas.microsoft.com/office/drawing/2014/main" val="20001"/>
                    </a:ext>
                  </a:extLst>
                </a:gridCol>
                <a:gridCol w="676074">
                  <a:extLst>
                    <a:ext uri="{9D8B030D-6E8A-4147-A177-3AD203B41FA5}">
                      <a16:colId xmlns:a16="http://schemas.microsoft.com/office/drawing/2014/main" val="20002"/>
                    </a:ext>
                  </a:extLst>
                </a:gridCol>
                <a:gridCol w="685893">
                  <a:extLst>
                    <a:ext uri="{9D8B030D-6E8A-4147-A177-3AD203B41FA5}">
                      <a16:colId xmlns:a16="http://schemas.microsoft.com/office/drawing/2014/main" val="20003"/>
                    </a:ext>
                  </a:extLst>
                </a:gridCol>
                <a:gridCol w="817877">
                  <a:extLst>
                    <a:ext uri="{9D8B030D-6E8A-4147-A177-3AD203B41FA5}">
                      <a16:colId xmlns:a16="http://schemas.microsoft.com/office/drawing/2014/main" val="20004"/>
                    </a:ext>
                  </a:extLst>
                </a:gridCol>
                <a:gridCol w="959774">
                  <a:extLst>
                    <a:ext uri="{9D8B030D-6E8A-4147-A177-3AD203B41FA5}">
                      <a16:colId xmlns:a16="http://schemas.microsoft.com/office/drawing/2014/main" val="20005"/>
                    </a:ext>
                  </a:extLst>
                </a:gridCol>
                <a:gridCol w="959774">
                  <a:extLst>
                    <a:ext uri="{9D8B030D-6E8A-4147-A177-3AD203B41FA5}">
                      <a16:colId xmlns:a16="http://schemas.microsoft.com/office/drawing/2014/main" val="20006"/>
                    </a:ext>
                  </a:extLst>
                </a:gridCol>
                <a:gridCol w="959774">
                  <a:extLst>
                    <a:ext uri="{9D8B030D-6E8A-4147-A177-3AD203B41FA5}">
                      <a16:colId xmlns:a16="http://schemas.microsoft.com/office/drawing/2014/main" val="20007"/>
                    </a:ext>
                  </a:extLst>
                </a:gridCol>
                <a:gridCol w="959774">
                  <a:extLst>
                    <a:ext uri="{9D8B030D-6E8A-4147-A177-3AD203B41FA5}">
                      <a16:colId xmlns:a16="http://schemas.microsoft.com/office/drawing/2014/main" val="20008"/>
                    </a:ext>
                  </a:extLst>
                </a:gridCol>
                <a:gridCol w="959774">
                  <a:extLst>
                    <a:ext uri="{9D8B030D-6E8A-4147-A177-3AD203B41FA5}">
                      <a16:colId xmlns:a16="http://schemas.microsoft.com/office/drawing/2014/main" val="20009"/>
                    </a:ext>
                  </a:extLst>
                </a:gridCol>
                <a:gridCol w="959774">
                  <a:extLst>
                    <a:ext uri="{9D8B030D-6E8A-4147-A177-3AD203B41FA5}">
                      <a16:colId xmlns:a16="http://schemas.microsoft.com/office/drawing/2014/main" val="20010"/>
                    </a:ext>
                  </a:extLst>
                </a:gridCol>
                <a:gridCol w="959774">
                  <a:extLst>
                    <a:ext uri="{9D8B030D-6E8A-4147-A177-3AD203B41FA5}">
                      <a16:colId xmlns:a16="http://schemas.microsoft.com/office/drawing/2014/main" val="20011"/>
                    </a:ext>
                  </a:extLst>
                </a:gridCol>
              </a:tblGrid>
              <a:tr h="285460">
                <a:tc row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Evaporator return air outlet air status</a:t>
                      </a:r>
                    </a:p>
                  </a:txBody>
                  <a:tcPr marT="45725" marB="45725"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Relative humidity</a:t>
                      </a:r>
                    </a:p>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grid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50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60</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tc gridSpan="5">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60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70</a:t>
                      </a:r>
                    </a:p>
                  </a:txBody>
                  <a:tcPr marT="45725" marB="45725"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hMerge="1">
                  <a:txBody>
                    <a:bodyPr/>
                    <a:lstStyle/>
                    <a:p>
                      <a:endParaRPr lang="zh-CN"/>
                    </a:p>
                  </a:txBody>
                  <a:tcPr/>
                </a:tc>
                <a:tc hMerge="1">
                  <a:txBody>
                    <a:bodyPr/>
                    <a:lstStyle/>
                    <a:p>
                      <a:endParaRPr lang="zh-CN"/>
                    </a:p>
                  </a:txBody>
                  <a:tcPr/>
                </a:tc>
                <a:tc hMerge="1">
                  <a:txBody>
                    <a:bodyPr/>
                    <a:lstStyle/>
                    <a:p>
                      <a:endParaRPr lang="zh-CN"/>
                    </a:p>
                  </a:txBody>
                  <a:tcPr/>
                </a:tc>
                <a:tc hMerge="1">
                  <a:txBody>
                    <a:bodyPr/>
                    <a:lstStyle/>
                    <a:p>
                      <a:endParaRPr lang="zh-CN"/>
                    </a:p>
                  </a:txBody>
                  <a:tcPr/>
                </a:tc>
                <a:extLst>
                  <a:ext uri="{0D108BD9-81ED-4DB2-BD59-A6C34878D82A}">
                    <a16:rowId xmlns:a16="http://schemas.microsoft.com/office/drawing/2014/main" val="10000"/>
                  </a:ext>
                </a:extLst>
              </a:tr>
              <a:tr h="269727">
                <a:tc vMerge="1">
                  <a:txBody>
                    <a:bodyPr/>
                    <a:lstStyle/>
                    <a:p>
                      <a:endParaRPr lang="zh-CN"/>
                    </a:p>
                  </a:txBody>
                  <a:tcPr/>
                </a:tc>
                <a:tc>
                  <a:txBody>
                    <a:bodyPr/>
                    <a:lstStyle/>
                    <a:p>
                      <a:pPr marL="0" marR="0" lvl="0" indent="0" algn="l"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af-ZA"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ir temperature (°C)</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20</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25</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30</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35</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40</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20</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25</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30</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35</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40</a:t>
                      </a:r>
                    </a:p>
                  </a:txBody>
                  <a:tcPr marT="45725" marB="45725"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348396">
                <a:tc gridSpan="2">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en-US" sz="1200" b="0" i="0" u="none" strike="noStrike" cap="none" normalizeH="0" baseline="0" dirty="0">
                          <a:ln>
                            <a:noFill/>
                          </a:ln>
                          <a:solidFill>
                            <a:srgbClr val="FFC000"/>
                          </a:solidFill>
                          <a:effectLst/>
                          <a:latin typeface="Microsoft YaHei" panose="020B0503020204020204" pitchFamily="34" charset="-122"/>
                          <a:ea typeface="Microsoft YaHei" panose="020B0503020204020204" pitchFamily="34" charset="-122"/>
                        </a:rPr>
                        <a:t>Supply air temperature closest to the evaporator air supply outlet (°C)</a:t>
                      </a:r>
                    </a:p>
                  </a:txBody>
                  <a:tcPr marT="45725" marB="45725"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solidFill>
                      <a:schemeClr val="bg1"/>
                    </a:solidFill>
                  </a:tcPr>
                </a:tc>
                <a:tc hMerge="1">
                  <a:txBody>
                    <a:bodyPr/>
                    <a:lstStyle/>
                    <a:p>
                      <a:endParaRPr lang="zh-CN"/>
                    </a:p>
                  </a:txBody>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3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to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7</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8 </a:t>
                      </a:r>
                      <a:r>
                        <a:rPr kumimoji="1" lang="en" altLang="en-US" sz="12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12</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13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17</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18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22</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23~27</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5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9</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10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14</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15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to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19</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20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24</a:t>
                      </a:r>
                    </a:p>
                  </a:txBody>
                  <a:tcPr marT="45725" marB="45725"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25-29</a:t>
                      </a:r>
                    </a:p>
                  </a:txBody>
                  <a:tcPr marT="45725" marB="45725"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
        <p:nvSpPr>
          <p:cNvPr id="7" name="矩形 6">
            <a:extLst>
              <a:ext uri="{FF2B5EF4-FFF2-40B4-BE49-F238E27FC236}">
                <a16:creationId xmlns:a16="http://schemas.microsoft.com/office/drawing/2014/main" id="{A6ECC419-40A3-452A-A2C7-871E69DA8AB4}"/>
              </a:ext>
            </a:extLst>
          </p:cNvPr>
          <p:cNvSpPr/>
          <p:nvPr/>
        </p:nvSpPr>
        <p:spPr>
          <a:xfrm>
            <a:off x="916444" y="3680732"/>
            <a:ext cx="10687510" cy="307777"/>
          </a:xfrm>
          <a:prstGeom prst="rect">
            <a:avLst/>
          </a:prstGeom>
        </p:spPr>
        <p:txBody>
          <a:bodyPr wrap="square">
            <a:spAutoFit/>
          </a:bodyPr>
          <a:lstStyle/>
          <a:p>
            <a:pPr algn="ctr"/>
            <a:r>
              <a:rPr lang="af-ZA" altLang="zh-CN" sz="1400" dirty="0">
                <a:latin typeface="Microsoft YaHei" panose="020B0503020204020204" pitchFamily="34" charset="-122"/>
                <a:ea typeface="Microsoft YaHei" panose="020B0503020204020204" pitchFamily="34" charset="-122"/>
              </a:rPr>
              <a:t>F</a:t>
            </a:r>
            <a:r>
              <a:rPr lang="en" altLang="zh-CN" sz="1400" dirty="0">
                <a:latin typeface="Microsoft YaHei" panose="020B0503020204020204" pitchFamily="34" charset="-122"/>
                <a:ea typeface="Microsoft YaHei" panose="020B0503020204020204" pitchFamily="34" charset="-122"/>
              </a:rPr>
              <a:t>or each 10% </a:t>
            </a:r>
            <a:r>
              <a:rPr lang="en" altLang="en-US" sz="1400" dirty="0">
                <a:latin typeface="Microsoft YaHei" panose="020B0503020204020204" pitchFamily="34" charset="-122"/>
                <a:ea typeface="Microsoft YaHei" panose="020B0503020204020204" pitchFamily="34" charset="-122"/>
              </a:rPr>
              <a:t>increase in relative humidity, the supply air temperature of the evaporator will increase by </a:t>
            </a:r>
            <a:r>
              <a:rPr lang="en" altLang="zh-CN" sz="1400" dirty="0">
                <a:latin typeface="Microsoft YaHei" panose="020B0503020204020204" pitchFamily="34" charset="-122"/>
                <a:ea typeface="Microsoft YaHei" panose="020B0503020204020204" pitchFamily="34" charset="-122"/>
              </a:rPr>
              <a:t>2.5° C </a:t>
            </a:r>
            <a:r>
              <a:rPr lang="en" altLang="en-US" sz="1400" dirty="0">
                <a:latin typeface="Microsoft YaHei" panose="020B0503020204020204" pitchFamily="34" charset="-122"/>
                <a:ea typeface="Microsoft YaHei" panose="020B0503020204020204" pitchFamily="34" charset="-122"/>
              </a:rPr>
              <a:t>.</a:t>
            </a:r>
            <a:endParaRPr lang="zh-CN" altLang="en-US" dirty="0">
              <a:latin typeface="Microsoft YaHei" panose="020B0503020204020204" pitchFamily="34" charset="-122"/>
              <a:ea typeface="Microsoft YaHei" panose="020B0503020204020204" pitchFamily="34" charset="-122"/>
            </a:endParaRPr>
          </a:p>
        </p:txBody>
      </p:sp>
      <p:sp>
        <p:nvSpPr>
          <p:cNvPr id="8" name="文本框 3">
            <a:extLst>
              <a:ext uri="{FF2B5EF4-FFF2-40B4-BE49-F238E27FC236}">
                <a16:creationId xmlns:a16="http://schemas.microsoft.com/office/drawing/2014/main" id="{6F6E3FD6-4235-4114-8331-4E11AC88F1E9}"/>
              </a:ext>
            </a:extLst>
          </p:cNvPr>
          <p:cNvSpPr txBox="1"/>
          <p:nvPr/>
        </p:nvSpPr>
        <p:spPr>
          <a:xfrm>
            <a:off x="485842"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Air conditioning system debugging method and precautions</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Rectangle 3">
            <a:extLst>
              <a:ext uri="{FF2B5EF4-FFF2-40B4-BE49-F238E27FC236}">
                <a16:creationId xmlns:a16="http://schemas.microsoft.com/office/drawing/2014/main" id="{1AA2ACF8-8D5A-4B03-B7B1-265ED60CA333}"/>
              </a:ext>
            </a:extLst>
          </p:cNvPr>
          <p:cNvSpPr txBox="1">
            <a:spLocks noChangeArrowheads="1"/>
          </p:cNvSpPr>
          <p:nvPr/>
        </p:nvSpPr>
        <p:spPr>
          <a:xfrm>
            <a:off x="1792866" y="4105771"/>
            <a:ext cx="8001000" cy="2696251"/>
          </a:xfrm>
          <a:prstGeom prst="rect">
            <a:avLst/>
          </a:prstGeom>
        </p:spPr>
        <p:txBody>
          <a:bodyPr/>
          <a:lst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algn="ctr">
              <a:buFont typeface="Wingdings" panose="05000000000000000000" pitchFamily="2" charset="2"/>
              <a:buNone/>
            </a:pPr>
            <a:r>
              <a:rPr lang="en" altLang="en-US" sz="1400" dirty="0">
                <a:latin typeface="Microsoft YaHei" panose="020B0503020204020204" pitchFamily="34" charset="-122"/>
                <a:ea typeface="Microsoft YaHei" panose="020B0503020204020204" pitchFamily="34" charset="-122"/>
              </a:rPr>
              <a:t>Table </a:t>
            </a:r>
            <a:r>
              <a:rPr lang="en" altLang="zh-CN" sz="1400" dirty="0">
                <a:latin typeface="Microsoft YaHei" panose="020B0503020204020204" pitchFamily="34" charset="-122"/>
                <a:ea typeface="Microsoft YaHei" panose="020B0503020204020204" pitchFamily="34" charset="-122"/>
              </a:rPr>
              <a:t>2 </a:t>
            </a:r>
            <a:r>
              <a:rPr lang="en" altLang="en-US" sz="1400" dirty="0">
                <a:latin typeface="Microsoft YaHei" panose="020B0503020204020204" pitchFamily="34" charset="-122"/>
                <a:ea typeface="Microsoft YaHei" panose="020B0503020204020204" pitchFamily="34" charset="-122"/>
              </a:rPr>
              <a:t>Refrigerant pressure</a:t>
            </a:r>
          </a:p>
          <a:p>
            <a:pPr algn="ctr">
              <a:buFont typeface="Wingdings" panose="05000000000000000000" pitchFamily="2" charset="2"/>
              <a:buNone/>
            </a:pPr>
            <a:endParaRPr lang="en" altLang="zh-CN" sz="1200" dirty="0">
              <a:latin typeface="Microsoft YaHei" panose="020B0503020204020204" pitchFamily="34" charset="-122"/>
              <a:ea typeface="Microsoft YaHei" panose="020B0503020204020204" pitchFamily="34" charset="-122"/>
            </a:endParaRPr>
          </a:p>
          <a:p>
            <a:pPr algn="ctr">
              <a:buFont typeface="Wingdings" panose="05000000000000000000" pitchFamily="2" charset="2"/>
              <a:buNone/>
            </a:pPr>
            <a:endParaRPr lang="en" altLang="zh-CN" sz="1200" dirty="0">
              <a:latin typeface="Microsoft YaHei" panose="020B0503020204020204" pitchFamily="34" charset="-122"/>
              <a:ea typeface="Microsoft YaHei" panose="020B0503020204020204" pitchFamily="34" charset="-122"/>
            </a:endParaRPr>
          </a:p>
          <a:p>
            <a:pPr algn="ctr">
              <a:buFont typeface="Wingdings" panose="05000000000000000000" pitchFamily="2" charset="2"/>
              <a:buNone/>
            </a:pPr>
            <a:endParaRPr lang="en" altLang="zh-CN" sz="1200" dirty="0">
              <a:latin typeface="Microsoft YaHei" panose="020B0503020204020204" pitchFamily="34" charset="-122"/>
              <a:ea typeface="Microsoft YaHei" panose="020B0503020204020204" pitchFamily="34" charset="-122"/>
            </a:endParaRPr>
          </a:p>
          <a:p>
            <a:pPr algn="ctr">
              <a:buFont typeface="Wingdings" panose="05000000000000000000" pitchFamily="2" charset="2"/>
              <a:buNone/>
            </a:pPr>
            <a:endParaRPr lang="en" altLang="zh-CN" sz="1200" dirty="0">
              <a:latin typeface="Microsoft YaHei" panose="020B0503020204020204" pitchFamily="34" charset="-122"/>
              <a:ea typeface="Microsoft YaHei" panose="020B0503020204020204" pitchFamily="34" charset="-122"/>
            </a:endParaRPr>
          </a:p>
          <a:p>
            <a:pPr algn="ctr">
              <a:buFont typeface="Wingdings" panose="05000000000000000000" pitchFamily="2" charset="2"/>
              <a:buNone/>
            </a:pPr>
            <a:endParaRPr lang="en" altLang="zh-CN" sz="1200" dirty="0">
              <a:latin typeface="Microsoft YaHei" panose="020B0503020204020204" pitchFamily="34" charset="-122"/>
              <a:ea typeface="Microsoft YaHei" panose="020B0503020204020204" pitchFamily="34" charset="-122"/>
            </a:endParaRPr>
          </a:p>
          <a:p>
            <a:pPr algn="ctr">
              <a:buFont typeface="Wingdings" panose="05000000000000000000" pitchFamily="2" charset="2"/>
              <a:buNone/>
            </a:pPr>
            <a:endParaRPr lang="zh-CN" altLang="en-US" sz="1200" dirty="0">
              <a:latin typeface="Microsoft YaHei" panose="020B0503020204020204" pitchFamily="34" charset="-122"/>
              <a:ea typeface="Microsoft YaHei" panose="020B0503020204020204" pitchFamily="34" charset="-122"/>
            </a:endParaRPr>
          </a:p>
          <a:p>
            <a:pPr algn="ctr">
              <a:buFont typeface="Wingdings" panose="05000000000000000000" pitchFamily="2" charset="2"/>
              <a:buNone/>
            </a:pPr>
            <a:endParaRPr lang="zh-CN" altLang="en-US" sz="1400" dirty="0">
              <a:latin typeface="Microsoft YaHei" panose="020B0503020204020204" pitchFamily="34" charset="-122"/>
              <a:ea typeface="Microsoft YaHei" panose="020B0503020204020204" pitchFamily="34" charset="-122"/>
            </a:endParaRPr>
          </a:p>
          <a:p>
            <a:pPr algn="ctr">
              <a:buFont typeface="Wingdings" panose="05000000000000000000" pitchFamily="2" charset="2"/>
              <a:buNone/>
            </a:pPr>
            <a:endParaRPr lang="de-DE" altLang="en-US" sz="1400" dirty="0">
              <a:latin typeface="Microsoft YaHei" panose="020B0503020204020204" pitchFamily="34" charset="-122"/>
              <a:ea typeface="Microsoft YaHei" panose="020B0503020204020204" pitchFamily="34" charset="-122"/>
            </a:endParaRPr>
          </a:p>
          <a:p>
            <a:pPr algn="ctr">
              <a:buFont typeface="Wingdings" panose="05000000000000000000" pitchFamily="2" charset="2"/>
              <a:buNone/>
            </a:pPr>
            <a:r>
              <a:rPr lang="en" altLang="en-US" sz="1400" dirty="0">
                <a:latin typeface="Microsoft YaHei" panose="020B0503020204020204" pitchFamily="34" charset="-122"/>
                <a:ea typeface="Microsoft YaHei" panose="020B0503020204020204" pitchFamily="34" charset="-122"/>
              </a:rPr>
              <a:t>Note: The pressure gauge reading on the general pressure manifold gauge group is </a:t>
            </a:r>
            <a:r>
              <a:rPr lang="en" altLang="zh-CN" sz="1400" dirty="0">
                <a:latin typeface="Microsoft YaHei" panose="020B0503020204020204" pitchFamily="34" charset="-122"/>
                <a:ea typeface="Microsoft YaHei" panose="020B0503020204020204" pitchFamily="34" charset="-122"/>
              </a:rPr>
              <a:t>MPa.</a:t>
            </a:r>
          </a:p>
          <a:p>
            <a:pPr>
              <a:buFont typeface="Wingdings" panose="05000000000000000000" pitchFamily="2" charset="2"/>
              <a:buNone/>
            </a:pPr>
            <a:r>
              <a:rPr lang="en" altLang="zh-CN" sz="1400" dirty="0">
                <a:latin typeface="Microsoft YaHei" panose="020B0503020204020204" pitchFamily="34" charset="-122"/>
                <a:ea typeface="Microsoft YaHei" panose="020B0503020204020204" pitchFamily="34" charset="-122"/>
              </a:rPr>
              <a:t>            </a:t>
            </a:r>
            <a:r>
              <a:rPr lang="en" altLang="en-US" sz="1400" dirty="0">
                <a:latin typeface="Microsoft YaHei" panose="020B0503020204020204" pitchFamily="34" charset="-122"/>
                <a:ea typeface="Microsoft YaHei" panose="020B0503020204020204" pitchFamily="34" charset="-122"/>
              </a:rPr>
              <a:t>Engine speed </a:t>
            </a:r>
            <a:r>
              <a:rPr lang="en" altLang="zh-CN" sz="1400" dirty="0">
                <a:latin typeface="Microsoft YaHei" panose="020B0503020204020204" pitchFamily="34" charset="-122"/>
                <a:ea typeface="Microsoft YaHei" panose="020B0503020204020204" pitchFamily="34" charset="-122"/>
              </a:rPr>
              <a:t>1500 </a:t>
            </a:r>
            <a:r>
              <a:rPr lang="en" altLang="en-US" sz="1400" dirty="0">
                <a:latin typeface="Microsoft YaHei" panose="020B0503020204020204" pitchFamily="34" charset="-122"/>
                <a:ea typeface="Microsoft YaHei" panose="020B0503020204020204" pitchFamily="34" charset="-122"/>
              </a:rPr>
              <a:t>~ </a:t>
            </a:r>
            <a:r>
              <a:rPr lang="en" altLang="zh-CN" sz="1400" dirty="0">
                <a:latin typeface="Microsoft YaHei" panose="020B0503020204020204" pitchFamily="34" charset="-122"/>
                <a:ea typeface="Microsoft YaHei" panose="020B0503020204020204" pitchFamily="34" charset="-122"/>
              </a:rPr>
              <a:t>2000 rpm.</a:t>
            </a:r>
          </a:p>
          <a:p>
            <a:pPr algn="ctr">
              <a:buFont typeface="Wingdings" panose="05000000000000000000" pitchFamily="2" charset="2"/>
              <a:buNone/>
            </a:pPr>
            <a:endParaRPr lang="en-US" altLang="zh-CN" sz="1200" dirty="0">
              <a:latin typeface="Microsoft YaHei" panose="020B0503020204020204" pitchFamily="34" charset="-122"/>
              <a:ea typeface="Microsoft YaHei" panose="020B0503020204020204" pitchFamily="34" charset="-122"/>
            </a:endParaRPr>
          </a:p>
        </p:txBody>
      </p:sp>
      <p:graphicFrame>
        <p:nvGraphicFramePr>
          <p:cNvPr id="10" name="Group 4">
            <a:extLst>
              <a:ext uri="{FF2B5EF4-FFF2-40B4-BE49-F238E27FC236}">
                <a16:creationId xmlns:a16="http://schemas.microsoft.com/office/drawing/2014/main" id="{435A105F-1BF0-47EB-B6A4-CA8C3AC70520}"/>
              </a:ext>
            </a:extLst>
          </p:cNvPr>
          <p:cNvGraphicFramePr>
            <a:graphicFrameLocks noGrp="1"/>
          </p:cNvGraphicFramePr>
          <p:nvPr>
            <p:extLst>
              <p:ext uri="{D42A27DB-BD31-4B8C-83A1-F6EECF244321}">
                <p14:modId xmlns:p14="http://schemas.microsoft.com/office/powerpoint/2010/main" val="1342357354"/>
              </p:ext>
            </p:extLst>
          </p:nvPr>
        </p:nvGraphicFramePr>
        <p:xfrm>
          <a:off x="402815" y="4546030"/>
          <a:ext cx="11681018" cy="1371600"/>
        </p:xfrm>
        <a:graphic>
          <a:graphicData uri="http://schemas.openxmlformats.org/drawingml/2006/table">
            <a:tbl>
              <a:tblPr/>
              <a:tblGrid>
                <a:gridCol w="2571463">
                  <a:extLst>
                    <a:ext uri="{9D8B030D-6E8A-4147-A177-3AD203B41FA5}">
                      <a16:colId xmlns:a16="http://schemas.microsoft.com/office/drawing/2014/main" val="20000"/>
                    </a:ext>
                  </a:extLst>
                </a:gridCol>
                <a:gridCol w="1821911">
                  <a:extLst>
                    <a:ext uri="{9D8B030D-6E8A-4147-A177-3AD203B41FA5}">
                      <a16:colId xmlns:a16="http://schemas.microsoft.com/office/drawing/2014/main" val="20001"/>
                    </a:ext>
                  </a:extLst>
                </a:gridCol>
                <a:gridCol w="1821911">
                  <a:extLst>
                    <a:ext uri="{9D8B030D-6E8A-4147-A177-3AD203B41FA5}">
                      <a16:colId xmlns:a16="http://schemas.microsoft.com/office/drawing/2014/main" val="20002"/>
                    </a:ext>
                  </a:extLst>
                </a:gridCol>
                <a:gridCol w="1821911">
                  <a:extLst>
                    <a:ext uri="{9D8B030D-6E8A-4147-A177-3AD203B41FA5}">
                      <a16:colId xmlns:a16="http://schemas.microsoft.com/office/drawing/2014/main" val="20003"/>
                    </a:ext>
                  </a:extLst>
                </a:gridCol>
                <a:gridCol w="1821911">
                  <a:extLst>
                    <a:ext uri="{9D8B030D-6E8A-4147-A177-3AD203B41FA5}">
                      <a16:colId xmlns:a16="http://schemas.microsoft.com/office/drawing/2014/main" val="20004"/>
                    </a:ext>
                  </a:extLst>
                </a:gridCol>
                <a:gridCol w="1821911">
                  <a:extLst>
                    <a:ext uri="{9D8B030D-6E8A-4147-A177-3AD203B41FA5}">
                      <a16:colId xmlns:a16="http://schemas.microsoft.com/office/drawing/2014/main" val="20005"/>
                    </a:ext>
                  </a:extLst>
                </a:gridCol>
              </a:tblGrid>
              <a:tr h="40569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Outdoor air dry bulb temperature (°C)</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20</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25</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30</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35</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40</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28575"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40569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High pressure side pressure (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MPa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0.84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1.02</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1.03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1.25</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1.23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1.43</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1.42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1.72</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1.62 </a:t>
                      </a:r>
                      <a:r>
                        <a:rPr kumimoji="1" lang="en" altLang="en-US" sz="12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a:ln>
                            <a:noFill/>
                          </a:ln>
                          <a:solidFill>
                            <a:schemeClr val="tx1"/>
                          </a:solidFill>
                          <a:effectLst/>
                          <a:latin typeface="Microsoft YaHei" panose="020B0503020204020204" pitchFamily="34" charset="-122"/>
                          <a:ea typeface="Microsoft YaHei" panose="020B0503020204020204" pitchFamily="34" charset="-122"/>
                        </a:rPr>
                        <a:t>1.96</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12700"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05696">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Low pressure side pressure (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MPa</a:t>
                      </a:r>
                      <a:r>
                        <a:rPr kumimoji="1" lang="en" altLang="zh-CN" sz="1200" b="0" i="0" u="none" strike="noStrike" cap="none" normalizeH="0" baseline="3000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a:t>
                      </a:r>
                    </a:p>
                  </a:txBody>
                  <a:tcPr anchor="ctr" horzOverflow="overflow">
                    <a:lnL w="28575"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0.12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to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0.17</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0.15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0.20</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0.18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0.23</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0.21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0.27</a:t>
                      </a:r>
                    </a:p>
                  </a:txBody>
                  <a:tcPr anchor="ctr" horzOverflow="overflow">
                    <a:lnL w="12700" cap="flat" cmpd="sng" algn="ctr">
                      <a:solidFill>
                        <a:schemeClr val="tx1"/>
                      </a:solidFill>
                      <a:prstDash val="solid"/>
                      <a:miter lim="800000"/>
                      <a:headEnd type="none" w="med" len="med"/>
                      <a:tailEnd type="none" w="med" len="med"/>
                    </a:lnL>
                    <a:lnR w="12700"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folHlink"/>
                        </a:buClr>
                        <a:buSzPct val="60000"/>
                        <a:buFont typeface="Wingdings" panose="05000000000000000000" pitchFamily="2" charset="2"/>
                        <a:buNone/>
                      </a:pP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0.24 </a:t>
                      </a:r>
                      <a:r>
                        <a:rPr kumimoji="1" lang="en" altLang="en-US"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 </a:t>
                      </a:r>
                      <a:r>
                        <a:rPr kumimoji="1" lang="en" altLang="zh-CN" sz="1200" b="0" i="0" u="none" strike="noStrike" cap="none" normalizeH="0" baseline="0" dirty="0">
                          <a:ln>
                            <a:noFill/>
                          </a:ln>
                          <a:solidFill>
                            <a:schemeClr val="tx1"/>
                          </a:solidFill>
                          <a:effectLst/>
                          <a:latin typeface="Microsoft YaHei" panose="020B0503020204020204" pitchFamily="34" charset="-122"/>
                          <a:ea typeface="Microsoft YaHei" panose="020B0503020204020204" pitchFamily="34" charset="-122"/>
                        </a:rPr>
                        <a:t>0.31</a:t>
                      </a:r>
                    </a:p>
                  </a:txBody>
                  <a:tcPr anchor="ctr" horzOverflow="overflow">
                    <a:lnL w="12700" cap="flat" cmpd="sng" algn="ctr">
                      <a:solidFill>
                        <a:schemeClr val="tx1"/>
                      </a:solidFill>
                      <a:prstDash val="solid"/>
                      <a:miter lim="800000"/>
                      <a:headEnd type="none" w="med" len="med"/>
                      <a:tailEnd type="none" w="med" len="med"/>
                    </a:lnL>
                    <a:lnR w="28575" cap="flat" cmpd="sng" algn="ctr">
                      <a:solidFill>
                        <a:schemeClr val="tx1"/>
                      </a:solidFill>
                      <a:prstDash val="solid"/>
                      <a:miter lim="800000"/>
                      <a:headEnd type="none" w="med" len="med"/>
                      <a:tailEnd type="none" w="med" len="med"/>
                    </a:lnR>
                    <a:lnT w="12700" cap="flat" cmpd="sng" algn="ctr">
                      <a:solidFill>
                        <a:schemeClr val="tx1"/>
                      </a:solidFill>
                      <a:prstDash val="solid"/>
                      <a:miter lim="800000"/>
                      <a:headEnd type="none" w="med" len="med"/>
                      <a:tailEnd type="none" w="med" len="med"/>
                    </a:lnT>
                    <a:lnB w="28575" cap="flat" cmpd="sng" algn="ctr">
                      <a:solidFill>
                        <a:schemeClr val="tx1"/>
                      </a:solidFill>
                      <a:prstDash val="solid"/>
                      <a:miter lim="800000"/>
                      <a:headEnd type="none" w="med" len="med"/>
                      <a:tailEnd type="none" w="med" len="med"/>
                    </a:lnB>
                    <a:lnTlToBr>
                      <a:noFill/>
                    </a:lnTlToBr>
                    <a:lnBlToTr>
                      <a:noFill/>
                    </a:lnBlToTr>
                    <a:no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31105405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ox(out)">
                                      <p:cBhvr>
                                        <p:cTn id="7" dur="500"/>
                                        <p:tgtEl>
                                          <p:spTgt spid="9">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9">
                                            <p:txEl>
                                              <p:pRg st="9" end="9"/>
                                            </p:txEl>
                                          </p:spTgt>
                                        </p:tgtEl>
                                        <p:attrNameLst>
                                          <p:attrName>style.visibility</p:attrName>
                                        </p:attrNameLst>
                                      </p:cBhvr>
                                      <p:to>
                                        <p:strVal val="visible"/>
                                      </p:to>
                                    </p:set>
                                    <p:animEffect transition="in" filter="box(out)">
                                      <p:cBhvr>
                                        <p:cTn id="12" dur="500"/>
                                        <p:tgtEl>
                                          <p:spTgt spid="9">
                                            <p:txEl>
                                              <p:pRg st="9" end="9"/>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2" name="camera.wav"/>
                                        </p:tgtEl>
                                      </p:cMediaNode>
                                    </p:audio>
                                  </p:sub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9">
                                            <p:txEl>
                                              <p:pRg st="10" end="10"/>
                                            </p:txEl>
                                          </p:spTgt>
                                        </p:tgtEl>
                                        <p:attrNameLst>
                                          <p:attrName>style.visibility</p:attrName>
                                        </p:attrNameLst>
                                      </p:cBhvr>
                                      <p:to>
                                        <p:strVal val="visible"/>
                                      </p:to>
                                    </p:set>
                                    <p:animEffect transition="in" filter="box(out)">
                                      <p:cBhvr>
                                        <p:cTn id="17" dur="500"/>
                                        <p:tgtEl>
                                          <p:spTgt spid="9">
                                            <p:txEl>
                                              <p:pRg st="10" end="1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Picture 9">
            <a:extLst>
              <a:ext uri="{FF2B5EF4-FFF2-40B4-BE49-F238E27FC236}">
                <a16:creationId xmlns:a16="http://schemas.microsoft.com/office/drawing/2014/main" id="{925A51D5-3DA6-463F-AD9F-FF098016CA1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9085" y="3570398"/>
            <a:ext cx="3500687" cy="263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11">
            <a:extLst>
              <a:ext uri="{FF2B5EF4-FFF2-40B4-BE49-F238E27FC236}">
                <a16:creationId xmlns:a16="http://schemas.microsoft.com/office/drawing/2014/main" id="{745270DF-E56B-4876-BEE3-F3AF0597D0E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1798" y="3570398"/>
            <a:ext cx="3581436" cy="26358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33DC9795-5402-45A9-A988-B580485F2AC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260" y="3570398"/>
            <a:ext cx="3102964" cy="26369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2">
            <a:extLst>
              <a:ext uri="{FF2B5EF4-FFF2-40B4-BE49-F238E27FC236}">
                <a16:creationId xmlns:a16="http://schemas.microsoft.com/office/drawing/2014/main" id="{195A729B-FA04-4D75-8B8A-DD0F54C49C84}"/>
              </a:ext>
            </a:extLst>
          </p:cNvPr>
          <p:cNvSpPr txBox="1">
            <a:spLocks noChangeArrowheads="1"/>
          </p:cNvSpPr>
          <p:nvPr/>
        </p:nvSpPr>
        <p:spPr bwMode="auto">
          <a:xfrm>
            <a:off x="7038285" y="6071293"/>
            <a:ext cx="5177283" cy="6957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 altLang="en-US" sz="1400" dirty="0">
                <a:latin typeface="Microsoft YaHei" panose="020B0503020204020204" pitchFamily="34" charset="-122"/>
                <a:ea typeface="Microsoft YaHei" panose="020B0503020204020204" pitchFamily="34" charset="-122"/>
              </a:rPr>
              <a:t>Refrigerated oil discoloration caused by high temperature</a:t>
            </a:r>
          </a:p>
        </p:txBody>
      </p:sp>
      <p:sp>
        <p:nvSpPr>
          <p:cNvPr id="9" name="文本框 8">
            <a:extLst>
              <a:ext uri="{FF2B5EF4-FFF2-40B4-BE49-F238E27FC236}">
                <a16:creationId xmlns:a16="http://schemas.microsoft.com/office/drawing/2014/main" id="{BA2D1F14-3380-4E2A-8CB6-6B16BBBE3CAA}"/>
              </a:ext>
            </a:extLst>
          </p:cNvPr>
          <p:cNvSpPr txBox="1"/>
          <p:nvPr/>
        </p:nvSpPr>
        <p:spPr>
          <a:xfrm>
            <a:off x="288164" y="1570671"/>
            <a:ext cx="11795669" cy="1384995"/>
          </a:xfrm>
          <a:prstGeom prst="rect">
            <a:avLst/>
          </a:prstGeom>
          <a:noFill/>
        </p:spPr>
        <p:txBody>
          <a:bodyPr wrap="square" rtlCol="0">
            <a:spAutoFit/>
          </a:bodyPr>
          <a:lstStyle/>
          <a:p>
            <a:r>
              <a:rPr lang="en" altLang="en-US" sz="1400" dirty="0">
                <a:latin typeface="微软雅黑" panose="020B0503020204020204" pitchFamily="34" charset="-122"/>
                <a:ea typeface="微软雅黑" panose="020B0503020204020204" pitchFamily="34" charset="-122"/>
              </a:rPr>
              <a:t>Condenser daily maintenance :</a:t>
            </a:r>
            <a:endParaRPr lang="en-US" altLang="zh-CN" sz="1400" dirty="0">
              <a:latin typeface="微软雅黑" panose="020B0503020204020204" pitchFamily="34" charset="-122"/>
              <a:ea typeface="微软雅黑" panose="020B0503020204020204" pitchFamily="34" charset="-122"/>
            </a:endParaRPr>
          </a:p>
          <a:p>
            <a:r>
              <a:rPr lang="en" altLang="en-US" sz="1400" dirty="0">
                <a:latin typeface="微软雅黑" panose="020B0503020204020204" pitchFamily="34" charset="-122"/>
                <a:ea typeface="微软雅黑" panose="020B0503020204020204" pitchFamily="34" charset="-122"/>
              </a:rPr>
              <a:t>Since the condenser transmits the high-temperature and high-pressure gas compressed by the compressor to the air through tube walls and fins to achieve heat dissipation, it is necessary to clean the dust and other foreign objects on the surface of the condenser frequently. If the foreign matter on the surface is not cleaned in time, not only the efficiency of the condenser but also the efficiency of the engine radiator will also be reduced, so the refrigerant cannot be completely liquified and then it is easy to cause the condenser abnormally high temperature and high pressure to eventually cause great damage.</a:t>
            </a:r>
            <a:endParaRPr lang="zh-CN" altLang="en-US" sz="1400" dirty="0">
              <a:latin typeface="微软雅黑" panose="020B0503020204020204" pitchFamily="34" charset="-122"/>
              <a:ea typeface="微软雅黑" panose="020B0503020204020204" pitchFamily="34" charset="-122"/>
            </a:endParaRPr>
          </a:p>
        </p:txBody>
      </p:sp>
      <p:sp>
        <p:nvSpPr>
          <p:cNvPr id="10" name="文本框 3">
            <a:extLst>
              <a:ext uri="{FF2B5EF4-FFF2-40B4-BE49-F238E27FC236}">
                <a16:creationId xmlns:a16="http://schemas.microsoft.com/office/drawing/2014/main" id="{C913AC9D-9E3B-47A3-8EFC-14085F03DFB4}"/>
              </a:ext>
            </a:extLst>
          </p:cNvPr>
          <p:cNvSpPr txBox="1"/>
          <p:nvPr/>
        </p:nvSpPr>
        <p:spPr>
          <a:xfrm>
            <a:off x="446355"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Condenser daily maintenance</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28043801"/>
      </p:ext>
    </p:extLst>
  </p:cSld>
  <p:clrMapOvr>
    <a:masterClrMapping/>
  </p:clrMapOvr>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13">
            <a:extLst>
              <a:ext uri="{FF2B5EF4-FFF2-40B4-BE49-F238E27FC236}">
                <a16:creationId xmlns:a16="http://schemas.microsoft.com/office/drawing/2014/main" id="{E77B2204-671E-41F4-AF06-B4505F0AB9AD}"/>
              </a:ext>
            </a:extLst>
          </p:cNvPr>
          <p:cNvSpPr/>
          <p:nvPr/>
        </p:nvSpPr>
        <p:spPr>
          <a:xfrm>
            <a:off x="7460379" y="4349394"/>
            <a:ext cx="1696085" cy="251460"/>
          </a:xfrm>
          <a:custGeom>
            <a:avLst/>
            <a:gdLst/>
            <a:ahLst/>
            <a:cxnLst/>
            <a:rect l="l" t="t" r="r" b="b"/>
            <a:pathLst>
              <a:path w="1696084" h="251460">
                <a:moveTo>
                  <a:pt x="0" y="251459"/>
                </a:moveTo>
                <a:lnTo>
                  <a:pt x="1696085" y="251459"/>
                </a:lnTo>
                <a:lnTo>
                  <a:pt x="1696085" y="0"/>
                </a:lnTo>
                <a:lnTo>
                  <a:pt x="0" y="0"/>
                </a:lnTo>
                <a:lnTo>
                  <a:pt x="0" y="251459"/>
                </a:lnTo>
                <a:close/>
              </a:path>
            </a:pathLst>
          </a:custGeom>
          <a:solidFill>
            <a:srgbClr val="FFFFFF"/>
          </a:solidFill>
        </p:spPr>
        <p:txBody>
          <a:bodyPr wrap="square" lIns="0" tIns="0" rIns="0" bIns="0" rtlCol="0">
            <a:noAutofit/>
          </a:bodyPr>
          <a:lstStyle/>
          <a:p>
            <a:endParaRPr/>
          </a:p>
        </p:txBody>
      </p:sp>
      <p:sp>
        <p:nvSpPr>
          <p:cNvPr id="6" name="object 14">
            <a:extLst>
              <a:ext uri="{FF2B5EF4-FFF2-40B4-BE49-F238E27FC236}">
                <a16:creationId xmlns:a16="http://schemas.microsoft.com/office/drawing/2014/main" id="{F5D6AA98-2A29-4CC5-8D97-42ABC21218FA}"/>
              </a:ext>
            </a:extLst>
          </p:cNvPr>
          <p:cNvSpPr/>
          <p:nvPr/>
        </p:nvSpPr>
        <p:spPr>
          <a:xfrm>
            <a:off x="9156338" y="4349394"/>
            <a:ext cx="1250696" cy="251460"/>
          </a:xfrm>
          <a:custGeom>
            <a:avLst/>
            <a:gdLst/>
            <a:ahLst/>
            <a:cxnLst/>
            <a:rect l="l" t="t" r="r" b="b"/>
            <a:pathLst>
              <a:path w="1250696" h="251460">
                <a:moveTo>
                  <a:pt x="0" y="251459"/>
                </a:moveTo>
                <a:lnTo>
                  <a:pt x="1250696" y="251459"/>
                </a:lnTo>
                <a:lnTo>
                  <a:pt x="1250696" y="0"/>
                </a:lnTo>
                <a:lnTo>
                  <a:pt x="0" y="0"/>
                </a:lnTo>
                <a:lnTo>
                  <a:pt x="0" y="251459"/>
                </a:lnTo>
                <a:close/>
              </a:path>
            </a:pathLst>
          </a:custGeom>
          <a:solidFill>
            <a:srgbClr val="FFFFFF"/>
          </a:solidFill>
        </p:spPr>
        <p:txBody>
          <a:bodyPr wrap="square" lIns="0" tIns="0" rIns="0" bIns="0" rtlCol="0">
            <a:noAutofit/>
          </a:bodyPr>
          <a:lstStyle/>
          <a:p>
            <a:endParaRPr/>
          </a:p>
        </p:txBody>
      </p:sp>
      <p:sp>
        <p:nvSpPr>
          <p:cNvPr id="7" name="object 15">
            <a:extLst>
              <a:ext uri="{FF2B5EF4-FFF2-40B4-BE49-F238E27FC236}">
                <a16:creationId xmlns:a16="http://schemas.microsoft.com/office/drawing/2014/main" id="{551AB3B0-0AA9-42EB-A5D5-F6534A6A0A73}"/>
              </a:ext>
            </a:extLst>
          </p:cNvPr>
          <p:cNvSpPr/>
          <p:nvPr/>
        </p:nvSpPr>
        <p:spPr>
          <a:xfrm>
            <a:off x="10407034" y="4349394"/>
            <a:ext cx="858316" cy="251460"/>
          </a:xfrm>
          <a:custGeom>
            <a:avLst/>
            <a:gdLst/>
            <a:ahLst/>
            <a:cxnLst/>
            <a:rect l="l" t="t" r="r" b="b"/>
            <a:pathLst>
              <a:path w="858316" h="251460">
                <a:moveTo>
                  <a:pt x="0" y="251459"/>
                </a:moveTo>
                <a:lnTo>
                  <a:pt x="858316" y="251459"/>
                </a:lnTo>
                <a:lnTo>
                  <a:pt x="858316" y="0"/>
                </a:lnTo>
                <a:lnTo>
                  <a:pt x="0" y="0"/>
                </a:lnTo>
                <a:lnTo>
                  <a:pt x="0" y="251459"/>
                </a:lnTo>
                <a:close/>
              </a:path>
            </a:pathLst>
          </a:custGeom>
          <a:solidFill>
            <a:srgbClr val="FFFFFF"/>
          </a:solidFill>
        </p:spPr>
        <p:txBody>
          <a:bodyPr wrap="square" lIns="0" tIns="0" rIns="0" bIns="0" rtlCol="0">
            <a:noAutofit/>
          </a:bodyPr>
          <a:lstStyle/>
          <a:p>
            <a:endParaRPr/>
          </a:p>
        </p:txBody>
      </p:sp>
      <p:sp>
        <p:nvSpPr>
          <p:cNvPr id="8" name="object 16">
            <a:extLst>
              <a:ext uri="{FF2B5EF4-FFF2-40B4-BE49-F238E27FC236}">
                <a16:creationId xmlns:a16="http://schemas.microsoft.com/office/drawing/2014/main" id="{FACBB869-7B2F-4806-B268-79CD5748505D}"/>
              </a:ext>
            </a:extLst>
          </p:cNvPr>
          <p:cNvSpPr/>
          <p:nvPr/>
        </p:nvSpPr>
        <p:spPr>
          <a:xfrm>
            <a:off x="7460379" y="4600855"/>
            <a:ext cx="1696085" cy="411480"/>
          </a:xfrm>
          <a:custGeom>
            <a:avLst/>
            <a:gdLst/>
            <a:ahLst/>
            <a:cxnLst/>
            <a:rect l="l" t="t" r="r" b="b"/>
            <a:pathLst>
              <a:path w="1696084" h="411479">
                <a:moveTo>
                  <a:pt x="0" y="411480"/>
                </a:moveTo>
                <a:lnTo>
                  <a:pt x="1696085" y="411480"/>
                </a:lnTo>
                <a:lnTo>
                  <a:pt x="1696085" y="0"/>
                </a:lnTo>
                <a:lnTo>
                  <a:pt x="0" y="0"/>
                </a:lnTo>
                <a:lnTo>
                  <a:pt x="0" y="411480"/>
                </a:lnTo>
                <a:close/>
              </a:path>
            </a:pathLst>
          </a:custGeom>
          <a:solidFill>
            <a:srgbClr val="FFFFFF"/>
          </a:solidFill>
        </p:spPr>
        <p:txBody>
          <a:bodyPr wrap="square" lIns="0" tIns="0" rIns="0" bIns="0" rtlCol="0">
            <a:noAutofit/>
          </a:bodyPr>
          <a:lstStyle/>
          <a:p>
            <a:endParaRPr/>
          </a:p>
        </p:txBody>
      </p:sp>
      <p:sp>
        <p:nvSpPr>
          <p:cNvPr id="9" name="object 17">
            <a:extLst>
              <a:ext uri="{FF2B5EF4-FFF2-40B4-BE49-F238E27FC236}">
                <a16:creationId xmlns:a16="http://schemas.microsoft.com/office/drawing/2014/main" id="{94AC3F91-27CA-4F65-BDD1-E32F1DEAE719}"/>
              </a:ext>
            </a:extLst>
          </p:cNvPr>
          <p:cNvSpPr/>
          <p:nvPr/>
        </p:nvSpPr>
        <p:spPr>
          <a:xfrm>
            <a:off x="9156338" y="4600855"/>
            <a:ext cx="1250696" cy="411480"/>
          </a:xfrm>
          <a:custGeom>
            <a:avLst/>
            <a:gdLst/>
            <a:ahLst/>
            <a:cxnLst/>
            <a:rect l="l" t="t" r="r" b="b"/>
            <a:pathLst>
              <a:path w="1250696" h="411479">
                <a:moveTo>
                  <a:pt x="0" y="411480"/>
                </a:moveTo>
                <a:lnTo>
                  <a:pt x="1250696" y="411480"/>
                </a:lnTo>
                <a:lnTo>
                  <a:pt x="1250696" y="0"/>
                </a:lnTo>
                <a:lnTo>
                  <a:pt x="0" y="0"/>
                </a:lnTo>
                <a:lnTo>
                  <a:pt x="0" y="411480"/>
                </a:lnTo>
                <a:close/>
              </a:path>
            </a:pathLst>
          </a:custGeom>
          <a:solidFill>
            <a:srgbClr val="FFFFFF"/>
          </a:solidFill>
        </p:spPr>
        <p:txBody>
          <a:bodyPr wrap="square" lIns="0" tIns="0" rIns="0" bIns="0" rtlCol="0">
            <a:noAutofit/>
          </a:bodyPr>
          <a:lstStyle/>
          <a:p>
            <a:endParaRPr/>
          </a:p>
        </p:txBody>
      </p:sp>
      <p:sp>
        <p:nvSpPr>
          <p:cNvPr id="10" name="object 18">
            <a:extLst>
              <a:ext uri="{FF2B5EF4-FFF2-40B4-BE49-F238E27FC236}">
                <a16:creationId xmlns:a16="http://schemas.microsoft.com/office/drawing/2014/main" id="{9D117D97-E411-4514-824F-7A18295EDDDF}"/>
              </a:ext>
            </a:extLst>
          </p:cNvPr>
          <p:cNvSpPr/>
          <p:nvPr/>
        </p:nvSpPr>
        <p:spPr>
          <a:xfrm>
            <a:off x="10407034" y="4600855"/>
            <a:ext cx="858316" cy="1234440"/>
          </a:xfrm>
          <a:custGeom>
            <a:avLst/>
            <a:gdLst/>
            <a:ahLst/>
            <a:cxnLst/>
            <a:rect l="l" t="t" r="r" b="b"/>
            <a:pathLst>
              <a:path w="858316" h="1234439">
                <a:moveTo>
                  <a:pt x="0" y="1234440"/>
                </a:moveTo>
                <a:lnTo>
                  <a:pt x="858316" y="1234440"/>
                </a:lnTo>
                <a:lnTo>
                  <a:pt x="858316" y="0"/>
                </a:lnTo>
                <a:lnTo>
                  <a:pt x="0" y="0"/>
                </a:lnTo>
                <a:lnTo>
                  <a:pt x="0" y="1234440"/>
                </a:lnTo>
                <a:close/>
              </a:path>
            </a:pathLst>
          </a:custGeom>
          <a:solidFill>
            <a:srgbClr val="FFFFFF"/>
          </a:solidFill>
        </p:spPr>
        <p:txBody>
          <a:bodyPr wrap="square" lIns="0" tIns="0" rIns="0" bIns="0" rtlCol="0">
            <a:noAutofit/>
          </a:bodyPr>
          <a:lstStyle/>
          <a:p>
            <a:endParaRPr/>
          </a:p>
        </p:txBody>
      </p:sp>
      <p:sp>
        <p:nvSpPr>
          <p:cNvPr id="11" name="object 19">
            <a:extLst>
              <a:ext uri="{FF2B5EF4-FFF2-40B4-BE49-F238E27FC236}">
                <a16:creationId xmlns:a16="http://schemas.microsoft.com/office/drawing/2014/main" id="{2E02F9FE-990A-47CF-A7C3-0F87E96149AB}"/>
              </a:ext>
            </a:extLst>
          </p:cNvPr>
          <p:cNvSpPr/>
          <p:nvPr/>
        </p:nvSpPr>
        <p:spPr>
          <a:xfrm>
            <a:off x="7460379" y="5012335"/>
            <a:ext cx="1696085" cy="411480"/>
          </a:xfrm>
          <a:custGeom>
            <a:avLst/>
            <a:gdLst/>
            <a:ahLst/>
            <a:cxnLst/>
            <a:rect l="l" t="t" r="r" b="b"/>
            <a:pathLst>
              <a:path w="1696084" h="411479">
                <a:moveTo>
                  <a:pt x="0" y="411480"/>
                </a:moveTo>
                <a:lnTo>
                  <a:pt x="1696085" y="411480"/>
                </a:lnTo>
                <a:lnTo>
                  <a:pt x="1696085" y="0"/>
                </a:lnTo>
                <a:lnTo>
                  <a:pt x="0" y="0"/>
                </a:lnTo>
                <a:lnTo>
                  <a:pt x="0" y="411480"/>
                </a:lnTo>
                <a:close/>
              </a:path>
            </a:pathLst>
          </a:custGeom>
          <a:solidFill>
            <a:srgbClr val="FFFFFF"/>
          </a:solidFill>
        </p:spPr>
        <p:txBody>
          <a:bodyPr wrap="square" lIns="0" tIns="0" rIns="0" bIns="0" rtlCol="0">
            <a:noAutofit/>
          </a:bodyPr>
          <a:lstStyle/>
          <a:p>
            <a:endParaRPr/>
          </a:p>
        </p:txBody>
      </p:sp>
      <p:sp>
        <p:nvSpPr>
          <p:cNvPr id="13" name="object 20">
            <a:extLst>
              <a:ext uri="{FF2B5EF4-FFF2-40B4-BE49-F238E27FC236}">
                <a16:creationId xmlns:a16="http://schemas.microsoft.com/office/drawing/2014/main" id="{51637B29-5C8C-4917-A1C7-2D006813BA46}"/>
              </a:ext>
            </a:extLst>
          </p:cNvPr>
          <p:cNvSpPr/>
          <p:nvPr/>
        </p:nvSpPr>
        <p:spPr>
          <a:xfrm>
            <a:off x="9156338" y="5012335"/>
            <a:ext cx="1250696" cy="411480"/>
          </a:xfrm>
          <a:custGeom>
            <a:avLst/>
            <a:gdLst/>
            <a:ahLst/>
            <a:cxnLst/>
            <a:rect l="l" t="t" r="r" b="b"/>
            <a:pathLst>
              <a:path w="1250696" h="411479">
                <a:moveTo>
                  <a:pt x="0" y="411480"/>
                </a:moveTo>
                <a:lnTo>
                  <a:pt x="1250696" y="411480"/>
                </a:lnTo>
                <a:lnTo>
                  <a:pt x="1250696" y="0"/>
                </a:lnTo>
                <a:lnTo>
                  <a:pt x="0" y="0"/>
                </a:lnTo>
                <a:lnTo>
                  <a:pt x="0" y="411480"/>
                </a:lnTo>
                <a:close/>
              </a:path>
            </a:pathLst>
          </a:custGeom>
          <a:solidFill>
            <a:srgbClr val="FFFFFF"/>
          </a:solidFill>
        </p:spPr>
        <p:txBody>
          <a:bodyPr wrap="square" lIns="0" tIns="0" rIns="0" bIns="0" rtlCol="0">
            <a:noAutofit/>
          </a:bodyPr>
          <a:lstStyle/>
          <a:p>
            <a:endParaRPr/>
          </a:p>
        </p:txBody>
      </p:sp>
      <p:sp>
        <p:nvSpPr>
          <p:cNvPr id="14" name="object 21">
            <a:extLst>
              <a:ext uri="{FF2B5EF4-FFF2-40B4-BE49-F238E27FC236}">
                <a16:creationId xmlns:a16="http://schemas.microsoft.com/office/drawing/2014/main" id="{3489E361-FB90-44FC-8351-C9E0CB1DA09D}"/>
              </a:ext>
            </a:extLst>
          </p:cNvPr>
          <p:cNvSpPr/>
          <p:nvPr/>
        </p:nvSpPr>
        <p:spPr>
          <a:xfrm>
            <a:off x="7460379" y="5423814"/>
            <a:ext cx="1696085" cy="411479"/>
          </a:xfrm>
          <a:custGeom>
            <a:avLst/>
            <a:gdLst/>
            <a:ahLst/>
            <a:cxnLst/>
            <a:rect l="l" t="t" r="r" b="b"/>
            <a:pathLst>
              <a:path w="1696084" h="411479">
                <a:moveTo>
                  <a:pt x="0" y="411479"/>
                </a:moveTo>
                <a:lnTo>
                  <a:pt x="1696085" y="411479"/>
                </a:lnTo>
                <a:lnTo>
                  <a:pt x="1696085" y="0"/>
                </a:lnTo>
                <a:lnTo>
                  <a:pt x="0" y="0"/>
                </a:lnTo>
                <a:lnTo>
                  <a:pt x="0" y="411479"/>
                </a:lnTo>
                <a:close/>
              </a:path>
            </a:pathLst>
          </a:custGeom>
          <a:solidFill>
            <a:srgbClr val="FFFFFF"/>
          </a:solidFill>
        </p:spPr>
        <p:txBody>
          <a:bodyPr wrap="square" lIns="0" tIns="0" rIns="0" bIns="0" rtlCol="0">
            <a:noAutofit/>
          </a:bodyPr>
          <a:lstStyle/>
          <a:p>
            <a:endParaRPr/>
          </a:p>
        </p:txBody>
      </p:sp>
      <p:sp>
        <p:nvSpPr>
          <p:cNvPr id="15" name="object 22">
            <a:extLst>
              <a:ext uri="{FF2B5EF4-FFF2-40B4-BE49-F238E27FC236}">
                <a16:creationId xmlns:a16="http://schemas.microsoft.com/office/drawing/2014/main" id="{A1E1EBA7-FC07-41F9-BCF9-CC97EADEBE91}"/>
              </a:ext>
            </a:extLst>
          </p:cNvPr>
          <p:cNvSpPr/>
          <p:nvPr/>
        </p:nvSpPr>
        <p:spPr>
          <a:xfrm>
            <a:off x="9156338" y="5423814"/>
            <a:ext cx="1250696" cy="411479"/>
          </a:xfrm>
          <a:custGeom>
            <a:avLst/>
            <a:gdLst/>
            <a:ahLst/>
            <a:cxnLst/>
            <a:rect l="l" t="t" r="r" b="b"/>
            <a:pathLst>
              <a:path w="1250696" h="411479">
                <a:moveTo>
                  <a:pt x="0" y="411479"/>
                </a:moveTo>
                <a:lnTo>
                  <a:pt x="1250696" y="411479"/>
                </a:lnTo>
                <a:lnTo>
                  <a:pt x="1250696" y="0"/>
                </a:lnTo>
                <a:lnTo>
                  <a:pt x="0" y="0"/>
                </a:lnTo>
                <a:lnTo>
                  <a:pt x="0" y="411479"/>
                </a:lnTo>
                <a:close/>
              </a:path>
            </a:pathLst>
          </a:custGeom>
          <a:solidFill>
            <a:srgbClr val="FFFFFF"/>
          </a:solidFill>
        </p:spPr>
        <p:txBody>
          <a:bodyPr wrap="square" lIns="0" tIns="0" rIns="0" bIns="0" rtlCol="0">
            <a:noAutofit/>
          </a:bodyPr>
          <a:lstStyle/>
          <a:p>
            <a:endParaRPr/>
          </a:p>
        </p:txBody>
      </p:sp>
      <p:graphicFrame>
        <p:nvGraphicFramePr>
          <p:cNvPr id="16" name="object 32">
            <a:extLst>
              <a:ext uri="{FF2B5EF4-FFF2-40B4-BE49-F238E27FC236}">
                <a16:creationId xmlns:a16="http://schemas.microsoft.com/office/drawing/2014/main" id="{E0C84213-801E-45B0-9634-C8938C957EA5}"/>
              </a:ext>
            </a:extLst>
          </p:cNvPr>
          <p:cNvGraphicFramePr>
            <a:graphicFrameLocks noGrp="1"/>
          </p:cNvGraphicFramePr>
          <p:nvPr>
            <p:extLst>
              <p:ext uri="{D42A27DB-BD31-4B8C-83A1-F6EECF244321}">
                <p14:modId xmlns:p14="http://schemas.microsoft.com/office/powerpoint/2010/main" val="3822259488"/>
              </p:ext>
            </p:extLst>
          </p:nvPr>
        </p:nvGraphicFramePr>
        <p:xfrm>
          <a:off x="7158273" y="4080357"/>
          <a:ext cx="5033727" cy="1744541"/>
        </p:xfrm>
        <a:graphic>
          <a:graphicData uri="http://schemas.openxmlformats.org/drawingml/2006/table">
            <a:tbl>
              <a:tblPr firstRow="1" bandRow="1">
                <a:tableStyleId>{2D5ABB26-0587-4C30-8999-92F81FD0307C}</a:tableStyleId>
              </a:tblPr>
              <a:tblGrid>
                <a:gridCol w="1992877">
                  <a:extLst>
                    <a:ext uri="{9D8B030D-6E8A-4147-A177-3AD203B41FA5}">
                      <a16:colId xmlns:a16="http://schemas.microsoft.com/office/drawing/2014/main" val="20000"/>
                    </a:ext>
                  </a:extLst>
                </a:gridCol>
                <a:gridCol w="1589053">
                  <a:extLst>
                    <a:ext uri="{9D8B030D-6E8A-4147-A177-3AD203B41FA5}">
                      <a16:colId xmlns:a16="http://schemas.microsoft.com/office/drawing/2014/main" val="20002"/>
                    </a:ext>
                  </a:extLst>
                </a:gridCol>
                <a:gridCol w="1451797">
                  <a:extLst>
                    <a:ext uri="{9D8B030D-6E8A-4147-A177-3AD203B41FA5}">
                      <a16:colId xmlns:a16="http://schemas.microsoft.com/office/drawing/2014/main" val="20004"/>
                    </a:ext>
                  </a:extLst>
                </a:gridCol>
              </a:tblGrid>
              <a:tr h="199679">
                <a:tc>
                  <a:txBody>
                    <a:bodyPr/>
                    <a:lstStyle/>
                    <a:p>
                      <a:pPr marL="635" algn="ctr">
                        <a:lnSpc>
                          <a:spcPct val="100000"/>
                        </a:lnSpc>
                      </a:pPr>
                      <a:r>
                        <a:rPr sz="1000" b="1" dirty="0">
                          <a:latin typeface="Microsoft YaHei" panose="020B0503020204020204" pitchFamily="34" charset="-122"/>
                          <a:ea typeface="Microsoft YaHei" panose="020B0503020204020204" pitchFamily="34" charset="-122"/>
                          <a:cs typeface="Microsoft JhengHei"/>
                        </a:rPr>
                        <a:t>Fault type</a:t>
                      </a:r>
                      <a:endParaRPr sz="1000" dirty="0">
                        <a:latin typeface="Microsoft YaHei" panose="020B0503020204020204" pitchFamily="34" charset="-122"/>
                        <a:ea typeface="Microsoft YaHei" panose="020B0503020204020204" pitchFamily="34" charset="-122"/>
                        <a:cs typeface="Microsoft JhengHei"/>
                      </a:endParaRPr>
                    </a:p>
                  </a:txBody>
                  <a:tcPr marL="0" marR="0" marT="0" marB="0" anchor="ctr">
                    <a:lnL w="12700">
                      <a:solidFill>
                        <a:srgbClr val="000000"/>
                      </a:solidFill>
                      <a:prstDash val="solid"/>
                    </a:lnL>
                    <a:lnR w="12700" cap="flat" cmpd="sng" algn="ctr">
                      <a:solidFill>
                        <a:srgbClr val="000000"/>
                      </a:solidFill>
                      <a:prstDash val="solid"/>
                      <a:round/>
                      <a:headEnd type="none" w="med" len="med"/>
                      <a:tailEnd type="none" w="med" len="med"/>
                    </a:lnR>
                    <a:lnT w="12700">
                      <a:solidFill>
                        <a:srgbClr val="000000"/>
                      </a:solidFill>
                      <a:prstDash val="solid"/>
                    </a:lnT>
                    <a:lnB w="12700">
                      <a:solidFill>
                        <a:srgbClr val="000000"/>
                      </a:solidFill>
                      <a:prstDash val="solid"/>
                    </a:lnB>
                  </a:tcPr>
                </a:tc>
                <a:tc>
                  <a:txBody>
                    <a:bodyPr/>
                    <a:lstStyle/>
                    <a:p>
                      <a:pPr marL="284480" algn="l">
                        <a:lnSpc>
                          <a:spcPct val="100000"/>
                        </a:lnSpc>
                      </a:pPr>
                      <a:r>
                        <a:rPr lang="en-US" sz="1000" b="1" dirty="0">
                          <a:latin typeface="Microsoft YaHei" panose="020B0503020204020204" pitchFamily="34" charset="-122"/>
                          <a:ea typeface="Microsoft YaHei" panose="020B0503020204020204" pitchFamily="34" charset="-122"/>
                          <a:cs typeface="Microsoft JhengHei"/>
                        </a:rPr>
                        <a:t>C</a:t>
                      </a:r>
                      <a:r>
                        <a:rPr sz="1000" b="1" dirty="0">
                          <a:latin typeface="Microsoft YaHei" panose="020B0503020204020204" pitchFamily="34" charset="-122"/>
                          <a:ea typeface="Microsoft YaHei" panose="020B0503020204020204" pitchFamily="34" charset="-122"/>
                          <a:cs typeface="Microsoft JhengHei"/>
                        </a:rPr>
                        <a:t>onsequences</a:t>
                      </a:r>
                      <a:endParaRPr sz="1000" dirty="0">
                        <a:latin typeface="Microsoft YaHei" panose="020B0503020204020204" pitchFamily="34" charset="-122"/>
                        <a:ea typeface="Microsoft YaHei" panose="020B0503020204020204" pitchFamily="34" charset="-122"/>
                        <a:cs typeface="Microsoft JhengHei"/>
                      </a:endParaRPr>
                    </a:p>
                  </a:txBody>
                  <a:tcPr marL="0" marR="0"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a:solidFill>
                        <a:srgbClr val="000000"/>
                      </a:solidFill>
                      <a:prstDash val="solid"/>
                    </a:lnT>
                    <a:lnB w="12700" cap="flat" cmpd="sng" algn="ctr">
                      <a:solidFill>
                        <a:srgbClr val="000000"/>
                      </a:solidFill>
                      <a:prstDash val="solid"/>
                      <a:round/>
                      <a:headEnd type="none" w="med" len="med"/>
                      <a:tailEnd type="none" w="med" len="med"/>
                    </a:lnB>
                  </a:tcPr>
                </a:tc>
                <a:tc>
                  <a:txBody>
                    <a:bodyPr/>
                    <a:lstStyle/>
                    <a:p>
                      <a:pPr marL="154940" algn="l">
                        <a:lnSpc>
                          <a:spcPct val="100000"/>
                        </a:lnSpc>
                      </a:pPr>
                      <a:r>
                        <a:rPr lang="en-US" sz="1000" b="1" dirty="0">
                          <a:latin typeface="Microsoft YaHei" panose="020B0503020204020204" pitchFamily="34" charset="-122"/>
                          <a:ea typeface="Microsoft YaHei" panose="020B0503020204020204" pitchFamily="34" charset="-122"/>
                          <a:cs typeface="Microsoft JhengHei"/>
                        </a:rPr>
                        <a:t>        R</a:t>
                      </a:r>
                      <a:r>
                        <a:rPr sz="1000" b="1" dirty="0">
                          <a:latin typeface="Microsoft YaHei" panose="020B0503020204020204" pitchFamily="34" charset="-122"/>
                          <a:ea typeface="Microsoft YaHei" panose="020B0503020204020204" pitchFamily="34" charset="-122"/>
                          <a:cs typeface="Microsoft JhengHei"/>
                        </a:rPr>
                        <a:t>emedy</a:t>
                      </a:r>
                      <a:endParaRPr sz="1000" dirty="0">
                        <a:latin typeface="Microsoft YaHei" panose="020B0503020204020204" pitchFamily="34" charset="-122"/>
                        <a:ea typeface="Microsoft YaHei" panose="020B0503020204020204" pitchFamily="34" charset="-122"/>
                        <a:cs typeface="Microsoft JhengHei"/>
                      </a:endParaRPr>
                    </a:p>
                  </a:txBody>
                  <a:tcPr marL="0" marR="0" marT="0" marB="0" anchor="ctr">
                    <a:lnL w="12700" cap="flat" cmpd="sng" algn="ctr">
                      <a:solidFill>
                        <a:srgbClr val="000000"/>
                      </a:solidFill>
                      <a:prstDash val="solid"/>
                      <a:round/>
                      <a:headEnd type="none" w="med" len="med"/>
                      <a:tailEnd type="none" w="med" len="med"/>
                    </a:lnL>
                    <a:lnR w="12700">
                      <a:solidFill>
                        <a:srgbClr val="000000"/>
                      </a:solidFill>
                      <a:prstDash val="solid"/>
                    </a:lnR>
                    <a:lnT w="12700">
                      <a:solidFill>
                        <a:srgbClr val="000000"/>
                      </a:solidFill>
                      <a:prstDash val="solid"/>
                    </a:lnT>
                    <a:lnB w="1270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421326">
                <a:tc>
                  <a:txBody>
                    <a:bodyPr/>
                    <a:lstStyle/>
                    <a:p>
                      <a:pPr marL="85725" algn="l">
                        <a:lnSpc>
                          <a:spcPct val="100000"/>
                        </a:lnSpc>
                      </a:pPr>
                      <a:r>
                        <a:rPr sz="1000" dirty="0">
                          <a:latin typeface="Microsoft YaHei" panose="020B0503020204020204" pitchFamily="34" charset="-122"/>
                          <a:ea typeface="Microsoft YaHei" panose="020B0503020204020204" pitchFamily="34" charset="-122"/>
                          <a:cs typeface="微软雅黑"/>
                        </a:rPr>
                        <a:t>① The inside of the warm air core </a:t>
                      </a:r>
                      <a:r>
                        <a:rPr sz="1000" spc="0" dirty="0">
                          <a:latin typeface="Microsoft YaHei" panose="020B0503020204020204" pitchFamily="34" charset="-122"/>
                          <a:ea typeface="Microsoft YaHei" panose="020B0503020204020204" pitchFamily="34" charset="-122"/>
                          <a:cs typeface="微软雅黑"/>
                        </a:rPr>
                        <a:t>is blocked</a:t>
                      </a:r>
                      <a:endParaRPr sz="10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marR="82550" algn="l">
                        <a:lnSpc>
                          <a:spcPct val="100200"/>
                        </a:lnSpc>
                      </a:pPr>
                      <a:r>
                        <a:rPr sz="1000" dirty="0" err="1">
                          <a:latin typeface="Microsoft YaHei" panose="020B0503020204020204" pitchFamily="34" charset="-122"/>
                          <a:ea typeface="Microsoft YaHei" panose="020B0503020204020204" pitchFamily="34" charset="-122"/>
                          <a:cs typeface="微软雅黑"/>
                        </a:rPr>
                        <a:t>unable </a:t>
                      </a:r>
                      <a:r>
                        <a:rPr sz="1000" spc="0" dirty="0" err="1">
                          <a:latin typeface="Microsoft YaHei" panose="020B0503020204020204" pitchFamily="34" charset="-122"/>
                          <a:ea typeface="Microsoft YaHei" panose="020B0503020204020204" pitchFamily="34" charset="-122"/>
                          <a:cs typeface="微软雅黑"/>
                        </a:rPr>
                        <a:t>to form fluid circulation</a:t>
                      </a:r>
                      <a:r>
                        <a:rPr sz="1000" spc="0" dirty="0">
                          <a:latin typeface="Microsoft YaHei" panose="020B0503020204020204" pitchFamily="34" charset="-122"/>
                          <a:ea typeface="Microsoft YaHei" panose="020B0503020204020204" pitchFamily="34" charset="-122"/>
                          <a:cs typeface="微软雅黑"/>
                        </a:rPr>
                        <a:t> </a:t>
                      </a:r>
                      <a:r>
                        <a:rPr sz="1000" spc="0" dirty="0" err="1">
                          <a:latin typeface="Microsoft YaHei" panose="020B0503020204020204" pitchFamily="34" charset="-122"/>
                          <a:ea typeface="Microsoft YaHei" panose="020B0503020204020204" pitchFamily="34" charset="-122"/>
                          <a:cs typeface="微软雅黑"/>
                        </a:rPr>
                        <a:t>no heating</a:t>
                      </a:r>
                      <a:endParaRPr sz="1000" dirty="0">
                        <a:latin typeface="Microsoft YaHei" panose="020B0503020204020204" pitchFamily="34" charset="-122"/>
                        <a:ea typeface="Microsoft YaHei" panose="020B0503020204020204" pitchFamily="34" charset="-122"/>
                        <a:cs typeface="微软雅黑"/>
                      </a:endParaRPr>
                    </a:p>
                  </a:txBody>
                  <a:tcPr marL="0" marR="0" marT="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3">
                  <a:txBody>
                    <a:bodyPr/>
                    <a:lstStyle/>
                    <a:p>
                      <a:pPr marL="86360" marR="88265" algn="l">
                        <a:lnSpc>
                          <a:spcPct val="100000"/>
                        </a:lnSpc>
                      </a:pPr>
                      <a:r>
                        <a:rPr sz="1000" dirty="0">
                          <a:latin typeface="Microsoft YaHei" panose="020B0503020204020204" pitchFamily="34" charset="-122"/>
                          <a:ea typeface="Microsoft YaHei" panose="020B0503020204020204" pitchFamily="34" charset="-122"/>
                          <a:cs typeface="微软雅黑"/>
                        </a:rPr>
                        <a:t>Replace the warm air core and clean the big </a:t>
                      </a:r>
                      <a:r>
                        <a:rPr sz="1000" spc="-5" dirty="0">
                          <a:latin typeface="Microsoft YaHei" panose="020B0503020204020204" pitchFamily="34" charset="-122"/>
                          <a:ea typeface="Microsoft YaHei" panose="020B0503020204020204" pitchFamily="34" charset="-122"/>
                          <a:cs typeface="微软雅黑"/>
                        </a:rPr>
                        <a:t>cycle.</a:t>
                      </a:r>
                      <a:endParaRPr sz="1000" dirty="0">
                        <a:latin typeface="Microsoft YaHei" panose="020B0503020204020204" pitchFamily="34" charset="-122"/>
                        <a:ea typeface="Microsoft YaHei" panose="020B0503020204020204" pitchFamily="34" charset="-122"/>
                        <a:cs typeface="微软雅黑"/>
                      </a:endParaRPr>
                    </a:p>
                  </a:txBody>
                  <a:tcPr marL="0" marR="0" marT="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extLst>
                  <a:ext uri="{0D108BD9-81ED-4DB2-BD59-A6C34878D82A}">
                    <a16:rowId xmlns:a16="http://schemas.microsoft.com/office/drawing/2014/main" val="10002"/>
                  </a:ext>
                </a:extLst>
              </a:tr>
              <a:tr h="561768">
                <a:tc>
                  <a:txBody>
                    <a:bodyPr/>
                    <a:lstStyle/>
                    <a:p>
                      <a:pPr marL="85725" marR="124460" algn="l">
                        <a:lnSpc>
                          <a:spcPct val="100000"/>
                        </a:lnSpc>
                      </a:pPr>
                      <a:r>
                        <a:rPr sz="1000" dirty="0">
                          <a:latin typeface="Microsoft YaHei" panose="020B0503020204020204" pitchFamily="34" charset="-122"/>
                          <a:ea typeface="Microsoft YaHei" panose="020B0503020204020204" pitchFamily="34" charset="-122"/>
                          <a:cs typeface="微软雅黑"/>
                        </a:rPr>
                        <a:t>② Failure to use the correct </a:t>
                      </a:r>
                      <a:r>
                        <a:rPr sz="1000" spc="-15" dirty="0">
                          <a:latin typeface="Microsoft YaHei" panose="020B0503020204020204" pitchFamily="34" charset="-122"/>
                          <a:ea typeface="Microsoft YaHei" panose="020B0503020204020204" pitchFamily="34" charset="-122"/>
                          <a:cs typeface="微软雅黑"/>
                        </a:rPr>
                        <a:t>antifreeze </a:t>
                      </a:r>
                      <a:r>
                        <a:rPr sz="1000" spc="0" dirty="0">
                          <a:latin typeface="Microsoft YaHei" panose="020B0503020204020204" pitchFamily="34" charset="-122"/>
                          <a:ea typeface="Microsoft YaHei" panose="020B0503020204020204" pitchFamily="34" charset="-122"/>
                          <a:cs typeface="微软雅黑"/>
                        </a:rPr>
                        <a:t>, resulting in internal corrosion leakage</a:t>
                      </a:r>
                      <a:endParaRPr sz="10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gn="l">
                        <a:lnSpc>
                          <a:spcPct val="100000"/>
                        </a:lnSpc>
                      </a:pPr>
                      <a:r>
                        <a:rPr sz="1000" dirty="0">
                          <a:latin typeface="Microsoft YaHei" panose="020B0503020204020204" pitchFamily="34" charset="-122"/>
                          <a:ea typeface="Microsoft YaHei" panose="020B0503020204020204" pitchFamily="34" charset="-122"/>
                          <a:cs typeface="微软雅黑"/>
                        </a:rPr>
                        <a:t>no heating</a:t>
                      </a:r>
                    </a:p>
                  </a:txBody>
                  <a:tcPr marL="0" marR="0" marT="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r h="561768">
                <a:tc>
                  <a:txBody>
                    <a:bodyPr/>
                    <a:lstStyle/>
                    <a:p>
                      <a:pPr marL="85725" marR="124460" algn="l">
                        <a:lnSpc>
                          <a:spcPct val="100000"/>
                        </a:lnSpc>
                      </a:pPr>
                      <a:r>
                        <a:rPr sz="1000" dirty="0">
                          <a:latin typeface="Microsoft YaHei" panose="020B0503020204020204" pitchFamily="34" charset="-122"/>
                          <a:ea typeface="Microsoft YaHei" panose="020B0503020204020204" pitchFamily="34" charset="-122"/>
                          <a:cs typeface="微软雅黑"/>
                        </a:rPr>
                        <a:t>③The system has its own foreign matter </a:t>
                      </a:r>
                      <a:r>
                        <a:rPr sz="1000" spc="0" dirty="0">
                          <a:latin typeface="Microsoft YaHei" panose="020B0503020204020204" pitchFamily="34" charset="-122"/>
                          <a:ea typeface="Microsoft YaHei" panose="020B0503020204020204" pitchFamily="34" charset="-122"/>
                          <a:cs typeface="微软雅黑"/>
                        </a:rPr>
                        <a:t>, which leads to leaking of the heater core</a:t>
                      </a:r>
                      <a:endParaRPr sz="10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86360" algn="l">
                        <a:lnSpc>
                          <a:spcPct val="100000"/>
                        </a:lnSpc>
                      </a:pPr>
                      <a:r>
                        <a:rPr sz="1000" dirty="0">
                          <a:latin typeface="Microsoft YaHei" panose="020B0503020204020204" pitchFamily="34" charset="-122"/>
                          <a:ea typeface="Microsoft YaHei" panose="020B0503020204020204" pitchFamily="34" charset="-122"/>
                          <a:cs typeface="微软雅黑"/>
                        </a:rPr>
                        <a:t>no heating</a:t>
                      </a:r>
                    </a:p>
                  </a:txBody>
                  <a:tcPr marL="0" marR="0" marT="0" marB="0" anchor="ctr">
                    <a:lnL w="12700" cap="flat" cmpd="sng" algn="ctr">
                      <a:solidFill>
                        <a:srgbClr val="000000"/>
                      </a:solidFill>
                      <a:prstDash val="solid"/>
                      <a:round/>
                      <a:headEnd type="none" w="med" len="med"/>
                      <a:tailEnd type="none" w="med" len="med"/>
                    </a:lnL>
                    <a:lnR w="12700">
                      <a:solidFill>
                        <a:srgbClr val="000000"/>
                      </a:solidFill>
                      <a:prstDash val="solid"/>
                    </a:lnR>
                    <a:lnT w="12700" cap="flat" cmpd="sng" algn="ctr">
                      <a:solidFill>
                        <a:srgbClr val="000000"/>
                      </a:solidFill>
                      <a:prstDash val="solid"/>
                      <a:round/>
                      <a:headEnd type="none" w="med" len="med"/>
                      <a:tailEnd type="none" w="med" len="med"/>
                    </a:lnT>
                    <a:lnB w="12700">
                      <a:solidFill>
                        <a:srgbClr val="000000"/>
                      </a:solidFill>
                      <a:prstDash val="solid"/>
                    </a:lnB>
                  </a:tcPr>
                </a:tc>
                <a:tc vMerge="1">
                  <a:txBody>
                    <a:bodyPr/>
                    <a:lstStyle/>
                    <a:p>
                      <a:endParaRPr/>
                    </a:p>
                  </a:txBody>
                  <a:tcPr marL="0" marR="0" marT="0" marB="0">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4"/>
                  </a:ext>
                </a:extLst>
              </a:tr>
            </a:tbl>
          </a:graphicData>
        </a:graphic>
      </p:graphicFrame>
      <p:sp>
        <p:nvSpPr>
          <p:cNvPr id="17" name="文本框 16">
            <a:extLst>
              <a:ext uri="{FF2B5EF4-FFF2-40B4-BE49-F238E27FC236}">
                <a16:creationId xmlns:a16="http://schemas.microsoft.com/office/drawing/2014/main" id="{8C12366A-0FD5-4025-A706-7AF5709DFA48}"/>
              </a:ext>
            </a:extLst>
          </p:cNvPr>
          <p:cNvSpPr txBox="1"/>
          <p:nvPr/>
        </p:nvSpPr>
        <p:spPr>
          <a:xfrm>
            <a:off x="355133" y="1494389"/>
            <a:ext cx="6919121" cy="3539430"/>
          </a:xfrm>
          <a:prstGeom prst="rect">
            <a:avLst/>
          </a:prstGeom>
          <a:noFill/>
        </p:spPr>
        <p:txBody>
          <a:bodyPr wrap="square" rtlCol="0">
            <a:spAutoFit/>
          </a:bodyPr>
          <a:lstStyle/>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1. Three functions of antifreeze</a:t>
            </a:r>
          </a:p>
          <a:p>
            <a:pPr marL="171450" indent="-1714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Anti-boiling in summer, anti-freezing in winter, anti-corrosion and anti-scaling</a:t>
            </a:r>
          </a:p>
          <a:p>
            <a:pPr marL="171450" indent="-1714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2. The replacement cycle of antifreeze:</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The general replacement cycle is </a:t>
            </a:r>
            <a:r>
              <a:rPr lang="en-US" altLang="en-US" sz="1400" dirty="0">
                <a:latin typeface="微软雅黑" panose="020B0503020204020204" pitchFamily="34" charset="-122"/>
                <a:ea typeface="微软雅黑" panose="020B0503020204020204" pitchFamily="34" charset="-122"/>
                <a:cs typeface="Times New Roman" panose="02020603050405020304" pitchFamily="18" charset="0"/>
              </a:rPr>
              <a:t>necessary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every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2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years or every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4000</a:t>
            </a: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h</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whichever comes first.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For reference only, please refer to the antifreeze manual or vehicle maintenance manual for the specific replacement cycle</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a:t>
            </a:r>
          </a:p>
          <a:p>
            <a:pPr marL="171450" indent="-171450">
              <a:buFont typeface="Arial" panose="020B0604020202020204" pitchFamily="34" charset="0"/>
              <a:buChar char="•"/>
            </a:pPr>
            <a:endParaRPr lang="en"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3.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The type of antifreeze used:</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Please use antifreeze that does not contain aminophosphoric acid.</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zh-CN" sz="1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 altLang="en-US" sz="1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Antifreeze fluid containing aminophosphoric acid series will corrode the heating element, so it is strictly prohibited to use</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p>
          <a:p>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4. </a:t>
            </a:r>
            <a:r>
              <a:rPr lang="en" altLang="en-US" sz="1400" dirty="0">
                <a:solidFill>
                  <a:srgbClr val="FFC000"/>
                </a:solidFill>
                <a:latin typeface="微软雅黑" panose="020B0503020204020204" pitchFamily="34" charset="-122"/>
                <a:ea typeface="微软雅黑" panose="020B0503020204020204" pitchFamily="34" charset="-122"/>
              </a:rPr>
              <a:t>Concentration and method </a:t>
            </a:r>
            <a:endParaRPr lang="en-US" altLang="zh-CN" sz="1400" dirty="0">
              <a:solidFill>
                <a:srgbClr val="FFC000"/>
              </a:solidFill>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rPr>
              <a:t>Please refer to the vehicle maintenance manual. </a:t>
            </a:r>
            <a:endParaRPr lang="en-US" altLang="zh-CN" sz="1400" dirty="0">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D0A28FA3-B1DE-416C-8F7C-2E3AB0C73C74}"/>
              </a:ext>
            </a:extLst>
          </p:cNvPr>
          <p:cNvSpPr txBox="1"/>
          <p:nvPr/>
        </p:nvSpPr>
        <p:spPr>
          <a:xfrm>
            <a:off x="355133" y="5446556"/>
            <a:ext cx="11656586" cy="1600438"/>
          </a:xfrm>
          <a:prstGeom prst="rect">
            <a:avLst/>
          </a:prstGeom>
          <a:noFill/>
        </p:spPr>
        <p:txBody>
          <a:bodyPr wrap="square" rtlCol="0">
            <a:spAutoFit/>
          </a:bodyPr>
          <a:lstStyle/>
          <a:p>
            <a:r>
              <a:rPr lang="en" altLang="en-US" sz="1400" dirty="0">
                <a:latin typeface="微软雅黑" panose="020B0503020204020204" pitchFamily="34" charset="-122"/>
                <a:ea typeface="微软雅黑" panose="020B0503020204020204" pitchFamily="34" charset="-122"/>
              </a:rPr>
              <a:t>Notice:</a:t>
            </a:r>
          </a:p>
          <a:p>
            <a:endParaRPr lang="en-US" altLang="zh-CN" sz="1400" dirty="0">
              <a:latin typeface="微软雅黑" panose="020B0503020204020204" pitchFamily="34" charset="-122"/>
              <a:ea typeface="微软雅黑" panose="020B0503020204020204" pitchFamily="34" charset="-122"/>
            </a:endParaRPr>
          </a:p>
          <a:p>
            <a:pPr marL="171450" indent="-1714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rPr>
              <a:t>When the engine shows lack of coolant, be sure to add antifreeze of the same brand or use pure water for temporary response </a:t>
            </a:r>
            <a:r>
              <a:rPr lang="en" altLang="zh-CN" sz="1400" dirty="0">
                <a:latin typeface="微软雅黑" panose="020B0503020204020204" pitchFamily="34" charset="-122"/>
                <a:ea typeface="微软雅黑" panose="020B0503020204020204" pitchFamily="34" charset="-122"/>
              </a:rPr>
              <a:t>(</a:t>
            </a:r>
            <a:r>
              <a:rPr lang="en" altLang="en-US" sz="1400" dirty="0">
                <a:latin typeface="微软雅黑" panose="020B0503020204020204" pitchFamily="34" charset="-122"/>
                <a:ea typeface="微软雅黑" panose="020B0503020204020204" pitchFamily="34" charset="-122"/>
              </a:rPr>
              <a:t>note that when the ambient temperature is below zero, you must add antifreeze of the same brand to the vehicle to prevent freezing and cracking of the engine water tank</a:t>
            </a:r>
            <a:r>
              <a:rPr lang="en" altLang="zh-CN" sz="1400" dirty="0">
                <a:latin typeface="微软雅黑" panose="020B0503020204020204" pitchFamily="34" charset="-122"/>
                <a:ea typeface="微软雅黑" panose="020B0503020204020204" pitchFamily="34" charset="-122"/>
              </a:rPr>
              <a:t>).</a:t>
            </a:r>
          </a:p>
          <a:p>
            <a:pPr marL="171450" indent="-1714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rPr>
              <a:t>Absolute prohibition of the use of water containing minerals such as tap water, river water, and sea water.</a:t>
            </a:r>
            <a:endParaRPr lang="en-US" altLang="zh-CN" sz="1400" dirty="0">
              <a:latin typeface="微软雅黑" panose="020B0503020204020204" pitchFamily="34" charset="-122"/>
              <a:ea typeface="微软雅黑" panose="020B0503020204020204" pitchFamily="34" charset="-122"/>
            </a:endParaRPr>
          </a:p>
          <a:p>
            <a:endParaRPr lang="zh-CN" altLang="en-US" sz="1400" dirty="0"/>
          </a:p>
        </p:txBody>
      </p:sp>
      <p:sp>
        <p:nvSpPr>
          <p:cNvPr id="19" name="object 23">
            <a:extLst>
              <a:ext uri="{FF2B5EF4-FFF2-40B4-BE49-F238E27FC236}">
                <a16:creationId xmlns:a16="http://schemas.microsoft.com/office/drawing/2014/main" id="{F2ED3DD6-0669-4A2C-B202-0E3D36D7E785}"/>
              </a:ext>
            </a:extLst>
          </p:cNvPr>
          <p:cNvSpPr/>
          <p:nvPr/>
        </p:nvSpPr>
        <p:spPr>
          <a:xfrm>
            <a:off x="7158273" y="1969214"/>
            <a:ext cx="1659636" cy="441960"/>
          </a:xfrm>
          <a:prstGeom prst="rect">
            <a:avLst/>
          </a:prstGeom>
          <a:blipFill>
            <a:blip r:embed="rId2" cstate="print"/>
            <a:stretch>
              <a:fillRect/>
            </a:stretch>
          </a:blipFill>
        </p:spPr>
        <p:txBody>
          <a:bodyPr wrap="square" lIns="0" tIns="0" rIns="0" bIns="0" rtlCol="0">
            <a:noAutofit/>
          </a:bodyPr>
          <a:lstStyle/>
          <a:p>
            <a:endParaRPr/>
          </a:p>
        </p:txBody>
      </p:sp>
      <p:sp>
        <p:nvSpPr>
          <p:cNvPr id="20" name="object 24">
            <a:extLst>
              <a:ext uri="{FF2B5EF4-FFF2-40B4-BE49-F238E27FC236}">
                <a16:creationId xmlns:a16="http://schemas.microsoft.com/office/drawing/2014/main" id="{F19D6EE4-E27A-48E4-B1FF-59D70AF43F68}"/>
              </a:ext>
            </a:extLst>
          </p:cNvPr>
          <p:cNvSpPr/>
          <p:nvPr/>
        </p:nvSpPr>
        <p:spPr>
          <a:xfrm>
            <a:off x="8828474" y="1975462"/>
            <a:ext cx="1079508" cy="1060472"/>
          </a:xfrm>
          <a:prstGeom prst="rect">
            <a:avLst/>
          </a:prstGeom>
          <a:blipFill>
            <a:blip r:embed="rId3" cstate="print"/>
            <a:stretch>
              <a:fillRect/>
            </a:stretch>
          </a:blipFill>
        </p:spPr>
        <p:txBody>
          <a:bodyPr wrap="square" lIns="0" tIns="0" rIns="0" bIns="0" rtlCol="0">
            <a:noAutofit/>
          </a:bodyPr>
          <a:lstStyle/>
          <a:p>
            <a:endParaRPr/>
          </a:p>
        </p:txBody>
      </p:sp>
      <p:sp>
        <p:nvSpPr>
          <p:cNvPr id="21" name="object 25">
            <a:extLst>
              <a:ext uri="{FF2B5EF4-FFF2-40B4-BE49-F238E27FC236}">
                <a16:creationId xmlns:a16="http://schemas.microsoft.com/office/drawing/2014/main" id="{9683A556-3D86-4930-9B54-F1591005047A}"/>
              </a:ext>
            </a:extLst>
          </p:cNvPr>
          <p:cNvSpPr/>
          <p:nvPr/>
        </p:nvSpPr>
        <p:spPr>
          <a:xfrm>
            <a:off x="7158273" y="3202630"/>
            <a:ext cx="2695955" cy="621792"/>
          </a:xfrm>
          <a:prstGeom prst="rect">
            <a:avLst/>
          </a:prstGeom>
          <a:blipFill>
            <a:blip r:embed="rId4" cstate="print"/>
            <a:stretch>
              <a:fillRect/>
            </a:stretch>
          </a:blipFill>
        </p:spPr>
        <p:txBody>
          <a:bodyPr wrap="square" lIns="0" tIns="0" rIns="0" bIns="0" rtlCol="0">
            <a:noAutofit/>
          </a:bodyPr>
          <a:lstStyle/>
          <a:p>
            <a:endParaRPr/>
          </a:p>
        </p:txBody>
      </p:sp>
      <p:sp>
        <p:nvSpPr>
          <p:cNvPr id="22" name="object 26">
            <a:extLst>
              <a:ext uri="{FF2B5EF4-FFF2-40B4-BE49-F238E27FC236}">
                <a16:creationId xmlns:a16="http://schemas.microsoft.com/office/drawing/2014/main" id="{94761582-5469-4849-92C5-CE948C62A437}"/>
              </a:ext>
            </a:extLst>
          </p:cNvPr>
          <p:cNvSpPr/>
          <p:nvPr/>
        </p:nvSpPr>
        <p:spPr>
          <a:xfrm>
            <a:off x="7146843" y="2350280"/>
            <a:ext cx="1682495" cy="685800"/>
          </a:xfrm>
          <a:prstGeom prst="rect">
            <a:avLst/>
          </a:prstGeom>
          <a:blipFill>
            <a:blip r:embed="rId5" cstate="print"/>
            <a:stretch>
              <a:fillRect/>
            </a:stretch>
          </a:blipFill>
        </p:spPr>
        <p:txBody>
          <a:bodyPr wrap="square" lIns="0" tIns="0" rIns="0" bIns="0" rtlCol="0">
            <a:noAutofit/>
          </a:bodyPr>
          <a:lstStyle/>
          <a:p>
            <a:endParaRPr/>
          </a:p>
        </p:txBody>
      </p:sp>
      <p:sp>
        <p:nvSpPr>
          <p:cNvPr id="23" name="object 27">
            <a:extLst>
              <a:ext uri="{FF2B5EF4-FFF2-40B4-BE49-F238E27FC236}">
                <a16:creationId xmlns:a16="http://schemas.microsoft.com/office/drawing/2014/main" id="{727B5DA2-8141-43D4-B488-9AC9D83F9CB3}"/>
              </a:ext>
            </a:extLst>
          </p:cNvPr>
          <p:cNvSpPr/>
          <p:nvPr/>
        </p:nvSpPr>
        <p:spPr>
          <a:xfrm>
            <a:off x="9918547" y="1950259"/>
            <a:ext cx="1991763" cy="1178788"/>
          </a:xfrm>
          <a:prstGeom prst="rect">
            <a:avLst/>
          </a:prstGeom>
          <a:blipFill>
            <a:blip r:embed="rId6" cstate="print"/>
            <a:stretch>
              <a:fillRect/>
            </a:stretch>
          </a:blipFill>
        </p:spPr>
        <p:txBody>
          <a:bodyPr wrap="square" lIns="0" tIns="0" rIns="0" bIns="0" rtlCol="0">
            <a:noAutofit/>
          </a:bodyPr>
          <a:lstStyle/>
          <a:p>
            <a:endParaRPr/>
          </a:p>
        </p:txBody>
      </p:sp>
      <p:sp>
        <p:nvSpPr>
          <p:cNvPr id="24" name="object 34">
            <a:extLst>
              <a:ext uri="{FF2B5EF4-FFF2-40B4-BE49-F238E27FC236}">
                <a16:creationId xmlns:a16="http://schemas.microsoft.com/office/drawing/2014/main" id="{F45E67EF-81C6-4AEB-AECA-4BFE783AC4FF}"/>
              </a:ext>
            </a:extLst>
          </p:cNvPr>
          <p:cNvSpPr txBox="1"/>
          <p:nvPr/>
        </p:nvSpPr>
        <p:spPr>
          <a:xfrm>
            <a:off x="7146843" y="3042968"/>
            <a:ext cx="4733853" cy="199313"/>
          </a:xfrm>
          <a:prstGeom prst="rect">
            <a:avLst/>
          </a:prstGeom>
          <a:solidFill>
            <a:schemeClr val="accent5">
              <a:lumMod val="20000"/>
              <a:lumOff val="80000"/>
            </a:schemeClr>
          </a:solidFill>
        </p:spPr>
        <p:txBody>
          <a:bodyPr vert="horz" wrap="square" lIns="0" tIns="0" rIns="0" bIns="0" rtlCol="0">
            <a:noAutofit/>
          </a:bodyPr>
          <a:lstStyle/>
          <a:p>
            <a:pPr marL="12700" algn="ctr">
              <a:lnSpc>
                <a:spcPct val="100000"/>
              </a:lnSpc>
            </a:pPr>
            <a:r>
              <a:rPr lang="en-US" sz="1000" spc="-15" dirty="0">
                <a:solidFill>
                  <a:srgbClr val="FF0000"/>
                </a:solidFill>
                <a:latin typeface="微软雅黑"/>
                <a:cs typeface="微软雅黑"/>
              </a:rPr>
              <a:t>                                                              </a:t>
            </a:r>
            <a:r>
              <a:rPr sz="1000" spc="-15" dirty="0">
                <a:solidFill>
                  <a:srgbClr val="FF0000"/>
                </a:solidFill>
                <a:latin typeface="微软雅黑"/>
                <a:cs typeface="微软雅黑"/>
              </a:rPr>
              <a:t>leakage</a:t>
            </a:r>
            <a:r>
              <a:rPr sz="1050" spc="-15" dirty="0">
                <a:solidFill>
                  <a:srgbClr val="FF0000"/>
                </a:solidFill>
                <a:latin typeface="微软雅黑"/>
                <a:cs typeface="微软雅黑"/>
              </a:rPr>
              <a:t> </a:t>
            </a:r>
            <a:endParaRPr sz="1050" dirty="0">
              <a:latin typeface="微软雅黑"/>
              <a:cs typeface="微软雅黑"/>
            </a:endParaRPr>
          </a:p>
        </p:txBody>
      </p:sp>
      <p:sp>
        <p:nvSpPr>
          <p:cNvPr id="25" name="文本框 24">
            <a:extLst>
              <a:ext uri="{FF2B5EF4-FFF2-40B4-BE49-F238E27FC236}">
                <a16:creationId xmlns:a16="http://schemas.microsoft.com/office/drawing/2014/main" id="{64B940AB-07D1-4F2B-805B-6AAD31CA8B5C}"/>
              </a:ext>
            </a:extLst>
          </p:cNvPr>
          <p:cNvSpPr txBox="1"/>
          <p:nvPr/>
        </p:nvSpPr>
        <p:spPr>
          <a:xfrm>
            <a:off x="7086263" y="1599084"/>
            <a:ext cx="4531881" cy="276999"/>
          </a:xfrm>
          <a:prstGeom prst="rect">
            <a:avLst/>
          </a:prstGeom>
          <a:noFill/>
        </p:spPr>
        <p:txBody>
          <a:bodyPr wrap="square" rtlCol="0">
            <a:spAutoFit/>
          </a:bodyPr>
          <a:lstStyle/>
          <a:p>
            <a:r>
              <a:rPr lang="en" altLang="en-US" sz="1200" b="1" dirty="0">
                <a:latin typeface="微软雅黑" panose="020B0503020204020204" pitchFamily="34" charset="-122"/>
                <a:ea typeface="微软雅黑" panose="020B0503020204020204" pitchFamily="34" charset="-122"/>
              </a:rPr>
              <a:t>Failure modes caused by not adding genuine antifreeze:</a:t>
            </a:r>
            <a:endParaRPr lang="zh-CN" altLang="en-US" sz="1200" b="1" dirty="0">
              <a:latin typeface="微软雅黑" panose="020B0503020204020204" pitchFamily="34" charset="-122"/>
              <a:ea typeface="微软雅黑" panose="020B0503020204020204" pitchFamily="34" charset="-122"/>
            </a:endParaRPr>
          </a:p>
        </p:txBody>
      </p:sp>
      <p:sp>
        <p:nvSpPr>
          <p:cNvPr id="26" name="object 34">
            <a:extLst>
              <a:ext uri="{FF2B5EF4-FFF2-40B4-BE49-F238E27FC236}">
                <a16:creationId xmlns:a16="http://schemas.microsoft.com/office/drawing/2014/main" id="{A6793B66-BF26-4EF4-937D-AEC9E0EB4680}"/>
              </a:ext>
            </a:extLst>
          </p:cNvPr>
          <p:cNvSpPr txBox="1"/>
          <p:nvPr/>
        </p:nvSpPr>
        <p:spPr>
          <a:xfrm>
            <a:off x="7158273" y="3842707"/>
            <a:ext cx="2695955" cy="190019"/>
          </a:xfrm>
          <a:prstGeom prst="rect">
            <a:avLst/>
          </a:prstGeom>
          <a:solidFill>
            <a:schemeClr val="accent5">
              <a:lumMod val="20000"/>
              <a:lumOff val="80000"/>
            </a:schemeClr>
          </a:solidFill>
        </p:spPr>
        <p:txBody>
          <a:bodyPr vert="horz" wrap="square" lIns="0" tIns="0" rIns="0" bIns="0" rtlCol="0">
            <a:noAutofit/>
          </a:bodyPr>
          <a:lstStyle/>
          <a:p>
            <a:pPr marL="12700" algn="ctr">
              <a:lnSpc>
                <a:spcPct val="100000"/>
              </a:lnSpc>
            </a:pPr>
            <a:r>
              <a:rPr lang="en-US" sz="1050" dirty="0">
                <a:solidFill>
                  <a:srgbClr val="FF0000"/>
                </a:solidFill>
                <a:latin typeface="Microsoft YaHei" panose="020B0503020204020204" pitchFamily="34" charset="-122"/>
                <a:ea typeface="Microsoft YaHei" panose="020B0503020204020204" pitchFamily="34" charset="-122"/>
                <a:cs typeface="微软雅黑"/>
              </a:rPr>
              <a:t>The system has its own foreign matter </a:t>
            </a:r>
            <a:endParaRPr sz="1050" dirty="0">
              <a:latin typeface="微软雅黑"/>
              <a:cs typeface="微软雅黑"/>
            </a:endParaRPr>
          </a:p>
        </p:txBody>
      </p:sp>
      <p:sp>
        <p:nvSpPr>
          <p:cNvPr id="27" name="文本框 3">
            <a:extLst>
              <a:ext uri="{FF2B5EF4-FFF2-40B4-BE49-F238E27FC236}">
                <a16:creationId xmlns:a16="http://schemas.microsoft.com/office/drawing/2014/main" id="{FE5A9CFF-97F1-4DDA-B2EB-1D14F6F1E232}"/>
              </a:ext>
            </a:extLst>
          </p:cNvPr>
          <p:cNvSpPr txBox="1"/>
          <p:nvPr/>
        </p:nvSpPr>
        <p:spPr>
          <a:xfrm>
            <a:off x="484385"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Use of antifreeze</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8" name="object 33">
            <a:extLst>
              <a:ext uri="{FF2B5EF4-FFF2-40B4-BE49-F238E27FC236}">
                <a16:creationId xmlns:a16="http://schemas.microsoft.com/office/drawing/2014/main" id="{63E22B69-E7AA-4A05-901E-5948543F34F0}"/>
              </a:ext>
            </a:extLst>
          </p:cNvPr>
          <p:cNvSpPr txBox="1"/>
          <p:nvPr/>
        </p:nvSpPr>
        <p:spPr>
          <a:xfrm>
            <a:off x="7955939" y="3060794"/>
            <a:ext cx="1621536" cy="184597"/>
          </a:xfrm>
          <a:prstGeom prst="rect">
            <a:avLst/>
          </a:prstGeom>
          <a:solidFill>
            <a:schemeClr val="accent5">
              <a:lumMod val="20000"/>
              <a:lumOff val="80000"/>
            </a:schemeClr>
          </a:solidFill>
        </p:spPr>
        <p:txBody>
          <a:bodyPr vert="horz" wrap="square" lIns="0" tIns="0" rIns="0" bIns="0" rtlCol="0">
            <a:noAutofit/>
          </a:bodyPr>
          <a:lstStyle/>
          <a:p>
            <a:pPr marL="12700">
              <a:lnSpc>
                <a:spcPct val="100000"/>
              </a:lnSpc>
            </a:pPr>
            <a:r>
              <a:rPr sz="1000" dirty="0">
                <a:solidFill>
                  <a:srgbClr val="FF0000"/>
                </a:solidFill>
                <a:latin typeface="微软雅黑"/>
                <a:cs typeface="微软雅黑"/>
              </a:rPr>
              <a:t>Warm air core blocked</a:t>
            </a:r>
            <a:endParaRPr sz="1000" dirty="0">
              <a:latin typeface="微软雅黑"/>
              <a:cs typeface="微软雅黑"/>
            </a:endParaRPr>
          </a:p>
        </p:txBody>
      </p:sp>
    </p:spTree>
    <p:extLst>
      <p:ext uri="{BB962C8B-B14F-4D97-AF65-F5344CB8AC3E}">
        <p14:creationId xmlns:p14="http://schemas.microsoft.com/office/powerpoint/2010/main" val="1602039101"/>
      </p:ext>
    </p:extLst>
  </p:cSld>
  <p:clrMapOvr>
    <a:masterClrMapping/>
  </p:clrMapOvr>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A37416A1-A996-4483-94AF-B428D0B9336B}"/>
              </a:ext>
            </a:extLst>
          </p:cNvPr>
          <p:cNvSpPr txBox="1"/>
          <p:nvPr/>
        </p:nvSpPr>
        <p:spPr>
          <a:xfrm>
            <a:off x="331442" y="1602025"/>
            <a:ext cx="11428156" cy="1538883"/>
          </a:xfrm>
          <a:prstGeom prst="rect">
            <a:avLst/>
          </a:prstGeom>
          <a:noFill/>
        </p:spPr>
        <p:txBody>
          <a:bodyPr wrap="square" rtlCol="0">
            <a:spAutoFit/>
          </a:bodyPr>
          <a:lstStyle/>
          <a:p>
            <a:pPr>
              <a:spcAft>
                <a:spcPts val="1200"/>
              </a:spcAft>
            </a:pPr>
            <a:r>
              <a:rPr lang="en" altLang="en-US" sz="1400" dirty="0">
                <a:latin typeface="Microsoft YaHei" panose="020B0503020204020204" pitchFamily="34" charset="-122"/>
                <a:ea typeface="Microsoft YaHei" panose="020B0503020204020204" pitchFamily="34" charset="-122"/>
              </a:rPr>
              <a:t>Reason for vacuuming:</a:t>
            </a:r>
            <a:endParaRPr lang="en-US" altLang="zh-CN" sz="1400" dirty="0">
              <a:latin typeface="Microsoft YaHei" panose="020B0503020204020204" pitchFamily="34" charset="-122"/>
              <a:ea typeface="Microsoft YaHei" panose="020B0503020204020204" pitchFamily="34" charset="-122"/>
            </a:endParaRPr>
          </a:p>
          <a:p>
            <a:r>
              <a:rPr lang="en" altLang="en-US" sz="1400" dirty="0">
                <a:latin typeface="Microsoft YaHei" panose="020B0503020204020204" pitchFamily="34" charset="-122"/>
                <a:ea typeface="Microsoft YaHei" panose="020B0503020204020204" pitchFamily="34" charset="-122"/>
              </a:rPr>
              <a:t>The most important thing to pay attention to when installing the air conditioner is that there must be no water mixed inside the device. The refrigerant </a:t>
            </a:r>
            <a:r>
              <a:rPr lang="en" altLang="zh-CN" sz="1400" dirty="0">
                <a:latin typeface="Microsoft YaHei" panose="020B0503020204020204" pitchFamily="34" charset="-122"/>
                <a:ea typeface="Microsoft YaHei" panose="020B0503020204020204" pitchFamily="34" charset="-122"/>
                <a:cs typeface="Times New Roman" panose="02020603050405020304" pitchFamily="18" charset="0"/>
              </a:rPr>
              <a:t>(R134a) used in the air conditioner </a:t>
            </a:r>
            <a:r>
              <a:rPr lang="en" altLang="en-US" sz="1400" dirty="0">
                <a:latin typeface="Microsoft YaHei" panose="020B0503020204020204" pitchFamily="34" charset="-122"/>
                <a:ea typeface="Microsoft YaHei" panose="020B0503020204020204" pitchFamily="34" charset="-122"/>
              </a:rPr>
              <a:t>is easily dissolvable in water. If a very small amount of water remains in the device, </a:t>
            </a:r>
            <a:r>
              <a:rPr lang="en" altLang="en-US" sz="1400" dirty="0">
                <a:solidFill>
                  <a:srgbClr val="FFC000"/>
                </a:solidFill>
                <a:latin typeface="Microsoft YaHei" panose="020B0503020204020204" pitchFamily="34" charset="-122"/>
                <a:ea typeface="Microsoft YaHei" panose="020B0503020204020204" pitchFamily="34" charset="-122"/>
              </a:rPr>
              <a:t>the expansion valve will be small during use</a:t>
            </a:r>
            <a:r>
              <a:rPr lang="en" altLang="en-US" sz="1400" dirty="0">
                <a:latin typeface="Microsoft YaHei" panose="020B0503020204020204" pitchFamily="34" charset="-122"/>
                <a:ea typeface="Microsoft YaHei" panose="020B0503020204020204" pitchFamily="34" charset="-122"/>
              </a:rPr>
              <a:t>. </a:t>
            </a:r>
            <a:r>
              <a:rPr lang="en" altLang="en-US" sz="1400" dirty="0">
                <a:solidFill>
                  <a:srgbClr val="FFC000"/>
                </a:solidFill>
                <a:latin typeface="Microsoft YaHei" panose="020B0503020204020204" pitchFamily="34" charset="-122"/>
                <a:ea typeface="Microsoft YaHei" panose="020B0503020204020204" pitchFamily="34" charset="-122"/>
              </a:rPr>
              <a:t>Hole freezing</a:t>
            </a:r>
            <a:r>
              <a:rPr lang="en" altLang="en-US" sz="1400" dirty="0">
                <a:latin typeface="Microsoft YaHei" panose="020B0503020204020204" pitchFamily="34" charset="-122"/>
                <a:ea typeface="Microsoft YaHei" panose="020B0503020204020204" pitchFamily="34" charset="-122"/>
              </a:rPr>
              <a:t>, compressor valve rusting and other faults may occur, so before filling the refrigerant, try to remove the moisture in the cooling system. In order to minimize the residual moisture in the cooling system, the moisture in the device is removed by boiling and vacuuming. </a:t>
            </a:r>
            <a:r>
              <a:rPr lang="af-ZA" altLang="en-US" sz="1400" dirty="0">
                <a:latin typeface="Microsoft YaHei" panose="020B0503020204020204" pitchFamily="34" charset="-122"/>
                <a:ea typeface="Microsoft YaHei" panose="020B0503020204020204" pitchFamily="34" charset="-122"/>
              </a:rPr>
              <a:t>T</a:t>
            </a:r>
            <a:r>
              <a:rPr lang="en" altLang="en-US" sz="1400" dirty="0">
                <a:latin typeface="Microsoft YaHei" panose="020B0503020204020204" pitchFamily="34" charset="-122"/>
                <a:ea typeface="Microsoft YaHei" panose="020B0503020204020204" pitchFamily="34" charset="-122"/>
              </a:rPr>
              <a:t>his is the best way.</a:t>
            </a:r>
            <a:endParaRPr lang="zh-CN" altLang="en-US" sz="1400" dirty="0">
              <a:latin typeface="Microsoft YaHei" panose="020B0503020204020204" pitchFamily="34" charset="-122"/>
              <a:ea typeface="Microsoft YaHei" panose="020B0503020204020204" pitchFamily="34" charset="-122"/>
            </a:endParaRPr>
          </a:p>
        </p:txBody>
      </p:sp>
      <p:sp>
        <p:nvSpPr>
          <p:cNvPr id="6" name="文本框 5">
            <a:extLst>
              <a:ext uri="{FF2B5EF4-FFF2-40B4-BE49-F238E27FC236}">
                <a16:creationId xmlns:a16="http://schemas.microsoft.com/office/drawing/2014/main" id="{B5F7DA1E-49E9-489F-AB06-022CD54C22B9}"/>
              </a:ext>
            </a:extLst>
          </p:cNvPr>
          <p:cNvSpPr txBox="1"/>
          <p:nvPr/>
        </p:nvSpPr>
        <p:spPr>
          <a:xfrm>
            <a:off x="331442" y="3354488"/>
            <a:ext cx="3323329" cy="584775"/>
          </a:xfrm>
          <a:prstGeom prst="rect">
            <a:avLst/>
          </a:prstGeom>
          <a:noFill/>
        </p:spPr>
        <p:txBody>
          <a:bodyPr wrap="square" rtlCol="0">
            <a:spAutoFit/>
          </a:bodyPr>
          <a:lstStyle/>
          <a:p>
            <a:r>
              <a:rPr lang="en" altLang="en-US" sz="1400" dirty="0">
                <a:latin typeface="微软雅黑" panose="020B0503020204020204" pitchFamily="34" charset="-122"/>
                <a:ea typeface="微软雅黑" panose="020B0503020204020204" pitchFamily="34" charset="-122"/>
              </a:rPr>
              <a:t>Vacuum essentials:</a:t>
            </a:r>
            <a:endParaRPr lang="en-US" altLang="zh-CN" sz="1400" dirty="0">
              <a:latin typeface="微软雅黑" panose="020B0503020204020204" pitchFamily="34" charset="-122"/>
              <a:ea typeface="微软雅黑" panose="020B0503020204020204" pitchFamily="34" charset="-122"/>
            </a:endParaRPr>
          </a:p>
          <a:p>
            <a:endParaRPr lang="zh-CN" altLang="en-US" dirty="0"/>
          </a:p>
        </p:txBody>
      </p:sp>
      <p:sp>
        <p:nvSpPr>
          <p:cNvPr id="7" name="TextBox 4">
            <a:extLst>
              <a:ext uri="{FF2B5EF4-FFF2-40B4-BE49-F238E27FC236}">
                <a16:creationId xmlns:a16="http://schemas.microsoft.com/office/drawing/2014/main" id="{7E6A92B9-EFD6-49EE-9C57-AFE251DBD370}"/>
              </a:ext>
            </a:extLst>
          </p:cNvPr>
          <p:cNvSpPr txBox="1"/>
          <p:nvPr/>
        </p:nvSpPr>
        <p:spPr>
          <a:xfrm>
            <a:off x="3535112" y="3866647"/>
            <a:ext cx="1590244" cy="307777"/>
          </a:xfrm>
          <a:prstGeom prst="rect">
            <a:avLst/>
          </a:prstGeom>
          <a:noFill/>
          <a:ln>
            <a:solidFill>
              <a:schemeClr val="tx1"/>
            </a:solidFill>
          </a:ln>
        </p:spPr>
        <p:txBody>
          <a:bodyPr wrap="none" rtlCol="0">
            <a:spAutoFit/>
          </a:bodyPr>
          <a:lstStyle/>
          <a:p>
            <a:r>
              <a:rPr lang="de-DE" altLang="zh-CN" sz="1400" dirty="0"/>
              <a:t>Vacuuming start</a:t>
            </a:r>
            <a:endParaRPr lang="de-DE" sz="1400" dirty="0"/>
          </a:p>
        </p:txBody>
      </p:sp>
      <p:sp>
        <p:nvSpPr>
          <p:cNvPr id="8" name="TextBox 5">
            <a:extLst>
              <a:ext uri="{FF2B5EF4-FFF2-40B4-BE49-F238E27FC236}">
                <a16:creationId xmlns:a16="http://schemas.microsoft.com/office/drawing/2014/main" id="{52035FF7-26C2-45F9-9682-D183E6F0A358}"/>
              </a:ext>
            </a:extLst>
          </p:cNvPr>
          <p:cNvSpPr txBox="1"/>
          <p:nvPr/>
        </p:nvSpPr>
        <p:spPr>
          <a:xfrm>
            <a:off x="3535112" y="4637490"/>
            <a:ext cx="1879554" cy="307777"/>
          </a:xfrm>
          <a:prstGeom prst="rect">
            <a:avLst/>
          </a:prstGeom>
          <a:noFill/>
          <a:ln>
            <a:solidFill>
              <a:schemeClr val="tx1"/>
            </a:solidFill>
          </a:ln>
        </p:spPr>
        <p:txBody>
          <a:bodyPr wrap="none" rtlCol="0">
            <a:spAutoFit/>
          </a:bodyPr>
          <a:lstStyle/>
          <a:p>
            <a:r>
              <a:rPr lang="de-DE" altLang="zh-CN" sz="1400" dirty="0"/>
              <a:t>Vacuuming finished</a:t>
            </a:r>
            <a:endParaRPr lang="de-DE" sz="1400" dirty="0"/>
          </a:p>
        </p:txBody>
      </p:sp>
      <p:sp>
        <p:nvSpPr>
          <p:cNvPr id="9" name="TextBox 8">
            <a:extLst>
              <a:ext uri="{FF2B5EF4-FFF2-40B4-BE49-F238E27FC236}">
                <a16:creationId xmlns:a16="http://schemas.microsoft.com/office/drawing/2014/main" id="{E8268552-544E-40F0-9B49-142D7CFB4A4B}"/>
              </a:ext>
            </a:extLst>
          </p:cNvPr>
          <p:cNvSpPr txBox="1"/>
          <p:nvPr/>
        </p:nvSpPr>
        <p:spPr>
          <a:xfrm>
            <a:off x="3535112" y="5324342"/>
            <a:ext cx="947824" cy="307777"/>
          </a:xfrm>
          <a:prstGeom prst="rect">
            <a:avLst/>
          </a:prstGeom>
          <a:noFill/>
          <a:ln>
            <a:solidFill>
              <a:schemeClr val="tx1"/>
            </a:solidFill>
          </a:ln>
        </p:spPr>
        <p:txBody>
          <a:bodyPr wrap="none" rtlCol="0">
            <a:spAutoFit/>
          </a:bodyPr>
          <a:lstStyle/>
          <a:p>
            <a:r>
              <a:rPr lang="de-DE" sz="1400" dirty="0"/>
              <a:t>Leak test</a:t>
            </a:r>
          </a:p>
        </p:txBody>
      </p:sp>
      <p:sp>
        <p:nvSpPr>
          <p:cNvPr id="10" name="TextBox 9">
            <a:extLst>
              <a:ext uri="{FF2B5EF4-FFF2-40B4-BE49-F238E27FC236}">
                <a16:creationId xmlns:a16="http://schemas.microsoft.com/office/drawing/2014/main" id="{A342FB42-573C-491C-A5C8-93144FD3BA78}"/>
              </a:ext>
            </a:extLst>
          </p:cNvPr>
          <p:cNvSpPr txBox="1"/>
          <p:nvPr/>
        </p:nvSpPr>
        <p:spPr>
          <a:xfrm>
            <a:off x="6593332" y="4594747"/>
            <a:ext cx="1390765" cy="307777"/>
          </a:xfrm>
          <a:prstGeom prst="rect">
            <a:avLst/>
          </a:prstGeom>
          <a:noFill/>
          <a:ln>
            <a:solidFill>
              <a:schemeClr val="tx1"/>
            </a:solidFill>
          </a:ln>
        </p:spPr>
        <p:txBody>
          <a:bodyPr wrap="none" rtlCol="0">
            <a:spAutoFit/>
          </a:bodyPr>
          <a:lstStyle/>
          <a:p>
            <a:r>
              <a:rPr lang="de-DE" sz="1400" dirty="0"/>
              <a:t>Fill refrigerant</a:t>
            </a:r>
          </a:p>
        </p:txBody>
      </p:sp>
      <p:sp>
        <p:nvSpPr>
          <p:cNvPr id="11" name="TextBox 10">
            <a:extLst>
              <a:ext uri="{FF2B5EF4-FFF2-40B4-BE49-F238E27FC236}">
                <a16:creationId xmlns:a16="http://schemas.microsoft.com/office/drawing/2014/main" id="{EEFDC636-D01E-4DDA-B66A-00B8D74147ED}"/>
              </a:ext>
            </a:extLst>
          </p:cNvPr>
          <p:cNvSpPr txBox="1"/>
          <p:nvPr/>
        </p:nvSpPr>
        <p:spPr>
          <a:xfrm>
            <a:off x="6593332" y="5340955"/>
            <a:ext cx="1268745" cy="307777"/>
          </a:xfrm>
          <a:prstGeom prst="rect">
            <a:avLst/>
          </a:prstGeom>
          <a:noFill/>
          <a:ln>
            <a:solidFill>
              <a:schemeClr val="tx1"/>
            </a:solidFill>
          </a:ln>
        </p:spPr>
        <p:txBody>
          <a:bodyPr wrap="none" rtlCol="0">
            <a:spAutoFit/>
          </a:bodyPr>
          <a:lstStyle/>
          <a:p>
            <a:r>
              <a:rPr lang="de-DE" sz="1400" dirty="0"/>
              <a:t>Airproof test</a:t>
            </a:r>
          </a:p>
        </p:txBody>
      </p:sp>
      <p:sp>
        <p:nvSpPr>
          <p:cNvPr id="13" name="TextBox 11">
            <a:extLst>
              <a:ext uri="{FF2B5EF4-FFF2-40B4-BE49-F238E27FC236}">
                <a16:creationId xmlns:a16="http://schemas.microsoft.com/office/drawing/2014/main" id="{DC607F10-2DEE-45C3-8ABB-3A8A4F667016}"/>
              </a:ext>
            </a:extLst>
          </p:cNvPr>
          <p:cNvSpPr txBox="1"/>
          <p:nvPr/>
        </p:nvSpPr>
        <p:spPr>
          <a:xfrm>
            <a:off x="3535112" y="6087163"/>
            <a:ext cx="1390765" cy="307777"/>
          </a:xfrm>
          <a:prstGeom prst="rect">
            <a:avLst/>
          </a:prstGeom>
          <a:noFill/>
          <a:ln>
            <a:solidFill>
              <a:schemeClr val="tx1"/>
            </a:solidFill>
          </a:ln>
        </p:spPr>
        <p:txBody>
          <a:bodyPr wrap="none" rtlCol="0">
            <a:spAutoFit/>
          </a:bodyPr>
          <a:lstStyle/>
          <a:p>
            <a:r>
              <a:rPr lang="de-DE" sz="1400" dirty="0"/>
              <a:t>Fill refrigerant</a:t>
            </a:r>
          </a:p>
        </p:txBody>
      </p:sp>
      <p:sp>
        <p:nvSpPr>
          <p:cNvPr id="14" name="TextBox 13">
            <a:extLst>
              <a:ext uri="{FF2B5EF4-FFF2-40B4-BE49-F238E27FC236}">
                <a16:creationId xmlns:a16="http://schemas.microsoft.com/office/drawing/2014/main" id="{0989A22E-CA1F-4A43-8267-DD925636F62A}"/>
              </a:ext>
            </a:extLst>
          </p:cNvPr>
          <p:cNvSpPr txBox="1"/>
          <p:nvPr/>
        </p:nvSpPr>
        <p:spPr>
          <a:xfrm>
            <a:off x="6593333" y="3866647"/>
            <a:ext cx="1268745" cy="307777"/>
          </a:xfrm>
          <a:prstGeom prst="rect">
            <a:avLst/>
          </a:prstGeom>
          <a:noFill/>
          <a:ln>
            <a:solidFill>
              <a:schemeClr val="tx1"/>
            </a:solidFill>
          </a:ln>
        </p:spPr>
        <p:txBody>
          <a:bodyPr wrap="none" rtlCol="0">
            <a:spAutoFit/>
          </a:bodyPr>
          <a:lstStyle/>
          <a:p>
            <a:r>
              <a:rPr lang="de-DE" sz="1400" dirty="0"/>
              <a:t>Airproof test</a:t>
            </a:r>
          </a:p>
        </p:txBody>
      </p:sp>
      <p:sp>
        <p:nvSpPr>
          <p:cNvPr id="15" name="TextBox 14">
            <a:extLst>
              <a:ext uri="{FF2B5EF4-FFF2-40B4-BE49-F238E27FC236}">
                <a16:creationId xmlns:a16="http://schemas.microsoft.com/office/drawing/2014/main" id="{CF103370-8623-440A-B22A-90738AF6B7E2}"/>
              </a:ext>
            </a:extLst>
          </p:cNvPr>
          <p:cNvSpPr txBox="1"/>
          <p:nvPr/>
        </p:nvSpPr>
        <p:spPr>
          <a:xfrm>
            <a:off x="6593332" y="6087163"/>
            <a:ext cx="1650901" cy="307777"/>
          </a:xfrm>
          <a:prstGeom prst="rect">
            <a:avLst/>
          </a:prstGeom>
          <a:noFill/>
          <a:ln>
            <a:solidFill>
              <a:schemeClr val="tx1"/>
            </a:solidFill>
          </a:ln>
        </p:spPr>
        <p:txBody>
          <a:bodyPr wrap="none" rtlCol="0">
            <a:spAutoFit/>
          </a:bodyPr>
          <a:lstStyle/>
          <a:p>
            <a:r>
              <a:rPr lang="de-DE" sz="1400" dirty="0"/>
              <a:t>Performance test</a:t>
            </a:r>
          </a:p>
        </p:txBody>
      </p:sp>
      <p:graphicFrame>
        <p:nvGraphicFramePr>
          <p:cNvPr id="16" name="Table 15">
            <a:extLst>
              <a:ext uri="{FF2B5EF4-FFF2-40B4-BE49-F238E27FC236}">
                <a16:creationId xmlns:a16="http://schemas.microsoft.com/office/drawing/2014/main" id="{64D6826A-1286-4C33-8938-0D37EAD31017}"/>
              </a:ext>
            </a:extLst>
          </p:cNvPr>
          <p:cNvGraphicFramePr>
            <a:graphicFrameLocks noGrp="1"/>
          </p:cNvGraphicFramePr>
          <p:nvPr>
            <p:extLst>
              <p:ext uri="{D42A27DB-BD31-4B8C-83A1-F6EECF244321}">
                <p14:modId xmlns:p14="http://schemas.microsoft.com/office/powerpoint/2010/main" val="2080802509"/>
              </p:ext>
            </p:extLst>
          </p:nvPr>
        </p:nvGraphicFramePr>
        <p:xfrm>
          <a:off x="844270" y="5139197"/>
          <a:ext cx="1837626" cy="675640"/>
        </p:xfrm>
        <a:graphic>
          <a:graphicData uri="http://schemas.openxmlformats.org/drawingml/2006/table">
            <a:tbl>
              <a:tblPr>
                <a:tableStyleId>{5C22544A-7EE6-4342-B048-85BDC9FD1C3A}</a:tableStyleId>
              </a:tblPr>
              <a:tblGrid>
                <a:gridCol w="1837626">
                  <a:extLst>
                    <a:ext uri="{9D8B030D-6E8A-4147-A177-3AD203B41FA5}">
                      <a16:colId xmlns:a16="http://schemas.microsoft.com/office/drawing/2014/main" val="3379200900"/>
                    </a:ext>
                  </a:extLst>
                </a:gridCol>
              </a:tblGrid>
              <a:tr h="273783">
                <a:tc>
                  <a:txBody>
                    <a:bodyPr/>
                    <a:lstStyle/>
                    <a:p>
                      <a:r>
                        <a:rPr lang="de-DE" sz="1400" dirty="0"/>
                        <a:t>Tighten the pipe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3083064"/>
                  </a:ext>
                </a:extLst>
              </a:tr>
              <a:tr h="370840">
                <a:tc>
                  <a:txBody>
                    <a:bodyPr/>
                    <a:lstStyle/>
                    <a:p>
                      <a:r>
                        <a:rPr lang="de-DE" sz="1400" dirty="0"/>
                        <a:t>Mend the leakage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573206"/>
                  </a:ext>
                </a:extLst>
              </a:tr>
            </a:tbl>
          </a:graphicData>
        </a:graphic>
      </p:graphicFrame>
      <p:graphicFrame>
        <p:nvGraphicFramePr>
          <p:cNvPr id="17" name="Table 16">
            <a:extLst>
              <a:ext uri="{FF2B5EF4-FFF2-40B4-BE49-F238E27FC236}">
                <a16:creationId xmlns:a16="http://schemas.microsoft.com/office/drawing/2014/main" id="{7FA3D495-0BE2-4983-9E84-7421FFDC4FB7}"/>
              </a:ext>
            </a:extLst>
          </p:cNvPr>
          <p:cNvGraphicFramePr>
            <a:graphicFrameLocks noGrp="1"/>
          </p:cNvGraphicFramePr>
          <p:nvPr>
            <p:extLst>
              <p:ext uri="{D42A27DB-BD31-4B8C-83A1-F6EECF244321}">
                <p14:modId xmlns:p14="http://schemas.microsoft.com/office/powerpoint/2010/main" val="2349012811"/>
              </p:ext>
            </p:extLst>
          </p:nvPr>
        </p:nvGraphicFramePr>
        <p:xfrm>
          <a:off x="8996901" y="4541031"/>
          <a:ext cx="3061681" cy="1273698"/>
        </p:xfrm>
        <a:graphic>
          <a:graphicData uri="http://schemas.openxmlformats.org/drawingml/2006/table">
            <a:tbl>
              <a:tblPr>
                <a:tableStyleId>{5C22544A-7EE6-4342-B048-85BDC9FD1C3A}</a:tableStyleId>
              </a:tblPr>
              <a:tblGrid>
                <a:gridCol w="3061681">
                  <a:extLst>
                    <a:ext uri="{9D8B030D-6E8A-4147-A177-3AD203B41FA5}">
                      <a16:colId xmlns:a16="http://schemas.microsoft.com/office/drawing/2014/main" val="1665477926"/>
                    </a:ext>
                  </a:extLst>
                </a:gridCol>
              </a:tblGrid>
              <a:tr h="649048">
                <a:tc>
                  <a:txBody>
                    <a:bodyPr/>
                    <a:lstStyle/>
                    <a:p>
                      <a:r>
                        <a:rPr lang="de-DE" sz="1400" dirty="0"/>
                        <a:t>(1) Compressor stops,</a:t>
                      </a:r>
                      <a:r>
                        <a:rPr lang="de-DE" sz="1400" baseline="0" dirty="0"/>
                        <a:t> fill from high pressure side</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6243093"/>
                  </a:ext>
                </a:extLst>
              </a:tr>
              <a:tr h="624650">
                <a:tc>
                  <a:txBody>
                    <a:bodyPr/>
                    <a:lstStyle/>
                    <a:p>
                      <a:r>
                        <a:rPr lang="de-DE" sz="1400" dirty="0"/>
                        <a:t>(2) Compressor working, fill from low pressure side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204423"/>
                  </a:ext>
                </a:extLst>
              </a:tr>
            </a:tbl>
          </a:graphicData>
        </a:graphic>
      </p:graphicFrame>
      <p:cxnSp>
        <p:nvCxnSpPr>
          <p:cNvPr id="18" name="Straight Arrow Connector 18">
            <a:extLst>
              <a:ext uri="{FF2B5EF4-FFF2-40B4-BE49-F238E27FC236}">
                <a16:creationId xmlns:a16="http://schemas.microsoft.com/office/drawing/2014/main" id="{5DEAA251-6C22-421C-A9F7-678D068435C0}"/>
              </a:ext>
            </a:extLst>
          </p:cNvPr>
          <p:cNvCxnSpPr/>
          <p:nvPr/>
        </p:nvCxnSpPr>
        <p:spPr>
          <a:xfrm>
            <a:off x="4330234" y="4174424"/>
            <a:ext cx="0" cy="461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20">
            <a:extLst>
              <a:ext uri="{FF2B5EF4-FFF2-40B4-BE49-F238E27FC236}">
                <a16:creationId xmlns:a16="http://schemas.microsoft.com/office/drawing/2014/main" id="{467AA633-B750-4DF8-BB03-2483B3A31957}"/>
              </a:ext>
            </a:extLst>
          </p:cNvPr>
          <p:cNvCxnSpPr/>
          <p:nvPr/>
        </p:nvCxnSpPr>
        <p:spPr>
          <a:xfrm>
            <a:off x="4330234" y="4956644"/>
            <a:ext cx="0" cy="379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24">
            <a:extLst>
              <a:ext uri="{FF2B5EF4-FFF2-40B4-BE49-F238E27FC236}">
                <a16:creationId xmlns:a16="http://schemas.microsoft.com/office/drawing/2014/main" id="{835B4419-4A70-40D3-8B48-6A686B3B5C15}"/>
              </a:ext>
            </a:extLst>
          </p:cNvPr>
          <p:cNvCxnSpPr/>
          <p:nvPr/>
        </p:nvCxnSpPr>
        <p:spPr>
          <a:xfrm flipH="1">
            <a:off x="4330234" y="5628419"/>
            <a:ext cx="2406" cy="435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Elbow Connector 26">
            <a:extLst>
              <a:ext uri="{FF2B5EF4-FFF2-40B4-BE49-F238E27FC236}">
                <a16:creationId xmlns:a16="http://schemas.microsoft.com/office/drawing/2014/main" id="{4F7A8FDB-074B-4872-9CFF-A2E7D631A89E}"/>
              </a:ext>
            </a:extLst>
          </p:cNvPr>
          <p:cNvCxnSpPr>
            <a:stCxn id="13" idx="3"/>
            <a:endCxn id="14" idx="1"/>
          </p:cNvCxnSpPr>
          <p:nvPr/>
        </p:nvCxnSpPr>
        <p:spPr>
          <a:xfrm flipV="1">
            <a:off x="4925877" y="4020536"/>
            <a:ext cx="1667456" cy="2220516"/>
          </a:xfrm>
          <a:prstGeom prst="bentConnector3">
            <a:avLst>
              <a:gd name="adj1" fmla="val 522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9">
            <a:extLst>
              <a:ext uri="{FF2B5EF4-FFF2-40B4-BE49-F238E27FC236}">
                <a16:creationId xmlns:a16="http://schemas.microsoft.com/office/drawing/2014/main" id="{29258D0B-9DEE-4F71-A94D-40BBE0E522AE}"/>
              </a:ext>
            </a:extLst>
          </p:cNvPr>
          <p:cNvCxnSpPr/>
          <p:nvPr/>
        </p:nvCxnSpPr>
        <p:spPr>
          <a:xfrm>
            <a:off x="6897385" y="4170797"/>
            <a:ext cx="0" cy="409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31">
            <a:extLst>
              <a:ext uri="{FF2B5EF4-FFF2-40B4-BE49-F238E27FC236}">
                <a16:creationId xmlns:a16="http://schemas.microsoft.com/office/drawing/2014/main" id="{075AB738-7509-4488-A5A9-44896DE31352}"/>
              </a:ext>
            </a:extLst>
          </p:cNvPr>
          <p:cNvCxnSpPr/>
          <p:nvPr/>
        </p:nvCxnSpPr>
        <p:spPr>
          <a:xfrm>
            <a:off x="6897385" y="4905092"/>
            <a:ext cx="0" cy="43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35">
            <a:extLst>
              <a:ext uri="{FF2B5EF4-FFF2-40B4-BE49-F238E27FC236}">
                <a16:creationId xmlns:a16="http://schemas.microsoft.com/office/drawing/2014/main" id="{17B04FB1-8380-4F6F-8153-6C4EF0F7C246}"/>
              </a:ext>
            </a:extLst>
          </p:cNvPr>
          <p:cNvCxnSpPr/>
          <p:nvPr/>
        </p:nvCxnSpPr>
        <p:spPr>
          <a:xfrm>
            <a:off x="6897385" y="5648732"/>
            <a:ext cx="0" cy="438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42">
            <a:extLst>
              <a:ext uri="{FF2B5EF4-FFF2-40B4-BE49-F238E27FC236}">
                <a16:creationId xmlns:a16="http://schemas.microsoft.com/office/drawing/2014/main" id="{EA1BFCEC-492A-408A-BD48-27622025EC01}"/>
              </a:ext>
            </a:extLst>
          </p:cNvPr>
          <p:cNvCxnSpPr>
            <a:stCxn id="9" idx="1"/>
            <a:endCxn id="16" idx="3"/>
          </p:cNvCxnSpPr>
          <p:nvPr/>
        </p:nvCxnSpPr>
        <p:spPr>
          <a:xfrm flipH="1" flipV="1">
            <a:off x="2681896" y="5477017"/>
            <a:ext cx="853216" cy="1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Elbow Connector 53">
            <a:extLst>
              <a:ext uri="{FF2B5EF4-FFF2-40B4-BE49-F238E27FC236}">
                <a16:creationId xmlns:a16="http://schemas.microsoft.com/office/drawing/2014/main" id="{7A967D65-4E1B-4264-A37F-BB994517F94F}"/>
              </a:ext>
            </a:extLst>
          </p:cNvPr>
          <p:cNvCxnSpPr>
            <a:stCxn id="16" idx="0"/>
            <a:endCxn id="7" idx="1"/>
          </p:cNvCxnSpPr>
          <p:nvPr/>
        </p:nvCxnSpPr>
        <p:spPr>
          <a:xfrm rot="5400000" flipH="1" flipV="1">
            <a:off x="2089767" y="3693853"/>
            <a:ext cx="1118661" cy="17720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55">
            <a:extLst>
              <a:ext uri="{FF2B5EF4-FFF2-40B4-BE49-F238E27FC236}">
                <a16:creationId xmlns:a16="http://schemas.microsoft.com/office/drawing/2014/main" id="{73CC740E-1F23-4A22-857E-E228E817D9FD}"/>
              </a:ext>
            </a:extLst>
          </p:cNvPr>
          <p:cNvCxnSpPr>
            <a:endCxn id="10" idx="3"/>
          </p:cNvCxnSpPr>
          <p:nvPr/>
        </p:nvCxnSpPr>
        <p:spPr>
          <a:xfrm flipH="1">
            <a:off x="7984097" y="4748635"/>
            <a:ext cx="101280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8" name="TextBox 58">
            <a:extLst>
              <a:ext uri="{FF2B5EF4-FFF2-40B4-BE49-F238E27FC236}">
                <a16:creationId xmlns:a16="http://schemas.microsoft.com/office/drawing/2014/main" id="{5F2D13DF-610C-4BBA-90D0-DB5C997569E1}"/>
              </a:ext>
            </a:extLst>
          </p:cNvPr>
          <p:cNvSpPr txBox="1"/>
          <p:nvPr/>
        </p:nvSpPr>
        <p:spPr>
          <a:xfrm>
            <a:off x="2471270" y="4197455"/>
            <a:ext cx="1899879" cy="400110"/>
          </a:xfrm>
          <a:prstGeom prst="rect">
            <a:avLst/>
          </a:prstGeom>
          <a:noFill/>
        </p:spPr>
        <p:txBody>
          <a:bodyPr wrap="none" rtlCol="0">
            <a:spAutoFit/>
          </a:bodyPr>
          <a:lstStyle/>
          <a:p>
            <a:r>
              <a:rPr lang="de-DE" sz="1000" dirty="0"/>
              <a:t>75cm-Hg or above</a:t>
            </a:r>
          </a:p>
          <a:p>
            <a:r>
              <a:rPr lang="de-DE" sz="1000" dirty="0"/>
              <a:t>Estimately above15 minutes</a:t>
            </a:r>
          </a:p>
        </p:txBody>
      </p:sp>
      <p:cxnSp>
        <p:nvCxnSpPr>
          <p:cNvPr id="29" name="Elbow Connector 65">
            <a:extLst>
              <a:ext uri="{FF2B5EF4-FFF2-40B4-BE49-F238E27FC236}">
                <a16:creationId xmlns:a16="http://schemas.microsoft.com/office/drawing/2014/main" id="{5CA787DB-B9EF-41CB-AD8F-A7CD648BF375}"/>
              </a:ext>
            </a:extLst>
          </p:cNvPr>
          <p:cNvCxnSpPr/>
          <p:nvPr/>
        </p:nvCxnSpPr>
        <p:spPr>
          <a:xfrm rot="10800000" flipV="1">
            <a:off x="1763084" y="4170796"/>
            <a:ext cx="4818692" cy="2470363"/>
          </a:xfrm>
          <a:prstGeom prst="bentConnector3">
            <a:avLst>
              <a:gd name="adj1" fmla="val 750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Arrow Connector 69">
            <a:extLst>
              <a:ext uri="{FF2B5EF4-FFF2-40B4-BE49-F238E27FC236}">
                <a16:creationId xmlns:a16="http://schemas.microsoft.com/office/drawing/2014/main" id="{43340950-6C0F-487F-B066-1487FC0C5DEB}"/>
              </a:ext>
            </a:extLst>
          </p:cNvPr>
          <p:cNvCxnSpPr>
            <a:endCxn id="16" idx="2"/>
          </p:cNvCxnSpPr>
          <p:nvPr/>
        </p:nvCxnSpPr>
        <p:spPr>
          <a:xfrm flipV="1">
            <a:off x="1763082" y="5814837"/>
            <a:ext cx="1" cy="826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1" name="TextBox 77">
            <a:extLst>
              <a:ext uri="{FF2B5EF4-FFF2-40B4-BE49-F238E27FC236}">
                <a16:creationId xmlns:a16="http://schemas.microsoft.com/office/drawing/2014/main" id="{95159FFB-142C-4FFF-A82D-FBDFD784E3CF}"/>
              </a:ext>
            </a:extLst>
          </p:cNvPr>
          <p:cNvSpPr txBox="1"/>
          <p:nvPr/>
        </p:nvSpPr>
        <p:spPr>
          <a:xfrm>
            <a:off x="2724696" y="4988792"/>
            <a:ext cx="1305165" cy="246221"/>
          </a:xfrm>
          <a:prstGeom prst="rect">
            <a:avLst/>
          </a:prstGeom>
          <a:noFill/>
        </p:spPr>
        <p:txBody>
          <a:bodyPr wrap="none" rtlCol="0">
            <a:spAutoFit/>
          </a:bodyPr>
          <a:lstStyle/>
          <a:p>
            <a:r>
              <a:rPr lang="de-DE" sz="1000" dirty="0"/>
              <a:t>Rest for 5 minutes</a:t>
            </a:r>
          </a:p>
        </p:txBody>
      </p:sp>
      <p:sp>
        <p:nvSpPr>
          <p:cNvPr id="32" name="TextBox 78">
            <a:extLst>
              <a:ext uri="{FF2B5EF4-FFF2-40B4-BE49-F238E27FC236}">
                <a16:creationId xmlns:a16="http://schemas.microsoft.com/office/drawing/2014/main" id="{8B9B5AA4-D710-4D33-8094-4B7851556404}"/>
              </a:ext>
            </a:extLst>
          </p:cNvPr>
          <p:cNvSpPr txBox="1"/>
          <p:nvPr/>
        </p:nvSpPr>
        <p:spPr>
          <a:xfrm>
            <a:off x="4308182" y="5801090"/>
            <a:ext cx="1577676" cy="246221"/>
          </a:xfrm>
          <a:prstGeom prst="rect">
            <a:avLst/>
          </a:prstGeom>
          <a:noFill/>
        </p:spPr>
        <p:txBody>
          <a:bodyPr wrap="none" rtlCol="0">
            <a:spAutoFit/>
          </a:bodyPr>
          <a:lstStyle/>
          <a:p>
            <a:r>
              <a:rPr lang="de-DE" sz="1000" dirty="0"/>
              <a:t>Pressure meter normal</a:t>
            </a:r>
          </a:p>
        </p:txBody>
      </p:sp>
      <p:sp>
        <p:nvSpPr>
          <p:cNvPr id="33" name="TextBox 79">
            <a:extLst>
              <a:ext uri="{FF2B5EF4-FFF2-40B4-BE49-F238E27FC236}">
                <a16:creationId xmlns:a16="http://schemas.microsoft.com/office/drawing/2014/main" id="{11012430-4EDB-4F99-96A4-1A4C23E117AC}"/>
              </a:ext>
            </a:extLst>
          </p:cNvPr>
          <p:cNvSpPr txBox="1"/>
          <p:nvPr/>
        </p:nvSpPr>
        <p:spPr>
          <a:xfrm>
            <a:off x="1840944" y="5810777"/>
            <a:ext cx="2559116" cy="246221"/>
          </a:xfrm>
          <a:prstGeom prst="rect">
            <a:avLst/>
          </a:prstGeom>
          <a:noFill/>
        </p:spPr>
        <p:txBody>
          <a:bodyPr wrap="square" rtlCol="0">
            <a:spAutoFit/>
          </a:bodyPr>
          <a:lstStyle/>
          <a:p>
            <a:r>
              <a:rPr lang="de-DE" sz="1000" dirty="0"/>
              <a:t>Pressure meter abnormal</a:t>
            </a:r>
          </a:p>
        </p:txBody>
      </p:sp>
      <p:sp>
        <p:nvSpPr>
          <p:cNvPr id="34" name="文本框 3">
            <a:extLst>
              <a:ext uri="{FF2B5EF4-FFF2-40B4-BE49-F238E27FC236}">
                <a16:creationId xmlns:a16="http://schemas.microsoft.com/office/drawing/2014/main" id="{3D26C663-419D-49B2-ACE6-006513E5C718}"/>
              </a:ext>
            </a:extLst>
          </p:cNvPr>
          <p:cNvSpPr txBox="1"/>
          <p:nvPr/>
        </p:nvSpPr>
        <p:spPr>
          <a:xfrm>
            <a:off x="489633" y="759180"/>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Vacuum work 1</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91444241"/>
      </p:ext>
    </p:extLst>
  </p:cSld>
  <p:clrMapOvr>
    <a:masterClrMapping/>
  </p:clrMapOvr>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5">
            <a:extLst>
              <a:ext uri="{FF2B5EF4-FFF2-40B4-BE49-F238E27FC236}">
                <a16:creationId xmlns:a16="http://schemas.microsoft.com/office/drawing/2014/main" id="{16959876-61BA-47FF-88D5-C18D1BE9A529}"/>
              </a:ext>
            </a:extLst>
          </p:cNvPr>
          <p:cNvSpPr/>
          <p:nvPr/>
        </p:nvSpPr>
        <p:spPr>
          <a:xfrm>
            <a:off x="7122004" y="2590333"/>
            <a:ext cx="4645575" cy="3312546"/>
          </a:xfrm>
          <a:prstGeom prst="rect">
            <a:avLst/>
          </a:prstGeom>
          <a:blipFill>
            <a:blip r:embed="rId2" cstate="print"/>
            <a:stretch>
              <a:fillRect/>
            </a:stretch>
          </a:blipFill>
          <a:ln>
            <a:solidFill>
              <a:schemeClr val="tx1"/>
            </a:solidFill>
          </a:ln>
        </p:spPr>
        <p:txBody>
          <a:bodyPr wrap="square" lIns="0" tIns="0" rIns="0" bIns="0" rtlCol="0">
            <a:noAutofit/>
          </a:bodyPr>
          <a:lstStyle/>
          <a:p>
            <a:endParaRPr/>
          </a:p>
        </p:txBody>
      </p:sp>
      <p:sp>
        <p:nvSpPr>
          <p:cNvPr id="6" name="文本框 5">
            <a:extLst>
              <a:ext uri="{FF2B5EF4-FFF2-40B4-BE49-F238E27FC236}">
                <a16:creationId xmlns:a16="http://schemas.microsoft.com/office/drawing/2014/main" id="{7A21D608-B77F-4352-AF24-50B1432F7185}"/>
              </a:ext>
            </a:extLst>
          </p:cNvPr>
          <p:cNvSpPr txBox="1"/>
          <p:nvPr/>
        </p:nvSpPr>
        <p:spPr>
          <a:xfrm>
            <a:off x="271245" y="1594007"/>
            <a:ext cx="6193590" cy="4308872"/>
          </a:xfrm>
          <a:prstGeom prst="rect">
            <a:avLst/>
          </a:prstGeom>
          <a:noFill/>
        </p:spPr>
        <p:txBody>
          <a:bodyPr wrap="square" rtlCol="0">
            <a:spAutoFit/>
          </a:bodyPr>
          <a:lstStyle/>
          <a:p>
            <a:pPr>
              <a:spcAft>
                <a:spcPts val="1200"/>
              </a:spcAft>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Connection of manifold pressure gauge</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 The high pressure valve (HI)</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and low pressure valve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LO)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of the manifold pressure gauge are closed;</a:t>
            </a:r>
            <a:endParaRPr lang="en-US" altLang="en-US" sz="14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(2) Connect the inflation pipes (red and blue) to the auxiliary valve of the compressor;</a:t>
            </a:r>
            <a:endParaRPr lang="en-US" altLang="en-US" sz="1400" dirty="0">
              <a:latin typeface="微软雅黑" panose="020B0503020204020204" pitchFamily="34" charset="-122"/>
              <a:ea typeface="微软雅黑" panose="020B0503020204020204" pitchFamily="34" charset="-122"/>
              <a:cs typeface="Times New Roman" panose="02020603050405020304" pitchFamily="18" charset="0"/>
            </a:endParaRPr>
          </a:p>
          <a:p>
            <a:pPr lvl="1">
              <a:spcAft>
                <a:spcPts val="1200"/>
              </a:spcAft>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Red hose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……..high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pressure side (mark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D</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lvl="1"/>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Blue hose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……..low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pressure side (mark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S</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p>
          <a:p>
            <a:pPr lvl="1"/>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en-US" altLang="en-US" sz="1400" dirty="0">
                <a:latin typeface="微软雅黑" panose="020B0503020204020204" pitchFamily="34" charset="-122"/>
                <a:ea typeface="微软雅黑" panose="020B0503020204020204" pitchFamily="34" charset="-122"/>
                <a:cs typeface="Times New Roman" panose="02020603050405020304" pitchFamily="18" charset="0"/>
              </a:rPr>
              <a:t>Note: The side with L-shaped bend at the front end of the inflatable tube is connected to the auxiliary valve of the compressor, and the internal valve of the compressor cannot be opened when the connection is reversed. In addition, be careful not to connect the high-voltage and low-voltage parts in reverse, and those with quick connectors are not limited by L.</a:t>
            </a:r>
          </a:p>
          <a:p>
            <a:pPr>
              <a:spcAft>
                <a:spcPts val="1200"/>
              </a:spcAft>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(3) The inflation pipe (green) in the middle of the manifold pressure gauge is connected to the vacuum pump.</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TextBox 3">
            <a:extLst>
              <a:ext uri="{FF2B5EF4-FFF2-40B4-BE49-F238E27FC236}">
                <a16:creationId xmlns:a16="http://schemas.microsoft.com/office/drawing/2014/main" id="{607EFFA9-B0FA-41B4-816D-12B77EFDE64B}"/>
              </a:ext>
            </a:extLst>
          </p:cNvPr>
          <p:cNvSpPr txBox="1"/>
          <p:nvPr/>
        </p:nvSpPr>
        <p:spPr>
          <a:xfrm>
            <a:off x="7861134" y="2599089"/>
            <a:ext cx="916598" cy="276999"/>
          </a:xfrm>
          <a:prstGeom prst="rect">
            <a:avLst/>
          </a:prstGeom>
          <a:solidFill>
            <a:schemeClr val="bg1"/>
          </a:solidFill>
        </p:spPr>
        <p:txBody>
          <a:bodyPr wrap="none" rtlCol="0">
            <a:spAutoFit/>
          </a:bodyPr>
          <a:lstStyle/>
          <a:p>
            <a:r>
              <a:rPr lang="de-DE" sz="1200" dirty="0"/>
              <a:t>Valve part</a:t>
            </a:r>
          </a:p>
        </p:txBody>
      </p:sp>
      <p:sp>
        <p:nvSpPr>
          <p:cNvPr id="8" name="TextBox 7">
            <a:extLst>
              <a:ext uri="{FF2B5EF4-FFF2-40B4-BE49-F238E27FC236}">
                <a16:creationId xmlns:a16="http://schemas.microsoft.com/office/drawing/2014/main" id="{5F44464F-6709-4A95-AD3C-9A780EB8B8F3}"/>
              </a:ext>
            </a:extLst>
          </p:cNvPr>
          <p:cNvSpPr txBox="1"/>
          <p:nvPr/>
        </p:nvSpPr>
        <p:spPr>
          <a:xfrm>
            <a:off x="7157645" y="2834800"/>
            <a:ext cx="858531" cy="348184"/>
          </a:xfrm>
          <a:prstGeom prst="rect">
            <a:avLst/>
          </a:prstGeom>
          <a:solidFill>
            <a:schemeClr val="bg1"/>
          </a:solidFill>
          <a:ln>
            <a:solidFill>
              <a:schemeClr val="bg1"/>
            </a:solidFill>
          </a:ln>
        </p:spPr>
        <p:txBody>
          <a:bodyPr wrap="square" rtlCol="0">
            <a:spAutoFit/>
          </a:bodyPr>
          <a:lstStyle/>
          <a:p>
            <a:r>
              <a:rPr lang="de-DE" sz="800" dirty="0"/>
              <a:t>Low pressure valve (closed)</a:t>
            </a:r>
          </a:p>
        </p:txBody>
      </p:sp>
      <p:sp>
        <p:nvSpPr>
          <p:cNvPr id="9" name="TextBox 8">
            <a:extLst>
              <a:ext uri="{FF2B5EF4-FFF2-40B4-BE49-F238E27FC236}">
                <a16:creationId xmlns:a16="http://schemas.microsoft.com/office/drawing/2014/main" id="{A4D0B2F7-D86F-4468-A0A1-4C05CE4B4C96}"/>
              </a:ext>
            </a:extLst>
          </p:cNvPr>
          <p:cNvSpPr txBox="1"/>
          <p:nvPr/>
        </p:nvSpPr>
        <p:spPr>
          <a:xfrm>
            <a:off x="9139964" y="2883698"/>
            <a:ext cx="959560" cy="338554"/>
          </a:xfrm>
          <a:prstGeom prst="rect">
            <a:avLst/>
          </a:prstGeom>
          <a:solidFill>
            <a:schemeClr val="bg1"/>
          </a:solidFill>
          <a:ln>
            <a:solidFill>
              <a:schemeClr val="bg1"/>
            </a:solidFill>
          </a:ln>
        </p:spPr>
        <p:txBody>
          <a:bodyPr wrap="square" rtlCol="0">
            <a:spAutoFit/>
          </a:bodyPr>
          <a:lstStyle/>
          <a:p>
            <a:r>
              <a:rPr lang="de-DE" sz="800" dirty="0"/>
              <a:t>High pressure valve (closed)</a:t>
            </a:r>
          </a:p>
        </p:txBody>
      </p:sp>
      <p:sp>
        <p:nvSpPr>
          <p:cNvPr id="10" name="TextBox 9">
            <a:extLst>
              <a:ext uri="{FF2B5EF4-FFF2-40B4-BE49-F238E27FC236}">
                <a16:creationId xmlns:a16="http://schemas.microsoft.com/office/drawing/2014/main" id="{D1BACFA8-3C1D-4B2D-A2D7-4B6BCBABC7E7}"/>
              </a:ext>
            </a:extLst>
          </p:cNvPr>
          <p:cNvSpPr txBox="1"/>
          <p:nvPr/>
        </p:nvSpPr>
        <p:spPr>
          <a:xfrm>
            <a:off x="7980802" y="5537958"/>
            <a:ext cx="1136850" cy="215444"/>
          </a:xfrm>
          <a:prstGeom prst="rect">
            <a:avLst/>
          </a:prstGeom>
          <a:solidFill>
            <a:schemeClr val="bg1"/>
          </a:solidFill>
        </p:spPr>
        <p:txBody>
          <a:bodyPr wrap="none" rtlCol="0">
            <a:spAutoFit/>
          </a:bodyPr>
          <a:lstStyle/>
          <a:p>
            <a:r>
              <a:rPr lang="de-DE" sz="800" dirty="0"/>
              <a:t>Vacuum pump (off)</a:t>
            </a:r>
          </a:p>
        </p:txBody>
      </p:sp>
      <p:sp>
        <p:nvSpPr>
          <p:cNvPr id="11" name="TextBox 10">
            <a:extLst>
              <a:ext uri="{FF2B5EF4-FFF2-40B4-BE49-F238E27FC236}">
                <a16:creationId xmlns:a16="http://schemas.microsoft.com/office/drawing/2014/main" id="{7A948601-6874-4DDF-84DB-B4C1EABB9330}"/>
              </a:ext>
            </a:extLst>
          </p:cNvPr>
          <p:cNvSpPr txBox="1"/>
          <p:nvPr/>
        </p:nvSpPr>
        <p:spPr>
          <a:xfrm>
            <a:off x="7627737" y="4233444"/>
            <a:ext cx="466794" cy="215444"/>
          </a:xfrm>
          <a:prstGeom prst="rect">
            <a:avLst/>
          </a:prstGeom>
          <a:solidFill>
            <a:schemeClr val="bg1"/>
          </a:solidFill>
        </p:spPr>
        <p:txBody>
          <a:bodyPr wrap="none" rtlCol="0">
            <a:spAutoFit/>
          </a:bodyPr>
          <a:lstStyle/>
          <a:p>
            <a:r>
              <a:rPr lang="de-DE" sz="800" dirty="0"/>
              <a:t>green</a:t>
            </a:r>
          </a:p>
        </p:txBody>
      </p:sp>
      <p:sp>
        <p:nvSpPr>
          <p:cNvPr id="13" name="TextBox 11">
            <a:extLst>
              <a:ext uri="{FF2B5EF4-FFF2-40B4-BE49-F238E27FC236}">
                <a16:creationId xmlns:a16="http://schemas.microsoft.com/office/drawing/2014/main" id="{8316625F-1BA1-4660-8A3F-7A5854566D61}"/>
              </a:ext>
            </a:extLst>
          </p:cNvPr>
          <p:cNvSpPr txBox="1"/>
          <p:nvPr/>
        </p:nvSpPr>
        <p:spPr>
          <a:xfrm>
            <a:off x="8379866" y="4850548"/>
            <a:ext cx="397866" cy="215444"/>
          </a:xfrm>
          <a:prstGeom prst="rect">
            <a:avLst/>
          </a:prstGeom>
          <a:solidFill>
            <a:schemeClr val="bg1"/>
          </a:solidFill>
        </p:spPr>
        <p:txBody>
          <a:bodyPr wrap="none" rtlCol="0">
            <a:spAutoFit/>
          </a:bodyPr>
          <a:lstStyle/>
          <a:p>
            <a:r>
              <a:rPr lang="de-DE" sz="800" dirty="0"/>
              <a:t>blue</a:t>
            </a:r>
          </a:p>
        </p:txBody>
      </p:sp>
      <p:sp>
        <p:nvSpPr>
          <p:cNvPr id="14" name="TextBox 12">
            <a:extLst>
              <a:ext uri="{FF2B5EF4-FFF2-40B4-BE49-F238E27FC236}">
                <a16:creationId xmlns:a16="http://schemas.microsoft.com/office/drawing/2014/main" id="{C7C83C21-86C2-499B-80E8-C72F1E1FE1B7}"/>
              </a:ext>
            </a:extLst>
          </p:cNvPr>
          <p:cNvSpPr txBox="1"/>
          <p:nvPr/>
        </p:nvSpPr>
        <p:spPr>
          <a:xfrm>
            <a:off x="9082532" y="4518783"/>
            <a:ext cx="346570" cy="215444"/>
          </a:xfrm>
          <a:prstGeom prst="rect">
            <a:avLst/>
          </a:prstGeom>
          <a:solidFill>
            <a:schemeClr val="bg1"/>
          </a:solidFill>
        </p:spPr>
        <p:txBody>
          <a:bodyPr wrap="none" rtlCol="0">
            <a:spAutoFit/>
          </a:bodyPr>
          <a:lstStyle/>
          <a:p>
            <a:r>
              <a:rPr lang="de-DE" sz="800" dirty="0"/>
              <a:t>red</a:t>
            </a:r>
          </a:p>
        </p:txBody>
      </p:sp>
      <p:sp>
        <p:nvSpPr>
          <p:cNvPr id="15" name="TextBox 13">
            <a:extLst>
              <a:ext uri="{FF2B5EF4-FFF2-40B4-BE49-F238E27FC236}">
                <a16:creationId xmlns:a16="http://schemas.microsoft.com/office/drawing/2014/main" id="{D32DE8B6-6836-4E71-99E5-15F9D1609478}"/>
              </a:ext>
            </a:extLst>
          </p:cNvPr>
          <p:cNvSpPr txBox="1"/>
          <p:nvPr/>
        </p:nvSpPr>
        <p:spPr>
          <a:xfrm>
            <a:off x="10304902" y="5322514"/>
            <a:ext cx="760144" cy="215444"/>
          </a:xfrm>
          <a:prstGeom prst="rect">
            <a:avLst/>
          </a:prstGeom>
          <a:solidFill>
            <a:schemeClr val="bg1"/>
          </a:solidFill>
        </p:spPr>
        <p:txBody>
          <a:bodyPr wrap="none" rtlCol="0">
            <a:spAutoFit/>
          </a:bodyPr>
          <a:lstStyle/>
          <a:p>
            <a:r>
              <a:rPr lang="de-DE" sz="800" dirty="0"/>
              <a:t>compressor</a:t>
            </a:r>
          </a:p>
        </p:txBody>
      </p:sp>
      <p:sp>
        <p:nvSpPr>
          <p:cNvPr id="16" name="TextBox 14">
            <a:extLst>
              <a:ext uri="{FF2B5EF4-FFF2-40B4-BE49-F238E27FC236}">
                <a16:creationId xmlns:a16="http://schemas.microsoft.com/office/drawing/2014/main" id="{C38464DA-3E28-4C05-AADE-3006FDFC6068}"/>
              </a:ext>
            </a:extLst>
          </p:cNvPr>
          <p:cNvSpPr txBox="1"/>
          <p:nvPr/>
        </p:nvSpPr>
        <p:spPr>
          <a:xfrm>
            <a:off x="8876152" y="4272383"/>
            <a:ext cx="912429" cy="215444"/>
          </a:xfrm>
          <a:prstGeom prst="rect">
            <a:avLst/>
          </a:prstGeom>
          <a:solidFill>
            <a:schemeClr val="bg1"/>
          </a:solidFill>
        </p:spPr>
        <p:txBody>
          <a:bodyPr wrap="none" rtlCol="0">
            <a:spAutoFit/>
          </a:bodyPr>
          <a:lstStyle/>
          <a:p>
            <a:r>
              <a:rPr lang="de-DE" sz="800" dirty="0"/>
              <a:t>Side of mark D</a:t>
            </a:r>
          </a:p>
        </p:txBody>
      </p:sp>
      <p:sp>
        <p:nvSpPr>
          <p:cNvPr id="17" name="TextBox 15">
            <a:extLst>
              <a:ext uri="{FF2B5EF4-FFF2-40B4-BE49-F238E27FC236}">
                <a16:creationId xmlns:a16="http://schemas.microsoft.com/office/drawing/2014/main" id="{F51E31C2-5FF0-42E6-A505-5BF0168D23F0}"/>
              </a:ext>
            </a:extLst>
          </p:cNvPr>
          <p:cNvSpPr txBox="1"/>
          <p:nvPr/>
        </p:nvSpPr>
        <p:spPr>
          <a:xfrm>
            <a:off x="10828959" y="4742826"/>
            <a:ext cx="893193" cy="215444"/>
          </a:xfrm>
          <a:prstGeom prst="rect">
            <a:avLst/>
          </a:prstGeom>
          <a:solidFill>
            <a:schemeClr val="bg1"/>
          </a:solidFill>
        </p:spPr>
        <p:txBody>
          <a:bodyPr wrap="none" rtlCol="0">
            <a:spAutoFit/>
          </a:bodyPr>
          <a:lstStyle/>
          <a:p>
            <a:r>
              <a:rPr lang="de-DE" sz="800" dirty="0"/>
              <a:t>Side of mark S</a:t>
            </a:r>
          </a:p>
        </p:txBody>
      </p:sp>
      <p:sp>
        <p:nvSpPr>
          <p:cNvPr id="18" name="TextBox 16">
            <a:extLst>
              <a:ext uri="{FF2B5EF4-FFF2-40B4-BE49-F238E27FC236}">
                <a16:creationId xmlns:a16="http://schemas.microsoft.com/office/drawing/2014/main" id="{5196E162-F8C4-4F9B-9ECB-4044F39F479C}"/>
              </a:ext>
            </a:extLst>
          </p:cNvPr>
          <p:cNvSpPr txBox="1"/>
          <p:nvPr/>
        </p:nvSpPr>
        <p:spPr>
          <a:xfrm>
            <a:off x="10049110" y="2967540"/>
            <a:ext cx="1008609" cy="215444"/>
          </a:xfrm>
          <a:prstGeom prst="rect">
            <a:avLst/>
          </a:prstGeom>
          <a:solidFill>
            <a:schemeClr val="bg1"/>
          </a:solidFill>
        </p:spPr>
        <p:txBody>
          <a:bodyPr wrap="none" rtlCol="0">
            <a:spAutoFit/>
          </a:bodyPr>
          <a:lstStyle/>
          <a:p>
            <a:r>
              <a:rPr lang="de-DE" sz="800" dirty="0"/>
              <a:t>L type connector</a:t>
            </a:r>
          </a:p>
        </p:txBody>
      </p:sp>
      <p:sp>
        <p:nvSpPr>
          <p:cNvPr id="19" name="TextBox 17">
            <a:extLst>
              <a:ext uri="{FF2B5EF4-FFF2-40B4-BE49-F238E27FC236}">
                <a16:creationId xmlns:a16="http://schemas.microsoft.com/office/drawing/2014/main" id="{D03A0193-8F35-48DC-ADBF-DF3360CD60B6}"/>
              </a:ext>
            </a:extLst>
          </p:cNvPr>
          <p:cNvSpPr txBox="1"/>
          <p:nvPr/>
        </p:nvSpPr>
        <p:spPr>
          <a:xfrm>
            <a:off x="9997890" y="3855183"/>
            <a:ext cx="831069" cy="215444"/>
          </a:xfrm>
          <a:prstGeom prst="rect">
            <a:avLst/>
          </a:prstGeom>
          <a:solidFill>
            <a:schemeClr val="bg1"/>
          </a:solidFill>
        </p:spPr>
        <p:txBody>
          <a:bodyPr wrap="square" rtlCol="0">
            <a:spAutoFit/>
          </a:bodyPr>
          <a:lstStyle/>
          <a:p>
            <a:r>
              <a:rPr lang="de-DE" sz="800" dirty="0"/>
              <a:t>Inflation pipe</a:t>
            </a:r>
          </a:p>
        </p:txBody>
      </p:sp>
      <p:graphicFrame>
        <p:nvGraphicFramePr>
          <p:cNvPr id="20" name="Table 6">
            <a:extLst>
              <a:ext uri="{FF2B5EF4-FFF2-40B4-BE49-F238E27FC236}">
                <a16:creationId xmlns:a16="http://schemas.microsoft.com/office/drawing/2014/main" id="{3357B486-240A-47AC-B451-326CA8C65C5C}"/>
              </a:ext>
            </a:extLst>
          </p:cNvPr>
          <p:cNvGraphicFramePr>
            <a:graphicFrameLocks noGrp="1"/>
          </p:cNvGraphicFramePr>
          <p:nvPr>
            <p:extLst>
              <p:ext uri="{D42A27DB-BD31-4B8C-83A1-F6EECF244321}">
                <p14:modId xmlns:p14="http://schemas.microsoft.com/office/powerpoint/2010/main" val="1951621100"/>
              </p:ext>
            </p:extLst>
          </p:nvPr>
        </p:nvGraphicFramePr>
        <p:xfrm>
          <a:off x="7980802" y="2795532"/>
          <a:ext cx="1101730" cy="426720"/>
        </p:xfrm>
        <a:graphic>
          <a:graphicData uri="http://schemas.openxmlformats.org/drawingml/2006/table">
            <a:tbl>
              <a:tblPr>
                <a:tableStyleId>{5C22544A-7EE6-4342-B048-85BDC9FD1C3A}</a:tableStyleId>
              </a:tblPr>
              <a:tblGrid>
                <a:gridCol w="550865">
                  <a:extLst>
                    <a:ext uri="{9D8B030D-6E8A-4147-A177-3AD203B41FA5}">
                      <a16:colId xmlns:a16="http://schemas.microsoft.com/office/drawing/2014/main" val="3854181205"/>
                    </a:ext>
                  </a:extLst>
                </a:gridCol>
                <a:gridCol w="550865">
                  <a:extLst>
                    <a:ext uri="{9D8B030D-6E8A-4147-A177-3AD203B41FA5}">
                      <a16:colId xmlns:a16="http://schemas.microsoft.com/office/drawing/2014/main" val="272579757"/>
                    </a:ext>
                  </a:extLst>
                </a:gridCol>
              </a:tblGrid>
              <a:tr h="0">
                <a:tc>
                  <a:txBody>
                    <a:bodyPr/>
                    <a:lstStyle/>
                    <a:p>
                      <a:pPr algn="ctr"/>
                      <a:r>
                        <a:rPr lang="de-DE" sz="8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8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0">
                <a:tc>
                  <a:txBody>
                    <a:bodyPr/>
                    <a:lstStyle/>
                    <a:p>
                      <a:pPr algn="ctr"/>
                      <a:r>
                        <a:rPr lang="de-DE" sz="8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8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sp>
        <p:nvSpPr>
          <p:cNvPr id="21" name="文本框 3">
            <a:extLst>
              <a:ext uri="{FF2B5EF4-FFF2-40B4-BE49-F238E27FC236}">
                <a16:creationId xmlns:a16="http://schemas.microsoft.com/office/drawing/2014/main" id="{18FAC3C9-D3FF-461E-AC66-BC0BAEDFDEE4}"/>
              </a:ext>
            </a:extLst>
          </p:cNvPr>
          <p:cNvSpPr txBox="1"/>
          <p:nvPr/>
        </p:nvSpPr>
        <p:spPr>
          <a:xfrm>
            <a:off x="435631" y="765053"/>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Vacuum work 2</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413004665"/>
      </p:ext>
    </p:extLst>
  </p:cSld>
  <p:clrMapOvr>
    <a:masterClrMapping/>
  </p:clrMapOvr>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4">
            <a:extLst>
              <a:ext uri="{FF2B5EF4-FFF2-40B4-BE49-F238E27FC236}">
                <a16:creationId xmlns:a16="http://schemas.microsoft.com/office/drawing/2014/main" id="{7AE1AF3E-6E9C-4D8F-8340-360B8C9F84C9}"/>
              </a:ext>
            </a:extLst>
          </p:cNvPr>
          <p:cNvSpPr/>
          <p:nvPr/>
        </p:nvSpPr>
        <p:spPr>
          <a:xfrm>
            <a:off x="5120907" y="1662254"/>
            <a:ext cx="3227990" cy="2473053"/>
          </a:xfrm>
          <a:prstGeom prst="rect">
            <a:avLst/>
          </a:prstGeom>
          <a:blipFill>
            <a:blip r:embed="rId2" cstate="print"/>
            <a:stretch>
              <a:fillRect/>
            </a:stretch>
          </a:blipFill>
          <a:ln>
            <a:solidFill>
              <a:schemeClr val="tx1"/>
            </a:solidFill>
          </a:ln>
        </p:spPr>
        <p:txBody>
          <a:bodyPr wrap="square" lIns="0" tIns="0" rIns="0" bIns="0" rtlCol="0">
            <a:noAutofit/>
          </a:bodyPr>
          <a:lstStyle/>
          <a:p>
            <a:endParaRPr/>
          </a:p>
        </p:txBody>
      </p:sp>
      <p:sp>
        <p:nvSpPr>
          <p:cNvPr id="6" name="object 6">
            <a:extLst>
              <a:ext uri="{FF2B5EF4-FFF2-40B4-BE49-F238E27FC236}">
                <a16:creationId xmlns:a16="http://schemas.microsoft.com/office/drawing/2014/main" id="{740FF783-FC77-4039-8D47-9280D15680F8}"/>
              </a:ext>
            </a:extLst>
          </p:cNvPr>
          <p:cNvSpPr/>
          <p:nvPr/>
        </p:nvSpPr>
        <p:spPr>
          <a:xfrm>
            <a:off x="8469787" y="1662254"/>
            <a:ext cx="3722213" cy="2473053"/>
          </a:xfrm>
          <a:prstGeom prst="rect">
            <a:avLst/>
          </a:prstGeom>
          <a:blipFill>
            <a:blip r:embed="rId3" cstate="print"/>
            <a:stretch>
              <a:fillRect/>
            </a:stretch>
          </a:blipFill>
          <a:ln>
            <a:solidFill>
              <a:schemeClr val="tx1"/>
            </a:solidFill>
          </a:ln>
        </p:spPr>
        <p:txBody>
          <a:bodyPr wrap="square" lIns="0" tIns="0" rIns="0" bIns="0" rtlCol="0">
            <a:noAutofit/>
          </a:bodyPr>
          <a:lstStyle/>
          <a:p>
            <a:endParaRPr/>
          </a:p>
        </p:txBody>
      </p:sp>
      <p:graphicFrame>
        <p:nvGraphicFramePr>
          <p:cNvPr id="7" name="object 12">
            <a:extLst>
              <a:ext uri="{FF2B5EF4-FFF2-40B4-BE49-F238E27FC236}">
                <a16:creationId xmlns:a16="http://schemas.microsoft.com/office/drawing/2014/main" id="{D7751C9E-8C74-4DE9-85E0-A44E947E4465}"/>
              </a:ext>
            </a:extLst>
          </p:cNvPr>
          <p:cNvGraphicFramePr>
            <a:graphicFrameLocks noGrp="1"/>
          </p:cNvGraphicFramePr>
          <p:nvPr>
            <p:extLst>
              <p:ext uri="{D42A27DB-BD31-4B8C-83A1-F6EECF244321}">
                <p14:modId xmlns:p14="http://schemas.microsoft.com/office/powerpoint/2010/main" val="1101874402"/>
              </p:ext>
            </p:extLst>
          </p:nvPr>
        </p:nvGraphicFramePr>
        <p:xfrm>
          <a:off x="1292323" y="5309913"/>
          <a:ext cx="9700744" cy="1421995"/>
        </p:xfrm>
        <a:graphic>
          <a:graphicData uri="http://schemas.openxmlformats.org/drawingml/2006/table">
            <a:tbl>
              <a:tblPr firstRow="1" bandRow="1">
                <a:tableStyleId>{2D5ABB26-0587-4C30-8999-92F81FD0307C}</a:tableStyleId>
              </a:tblPr>
              <a:tblGrid>
                <a:gridCol w="1943719">
                  <a:extLst>
                    <a:ext uri="{9D8B030D-6E8A-4147-A177-3AD203B41FA5}">
                      <a16:colId xmlns:a16="http://schemas.microsoft.com/office/drawing/2014/main" val="20000"/>
                    </a:ext>
                  </a:extLst>
                </a:gridCol>
                <a:gridCol w="1108715">
                  <a:extLst>
                    <a:ext uri="{9D8B030D-6E8A-4147-A177-3AD203B41FA5}">
                      <a16:colId xmlns:a16="http://schemas.microsoft.com/office/drawing/2014/main" val="20001"/>
                    </a:ext>
                  </a:extLst>
                </a:gridCol>
                <a:gridCol w="1477370">
                  <a:extLst>
                    <a:ext uri="{9D8B030D-6E8A-4147-A177-3AD203B41FA5}">
                      <a16:colId xmlns:a16="http://schemas.microsoft.com/office/drawing/2014/main" val="20002"/>
                    </a:ext>
                  </a:extLst>
                </a:gridCol>
                <a:gridCol w="1477370">
                  <a:extLst>
                    <a:ext uri="{9D8B030D-6E8A-4147-A177-3AD203B41FA5}">
                      <a16:colId xmlns:a16="http://schemas.microsoft.com/office/drawing/2014/main" val="20003"/>
                    </a:ext>
                  </a:extLst>
                </a:gridCol>
                <a:gridCol w="1738083">
                  <a:extLst>
                    <a:ext uri="{9D8B030D-6E8A-4147-A177-3AD203B41FA5}">
                      <a16:colId xmlns:a16="http://schemas.microsoft.com/office/drawing/2014/main" val="20004"/>
                    </a:ext>
                  </a:extLst>
                </a:gridCol>
                <a:gridCol w="1955487">
                  <a:extLst>
                    <a:ext uri="{9D8B030D-6E8A-4147-A177-3AD203B41FA5}">
                      <a16:colId xmlns:a16="http://schemas.microsoft.com/office/drawing/2014/main" val="20005"/>
                    </a:ext>
                  </a:extLst>
                </a:gridCol>
              </a:tblGrid>
              <a:tr h="288393">
                <a:tc gridSpan="6">
                  <a:txBody>
                    <a:bodyPr/>
                    <a:lstStyle/>
                    <a:p>
                      <a:pPr marL="1905" algn="ctr">
                        <a:lnSpc>
                          <a:spcPct val="100000"/>
                        </a:lnSpc>
                      </a:pPr>
                      <a:r>
                        <a:rPr sz="1000" dirty="0">
                          <a:latin typeface="Microsoft YaHei" panose="020B0503020204020204" pitchFamily="34" charset="-122"/>
                          <a:ea typeface="Microsoft YaHei" panose="020B0503020204020204" pitchFamily="34" charset="-122"/>
                          <a:cs typeface="微软雅黑"/>
                        </a:rPr>
                        <a:t>Piping connections </a:t>
                      </a:r>
                      <a:r>
                        <a:rPr sz="1000" spc="-5" dirty="0">
                          <a:latin typeface="Microsoft YaHei" panose="020B0503020204020204" pitchFamily="34" charset="-122"/>
                          <a:ea typeface="Microsoft YaHei" panose="020B0503020204020204" pitchFamily="34" charset="-122"/>
                          <a:cs typeface="微软雅黑"/>
                        </a:rPr>
                        <a:t>— </a:t>
                      </a:r>
                      <a:r>
                        <a:rPr sz="1000" spc="0" dirty="0">
                          <a:latin typeface="Microsoft YaHei" panose="020B0503020204020204" pitchFamily="34" charset="-122"/>
                          <a:ea typeface="Microsoft YaHei" panose="020B0503020204020204" pitchFamily="34" charset="-122"/>
                          <a:cs typeface="微软雅黑"/>
                        </a:rPr>
                        <a:t>tightening torques for</a:t>
                      </a:r>
                      <a:r>
                        <a:rPr lang="de-DE" sz="1000" spc="0" dirty="0">
                          <a:latin typeface="Microsoft YaHei" panose="020B0503020204020204" pitchFamily="34" charset="-122"/>
                          <a:ea typeface="Microsoft YaHei" panose="020B0503020204020204" pitchFamily="34" charset="-122"/>
                          <a:cs typeface="微软雅黑"/>
                        </a:rPr>
                        <a:t> nuts and bolts</a:t>
                      </a:r>
                      <a:r>
                        <a:rPr sz="1000" spc="0" dirty="0">
                          <a:latin typeface="Microsoft YaHei" panose="020B0503020204020204" pitchFamily="34" charset="-122"/>
                          <a:ea typeface="Microsoft YaHei" panose="020B0503020204020204" pitchFamily="34" charset="-122"/>
                          <a:cs typeface="微软雅黑"/>
                        </a:rPr>
                        <a:t> </a:t>
                      </a:r>
                      <a:endParaRPr sz="10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tc hMerge="1">
                  <a:txBody>
                    <a:bodyPr/>
                    <a:lstStyle/>
                    <a:p>
                      <a:endParaRPr/>
                    </a:p>
                  </a:txBody>
                  <a:tcPr marL="0" marR="0" marT="0" marB="0"/>
                </a:tc>
                <a:extLst>
                  <a:ext uri="{0D108BD9-81ED-4DB2-BD59-A6C34878D82A}">
                    <a16:rowId xmlns:a16="http://schemas.microsoft.com/office/drawing/2014/main" val="10000"/>
                  </a:ext>
                </a:extLst>
              </a:tr>
              <a:tr h="256598">
                <a:tc>
                  <a:txBody>
                    <a:bodyPr/>
                    <a:lstStyle/>
                    <a:p>
                      <a:pPr marR="635" algn="ctr">
                        <a:lnSpc>
                          <a:spcPct val="100000"/>
                        </a:lnSpc>
                      </a:pPr>
                      <a:r>
                        <a:rPr sz="1000" dirty="0">
                          <a:latin typeface="Microsoft YaHei" panose="020B0503020204020204" pitchFamily="34" charset="-122"/>
                          <a:ea typeface="Microsoft YaHei" panose="020B0503020204020204" pitchFamily="34" charset="-122"/>
                          <a:cs typeface="微软雅黑"/>
                        </a:rPr>
                        <a:t>Connection</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gridSpan="3">
                  <a:txBody>
                    <a:bodyPr/>
                    <a:lstStyle/>
                    <a:p>
                      <a:pPr marR="0" algn="ctr">
                        <a:lnSpc>
                          <a:spcPct val="100000"/>
                        </a:lnSpc>
                      </a:pPr>
                      <a:r>
                        <a:rPr sz="1000" dirty="0">
                          <a:latin typeface="Microsoft YaHei" panose="020B0503020204020204" pitchFamily="34" charset="-122"/>
                          <a:ea typeface="Microsoft YaHei" panose="020B0503020204020204" pitchFamily="34" charset="-122"/>
                          <a:cs typeface="微软雅黑"/>
                        </a:rPr>
                        <a:t>Nut specification</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tc hMerge="1">
                  <a:txBody>
                    <a:bodyPr/>
                    <a:lstStyle/>
                    <a:p>
                      <a:endParaRPr/>
                    </a:p>
                  </a:txBody>
                  <a:tcPr marL="0" marR="0" marT="0" marB="0"/>
                </a:tc>
                <a:tc gridSpan="2">
                  <a:txBody>
                    <a:bodyPr/>
                    <a:lstStyle/>
                    <a:p>
                      <a:pPr marL="1905" algn="ctr">
                        <a:lnSpc>
                          <a:spcPct val="100000"/>
                        </a:lnSpc>
                      </a:pPr>
                      <a:r>
                        <a:rPr sz="1000" dirty="0">
                          <a:latin typeface="Microsoft YaHei" panose="020B0503020204020204" pitchFamily="34" charset="-122"/>
                          <a:ea typeface="Microsoft YaHei" panose="020B0503020204020204" pitchFamily="34" charset="-122"/>
                          <a:cs typeface="微软雅黑"/>
                        </a:rPr>
                        <a:t>connection connector</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hMerge="1">
                  <a:txBody>
                    <a:bodyPr/>
                    <a:lstStyle/>
                    <a:p>
                      <a:endParaRPr/>
                    </a:p>
                  </a:txBody>
                  <a:tcPr marL="0" marR="0" marT="0" marB="0"/>
                </a:tc>
                <a:extLst>
                  <a:ext uri="{0D108BD9-81ED-4DB2-BD59-A6C34878D82A}">
                    <a16:rowId xmlns:a16="http://schemas.microsoft.com/office/drawing/2014/main" val="10001"/>
                  </a:ext>
                </a:extLst>
              </a:tr>
              <a:tr h="544951">
                <a:tc>
                  <a:txBody>
                    <a:bodyPr/>
                    <a:lstStyle/>
                    <a:p>
                      <a:pPr marL="128270" algn="ctr">
                        <a:lnSpc>
                          <a:spcPct val="100000"/>
                        </a:lnSpc>
                      </a:pPr>
                      <a:r>
                        <a:rPr sz="1000" dirty="0">
                          <a:latin typeface="Microsoft YaHei" panose="020B0503020204020204" pitchFamily="34" charset="-122"/>
                          <a:ea typeface="Microsoft YaHei" panose="020B0503020204020204" pitchFamily="34" charset="-122"/>
                          <a:cs typeface="微软雅黑"/>
                        </a:rPr>
                        <a:t>Piping size or bolt size</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R="635" algn="ctr">
                        <a:lnSpc>
                          <a:spcPct val="100000"/>
                        </a:lnSpc>
                      </a:pPr>
                      <a:r>
                        <a:rPr sz="1000" spc="5" dirty="0">
                          <a:latin typeface="Microsoft YaHei" panose="020B0503020204020204" pitchFamily="34" charset="-122"/>
                          <a:ea typeface="Microsoft YaHei" panose="020B0503020204020204" pitchFamily="34" charset="-122"/>
                          <a:cs typeface="微软雅黑"/>
                        </a:rPr>
                        <a:t>Φ </a:t>
                      </a:r>
                      <a:r>
                        <a:rPr sz="1000" spc="0" dirty="0">
                          <a:latin typeface="Microsoft YaHei" panose="020B0503020204020204" pitchFamily="34" charset="-122"/>
                          <a:ea typeface="Microsoft YaHei" panose="020B0503020204020204" pitchFamily="34" charset="-122"/>
                          <a:cs typeface="Arial"/>
                        </a:rPr>
                        <a:t>8 </a:t>
                      </a:r>
                      <a:r>
                        <a:rPr sz="1000" spc="0" dirty="0">
                          <a:latin typeface="Microsoft YaHei" panose="020B0503020204020204" pitchFamily="34" charset="-122"/>
                          <a:ea typeface="Microsoft YaHei" panose="020B0503020204020204" pitchFamily="34" charset="-122"/>
                          <a:cs typeface="微软雅黑"/>
                        </a:rPr>
                        <a:t>piping</a:t>
                      </a:r>
                      <a:endParaRPr sz="1000" dirty="0">
                        <a:latin typeface="Microsoft YaHei" panose="020B0503020204020204" pitchFamily="34" charset="-122"/>
                        <a:ea typeface="Microsoft YaHei" panose="020B0503020204020204" pitchFamily="34" charset="-122"/>
                        <a:cs typeface="微软雅黑"/>
                      </a:endParaRPr>
                    </a:p>
                    <a:p>
                      <a:pPr marR="1270" algn="ctr">
                        <a:lnSpc>
                          <a:spcPct val="100000"/>
                        </a:lnSpc>
                      </a:pPr>
                      <a:r>
                        <a:rPr sz="1000" dirty="0">
                          <a:latin typeface="Microsoft YaHei" panose="020B0503020204020204" pitchFamily="34" charset="-122"/>
                          <a:ea typeface="Microsoft YaHei" panose="020B0503020204020204" pitchFamily="34" charset="-122"/>
                          <a:cs typeface="微软雅黑"/>
                        </a:rPr>
                        <a:t>(liquid pipe)</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0380" marR="124460" lvl="0" indent="-375285" algn="ctr" defTabSz="914400" rtl="0" eaLnBrk="1" fontAlgn="auto" latinLnBrk="0" hangingPunct="1">
                        <a:lnSpc>
                          <a:spcPct val="100000"/>
                        </a:lnSpc>
                        <a:spcBef>
                          <a:spcPts val="0"/>
                        </a:spcBef>
                        <a:spcAft>
                          <a:spcPts val="0"/>
                        </a:spcAft>
                        <a:buClrTx/>
                        <a:buSzTx/>
                        <a:buFontTx/>
                        <a:buNone/>
                        <a:tabLst/>
                        <a:defRPr/>
                      </a:pPr>
                      <a:r>
                        <a:rPr lang="en-US" sz="1000" dirty="0">
                          <a:latin typeface="Microsoft YaHei" panose="020B0503020204020204" pitchFamily="34" charset="-122"/>
                          <a:ea typeface="Microsoft YaHei" panose="020B0503020204020204" pitchFamily="34" charset="-122"/>
                          <a:cs typeface="Arial"/>
                        </a:rPr>
                        <a:t>D1 </a:t>
                      </a:r>
                      <a:r>
                        <a:rPr lang="en-US" sz="1000" spc="-5" dirty="0">
                          <a:latin typeface="Microsoft YaHei" panose="020B0503020204020204" pitchFamily="34" charset="-122"/>
                          <a:ea typeface="Microsoft YaHei" panose="020B0503020204020204" pitchFamily="34" charset="-122"/>
                          <a:cs typeface="Arial"/>
                        </a:rPr>
                        <a:t>/ </a:t>
                      </a:r>
                      <a:r>
                        <a:rPr lang="en-US" sz="1000" spc="0" dirty="0">
                          <a:latin typeface="Microsoft YaHei" panose="020B0503020204020204" pitchFamily="34" charset="-122"/>
                          <a:ea typeface="Microsoft YaHei" panose="020B0503020204020204" pitchFamily="34" charset="-122"/>
                          <a:cs typeface="Arial"/>
                        </a:rPr>
                        <a:t>2 </a:t>
                      </a:r>
                      <a:r>
                        <a:rPr lang="en-US" sz="1000" spc="0" dirty="0">
                          <a:latin typeface="Microsoft YaHei" panose="020B0503020204020204" pitchFamily="34" charset="-122"/>
                          <a:ea typeface="Microsoft YaHei" panose="020B0503020204020204" pitchFamily="34" charset="-122"/>
                          <a:cs typeface="微软雅黑"/>
                        </a:rPr>
                        <a:t>piping</a:t>
                      </a:r>
                    </a:p>
                    <a:p>
                      <a:pPr marL="500380" marR="124460" lvl="0" indent="-375285" algn="ctr" defTabSz="914400" rtl="0" eaLnBrk="1" fontAlgn="auto" latinLnBrk="0" hangingPunct="1">
                        <a:lnSpc>
                          <a:spcPct val="100000"/>
                        </a:lnSpc>
                        <a:spcBef>
                          <a:spcPts val="0"/>
                        </a:spcBef>
                        <a:spcAft>
                          <a:spcPts val="0"/>
                        </a:spcAft>
                        <a:buClrTx/>
                        <a:buSzTx/>
                        <a:buFontTx/>
                        <a:buNone/>
                        <a:tabLst/>
                        <a:defRPr/>
                      </a:pPr>
                      <a:r>
                        <a:rPr lang="en-US" sz="1000" spc="0" dirty="0">
                          <a:latin typeface="Microsoft YaHei" panose="020B0503020204020204" pitchFamily="34" charset="-122"/>
                          <a:ea typeface="Microsoft YaHei" panose="020B0503020204020204" pitchFamily="34" charset="-122"/>
                          <a:cs typeface="微软雅黑"/>
                        </a:rPr>
                        <a:t>(exhaust pipe)</a:t>
                      </a:r>
                      <a:endParaRPr lang="en-US" sz="10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501015" marR="124460" indent="-375285" algn="ctr">
                        <a:lnSpc>
                          <a:spcPct val="100000"/>
                        </a:lnSpc>
                      </a:pPr>
                      <a:r>
                        <a:rPr sz="1000" dirty="0">
                          <a:latin typeface="Microsoft YaHei" panose="020B0503020204020204" pitchFamily="34" charset="-122"/>
                          <a:ea typeface="Microsoft YaHei" panose="020B0503020204020204" pitchFamily="34" charset="-122"/>
                          <a:cs typeface="Arial"/>
                        </a:rPr>
                        <a:t>D5 </a:t>
                      </a:r>
                      <a:r>
                        <a:rPr sz="1000" spc="-5" dirty="0">
                          <a:latin typeface="Microsoft YaHei" panose="020B0503020204020204" pitchFamily="34" charset="-122"/>
                          <a:ea typeface="Microsoft YaHei" panose="020B0503020204020204" pitchFamily="34" charset="-122"/>
                          <a:cs typeface="Arial"/>
                        </a:rPr>
                        <a:t>/ </a:t>
                      </a:r>
                      <a:r>
                        <a:rPr sz="1000" spc="0" dirty="0">
                          <a:latin typeface="Microsoft YaHei" panose="020B0503020204020204" pitchFamily="34" charset="-122"/>
                          <a:ea typeface="Microsoft YaHei" panose="020B0503020204020204" pitchFamily="34" charset="-122"/>
                          <a:cs typeface="Arial"/>
                        </a:rPr>
                        <a:t>8 </a:t>
                      </a:r>
                      <a:r>
                        <a:rPr sz="1000" spc="0" dirty="0">
                          <a:latin typeface="Microsoft YaHei" panose="020B0503020204020204" pitchFamily="34" charset="-122"/>
                          <a:ea typeface="Microsoft YaHei" panose="020B0503020204020204" pitchFamily="34" charset="-122"/>
                          <a:cs typeface="微软雅黑"/>
                        </a:rPr>
                        <a:t>piping</a:t>
                      </a:r>
                      <a:endParaRPr lang="de-DE" sz="1000" spc="0" dirty="0">
                        <a:latin typeface="Microsoft YaHei" panose="020B0503020204020204" pitchFamily="34" charset="-122"/>
                        <a:ea typeface="Microsoft YaHei" panose="020B0503020204020204" pitchFamily="34" charset="-122"/>
                        <a:cs typeface="微软雅黑"/>
                      </a:endParaRPr>
                    </a:p>
                    <a:p>
                      <a:pPr marL="501015" marR="124460" indent="-375285" algn="ctr">
                        <a:lnSpc>
                          <a:spcPct val="100000"/>
                        </a:lnSpc>
                      </a:pPr>
                      <a:r>
                        <a:rPr sz="1000" spc="0" dirty="0">
                          <a:latin typeface="Microsoft YaHei" panose="020B0503020204020204" pitchFamily="34" charset="-122"/>
                          <a:ea typeface="Microsoft YaHei" panose="020B0503020204020204" pitchFamily="34" charset="-122"/>
                          <a:cs typeface="微软雅黑"/>
                        </a:rPr>
                        <a:t>(suction</a:t>
                      </a:r>
                      <a:r>
                        <a:rPr lang="de-DE" sz="1000" spc="0" dirty="0">
                          <a:latin typeface="Microsoft YaHei" panose="020B0503020204020204" pitchFamily="34" charset="-122"/>
                          <a:ea typeface="Microsoft YaHei" panose="020B0503020204020204" pitchFamily="34" charset="-122"/>
                          <a:cs typeface="微软雅黑"/>
                        </a:rPr>
                        <a:t> </a:t>
                      </a:r>
                      <a:r>
                        <a:rPr sz="1000" spc="0" dirty="0">
                          <a:latin typeface="Microsoft YaHei" panose="020B0503020204020204" pitchFamily="34" charset="-122"/>
                          <a:ea typeface="Microsoft YaHei" panose="020B0503020204020204" pitchFamily="34" charset="-122"/>
                          <a:cs typeface="微软雅黑"/>
                        </a:rPr>
                        <a:t>pipe)</a:t>
                      </a:r>
                      <a:endParaRPr sz="10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0" algn="ctr">
                        <a:lnSpc>
                          <a:spcPct val="100000"/>
                        </a:lnSpc>
                      </a:pPr>
                      <a:r>
                        <a:rPr sz="1000" dirty="0">
                          <a:latin typeface="Microsoft YaHei" panose="020B0503020204020204" pitchFamily="34" charset="-122"/>
                          <a:ea typeface="Microsoft YaHei" panose="020B0503020204020204" pitchFamily="34" charset="-122"/>
                          <a:cs typeface="微软雅黑"/>
                        </a:rPr>
                        <a:t>Reservoir part </a:t>
                      </a:r>
                      <a:r>
                        <a:rPr sz="1000" dirty="0">
                          <a:latin typeface="Microsoft YaHei" panose="020B0503020204020204" pitchFamily="34" charset="-122"/>
                          <a:ea typeface="Microsoft YaHei" panose="020B0503020204020204" pitchFamily="34" charset="-122"/>
                          <a:cs typeface="Arial"/>
                        </a:rPr>
                        <a:t>M6 </a:t>
                      </a:r>
                      <a:r>
                        <a:rPr sz="1000" dirty="0">
                          <a:latin typeface="Microsoft YaHei" panose="020B0503020204020204" pitchFamily="34" charset="-122"/>
                          <a:ea typeface="Microsoft YaHei" panose="020B0503020204020204" pitchFamily="34" charset="-122"/>
                          <a:cs typeface="微软雅黑"/>
                        </a:rPr>
                        <a:t>nut</a:t>
                      </a:r>
                    </a:p>
                    <a:p>
                      <a:pPr marL="1905" algn="ctr">
                        <a:lnSpc>
                          <a:spcPct val="100000"/>
                        </a:lnSpc>
                      </a:pPr>
                      <a:r>
                        <a:rPr sz="1000" dirty="0">
                          <a:latin typeface="Microsoft YaHei" panose="020B0503020204020204" pitchFamily="34" charset="-122"/>
                          <a:ea typeface="Microsoft YaHei" panose="020B0503020204020204" pitchFamily="34" charset="-122"/>
                          <a:cs typeface="微软雅黑"/>
                        </a:rPr>
                        <a:t>(</a:t>
                      </a:r>
                      <a:r>
                        <a:rPr sz="1000" dirty="0">
                          <a:latin typeface="Microsoft YaHei" panose="020B0503020204020204" pitchFamily="34" charset="-122"/>
                          <a:ea typeface="Microsoft YaHei" panose="020B0503020204020204" pitchFamily="34" charset="-122"/>
                          <a:cs typeface="Arial"/>
                        </a:rPr>
                        <a:t>4</a:t>
                      </a:r>
                      <a:r>
                        <a:rPr lang="en-US" sz="1000" baseline="0" dirty="0">
                          <a:latin typeface="Microsoft YaHei" panose="020B0503020204020204" pitchFamily="34" charset="-122"/>
                          <a:ea typeface="Microsoft YaHei" panose="020B0503020204020204" pitchFamily="34" charset="-122"/>
                          <a:cs typeface="Arial"/>
                        </a:rPr>
                        <a:t> t</a:t>
                      </a:r>
                      <a:r>
                        <a:rPr sz="1000" dirty="0">
                          <a:latin typeface="Microsoft YaHei" panose="020B0503020204020204" pitchFamily="34" charset="-122"/>
                          <a:ea typeface="Microsoft YaHei" panose="020B0503020204020204" pitchFamily="34" charset="-122"/>
                          <a:cs typeface="微软雅黑"/>
                        </a:rPr>
                        <a:t>)</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29285" marR="96520" indent="-528955" algn="ctr">
                        <a:lnSpc>
                          <a:spcPct val="100000"/>
                        </a:lnSpc>
                      </a:pPr>
                      <a:r>
                        <a:rPr sz="1000" dirty="0">
                          <a:latin typeface="Microsoft YaHei" panose="020B0503020204020204" pitchFamily="34" charset="-122"/>
                          <a:ea typeface="Microsoft YaHei" panose="020B0503020204020204" pitchFamily="34" charset="-122"/>
                          <a:cs typeface="Arial"/>
                        </a:rPr>
                        <a:t>M6 bolts </a:t>
                      </a:r>
                      <a:r>
                        <a:rPr sz="1000" dirty="0">
                          <a:latin typeface="Microsoft YaHei" panose="020B0503020204020204" pitchFamily="34" charset="-122"/>
                          <a:ea typeface="Microsoft YaHei" panose="020B0503020204020204" pitchFamily="34" charset="-122"/>
                          <a:cs typeface="微软雅黑"/>
                        </a:rPr>
                        <a:t>other than above</a:t>
                      </a:r>
                      <a:endParaRPr lang="en-US" sz="1000" dirty="0">
                        <a:latin typeface="Microsoft YaHei" panose="020B0503020204020204" pitchFamily="34" charset="-122"/>
                        <a:ea typeface="Microsoft YaHei" panose="020B0503020204020204" pitchFamily="34" charset="-122"/>
                        <a:cs typeface="微软雅黑"/>
                      </a:endParaRPr>
                    </a:p>
                    <a:p>
                      <a:pPr marL="629285" marR="96520" indent="-528955" algn="ctr">
                        <a:lnSpc>
                          <a:spcPct val="100000"/>
                        </a:lnSpc>
                      </a:pPr>
                      <a:r>
                        <a:rPr sz="1000" dirty="0">
                          <a:latin typeface="Microsoft YaHei" panose="020B0503020204020204" pitchFamily="34" charset="-122"/>
                          <a:ea typeface="Microsoft YaHei" panose="020B0503020204020204" pitchFamily="34" charset="-122"/>
                          <a:cs typeface="微软雅黑"/>
                        </a:rPr>
                        <a:t>(</a:t>
                      </a:r>
                      <a:r>
                        <a:rPr sz="1000" dirty="0">
                          <a:latin typeface="Microsoft YaHei" panose="020B0503020204020204" pitchFamily="34" charset="-122"/>
                          <a:ea typeface="Microsoft YaHei" panose="020B0503020204020204" pitchFamily="34" charset="-122"/>
                          <a:cs typeface="Arial"/>
                        </a:rPr>
                        <a:t>6</a:t>
                      </a:r>
                      <a:r>
                        <a:rPr lang="en-US" sz="1000" baseline="0" dirty="0">
                          <a:latin typeface="Microsoft YaHei" panose="020B0503020204020204" pitchFamily="34" charset="-122"/>
                          <a:ea typeface="Microsoft YaHei" panose="020B0503020204020204" pitchFamily="34" charset="-122"/>
                          <a:cs typeface="Arial"/>
                        </a:rPr>
                        <a:t> t</a:t>
                      </a:r>
                      <a:r>
                        <a:rPr sz="1000" dirty="0">
                          <a:latin typeface="Microsoft YaHei" panose="020B0503020204020204" pitchFamily="34" charset="-122"/>
                          <a:ea typeface="Microsoft YaHei" panose="020B0503020204020204" pitchFamily="34" charset="-122"/>
                          <a:cs typeface="Arial"/>
                        </a:rPr>
                        <a:t> </a:t>
                      </a:r>
                      <a:r>
                        <a:rPr sz="1000" dirty="0">
                          <a:latin typeface="Microsoft YaHei" panose="020B0503020204020204" pitchFamily="34" charset="-122"/>
                          <a:ea typeface="Microsoft YaHei" panose="020B0503020204020204" pitchFamily="34" charset="-122"/>
                          <a:cs typeface="微软雅黑"/>
                        </a:rPr>
                        <a:t>or </a:t>
                      </a:r>
                      <a:r>
                        <a:rPr sz="1000" dirty="0">
                          <a:latin typeface="Microsoft YaHei" panose="020B0503020204020204" pitchFamily="34" charset="-122"/>
                          <a:ea typeface="Microsoft YaHei" panose="020B0503020204020204" pitchFamily="34" charset="-122"/>
                          <a:cs typeface="Arial"/>
                        </a:rPr>
                        <a:t>8</a:t>
                      </a:r>
                      <a:r>
                        <a:rPr lang="en-US" sz="1000" dirty="0">
                          <a:latin typeface="Microsoft YaHei" panose="020B0503020204020204" pitchFamily="34" charset="-122"/>
                          <a:ea typeface="Microsoft YaHei" panose="020B0503020204020204" pitchFamily="34" charset="-122"/>
                          <a:cs typeface="Arial"/>
                        </a:rPr>
                        <a:t> t</a:t>
                      </a:r>
                      <a:r>
                        <a:rPr sz="1000" dirty="0">
                          <a:latin typeface="Microsoft YaHei" panose="020B0503020204020204" pitchFamily="34" charset="-122"/>
                          <a:ea typeface="Microsoft YaHei" panose="020B0503020204020204" pitchFamily="34" charset="-122"/>
                          <a:cs typeface="微软雅黑"/>
                        </a:rPr>
                        <a:t>)</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2"/>
                  </a:ext>
                </a:extLst>
              </a:tr>
              <a:tr h="332053">
                <a:tc>
                  <a:txBody>
                    <a:bodyPr/>
                    <a:lstStyle/>
                    <a:p>
                      <a:pPr marL="339725" algn="ctr">
                        <a:lnSpc>
                          <a:spcPct val="100000"/>
                        </a:lnSpc>
                      </a:pPr>
                      <a:r>
                        <a:rPr sz="1000" dirty="0">
                          <a:latin typeface="Microsoft YaHei" panose="020B0503020204020204" pitchFamily="34" charset="-122"/>
                          <a:ea typeface="Microsoft YaHei" panose="020B0503020204020204" pitchFamily="34" charset="-122"/>
                          <a:cs typeface="微软雅黑"/>
                        </a:rPr>
                        <a:t>Tightening torque </a:t>
                      </a:r>
                      <a:r>
                        <a:rPr sz="1000" spc="0" dirty="0">
                          <a:latin typeface="Microsoft YaHei" panose="020B0503020204020204" pitchFamily="34" charset="-122"/>
                          <a:ea typeface="Microsoft YaHei" panose="020B0503020204020204" pitchFamily="34" charset="-122"/>
                          <a:cs typeface="微软雅黑"/>
                        </a:rPr>
                        <a:t>N m</a:t>
                      </a:r>
                      <a:endParaRPr sz="10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347980" algn="l">
                        <a:lnSpc>
                          <a:spcPct val="100000"/>
                        </a:lnSpc>
                      </a:pPr>
                      <a:r>
                        <a:rPr sz="1000" dirty="0">
                          <a:latin typeface="Microsoft YaHei" panose="020B0503020204020204" pitchFamily="34" charset="-122"/>
                          <a:ea typeface="Microsoft YaHei" panose="020B0503020204020204" pitchFamily="34" charset="-122"/>
                          <a:cs typeface="Arial"/>
                        </a:rPr>
                        <a:t>12~15</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4180" algn="l">
                        <a:lnSpc>
                          <a:spcPct val="100000"/>
                        </a:lnSpc>
                      </a:pPr>
                      <a:r>
                        <a:rPr sz="1000" dirty="0">
                          <a:latin typeface="Microsoft YaHei" panose="020B0503020204020204" pitchFamily="34" charset="-122"/>
                          <a:ea typeface="Microsoft YaHei" panose="020B0503020204020204" pitchFamily="34" charset="-122"/>
                          <a:cs typeface="Arial"/>
                        </a:rPr>
                        <a:t>20~25</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424815" algn="l">
                        <a:lnSpc>
                          <a:spcPct val="100000"/>
                        </a:lnSpc>
                      </a:pPr>
                      <a:r>
                        <a:rPr sz="1000" dirty="0">
                          <a:latin typeface="Microsoft YaHei" panose="020B0503020204020204" pitchFamily="34" charset="-122"/>
                          <a:ea typeface="Microsoft YaHei" panose="020B0503020204020204" pitchFamily="34" charset="-122"/>
                          <a:cs typeface="Arial"/>
                        </a:rPr>
                        <a:t>30~35</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635" algn="l">
                        <a:lnSpc>
                          <a:spcPct val="100000"/>
                        </a:lnSpc>
                      </a:pPr>
                      <a:r>
                        <a:rPr lang="en-US" sz="1000" dirty="0">
                          <a:latin typeface="Microsoft YaHei" panose="020B0503020204020204" pitchFamily="34" charset="-122"/>
                          <a:ea typeface="Microsoft YaHei" panose="020B0503020204020204" pitchFamily="34" charset="-122"/>
                          <a:cs typeface="Arial"/>
                        </a:rPr>
                        <a:t> </a:t>
                      </a:r>
                      <a:r>
                        <a:rPr lang="en-US" sz="1000" baseline="0" dirty="0">
                          <a:latin typeface="Microsoft YaHei" panose="020B0503020204020204" pitchFamily="34" charset="-122"/>
                          <a:ea typeface="Microsoft YaHei" panose="020B0503020204020204" pitchFamily="34" charset="-122"/>
                          <a:cs typeface="Arial"/>
                        </a:rPr>
                        <a:t>            </a:t>
                      </a:r>
                      <a:r>
                        <a:rPr sz="1000" dirty="0">
                          <a:latin typeface="Microsoft YaHei" panose="020B0503020204020204" pitchFamily="34" charset="-122"/>
                          <a:ea typeface="Microsoft YaHei" panose="020B0503020204020204" pitchFamily="34" charset="-122"/>
                          <a:cs typeface="Arial"/>
                        </a:rPr>
                        <a:t>4.0 </a:t>
                      </a:r>
                      <a:r>
                        <a:rPr sz="1000" spc="0" dirty="0">
                          <a:latin typeface="Microsoft YaHei" panose="020B0503020204020204" pitchFamily="34" charset="-122"/>
                          <a:ea typeface="Microsoft YaHei" panose="020B0503020204020204" pitchFamily="34" charset="-122"/>
                          <a:cs typeface="Arial"/>
                        </a:rPr>
                        <a:t>~ </a:t>
                      </a:r>
                      <a:r>
                        <a:rPr lang="de-DE" sz="1000" spc="0" dirty="0">
                          <a:latin typeface="Microsoft YaHei" panose="020B0503020204020204" pitchFamily="34" charset="-122"/>
                          <a:ea typeface="Microsoft YaHei" panose="020B0503020204020204" pitchFamily="34" charset="-122"/>
                          <a:cs typeface="Arial"/>
                        </a:rPr>
                        <a:t>7.0</a:t>
                      </a:r>
                      <a:endParaRPr sz="1000" dirty="0">
                        <a:latin typeface="Microsoft YaHei" panose="020B0503020204020204" pitchFamily="34" charset="-122"/>
                        <a:ea typeface="Microsoft YaHei" panose="020B0503020204020204" pitchFamily="34" charset="-122"/>
                        <a:cs typeface="Arial"/>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tc>
                  <a:txBody>
                    <a:bodyPr/>
                    <a:lstStyle/>
                    <a:p>
                      <a:pPr marL="1905" algn="l">
                        <a:lnSpc>
                          <a:spcPct val="100000"/>
                        </a:lnSpc>
                      </a:pPr>
                      <a:r>
                        <a:rPr lang="en-US" sz="1000" dirty="0">
                          <a:latin typeface="Microsoft YaHei" panose="020B0503020204020204" pitchFamily="34" charset="-122"/>
                          <a:ea typeface="Microsoft YaHei" panose="020B0503020204020204" pitchFamily="34" charset="-122"/>
                          <a:cs typeface="Arial"/>
                        </a:rPr>
                        <a:t>                       </a:t>
                      </a:r>
                      <a:r>
                        <a:rPr sz="1000" dirty="0">
                          <a:latin typeface="Microsoft YaHei" panose="020B0503020204020204" pitchFamily="34" charset="-122"/>
                          <a:ea typeface="Microsoft YaHei" panose="020B0503020204020204" pitchFamily="34" charset="-122"/>
                          <a:cs typeface="Arial"/>
                        </a:rPr>
                        <a:t>8.0~12</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12700">
                      <a:solidFill>
                        <a:srgbClr val="000000"/>
                      </a:solidFill>
                      <a:prstDash val="solid"/>
                    </a:lnB>
                  </a:tcPr>
                </a:tc>
                <a:extLst>
                  <a:ext uri="{0D108BD9-81ED-4DB2-BD59-A6C34878D82A}">
                    <a16:rowId xmlns:a16="http://schemas.microsoft.com/office/drawing/2014/main" val="10003"/>
                  </a:ext>
                </a:extLst>
              </a:tr>
            </a:tbl>
          </a:graphicData>
        </a:graphic>
      </p:graphicFrame>
      <p:sp>
        <p:nvSpPr>
          <p:cNvPr id="8" name="文本框 7">
            <a:extLst>
              <a:ext uri="{FF2B5EF4-FFF2-40B4-BE49-F238E27FC236}">
                <a16:creationId xmlns:a16="http://schemas.microsoft.com/office/drawing/2014/main" id="{32DF276F-DADE-48CA-8A5B-224578D20421}"/>
              </a:ext>
            </a:extLst>
          </p:cNvPr>
          <p:cNvSpPr txBox="1"/>
          <p:nvPr/>
        </p:nvSpPr>
        <p:spPr>
          <a:xfrm>
            <a:off x="306756" y="1252586"/>
            <a:ext cx="4694491" cy="2616101"/>
          </a:xfrm>
          <a:prstGeom prst="rect">
            <a:avLst/>
          </a:prstGeom>
          <a:noFill/>
        </p:spPr>
        <p:txBody>
          <a:bodyPr wrap="square" rtlCol="0">
            <a:spAutoFit/>
          </a:bodyPr>
          <a:lstStyle/>
          <a:p>
            <a:pPr>
              <a:spcAft>
                <a:spcPts val="1200"/>
              </a:spcAft>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2.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Vacuum </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 Open the high pressure valve (HI</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and low pressure valve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LO</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of the manifold pressure gauge;</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2</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Turn on the switch of the vacuum pump and carry out the vacuuming operation (about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15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minutes);</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3</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When the negative pressure scale of the pressure gauge (the degree of vacuum) reaches more than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750mmHg</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close the high-pressure valve and low-pressure valve of the manifold pressure gauge, and then cut off the switch of the vacuum pump.</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EC9183CC-7059-4158-B2E1-A344533EA64D}"/>
              </a:ext>
            </a:extLst>
          </p:cNvPr>
          <p:cNvSpPr txBox="1"/>
          <p:nvPr/>
        </p:nvSpPr>
        <p:spPr>
          <a:xfrm>
            <a:off x="306756" y="3890470"/>
            <a:ext cx="11206994" cy="1323439"/>
          </a:xfrm>
          <a:prstGeom prst="rect">
            <a:avLst/>
          </a:prstGeom>
          <a:noFill/>
        </p:spPr>
        <p:txBody>
          <a:bodyPr wrap="square" rtlCol="0">
            <a:spAutoFit/>
          </a:bodyPr>
          <a:lstStyle/>
          <a:p>
            <a:pPr>
              <a:spcAft>
                <a:spcPts val="1200"/>
              </a:spcAft>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3.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Seal inspection</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Keep the high and low pressure valves of the manifold pressure gauge closed for more than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5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minutes, and confirm that the pressure reading does not return to zero;</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2</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When the pointer of the pressure gauge returns to near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0</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it means that there is a leak somewhere, so the pipe joint part needs to be further corrected, and after tightening, vacuumize again until there is no leak.</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TextBox 12">
            <a:extLst>
              <a:ext uri="{FF2B5EF4-FFF2-40B4-BE49-F238E27FC236}">
                <a16:creationId xmlns:a16="http://schemas.microsoft.com/office/drawing/2014/main" id="{CD47FF7D-D80B-4B9C-8111-7313B1D729EA}"/>
              </a:ext>
            </a:extLst>
          </p:cNvPr>
          <p:cNvSpPr txBox="1"/>
          <p:nvPr/>
        </p:nvSpPr>
        <p:spPr>
          <a:xfrm>
            <a:off x="5873823" y="2872136"/>
            <a:ext cx="400051" cy="184666"/>
          </a:xfrm>
          <a:prstGeom prst="rect">
            <a:avLst/>
          </a:prstGeom>
          <a:solidFill>
            <a:schemeClr val="bg1"/>
          </a:solidFill>
        </p:spPr>
        <p:txBody>
          <a:bodyPr wrap="square" rtlCol="0">
            <a:spAutoFit/>
          </a:bodyPr>
          <a:lstStyle/>
          <a:p>
            <a:r>
              <a:rPr lang="de-DE" sz="600" dirty="0"/>
              <a:t>green</a:t>
            </a:r>
          </a:p>
        </p:txBody>
      </p:sp>
      <p:sp>
        <p:nvSpPr>
          <p:cNvPr id="11" name="TextBox 13">
            <a:extLst>
              <a:ext uri="{FF2B5EF4-FFF2-40B4-BE49-F238E27FC236}">
                <a16:creationId xmlns:a16="http://schemas.microsoft.com/office/drawing/2014/main" id="{F0A76D68-4355-43F9-A0A2-43089D483DF8}"/>
              </a:ext>
            </a:extLst>
          </p:cNvPr>
          <p:cNvSpPr txBox="1"/>
          <p:nvPr/>
        </p:nvSpPr>
        <p:spPr>
          <a:xfrm>
            <a:off x="6422749" y="3388363"/>
            <a:ext cx="363016" cy="184666"/>
          </a:xfrm>
          <a:prstGeom prst="rect">
            <a:avLst/>
          </a:prstGeom>
          <a:solidFill>
            <a:schemeClr val="bg1"/>
          </a:solidFill>
        </p:spPr>
        <p:txBody>
          <a:bodyPr wrap="square" rtlCol="0">
            <a:spAutoFit/>
          </a:bodyPr>
          <a:lstStyle/>
          <a:p>
            <a:r>
              <a:rPr lang="de-DE" sz="600" dirty="0"/>
              <a:t>blue</a:t>
            </a:r>
          </a:p>
        </p:txBody>
      </p:sp>
      <p:sp>
        <p:nvSpPr>
          <p:cNvPr id="13" name="TextBox 14">
            <a:extLst>
              <a:ext uri="{FF2B5EF4-FFF2-40B4-BE49-F238E27FC236}">
                <a16:creationId xmlns:a16="http://schemas.microsoft.com/office/drawing/2014/main" id="{16EBA0B7-13CD-4B26-AF09-AB2BDCDDC72B}"/>
              </a:ext>
            </a:extLst>
          </p:cNvPr>
          <p:cNvSpPr txBox="1"/>
          <p:nvPr/>
        </p:nvSpPr>
        <p:spPr>
          <a:xfrm>
            <a:off x="6880226" y="3040637"/>
            <a:ext cx="400051" cy="169277"/>
          </a:xfrm>
          <a:prstGeom prst="rect">
            <a:avLst/>
          </a:prstGeom>
          <a:solidFill>
            <a:schemeClr val="bg1"/>
          </a:solidFill>
        </p:spPr>
        <p:txBody>
          <a:bodyPr wrap="square" rtlCol="0">
            <a:spAutoFit/>
          </a:bodyPr>
          <a:lstStyle/>
          <a:p>
            <a:r>
              <a:rPr lang="de-DE" sz="500" dirty="0"/>
              <a:t>red</a:t>
            </a:r>
          </a:p>
        </p:txBody>
      </p:sp>
      <p:sp>
        <p:nvSpPr>
          <p:cNvPr id="14" name="TextBox 15">
            <a:extLst>
              <a:ext uri="{FF2B5EF4-FFF2-40B4-BE49-F238E27FC236}">
                <a16:creationId xmlns:a16="http://schemas.microsoft.com/office/drawing/2014/main" id="{AC68F588-EC03-4051-A3EB-1EEC77CFA95C}"/>
              </a:ext>
            </a:extLst>
          </p:cNvPr>
          <p:cNvSpPr txBox="1"/>
          <p:nvPr/>
        </p:nvSpPr>
        <p:spPr>
          <a:xfrm>
            <a:off x="5739876" y="1705969"/>
            <a:ext cx="647763" cy="184666"/>
          </a:xfrm>
          <a:prstGeom prst="rect">
            <a:avLst/>
          </a:prstGeom>
          <a:solidFill>
            <a:schemeClr val="bg1"/>
          </a:solidFill>
        </p:spPr>
        <p:txBody>
          <a:bodyPr wrap="square" rtlCol="0">
            <a:spAutoFit/>
          </a:bodyPr>
          <a:lstStyle/>
          <a:p>
            <a:r>
              <a:rPr lang="de-DE" sz="600" dirty="0"/>
              <a:t>Valve part</a:t>
            </a:r>
          </a:p>
        </p:txBody>
      </p:sp>
      <p:sp>
        <p:nvSpPr>
          <p:cNvPr id="15" name="TextBox 18">
            <a:extLst>
              <a:ext uri="{FF2B5EF4-FFF2-40B4-BE49-F238E27FC236}">
                <a16:creationId xmlns:a16="http://schemas.microsoft.com/office/drawing/2014/main" id="{0C7252C4-D484-40B6-8E92-2197D49C0417}"/>
              </a:ext>
            </a:extLst>
          </p:cNvPr>
          <p:cNvSpPr txBox="1"/>
          <p:nvPr/>
        </p:nvSpPr>
        <p:spPr>
          <a:xfrm>
            <a:off x="5336946" y="1992672"/>
            <a:ext cx="726811" cy="276999"/>
          </a:xfrm>
          <a:prstGeom prst="rect">
            <a:avLst/>
          </a:prstGeom>
          <a:solidFill>
            <a:schemeClr val="bg1"/>
          </a:solidFill>
        </p:spPr>
        <p:txBody>
          <a:bodyPr wrap="square" rtlCol="0">
            <a:spAutoFit/>
          </a:bodyPr>
          <a:lstStyle/>
          <a:p>
            <a:r>
              <a:rPr lang="de-DE" sz="600" dirty="0"/>
              <a:t>Low pressure meter</a:t>
            </a:r>
          </a:p>
        </p:txBody>
      </p:sp>
      <p:sp>
        <p:nvSpPr>
          <p:cNvPr id="16" name="TextBox 19">
            <a:extLst>
              <a:ext uri="{FF2B5EF4-FFF2-40B4-BE49-F238E27FC236}">
                <a16:creationId xmlns:a16="http://schemas.microsoft.com/office/drawing/2014/main" id="{0490F6FA-A514-41C4-920E-177708E0227C}"/>
              </a:ext>
            </a:extLst>
          </p:cNvPr>
          <p:cNvSpPr txBox="1"/>
          <p:nvPr/>
        </p:nvSpPr>
        <p:spPr>
          <a:xfrm>
            <a:off x="6795656" y="1726337"/>
            <a:ext cx="677546" cy="369332"/>
          </a:xfrm>
          <a:prstGeom prst="rect">
            <a:avLst/>
          </a:prstGeom>
          <a:solidFill>
            <a:schemeClr val="bg1"/>
          </a:solidFill>
        </p:spPr>
        <p:txBody>
          <a:bodyPr wrap="square" rtlCol="0">
            <a:spAutoFit/>
          </a:bodyPr>
          <a:lstStyle/>
          <a:p>
            <a:r>
              <a:rPr lang="de-DE" sz="600" dirty="0"/>
              <a:t>Low pressure meter above 750mm Hg </a:t>
            </a:r>
          </a:p>
        </p:txBody>
      </p:sp>
      <p:sp>
        <p:nvSpPr>
          <p:cNvPr id="17" name="TextBox 20">
            <a:extLst>
              <a:ext uri="{FF2B5EF4-FFF2-40B4-BE49-F238E27FC236}">
                <a16:creationId xmlns:a16="http://schemas.microsoft.com/office/drawing/2014/main" id="{F72AA023-9074-498D-8A46-010CD01DC955}"/>
              </a:ext>
            </a:extLst>
          </p:cNvPr>
          <p:cNvSpPr txBox="1"/>
          <p:nvPr/>
        </p:nvSpPr>
        <p:spPr>
          <a:xfrm>
            <a:off x="7003914" y="2226446"/>
            <a:ext cx="945361" cy="184666"/>
          </a:xfrm>
          <a:prstGeom prst="rect">
            <a:avLst/>
          </a:prstGeom>
          <a:solidFill>
            <a:schemeClr val="bg1"/>
          </a:solidFill>
        </p:spPr>
        <p:txBody>
          <a:bodyPr wrap="square" rtlCol="0">
            <a:spAutoFit/>
          </a:bodyPr>
          <a:lstStyle/>
          <a:p>
            <a:r>
              <a:rPr lang="de-DE" sz="600" dirty="0"/>
              <a:t>high pressure meter</a:t>
            </a:r>
          </a:p>
        </p:txBody>
      </p:sp>
      <p:sp>
        <p:nvSpPr>
          <p:cNvPr id="18" name="TextBox 21">
            <a:extLst>
              <a:ext uri="{FF2B5EF4-FFF2-40B4-BE49-F238E27FC236}">
                <a16:creationId xmlns:a16="http://schemas.microsoft.com/office/drawing/2014/main" id="{720C2000-C23B-445B-9CAC-29258BE99313}"/>
              </a:ext>
            </a:extLst>
          </p:cNvPr>
          <p:cNvSpPr txBox="1"/>
          <p:nvPr/>
        </p:nvSpPr>
        <p:spPr>
          <a:xfrm>
            <a:off x="5196272" y="2626328"/>
            <a:ext cx="770784" cy="276999"/>
          </a:xfrm>
          <a:prstGeom prst="rect">
            <a:avLst/>
          </a:prstGeom>
          <a:solidFill>
            <a:schemeClr val="bg1"/>
          </a:solidFill>
        </p:spPr>
        <p:txBody>
          <a:bodyPr wrap="square" rtlCol="0">
            <a:spAutoFit/>
          </a:bodyPr>
          <a:lstStyle/>
          <a:p>
            <a:r>
              <a:rPr lang="de-DE" sz="600" dirty="0"/>
              <a:t>Low pressure valve (open)</a:t>
            </a:r>
          </a:p>
        </p:txBody>
      </p:sp>
      <p:sp>
        <p:nvSpPr>
          <p:cNvPr id="19" name="TextBox 22">
            <a:extLst>
              <a:ext uri="{FF2B5EF4-FFF2-40B4-BE49-F238E27FC236}">
                <a16:creationId xmlns:a16="http://schemas.microsoft.com/office/drawing/2014/main" id="{63E1A525-D3BD-4035-B53D-9BCE0364E1FA}"/>
              </a:ext>
            </a:extLst>
          </p:cNvPr>
          <p:cNvSpPr txBox="1"/>
          <p:nvPr/>
        </p:nvSpPr>
        <p:spPr>
          <a:xfrm>
            <a:off x="7052117" y="2669477"/>
            <a:ext cx="897158" cy="276999"/>
          </a:xfrm>
          <a:prstGeom prst="rect">
            <a:avLst/>
          </a:prstGeom>
          <a:solidFill>
            <a:schemeClr val="bg1"/>
          </a:solidFill>
        </p:spPr>
        <p:txBody>
          <a:bodyPr wrap="square" rtlCol="0">
            <a:spAutoFit/>
          </a:bodyPr>
          <a:lstStyle/>
          <a:p>
            <a:r>
              <a:rPr lang="de-DE" sz="600" dirty="0"/>
              <a:t>high pressure valve (open)</a:t>
            </a:r>
          </a:p>
        </p:txBody>
      </p:sp>
      <p:sp>
        <p:nvSpPr>
          <p:cNvPr id="20" name="TextBox 23">
            <a:extLst>
              <a:ext uri="{FF2B5EF4-FFF2-40B4-BE49-F238E27FC236}">
                <a16:creationId xmlns:a16="http://schemas.microsoft.com/office/drawing/2014/main" id="{48467DEA-3476-4983-95AB-C4A4271655C1}"/>
              </a:ext>
            </a:extLst>
          </p:cNvPr>
          <p:cNvSpPr txBox="1"/>
          <p:nvPr/>
        </p:nvSpPr>
        <p:spPr>
          <a:xfrm>
            <a:off x="6129127" y="3868687"/>
            <a:ext cx="891707" cy="184666"/>
          </a:xfrm>
          <a:prstGeom prst="rect">
            <a:avLst/>
          </a:prstGeom>
          <a:solidFill>
            <a:schemeClr val="bg1"/>
          </a:solidFill>
        </p:spPr>
        <p:txBody>
          <a:bodyPr wrap="square" rtlCol="0">
            <a:spAutoFit/>
          </a:bodyPr>
          <a:lstStyle/>
          <a:p>
            <a:r>
              <a:rPr lang="de-DE" sz="600" dirty="0"/>
              <a:t>Vacuum pump (on)</a:t>
            </a:r>
          </a:p>
        </p:txBody>
      </p:sp>
      <p:sp>
        <p:nvSpPr>
          <p:cNvPr id="21" name="TextBox 24">
            <a:extLst>
              <a:ext uri="{FF2B5EF4-FFF2-40B4-BE49-F238E27FC236}">
                <a16:creationId xmlns:a16="http://schemas.microsoft.com/office/drawing/2014/main" id="{51098FB4-3847-4435-9531-3636BF6DD951}"/>
              </a:ext>
            </a:extLst>
          </p:cNvPr>
          <p:cNvSpPr txBox="1"/>
          <p:nvPr/>
        </p:nvSpPr>
        <p:spPr>
          <a:xfrm>
            <a:off x="7757421" y="3624461"/>
            <a:ext cx="575082" cy="276999"/>
          </a:xfrm>
          <a:prstGeom prst="rect">
            <a:avLst/>
          </a:prstGeom>
          <a:solidFill>
            <a:schemeClr val="bg1"/>
          </a:solidFill>
        </p:spPr>
        <p:txBody>
          <a:bodyPr wrap="square" rtlCol="0">
            <a:spAutoFit/>
          </a:bodyPr>
          <a:lstStyle/>
          <a:p>
            <a:r>
              <a:rPr lang="de-DE" sz="600" dirty="0"/>
              <a:t>compressor</a:t>
            </a:r>
          </a:p>
        </p:txBody>
      </p:sp>
      <p:graphicFrame>
        <p:nvGraphicFramePr>
          <p:cNvPr id="22" name="Table 25">
            <a:extLst>
              <a:ext uri="{FF2B5EF4-FFF2-40B4-BE49-F238E27FC236}">
                <a16:creationId xmlns:a16="http://schemas.microsoft.com/office/drawing/2014/main" id="{92554B30-B8A7-49CB-BB67-730DCB214928}"/>
              </a:ext>
            </a:extLst>
          </p:cNvPr>
          <p:cNvGraphicFramePr>
            <a:graphicFrameLocks noGrp="1"/>
          </p:cNvGraphicFramePr>
          <p:nvPr>
            <p:extLst>
              <p:ext uri="{D42A27DB-BD31-4B8C-83A1-F6EECF244321}">
                <p14:modId xmlns:p14="http://schemas.microsoft.com/office/powerpoint/2010/main" val="3836299225"/>
              </p:ext>
            </p:extLst>
          </p:nvPr>
        </p:nvGraphicFramePr>
        <p:xfrm>
          <a:off x="8786364" y="1996031"/>
          <a:ext cx="944192" cy="415080"/>
        </p:xfrm>
        <a:graphic>
          <a:graphicData uri="http://schemas.openxmlformats.org/drawingml/2006/table">
            <a:tbl>
              <a:tblPr>
                <a:tableStyleId>{5C22544A-7EE6-4342-B048-85BDC9FD1C3A}</a:tableStyleId>
              </a:tblPr>
              <a:tblGrid>
                <a:gridCol w="472096">
                  <a:extLst>
                    <a:ext uri="{9D8B030D-6E8A-4147-A177-3AD203B41FA5}">
                      <a16:colId xmlns:a16="http://schemas.microsoft.com/office/drawing/2014/main" val="3854181205"/>
                    </a:ext>
                  </a:extLst>
                </a:gridCol>
                <a:gridCol w="472096">
                  <a:extLst>
                    <a:ext uri="{9D8B030D-6E8A-4147-A177-3AD203B41FA5}">
                      <a16:colId xmlns:a16="http://schemas.microsoft.com/office/drawing/2014/main" val="272579757"/>
                    </a:ext>
                  </a:extLst>
                </a:gridCol>
              </a:tblGrid>
              <a:tr h="207540">
                <a:tc>
                  <a:txBody>
                    <a:bodyPr/>
                    <a:lstStyle/>
                    <a:p>
                      <a:pPr algn="ctr"/>
                      <a:r>
                        <a:rPr lang="de-DE" sz="6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6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207540">
                <a:tc>
                  <a:txBody>
                    <a:bodyPr/>
                    <a:lstStyle/>
                    <a:p>
                      <a:pPr algn="ctr"/>
                      <a:r>
                        <a:rPr lang="de-DE" sz="6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6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sp>
        <p:nvSpPr>
          <p:cNvPr id="23" name="TextBox 26">
            <a:extLst>
              <a:ext uri="{FF2B5EF4-FFF2-40B4-BE49-F238E27FC236}">
                <a16:creationId xmlns:a16="http://schemas.microsoft.com/office/drawing/2014/main" id="{D6707E1A-E3D7-4540-89A2-ECF0682958DE}"/>
              </a:ext>
            </a:extLst>
          </p:cNvPr>
          <p:cNvSpPr txBox="1"/>
          <p:nvPr/>
        </p:nvSpPr>
        <p:spPr>
          <a:xfrm>
            <a:off x="8910919" y="1779242"/>
            <a:ext cx="787852" cy="184666"/>
          </a:xfrm>
          <a:prstGeom prst="rect">
            <a:avLst/>
          </a:prstGeom>
          <a:solidFill>
            <a:schemeClr val="bg1"/>
          </a:solidFill>
        </p:spPr>
        <p:txBody>
          <a:bodyPr wrap="square" rtlCol="0">
            <a:spAutoFit/>
          </a:bodyPr>
          <a:lstStyle/>
          <a:p>
            <a:r>
              <a:rPr lang="de-DE" sz="600" dirty="0"/>
              <a:t>Valve part</a:t>
            </a:r>
          </a:p>
        </p:txBody>
      </p:sp>
      <p:sp>
        <p:nvSpPr>
          <p:cNvPr id="24" name="TextBox 27">
            <a:extLst>
              <a:ext uri="{FF2B5EF4-FFF2-40B4-BE49-F238E27FC236}">
                <a16:creationId xmlns:a16="http://schemas.microsoft.com/office/drawing/2014/main" id="{5D74C57A-343A-435B-B69A-2059F5ED85B9}"/>
              </a:ext>
            </a:extLst>
          </p:cNvPr>
          <p:cNvSpPr txBox="1"/>
          <p:nvPr/>
        </p:nvSpPr>
        <p:spPr>
          <a:xfrm>
            <a:off x="9746146" y="2023406"/>
            <a:ext cx="1246921" cy="184666"/>
          </a:xfrm>
          <a:prstGeom prst="rect">
            <a:avLst/>
          </a:prstGeom>
          <a:solidFill>
            <a:schemeClr val="bg1"/>
          </a:solidFill>
        </p:spPr>
        <p:txBody>
          <a:bodyPr wrap="square" rtlCol="0">
            <a:spAutoFit/>
          </a:bodyPr>
          <a:lstStyle/>
          <a:p>
            <a:r>
              <a:rPr lang="de-DE" sz="600" dirty="0"/>
              <a:t>Rest for more than 5 mins </a:t>
            </a:r>
          </a:p>
        </p:txBody>
      </p:sp>
      <p:sp>
        <p:nvSpPr>
          <p:cNvPr id="25" name="TextBox 28">
            <a:extLst>
              <a:ext uri="{FF2B5EF4-FFF2-40B4-BE49-F238E27FC236}">
                <a16:creationId xmlns:a16="http://schemas.microsoft.com/office/drawing/2014/main" id="{7F817421-76AF-4FF3-9EC5-6FA923236847}"/>
              </a:ext>
            </a:extLst>
          </p:cNvPr>
          <p:cNvSpPr txBox="1"/>
          <p:nvPr/>
        </p:nvSpPr>
        <p:spPr>
          <a:xfrm>
            <a:off x="11136085" y="2023406"/>
            <a:ext cx="1055915" cy="276999"/>
          </a:xfrm>
          <a:prstGeom prst="rect">
            <a:avLst/>
          </a:prstGeom>
          <a:solidFill>
            <a:schemeClr val="bg1"/>
          </a:solidFill>
        </p:spPr>
        <p:txBody>
          <a:bodyPr wrap="square" rtlCol="0">
            <a:spAutoFit/>
          </a:bodyPr>
          <a:lstStyle/>
          <a:p>
            <a:r>
              <a:rPr lang="de-DE" sz="600" dirty="0"/>
              <a:t>Low pressure meter returns to 0</a:t>
            </a:r>
          </a:p>
        </p:txBody>
      </p:sp>
      <p:sp>
        <p:nvSpPr>
          <p:cNvPr id="26" name="TextBox 29">
            <a:extLst>
              <a:ext uri="{FF2B5EF4-FFF2-40B4-BE49-F238E27FC236}">
                <a16:creationId xmlns:a16="http://schemas.microsoft.com/office/drawing/2014/main" id="{878419E5-254F-47CF-A1D6-B92D3EDF68CF}"/>
              </a:ext>
            </a:extLst>
          </p:cNvPr>
          <p:cNvSpPr txBox="1"/>
          <p:nvPr/>
        </p:nvSpPr>
        <p:spPr>
          <a:xfrm>
            <a:off x="8483683" y="3377597"/>
            <a:ext cx="601801" cy="184666"/>
          </a:xfrm>
          <a:prstGeom prst="rect">
            <a:avLst/>
          </a:prstGeom>
          <a:solidFill>
            <a:schemeClr val="bg1"/>
          </a:solidFill>
        </p:spPr>
        <p:txBody>
          <a:bodyPr wrap="square" rtlCol="0">
            <a:spAutoFit/>
          </a:bodyPr>
          <a:lstStyle/>
          <a:p>
            <a:r>
              <a:rPr lang="de-DE" sz="600" dirty="0"/>
              <a:t>Return to 0</a:t>
            </a:r>
          </a:p>
        </p:txBody>
      </p:sp>
      <p:sp>
        <p:nvSpPr>
          <p:cNvPr id="27" name="TextBox 30">
            <a:extLst>
              <a:ext uri="{FF2B5EF4-FFF2-40B4-BE49-F238E27FC236}">
                <a16:creationId xmlns:a16="http://schemas.microsoft.com/office/drawing/2014/main" id="{ED5CEC74-6DE5-4166-B5D2-F1B9A5773614}"/>
              </a:ext>
            </a:extLst>
          </p:cNvPr>
          <p:cNvSpPr txBox="1"/>
          <p:nvPr/>
        </p:nvSpPr>
        <p:spPr>
          <a:xfrm>
            <a:off x="9127140" y="2512916"/>
            <a:ext cx="1047916" cy="184666"/>
          </a:xfrm>
          <a:prstGeom prst="rect">
            <a:avLst/>
          </a:prstGeom>
          <a:solidFill>
            <a:schemeClr val="bg1"/>
          </a:solidFill>
        </p:spPr>
        <p:txBody>
          <a:bodyPr wrap="square" rtlCol="0">
            <a:spAutoFit/>
          </a:bodyPr>
          <a:lstStyle/>
          <a:p>
            <a:r>
              <a:rPr lang="de-DE" sz="600" dirty="0"/>
              <a:t>Low pressure meter</a:t>
            </a:r>
          </a:p>
        </p:txBody>
      </p:sp>
      <p:sp>
        <p:nvSpPr>
          <p:cNvPr id="28" name="TextBox 31">
            <a:extLst>
              <a:ext uri="{FF2B5EF4-FFF2-40B4-BE49-F238E27FC236}">
                <a16:creationId xmlns:a16="http://schemas.microsoft.com/office/drawing/2014/main" id="{9E4CD56D-2A49-449F-B28C-7B8DE2A45BDC}"/>
              </a:ext>
            </a:extLst>
          </p:cNvPr>
          <p:cNvSpPr txBox="1"/>
          <p:nvPr/>
        </p:nvSpPr>
        <p:spPr>
          <a:xfrm>
            <a:off x="10789747" y="3739041"/>
            <a:ext cx="835559" cy="184666"/>
          </a:xfrm>
          <a:prstGeom prst="rect">
            <a:avLst/>
          </a:prstGeom>
          <a:solidFill>
            <a:schemeClr val="bg1"/>
          </a:solidFill>
        </p:spPr>
        <p:txBody>
          <a:bodyPr wrap="square" rtlCol="0">
            <a:spAutoFit/>
          </a:bodyPr>
          <a:lstStyle/>
          <a:p>
            <a:r>
              <a:rPr lang="de-DE" sz="600" dirty="0"/>
              <a:t>Tighten the pipe</a:t>
            </a:r>
          </a:p>
        </p:txBody>
      </p:sp>
      <p:graphicFrame>
        <p:nvGraphicFramePr>
          <p:cNvPr id="29" name="Table 17">
            <a:extLst>
              <a:ext uri="{FF2B5EF4-FFF2-40B4-BE49-F238E27FC236}">
                <a16:creationId xmlns:a16="http://schemas.microsoft.com/office/drawing/2014/main" id="{5E8B4E2E-AE82-433E-BA6C-CF1647687DDB}"/>
              </a:ext>
            </a:extLst>
          </p:cNvPr>
          <p:cNvGraphicFramePr>
            <a:graphicFrameLocks noGrp="1"/>
          </p:cNvGraphicFramePr>
          <p:nvPr>
            <p:extLst>
              <p:ext uri="{D42A27DB-BD31-4B8C-83A1-F6EECF244321}">
                <p14:modId xmlns:p14="http://schemas.microsoft.com/office/powerpoint/2010/main" val="4040536533"/>
              </p:ext>
            </p:extLst>
          </p:nvPr>
        </p:nvGraphicFramePr>
        <p:xfrm>
          <a:off x="6008343" y="1848261"/>
          <a:ext cx="838226" cy="365760"/>
        </p:xfrm>
        <a:graphic>
          <a:graphicData uri="http://schemas.openxmlformats.org/drawingml/2006/table">
            <a:tbl>
              <a:tblPr>
                <a:tableStyleId>{5C22544A-7EE6-4342-B048-85BDC9FD1C3A}</a:tableStyleId>
              </a:tblPr>
              <a:tblGrid>
                <a:gridCol w="419113">
                  <a:extLst>
                    <a:ext uri="{9D8B030D-6E8A-4147-A177-3AD203B41FA5}">
                      <a16:colId xmlns:a16="http://schemas.microsoft.com/office/drawing/2014/main" val="3854181205"/>
                    </a:ext>
                  </a:extLst>
                </a:gridCol>
                <a:gridCol w="419113">
                  <a:extLst>
                    <a:ext uri="{9D8B030D-6E8A-4147-A177-3AD203B41FA5}">
                      <a16:colId xmlns:a16="http://schemas.microsoft.com/office/drawing/2014/main" val="272579757"/>
                    </a:ext>
                  </a:extLst>
                </a:gridCol>
              </a:tblGrid>
              <a:tr h="0">
                <a:tc>
                  <a:txBody>
                    <a:bodyPr/>
                    <a:lstStyle/>
                    <a:p>
                      <a:pPr algn="ctr"/>
                      <a:r>
                        <a:rPr lang="de-DE" sz="6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6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0">
                <a:tc>
                  <a:txBody>
                    <a:bodyPr/>
                    <a:lstStyle/>
                    <a:p>
                      <a:pPr algn="ctr"/>
                      <a:r>
                        <a:rPr lang="de-DE" sz="600"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600" dirty="0"/>
                        <a:t>open</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graphicFrame>
        <p:nvGraphicFramePr>
          <p:cNvPr id="30" name="Table 16">
            <a:extLst>
              <a:ext uri="{FF2B5EF4-FFF2-40B4-BE49-F238E27FC236}">
                <a16:creationId xmlns:a16="http://schemas.microsoft.com/office/drawing/2014/main" id="{955C8CE6-D507-4CE0-8A4D-E06E5B51C59C}"/>
              </a:ext>
            </a:extLst>
          </p:cNvPr>
          <p:cNvGraphicFramePr>
            <a:graphicFrameLocks noGrp="1"/>
          </p:cNvGraphicFramePr>
          <p:nvPr>
            <p:extLst>
              <p:ext uri="{D42A27DB-BD31-4B8C-83A1-F6EECF244321}">
                <p14:modId xmlns:p14="http://schemas.microsoft.com/office/powerpoint/2010/main" val="4003617041"/>
              </p:ext>
            </p:extLst>
          </p:nvPr>
        </p:nvGraphicFramePr>
        <p:xfrm>
          <a:off x="7376919" y="1850314"/>
          <a:ext cx="939884" cy="365760"/>
        </p:xfrm>
        <a:graphic>
          <a:graphicData uri="http://schemas.openxmlformats.org/drawingml/2006/table">
            <a:tbl>
              <a:tblPr>
                <a:tableStyleId>{5C22544A-7EE6-4342-B048-85BDC9FD1C3A}</a:tableStyleId>
              </a:tblPr>
              <a:tblGrid>
                <a:gridCol w="469942">
                  <a:extLst>
                    <a:ext uri="{9D8B030D-6E8A-4147-A177-3AD203B41FA5}">
                      <a16:colId xmlns:a16="http://schemas.microsoft.com/office/drawing/2014/main" val="3854181205"/>
                    </a:ext>
                  </a:extLst>
                </a:gridCol>
                <a:gridCol w="469942">
                  <a:extLst>
                    <a:ext uri="{9D8B030D-6E8A-4147-A177-3AD203B41FA5}">
                      <a16:colId xmlns:a16="http://schemas.microsoft.com/office/drawing/2014/main" val="272579757"/>
                    </a:ext>
                  </a:extLst>
                </a:gridCol>
              </a:tblGrid>
              <a:tr h="0">
                <a:tc>
                  <a:txBody>
                    <a:bodyPr/>
                    <a:lstStyle/>
                    <a:p>
                      <a:pPr algn="ctr"/>
                      <a:r>
                        <a:rPr lang="de-DE" sz="6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6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0">
                <a:tc>
                  <a:txBody>
                    <a:bodyPr/>
                    <a:lstStyle/>
                    <a:p>
                      <a:pPr algn="ctr"/>
                      <a:r>
                        <a:rPr lang="de-DE" sz="6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6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sp>
        <p:nvSpPr>
          <p:cNvPr id="31" name="文本框 3">
            <a:extLst>
              <a:ext uri="{FF2B5EF4-FFF2-40B4-BE49-F238E27FC236}">
                <a16:creationId xmlns:a16="http://schemas.microsoft.com/office/drawing/2014/main" id="{3647BF55-FD5B-45A2-8673-2D13E988A619}"/>
              </a:ext>
            </a:extLst>
          </p:cNvPr>
          <p:cNvSpPr txBox="1"/>
          <p:nvPr/>
        </p:nvSpPr>
        <p:spPr>
          <a:xfrm>
            <a:off x="443130" y="623061"/>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Vacuum work 3</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1831372"/>
      </p:ext>
    </p:extLst>
  </p:cSld>
  <p:clrMapOvr>
    <a:masterClrMapping/>
  </p:clrMapOvr>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4">
            <a:extLst>
              <a:ext uri="{FF2B5EF4-FFF2-40B4-BE49-F238E27FC236}">
                <a16:creationId xmlns:a16="http://schemas.microsoft.com/office/drawing/2014/main" id="{5040B203-C741-4866-83ED-BBA16BA978FC}"/>
              </a:ext>
            </a:extLst>
          </p:cNvPr>
          <p:cNvSpPr/>
          <p:nvPr/>
        </p:nvSpPr>
        <p:spPr>
          <a:xfrm>
            <a:off x="5668498" y="2652734"/>
            <a:ext cx="3148584" cy="3132884"/>
          </a:xfrm>
          <a:prstGeom prst="rect">
            <a:avLst/>
          </a:prstGeom>
          <a:blipFill>
            <a:blip r:embed="rId2" cstate="print"/>
            <a:stretch>
              <a:fillRect/>
            </a:stretch>
          </a:blipFill>
          <a:ln>
            <a:solidFill>
              <a:schemeClr val="tx1"/>
            </a:solidFill>
          </a:ln>
        </p:spPr>
        <p:txBody>
          <a:bodyPr wrap="square" lIns="0" tIns="0" rIns="0" bIns="0" rtlCol="0">
            <a:noAutofit/>
          </a:bodyPr>
          <a:lstStyle/>
          <a:p>
            <a:endParaRPr/>
          </a:p>
        </p:txBody>
      </p:sp>
      <p:sp>
        <p:nvSpPr>
          <p:cNvPr id="6" name="object 6">
            <a:extLst>
              <a:ext uri="{FF2B5EF4-FFF2-40B4-BE49-F238E27FC236}">
                <a16:creationId xmlns:a16="http://schemas.microsoft.com/office/drawing/2014/main" id="{94DA3E31-C206-4186-BEA9-7C9EE980CB2C}"/>
              </a:ext>
            </a:extLst>
          </p:cNvPr>
          <p:cNvSpPr/>
          <p:nvPr/>
        </p:nvSpPr>
        <p:spPr>
          <a:xfrm>
            <a:off x="8993556" y="2652653"/>
            <a:ext cx="3124200" cy="2346960"/>
          </a:xfrm>
          <a:prstGeom prst="rect">
            <a:avLst/>
          </a:prstGeom>
          <a:blipFill>
            <a:blip r:embed="rId3" cstate="print"/>
            <a:stretch>
              <a:fillRect/>
            </a:stretch>
          </a:blipFill>
          <a:ln>
            <a:solidFill>
              <a:schemeClr val="tx1"/>
            </a:solidFill>
          </a:ln>
        </p:spPr>
        <p:txBody>
          <a:bodyPr wrap="square" lIns="0" tIns="0" rIns="0" bIns="0" rtlCol="0">
            <a:noAutofit/>
          </a:bodyPr>
          <a:lstStyle/>
          <a:p>
            <a:endParaRPr/>
          </a:p>
        </p:txBody>
      </p:sp>
      <p:sp>
        <p:nvSpPr>
          <p:cNvPr id="7" name="文本框 6">
            <a:extLst>
              <a:ext uri="{FF2B5EF4-FFF2-40B4-BE49-F238E27FC236}">
                <a16:creationId xmlns:a16="http://schemas.microsoft.com/office/drawing/2014/main" id="{983D2E0B-47A9-467A-9079-C8F3F37FA097}"/>
              </a:ext>
            </a:extLst>
          </p:cNvPr>
          <p:cNvSpPr txBox="1"/>
          <p:nvPr/>
        </p:nvSpPr>
        <p:spPr>
          <a:xfrm>
            <a:off x="284939" y="1535947"/>
            <a:ext cx="5145350" cy="5201424"/>
          </a:xfrm>
          <a:prstGeom prst="rect">
            <a:avLst/>
          </a:prstGeom>
          <a:noFill/>
        </p:spPr>
        <p:txBody>
          <a:bodyPr wrap="square" rtlCol="0">
            <a:spAutoFit/>
          </a:bodyPr>
          <a:lstStyle/>
          <a:p>
            <a:pPr>
              <a:spcAft>
                <a:spcPts val="1200"/>
              </a:spcAft>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4.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Air leak inspection</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Connect the inflation hose (green) originally connected to the vacuum pump to the fluorine tank;</a:t>
            </a: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(2</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Connect the inflation hose (green) to the manifold pressure gauge, open the valve for the fluorine tank, and then press the release valve of the pressure gauge (be careful not to press the release valve directly with your hands to prevent frostbite from spraying out the refrigerant). The pressure of the agent will discharge the original air in the inflatable hose (release the air valve when the buzzing sound is issued);</a:t>
            </a: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(3</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Fill the refrigerant until the reading of the low-pressure gauge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is 0.1MPa (1kgf/cm </a:t>
            </a:r>
            <a:r>
              <a:rPr lang="en" altLang="zh-CN" sz="1400" baseline="30000" dirty="0">
                <a:latin typeface="微软雅黑" panose="020B0503020204020204" pitchFamily="34" charset="-122"/>
                <a:ea typeface="微软雅黑" panose="020B0503020204020204" pitchFamily="34" charset="-122"/>
                <a:cs typeface="Times New Roman" panose="02020603050405020304" pitchFamily="18" charset="0"/>
              </a:rPr>
              <a:t>2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at this time the high-pressure valve of the manifold pressure gauge is open, and close the high-pressure valve after filling;</a:t>
            </a: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(4</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For the sake of caution, use an air leak detector to check whether there is any air leakage in the cooling system;</a:t>
            </a:r>
          </a:p>
          <a:p>
            <a:pPr marL="285750" indent="-285750">
              <a:buFont typeface="Arial" panose="020B0604020202020204" pitchFamily="34" charset="0"/>
              <a:buChar char="•"/>
            </a:pP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(5</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If there is an air leak, it must be corrected (tightened).</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8" name="Table 5">
            <a:extLst>
              <a:ext uri="{FF2B5EF4-FFF2-40B4-BE49-F238E27FC236}">
                <a16:creationId xmlns:a16="http://schemas.microsoft.com/office/drawing/2014/main" id="{9A8184ED-6C3A-43E8-AC98-F21EBF311F0C}"/>
              </a:ext>
            </a:extLst>
          </p:cNvPr>
          <p:cNvGraphicFramePr>
            <a:graphicFrameLocks noGrp="1"/>
          </p:cNvGraphicFramePr>
          <p:nvPr>
            <p:extLst>
              <p:ext uri="{D42A27DB-BD31-4B8C-83A1-F6EECF244321}">
                <p14:modId xmlns:p14="http://schemas.microsoft.com/office/powerpoint/2010/main" val="572387607"/>
              </p:ext>
            </p:extLst>
          </p:nvPr>
        </p:nvGraphicFramePr>
        <p:xfrm>
          <a:off x="6403365" y="2873079"/>
          <a:ext cx="701286" cy="304800"/>
        </p:xfrm>
        <a:graphic>
          <a:graphicData uri="http://schemas.openxmlformats.org/drawingml/2006/table">
            <a:tbl>
              <a:tblPr>
                <a:tableStyleId>{5C22544A-7EE6-4342-B048-85BDC9FD1C3A}</a:tableStyleId>
              </a:tblPr>
              <a:tblGrid>
                <a:gridCol w="350643">
                  <a:extLst>
                    <a:ext uri="{9D8B030D-6E8A-4147-A177-3AD203B41FA5}">
                      <a16:colId xmlns:a16="http://schemas.microsoft.com/office/drawing/2014/main" val="3854181205"/>
                    </a:ext>
                  </a:extLst>
                </a:gridCol>
                <a:gridCol w="350643">
                  <a:extLst>
                    <a:ext uri="{9D8B030D-6E8A-4147-A177-3AD203B41FA5}">
                      <a16:colId xmlns:a16="http://schemas.microsoft.com/office/drawing/2014/main" val="272579757"/>
                    </a:ext>
                  </a:extLst>
                </a:gridCol>
              </a:tblGrid>
              <a:tr h="0">
                <a:tc>
                  <a:txBody>
                    <a:bodyPr/>
                    <a:lstStyle/>
                    <a:p>
                      <a:pPr algn="ctr"/>
                      <a:r>
                        <a:rPr lang="de-DE" sz="4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4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0">
                <a:tc>
                  <a:txBody>
                    <a:bodyPr/>
                    <a:lstStyle/>
                    <a:p>
                      <a:pPr algn="ctr"/>
                      <a:r>
                        <a:rPr lang="de-DE" sz="4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4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sp>
        <p:nvSpPr>
          <p:cNvPr id="9" name="TextBox 10">
            <a:extLst>
              <a:ext uri="{FF2B5EF4-FFF2-40B4-BE49-F238E27FC236}">
                <a16:creationId xmlns:a16="http://schemas.microsoft.com/office/drawing/2014/main" id="{933B1ABA-6CA8-49DD-A511-0F8D8FF6FF0A}"/>
              </a:ext>
            </a:extLst>
          </p:cNvPr>
          <p:cNvSpPr txBox="1"/>
          <p:nvPr/>
        </p:nvSpPr>
        <p:spPr>
          <a:xfrm>
            <a:off x="9161895" y="3579911"/>
            <a:ext cx="690542" cy="246221"/>
          </a:xfrm>
          <a:prstGeom prst="rect">
            <a:avLst/>
          </a:prstGeom>
          <a:solidFill>
            <a:schemeClr val="bg1"/>
          </a:solidFill>
        </p:spPr>
        <p:txBody>
          <a:bodyPr wrap="square" rtlCol="0">
            <a:spAutoFit/>
          </a:bodyPr>
          <a:lstStyle/>
          <a:p>
            <a:r>
              <a:rPr lang="de-DE" sz="500" dirty="0"/>
              <a:t>Low pressure valve (closed)</a:t>
            </a:r>
          </a:p>
        </p:txBody>
      </p:sp>
      <p:sp>
        <p:nvSpPr>
          <p:cNvPr id="10" name="TextBox 11">
            <a:extLst>
              <a:ext uri="{FF2B5EF4-FFF2-40B4-BE49-F238E27FC236}">
                <a16:creationId xmlns:a16="http://schemas.microsoft.com/office/drawing/2014/main" id="{68261C21-032D-41FA-9F12-C3CA2EF86A9E}"/>
              </a:ext>
            </a:extLst>
          </p:cNvPr>
          <p:cNvSpPr txBox="1"/>
          <p:nvPr/>
        </p:nvSpPr>
        <p:spPr>
          <a:xfrm>
            <a:off x="7793422" y="4136659"/>
            <a:ext cx="985838" cy="246221"/>
          </a:xfrm>
          <a:prstGeom prst="rect">
            <a:avLst/>
          </a:prstGeom>
          <a:solidFill>
            <a:schemeClr val="bg1"/>
          </a:solidFill>
        </p:spPr>
        <p:txBody>
          <a:bodyPr wrap="square" rtlCol="0">
            <a:spAutoFit/>
          </a:bodyPr>
          <a:lstStyle/>
          <a:p>
            <a:r>
              <a:rPr lang="de-DE" sz="500" dirty="0"/>
              <a:t>Open the fluorine tank valve</a:t>
            </a:r>
          </a:p>
        </p:txBody>
      </p:sp>
      <p:sp>
        <p:nvSpPr>
          <p:cNvPr id="11" name="TextBox 12">
            <a:extLst>
              <a:ext uri="{FF2B5EF4-FFF2-40B4-BE49-F238E27FC236}">
                <a16:creationId xmlns:a16="http://schemas.microsoft.com/office/drawing/2014/main" id="{1616EDAD-FDF9-42C6-8CE0-19621B4B9F35}"/>
              </a:ext>
            </a:extLst>
          </p:cNvPr>
          <p:cNvSpPr txBox="1"/>
          <p:nvPr/>
        </p:nvSpPr>
        <p:spPr>
          <a:xfrm>
            <a:off x="8010927" y="5600410"/>
            <a:ext cx="594587" cy="169277"/>
          </a:xfrm>
          <a:prstGeom prst="rect">
            <a:avLst/>
          </a:prstGeom>
          <a:solidFill>
            <a:schemeClr val="bg1"/>
          </a:solidFill>
        </p:spPr>
        <p:txBody>
          <a:bodyPr wrap="square" rtlCol="0">
            <a:spAutoFit/>
          </a:bodyPr>
          <a:lstStyle/>
          <a:p>
            <a:r>
              <a:rPr lang="de-DE" sz="500" dirty="0"/>
              <a:t>fluorine tank </a:t>
            </a:r>
          </a:p>
        </p:txBody>
      </p:sp>
      <p:sp>
        <p:nvSpPr>
          <p:cNvPr id="13" name="TextBox 13">
            <a:extLst>
              <a:ext uri="{FF2B5EF4-FFF2-40B4-BE49-F238E27FC236}">
                <a16:creationId xmlns:a16="http://schemas.microsoft.com/office/drawing/2014/main" id="{C5EE95B6-B3D6-429F-BDF5-D4A0EEB10D8F}"/>
              </a:ext>
            </a:extLst>
          </p:cNvPr>
          <p:cNvSpPr txBox="1"/>
          <p:nvPr/>
        </p:nvSpPr>
        <p:spPr>
          <a:xfrm>
            <a:off x="5926520" y="5052026"/>
            <a:ext cx="400051" cy="169277"/>
          </a:xfrm>
          <a:prstGeom prst="rect">
            <a:avLst/>
          </a:prstGeom>
          <a:solidFill>
            <a:schemeClr val="bg1"/>
          </a:solidFill>
        </p:spPr>
        <p:txBody>
          <a:bodyPr wrap="square" rtlCol="0">
            <a:spAutoFit/>
          </a:bodyPr>
          <a:lstStyle/>
          <a:p>
            <a:r>
              <a:rPr lang="de-DE" sz="500" dirty="0"/>
              <a:t>blue</a:t>
            </a:r>
          </a:p>
        </p:txBody>
      </p:sp>
      <p:sp>
        <p:nvSpPr>
          <p:cNvPr id="14" name="TextBox 14">
            <a:extLst>
              <a:ext uri="{FF2B5EF4-FFF2-40B4-BE49-F238E27FC236}">
                <a16:creationId xmlns:a16="http://schemas.microsoft.com/office/drawing/2014/main" id="{E5203272-D34A-4904-BDCB-9FF0BFBBBF0F}"/>
              </a:ext>
            </a:extLst>
          </p:cNvPr>
          <p:cNvSpPr txBox="1"/>
          <p:nvPr/>
        </p:nvSpPr>
        <p:spPr>
          <a:xfrm>
            <a:off x="6712827" y="5285388"/>
            <a:ext cx="307145" cy="169277"/>
          </a:xfrm>
          <a:prstGeom prst="rect">
            <a:avLst/>
          </a:prstGeom>
          <a:solidFill>
            <a:schemeClr val="bg1"/>
          </a:solidFill>
        </p:spPr>
        <p:txBody>
          <a:bodyPr wrap="square" rtlCol="0">
            <a:spAutoFit/>
          </a:bodyPr>
          <a:lstStyle/>
          <a:p>
            <a:r>
              <a:rPr lang="de-DE" sz="500" dirty="0"/>
              <a:t>red</a:t>
            </a:r>
          </a:p>
        </p:txBody>
      </p:sp>
      <p:sp>
        <p:nvSpPr>
          <p:cNvPr id="15" name="TextBox 15">
            <a:extLst>
              <a:ext uri="{FF2B5EF4-FFF2-40B4-BE49-F238E27FC236}">
                <a16:creationId xmlns:a16="http://schemas.microsoft.com/office/drawing/2014/main" id="{E4AAD4CF-5628-4DC8-A933-283F8F019FD9}"/>
              </a:ext>
            </a:extLst>
          </p:cNvPr>
          <p:cNvSpPr txBox="1"/>
          <p:nvPr/>
        </p:nvSpPr>
        <p:spPr>
          <a:xfrm>
            <a:off x="6954658" y="5162278"/>
            <a:ext cx="838764" cy="246221"/>
          </a:xfrm>
          <a:prstGeom prst="rect">
            <a:avLst/>
          </a:prstGeom>
          <a:solidFill>
            <a:schemeClr val="bg1"/>
          </a:solidFill>
        </p:spPr>
        <p:txBody>
          <a:bodyPr wrap="square" rtlCol="0">
            <a:spAutoFit/>
          </a:bodyPr>
          <a:lstStyle/>
          <a:p>
            <a:r>
              <a:rPr lang="de-DE" sz="500" dirty="0"/>
              <a:t>Inflation hose (green)</a:t>
            </a:r>
          </a:p>
        </p:txBody>
      </p:sp>
      <p:sp>
        <p:nvSpPr>
          <p:cNvPr id="16" name="TextBox 16">
            <a:extLst>
              <a:ext uri="{FF2B5EF4-FFF2-40B4-BE49-F238E27FC236}">
                <a16:creationId xmlns:a16="http://schemas.microsoft.com/office/drawing/2014/main" id="{FA24285B-D3A9-412D-BCC7-7F262A2F7391}"/>
              </a:ext>
            </a:extLst>
          </p:cNvPr>
          <p:cNvSpPr txBox="1"/>
          <p:nvPr/>
        </p:nvSpPr>
        <p:spPr>
          <a:xfrm>
            <a:off x="5849736" y="5575946"/>
            <a:ext cx="1272274" cy="169277"/>
          </a:xfrm>
          <a:prstGeom prst="rect">
            <a:avLst/>
          </a:prstGeom>
          <a:solidFill>
            <a:schemeClr val="bg1"/>
          </a:solidFill>
        </p:spPr>
        <p:txBody>
          <a:bodyPr wrap="square" rtlCol="0">
            <a:spAutoFit/>
          </a:bodyPr>
          <a:lstStyle/>
          <a:p>
            <a:r>
              <a:rPr lang="de-DE" sz="500" dirty="0"/>
              <a:t>Connect to compressor</a:t>
            </a:r>
          </a:p>
        </p:txBody>
      </p:sp>
      <p:sp>
        <p:nvSpPr>
          <p:cNvPr id="17" name="TextBox 17">
            <a:extLst>
              <a:ext uri="{FF2B5EF4-FFF2-40B4-BE49-F238E27FC236}">
                <a16:creationId xmlns:a16="http://schemas.microsoft.com/office/drawing/2014/main" id="{39E3A1EB-737C-4D53-9900-00B83F4C0185}"/>
              </a:ext>
            </a:extLst>
          </p:cNvPr>
          <p:cNvSpPr txBox="1"/>
          <p:nvPr/>
        </p:nvSpPr>
        <p:spPr>
          <a:xfrm>
            <a:off x="5688394" y="3826133"/>
            <a:ext cx="638177" cy="169277"/>
          </a:xfrm>
          <a:prstGeom prst="rect">
            <a:avLst/>
          </a:prstGeom>
          <a:solidFill>
            <a:schemeClr val="bg1"/>
          </a:solidFill>
        </p:spPr>
        <p:txBody>
          <a:bodyPr wrap="square" rtlCol="0">
            <a:spAutoFit/>
          </a:bodyPr>
          <a:lstStyle/>
          <a:p>
            <a:r>
              <a:rPr lang="de-DE" sz="500" dirty="0"/>
              <a:t>Release valve</a:t>
            </a:r>
          </a:p>
        </p:txBody>
      </p:sp>
      <p:sp>
        <p:nvSpPr>
          <p:cNvPr id="18" name="TextBox 18">
            <a:extLst>
              <a:ext uri="{FF2B5EF4-FFF2-40B4-BE49-F238E27FC236}">
                <a16:creationId xmlns:a16="http://schemas.microsoft.com/office/drawing/2014/main" id="{7B7DC46C-D3A9-444B-88E2-DF9AC4C5D352}"/>
              </a:ext>
            </a:extLst>
          </p:cNvPr>
          <p:cNvSpPr txBox="1"/>
          <p:nvPr/>
        </p:nvSpPr>
        <p:spPr>
          <a:xfrm>
            <a:off x="5755663" y="4089019"/>
            <a:ext cx="647702" cy="169277"/>
          </a:xfrm>
          <a:prstGeom prst="rect">
            <a:avLst/>
          </a:prstGeom>
          <a:solidFill>
            <a:schemeClr val="bg1"/>
          </a:solidFill>
        </p:spPr>
        <p:txBody>
          <a:bodyPr wrap="square" rtlCol="0">
            <a:spAutoFit/>
          </a:bodyPr>
          <a:lstStyle/>
          <a:p>
            <a:r>
              <a:rPr lang="de-DE" sz="500" dirty="0"/>
              <a:t>Relase gas</a:t>
            </a:r>
          </a:p>
        </p:txBody>
      </p:sp>
      <p:sp>
        <p:nvSpPr>
          <p:cNvPr id="19" name="TextBox 19">
            <a:extLst>
              <a:ext uri="{FF2B5EF4-FFF2-40B4-BE49-F238E27FC236}">
                <a16:creationId xmlns:a16="http://schemas.microsoft.com/office/drawing/2014/main" id="{744D81F3-A6B9-4136-9464-5D22EC0E7BC9}"/>
              </a:ext>
            </a:extLst>
          </p:cNvPr>
          <p:cNvSpPr txBox="1"/>
          <p:nvPr/>
        </p:nvSpPr>
        <p:spPr>
          <a:xfrm>
            <a:off x="6403365" y="2678985"/>
            <a:ext cx="715686" cy="169277"/>
          </a:xfrm>
          <a:prstGeom prst="rect">
            <a:avLst/>
          </a:prstGeom>
          <a:solidFill>
            <a:schemeClr val="bg1"/>
          </a:solidFill>
        </p:spPr>
        <p:txBody>
          <a:bodyPr wrap="square" rtlCol="0">
            <a:spAutoFit/>
          </a:bodyPr>
          <a:lstStyle/>
          <a:p>
            <a:r>
              <a:rPr lang="de-DE" sz="500" dirty="0"/>
              <a:t>Valve </a:t>
            </a:r>
          </a:p>
        </p:txBody>
      </p:sp>
      <p:sp>
        <p:nvSpPr>
          <p:cNvPr id="20" name="TextBox 20">
            <a:extLst>
              <a:ext uri="{FF2B5EF4-FFF2-40B4-BE49-F238E27FC236}">
                <a16:creationId xmlns:a16="http://schemas.microsoft.com/office/drawing/2014/main" id="{123B9929-38F1-4D4E-AFA3-412DD42CBA67}"/>
              </a:ext>
            </a:extLst>
          </p:cNvPr>
          <p:cNvSpPr txBox="1"/>
          <p:nvPr/>
        </p:nvSpPr>
        <p:spPr>
          <a:xfrm>
            <a:off x="9554102" y="2663257"/>
            <a:ext cx="715686" cy="169277"/>
          </a:xfrm>
          <a:prstGeom prst="rect">
            <a:avLst/>
          </a:prstGeom>
          <a:solidFill>
            <a:schemeClr val="bg1"/>
          </a:solidFill>
        </p:spPr>
        <p:txBody>
          <a:bodyPr wrap="square" rtlCol="0">
            <a:spAutoFit/>
          </a:bodyPr>
          <a:lstStyle/>
          <a:p>
            <a:r>
              <a:rPr lang="de-DE" sz="500" dirty="0"/>
              <a:t>Valve </a:t>
            </a:r>
          </a:p>
        </p:txBody>
      </p:sp>
      <p:sp>
        <p:nvSpPr>
          <p:cNvPr id="21" name="TextBox 21">
            <a:extLst>
              <a:ext uri="{FF2B5EF4-FFF2-40B4-BE49-F238E27FC236}">
                <a16:creationId xmlns:a16="http://schemas.microsoft.com/office/drawing/2014/main" id="{45B3E1F1-C74E-4CAD-8327-1B93840A9939}"/>
              </a:ext>
            </a:extLst>
          </p:cNvPr>
          <p:cNvSpPr txBox="1"/>
          <p:nvPr/>
        </p:nvSpPr>
        <p:spPr>
          <a:xfrm>
            <a:off x="10555656" y="2685914"/>
            <a:ext cx="803707" cy="246221"/>
          </a:xfrm>
          <a:prstGeom prst="rect">
            <a:avLst/>
          </a:prstGeom>
          <a:solidFill>
            <a:schemeClr val="bg1"/>
          </a:solidFill>
        </p:spPr>
        <p:txBody>
          <a:bodyPr wrap="square" rtlCol="0">
            <a:spAutoFit/>
          </a:bodyPr>
          <a:lstStyle/>
          <a:p>
            <a:r>
              <a:rPr lang="de-DE" sz="500" dirty="0"/>
              <a:t>Low pressure meter reads 1kg/cm³</a:t>
            </a:r>
          </a:p>
        </p:txBody>
      </p:sp>
      <p:sp>
        <p:nvSpPr>
          <p:cNvPr id="22" name="TextBox 22">
            <a:extLst>
              <a:ext uri="{FF2B5EF4-FFF2-40B4-BE49-F238E27FC236}">
                <a16:creationId xmlns:a16="http://schemas.microsoft.com/office/drawing/2014/main" id="{87A712FA-3463-43C9-8D56-7B41EC29F4CA}"/>
              </a:ext>
            </a:extLst>
          </p:cNvPr>
          <p:cNvSpPr txBox="1"/>
          <p:nvPr/>
        </p:nvSpPr>
        <p:spPr>
          <a:xfrm>
            <a:off x="9062176" y="2910109"/>
            <a:ext cx="889979" cy="246221"/>
          </a:xfrm>
          <a:prstGeom prst="rect">
            <a:avLst/>
          </a:prstGeom>
          <a:solidFill>
            <a:schemeClr val="bg1"/>
          </a:solidFill>
        </p:spPr>
        <p:txBody>
          <a:bodyPr wrap="square" rtlCol="0">
            <a:spAutoFit/>
          </a:bodyPr>
          <a:lstStyle/>
          <a:p>
            <a:r>
              <a:rPr lang="de-DE" sz="500" dirty="0"/>
              <a:t>Low pressure meter reads 1kg/cm³</a:t>
            </a:r>
          </a:p>
        </p:txBody>
      </p:sp>
      <p:sp>
        <p:nvSpPr>
          <p:cNvPr id="23" name="TextBox 23">
            <a:extLst>
              <a:ext uri="{FF2B5EF4-FFF2-40B4-BE49-F238E27FC236}">
                <a16:creationId xmlns:a16="http://schemas.microsoft.com/office/drawing/2014/main" id="{EE030A4F-758F-45A3-BD48-64B2B688EEE0}"/>
              </a:ext>
            </a:extLst>
          </p:cNvPr>
          <p:cNvSpPr txBox="1"/>
          <p:nvPr/>
        </p:nvSpPr>
        <p:spPr>
          <a:xfrm>
            <a:off x="10780220" y="3626708"/>
            <a:ext cx="1012686" cy="246221"/>
          </a:xfrm>
          <a:prstGeom prst="rect">
            <a:avLst/>
          </a:prstGeom>
          <a:solidFill>
            <a:schemeClr val="bg1"/>
          </a:solidFill>
        </p:spPr>
        <p:txBody>
          <a:bodyPr wrap="square" rtlCol="0">
            <a:spAutoFit/>
          </a:bodyPr>
          <a:lstStyle/>
          <a:p>
            <a:r>
              <a:rPr lang="de-DE" sz="500" dirty="0"/>
              <a:t>Open the high pressure valve</a:t>
            </a:r>
          </a:p>
        </p:txBody>
      </p:sp>
      <p:sp>
        <p:nvSpPr>
          <p:cNvPr id="24" name="TextBox 24">
            <a:extLst>
              <a:ext uri="{FF2B5EF4-FFF2-40B4-BE49-F238E27FC236}">
                <a16:creationId xmlns:a16="http://schemas.microsoft.com/office/drawing/2014/main" id="{EBB80119-8D83-4E5A-99BA-5C229BD05D04}"/>
              </a:ext>
            </a:extLst>
          </p:cNvPr>
          <p:cNvSpPr txBox="1"/>
          <p:nvPr/>
        </p:nvSpPr>
        <p:spPr>
          <a:xfrm>
            <a:off x="11538250" y="4688869"/>
            <a:ext cx="579506" cy="169277"/>
          </a:xfrm>
          <a:prstGeom prst="rect">
            <a:avLst/>
          </a:prstGeom>
          <a:solidFill>
            <a:schemeClr val="bg1"/>
          </a:solidFill>
        </p:spPr>
        <p:txBody>
          <a:bodyPr wrap="square" rtlCol="0">
            <a:spAutoFit/>
          </a:bodyPr>
          <a:lstStyle/>
          <a:p>
            <a:r>
              <a:rPr lang="de-DE" sz="500" dirty="0"/>
              <a:t>compressor</a:t>
            </a:r>
          </a:p>
        </p:txBody>
      </p:sp>
      <p:sp>
        <p:nvSpPr>
          <p:cNvPr id="25" name="TextBox 25">
            <a:extLst>
              <a:ext uri="{FF2B5EF4-FFF2-40B4-BE49-F238E27FC236}">
                <a16:creationId xmlns:a16="http://schemas.microsoft.com/office/drawing/2014/main" id="{8B6DEF5D-9432-45A8-A846-0627BBF6DC20}"/>
              </a:ext>
            </a:extLst>
          </p:cNvPr>
          <p:cNvSpPr txBox="1"/>
          <p:nvPr/>
        </p:nvSpPr>
        <p:spPr>
          <a:xfrm>
            <a:off x="9852437" y="4688869"/>
            <a:ext cx="1012686" cy="169277"/>
          </a:xfrm>
          <a:prstGeom prst="rect">
            <a:avLst/>
          </a:prstGeom>
          <a:solidFill>
            <a:schemeClr val="bg1"/>
          </a:solidFill>
        </p:spPr>
        <p:txBody>
          <a:bodyPr wrap="square" rtlCol="0">
            <a:spAutoFit/>
          </a:bodyPr>
          <a:lstStyle/>
          <a:p>
            <a:r>
              <a:rPr lang="de-DE" sz="500" dirty="0"/>
              <a:t>Fluorine tank</a:t>
            </a:r>
          </a:p>
        </p:txBody>
      </p:sp>
      <p:sp>
        <p:nvSpPr>
          <p:cNvPr id="26" name="TextBox 26">
            <a:extLst>
              <a:ext uri="{FF2B5EF4-FFF2-40B4-BE49-F238E27FC236}">
                <a16:creationId xmlns:a16="http://schemas.microsoft.com/office/drawing/2014/main" id="{25F7C2BB-E911-4463-82A8-B03E84E78B69}"/>
              </a:ext>
            </a:extLst>
          </p:cNvPr>
          <p:cNvSpPr txBox="1"/>
          <p:nvPr/>
        </p:nvSpPr>
        <p:spPr>
          <a:xfrm>
            <a:off x="9000823" y="3920855"/>
            <a:ext cx="1012686" cy="169277"/>
          </a:xfrm>
          <a:prstGeom prst="rect">
            <a:avLst/>
          </a:prstGeom>
          <a:solidFill>
            <a:schemeClr val="bg1"/>
          </a:solidFill>
        </p:spPr>
        <p:txBody>
          <a:bodyPr wrap="square" rtlCol="0">
            <a:spAutoFit/>
          </a:bodyPr>
          <a:lstStyle/>
          <a:p>
            <a:r>
              <a:rPr lang="de-DE" sz="500" dirty="0"/>
              <a:t>Fluorine tank valve (open)</a:t>
            </a:r>
          </a:p>
        </p:txBody>
      </p:sp>
      <p:graphicFrame>
        <p:nvGraphicFramePr>
          <p:cNvPr id="27" name="Table 9">
            <a:extLst>
              <a:ext uri="{FF2B5EF4-FFF2-40B4-BE49-F238E27FC236}">
                <a16:creationId xmlns:a16="http://schemas.microsoft.com/office/drawing/2014/main" id="{E7ADD820-C85E-401C-8418-86EE579E6E1A}"/>
              </a:ext>
            </a:extLst>
          </p:cNvPr>
          <p:cNvGraphicFramePr>
            <a:graphicFrameLocks noGrp="1"/>
          </p:cNvGraphicFramePr>
          <p:nvPr>
            <p:extLst>
              <p:ext uri="{D42A27DB-BD31-4B8C-83A1-F6EECF244321}">
                <p14:modId xmlns:p14="http://schemas.microsoft.com/office/powerpoint/2010/main" val="2115889796"/>
              </p:ext>
            </p:extLst>
          </p:nvPr>
        </p:nvGraphicFramePr>
        <p:xfrm>
          <a:off x="9918073" y="2840288"/>
          <a:ext cx="701286" cy="304800"/>
        </p:xfrm>
        <a:graphic>
          <a:graphicData uri="http://schemas.openxmlformats.org/drawingml/2006/table">
            <a:tbl>
              <a:tblPr>
                <a:tableStyleId>{5C22544A-7EE6-4342-B048-85BDC9FD1C3A}</a:tableStyleId>
              </a:tblPr>
              <a:tblGrid>
                <a:gridCol w="350643">
                  <a:extLst>
                    <a:ext uri="{9D8B030D-6E8A-4147-A177-3AD203B41FA5}">
                      <a16:colId xmlns:a16="http://schemas.microsoft.com/office/drawing/2014/main" val="3854181205"/>
                    </a:ext>
                  </a:extLst>
                </a:gridCol>
                <a:gridCol w="350643">
                  <a:extLst>
                    <a:ext uri="{9D8B030D-6E8A-4147-A177-3AD203B41FA5}">
                      <a16:colId xmlns:a16="http://schemas.microsoft.com/office/drawing/2014/main" val="272579757"/>
                    </a:ext>
                  </a:extLst>
                </a:gridCol>
              </a:tblGrid>
              <a:tr h="0">
                <a:tc>
                  <a:txBody>
                    <a:bodyPr/>
                    <a:lstStyle/>
                    <a:p>
                      <a:pPr algn="ctr"/>
                      <a:r>
                        <a:rPr lang="de-DE" sz="4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4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0">
                <a:tc>
                  <a:txBody>
                    <a:bodyPr/>
                    <a:lstStyle/>
                    <a:p>
                      <a:pPr algn="ctr"/>
                      <a:r>
                        <a:rPr lang="de-DE" sz="4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4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graphicFrame>
        <p:nvGraphicFramePr>
          <p:cNvPr id="28" name="Table 7">
            <a:extLst>
              <a:ext uri="{FF2B5EF4-FFF2-40B4-BE49-F238E27FC236}">
                <a16:creationId xmlns:a16="http://schemas.microsoft.com/office/drawing/2014/main" id="{0BE1E56E-1FAB-4B23-A729-032EB3A93804}"/>
              </a:ext>
            </a:extLst>
          </p:cNvPr>
          <p:cNvGraphicFramePr>
            <a:graphicFrameLocks noGrp="1"/>
          </p:cNvGraphicFramePr>
          <p:nvPr>
            <p:extLst>
              <p:ext uri="{D42A27DB-BD31-4B8C-83A1-F6EECF244321}">
                <p14:modId xmlns:p14="http://schemas.microsoft.com/office/powerpoint/2010/main" val="1356663997"/>
              </p:ext>
            </p:extLst>
          </p:nvPr>
        </p:nvGraphicFramePr>
        <p:xfrm>
          <a:off x="11260986" y="2880819"/>
          <a:ext cx="701286" cy="304800"/>
        </p:xfrm>
        <a:graphic>
          <a:graphicData uri="http://schemas.openxmlformats.org/drawingml/2006/table">
            <a:tbl>
              <a:tblPr>
                <a:tableStyleId>{5C22544A-7EE6-4342-B048-85BDC9FD1C3A}</a:tableStyleId>
              </a:tblPr>
              <a:tblGrid>
                <a:gridCol w="350643">
                  <a:extLst>
                    <a:ext uri="{9D8B030D-6E8A-4147-A177-3AD203B41FA5}">
                      <a16:colId xmlns:a16="http://schemas.microsoft.com/office/drawing/2014/main" val="3854181205"/>
                    </a:ext>
                  </a:extLst>
                </a:gridCol>
                <a:gridCol w="350643">
                  <a:extLst>
                    <a:ext uri="{9D8B030D-6E8A-4147-A177-3AD203B41FA5}">
                      <a16:colId xmlns:a16="http://schemas.microsoft.com/office/drawing/2014/main" val="272579757"/>
                    </a:ext>
                  </a:extLst>
                </a:gridCol>
              </a:tblGrid>
              <a:tr h="0">
                <a:tc>
                  <a:txBody>
                    <a:bodyPr/>
                    <a:lstStyle/>
                    <a:p>
                      <a:pPr algn="ctr"/>
                      <a:r>
                        <a:rPr lang="de-DE" sz="4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4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0">
                <a:tc>
                  <a:txBody>
                    <a:bodyPr/>
                    <a:lstStyle/>
                    <a:p>
                      <a:pPr algn="ctr"/>
                      <a:r>
                        <a:rPr lang="de-DE" sz="4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4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sp>
        <p:nvSpPr>
          <p:cNvPr id="29" name="文本框 3">
            <a:extLst>
              <a:ext uri="{FF2B5EF4-FFF2-40B4-BE49-F238E27FC236}">
                <a16:creationId xmlns:a16="http://schemas.microsoft.com/office/drawing/2014/main" id="{E341AC6A-084F-444C-8A39-E3F20EC9A3AA}"/>
              </a:ext>
            </a:extLst>
          </p:cNvPr>
          <p:cNvSpPr txBox="1"/>
          <p:nvPr/>
        </p:nvSpPr>
        <p:spPr>
          <a:xfrm>
            <a:off x="443130"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Vacuum work 4</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0122172"/>
      </p:ext>
    </p:extLst>
  </p:cSld>
  <p:clrMapOvr>
    <a:masterClrMapping/>
  </p:clrMapOvr>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3">
            <a:extLst>
              <a:ext uri="{FF2B5EF4-FFF2-40B4-BE49-F238E27FC236}">
                <a16:creationId xmlns:a16="http://schemas.microsoft.com/office/drawing/2014/main" id="{A1E922BD-7CB7-4B20-B64E-EF2AA9D52C8B}"/>
              </a:ext>
            </a:extLst>
          </p:cNvPr>
          <p:cNvSpPr txBox="1"/>
          <p:nvPr/>
        </p:nvSpPr>
        <p:spPr>
          <a:xfrm>
            <a:off x="284939" y="1708993"/>
            <a:ext cx="7076588" cy="2277547"/>
          </a:xfrm>
          <a:prstGeom prst="rect">
            <a:avLst/>
          </a:prstGeom>
          <a:noFill/>
        </p:spPr>
        <p:txBody>
          <a:bodyPr wrap="square" rtlCol="0">
            <a:spAutoFit/>
          </a:bodyPr>
          <a:lstStyle/>
          <a:p>
            <a:pPr>
              <a:spcAft>
                <a:spcPts val="1200"/>
              </a:spcAft>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 </a:t>
            </a:r>
            <a:r>
              <a:rPr lang="en" altLang="en-US" sz="1400" dirty="0">
                <a:latin typeface="微软雅黑" panose="020B0503020204020204" pitchFamily="34" charset="-122"/>
                <a:ea typeface="微软雅黑" panose="020B0503020204020204" pitchFamily="34" charset="-122"/>
              </a:rPr>
              <a:t>Refrigerant charging method and filling amount:</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en-US" sz="1400" dirty="0">
                <a:latin typeface="微软雅黑" panose="020B0503020204020204" pitchFamily="34" charset="-122"/>
                <a:ea typeface="微软雅黑" panose="020B0503020204020204" pitchFamily="34" charset="-122"/>
              </a:rPr>
              <a:t>Confirm the type of refrigerant charged: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R134a.</a:t>
            </a:r>
          </a:p>
          <a:p>
            <a:pPr>
              <a:spcAft>
                <a:spcPts val="1200"/>
              </a:spcAft>
            </a:pPr>
            <a:r>
              <a:rPr lang="en" altLang="en-US" sz="1400" dirty="0">
                <a:latin typeface="微软雅黑" panose="020B0503020204020204" pitchFamily="34" charset="-122"/>
                <a:ea typeface="微软雅黑" panose="020B0503020204020204" pitchFamily="34" charset="-122"/>
              </a:rPr>
              <a:t>Encapsulated amount of refrigerant </a:t>
            </a:r>
            <a:r>
              <a:rPr lang="en" altLang="zh-CN" sz="1400" dirty="0">
                <a:latin typeface="微软雅黑" panose="020B0503020204020204" pitchFamily="34" charset="-122"/>
                <a:ea typeface="微软雅黑" panose="020B0503020204020204" pitchFamily="34" charset="-122"/>
              </a:rPr>
              <a:t>(620±50g).</a:t>
            </a:r>
          </a:p>
          <a:p>
            <a:r>
              <a:rPr lang="en" altLang="en-US" sz="1400" dirty="0">
                <a:latin typeface="微软雅黑" panose="020B0503020204020204" pitchFamily="34" charset="-122"/>
                <a:ea typeface="微软雅黑" panose="020B0503020204020204" pitchFamily="34" charset="-122"/>
              </a:rPr>
              <a:t>Refrigerant sealing method: It is strictly forbidden to charge liquid refrigerant from the low-pressure side to prevent the compressor from sucking liquid refrigerant and causing liquid shock to damage the compressor. If the operation fails and needs to be operated again, the charged refrigerant must be released and then recharged.</a:t>
            </a:r>
            <a:endParaRPr lang="zh-CN" altLang="en-US" sz="1400"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7A643A9B-934B-4AF2-8FA9-1D10CD0A29AB}"/>
              </a:ext>
            </a:extLst>
          </p:cNvPr>
          <p:cNvSpPr txBox="1"/>
          <p:nvPr/>
        </p:nvSpPr>
        <p:spPr>
          <a:xfrm>
            <a:off x="284939" y="4246261"/>
            <a:ext cx="7076588" cy="2062103"/>
          </a:xfrm>
          <a:prstGeom prst="rect">
            <a:avLst/>
          </a:prstGeom>
          <a:noFill/>
        </p:spPr>
        <p:txBody>
          <a:bodyPr wrap="square" rtlCol="0">
            <a:spAutoFit/>
          </a:bodyPr>
          <a:lstStyle/>
          <a:p>
            <a:pPr>
              <a:spcAft>
                <a:spcPts val="1200"/>
              </a:spcAft>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2. </a:t>
            </a:r>
            <a:r>
              <a:rPr lang="en" altLang="en-US" sz="1400" dirty="0">
                <a:latin typeface="微软雅黑" panose="020B0503020204020204" pitchFamily="34" charset="-122"/>
                <a:ea typeface="微软雅黑" panose="020B0503020204020204" pitchFamily="34" charset="-122"/>
              </a:rPr>
              <a:t>Check the flow state of the refrigerant in the air conditioning system through the observation window </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en-US" sz="1400" dirty="0">
                <a:latin typeface="微软雅黑" panose="020B0503020204020204" pitchFamily="34" charset="-122"/>
                <a:ea typeface="微软雅黑" panose="020B0503020204020204" pitchFamily="34" charset="-122"/>
              </a:rPr>
              <a:t>Appropriate amount of injection: almost no air bubbles can be seen when the refrigerant flows. When the engine is gradually accelerated from idle speed to </a:t>
            </a:r>
            <a:r>
              <a:rPr lang="en" altLang="zh-CN" sz="1400" dirty="0">
                <a:latin typeface="微软雅黑" panose="020B0503020204020204" pitchFamily="34" charset="-122"/>
                <a:ea typeface="微软雅黑" panose="020B0503020204020204" pitchFamily="34" charset="-122"/>
              </a:rPr>
              <a:t>1500 </a:t>
            </a:r>
            <a:r>
              <a:rPr lang="en" altLang="en-US" sz="1400" dirty="0">
                <a:latin typeface="微软雅黑" panose="020B0503020204020204" pitchFamily="34" charset="-122"/>
                <a:ea typeface="微软雅黑" panose="020B0503020204020204" pitchFamily="34" charset="-122"/>
              </a:rPr>
              <a:t>rpm , the bubbles disappear and the refrigerant becomes transparent </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en-US" sz="1400" dirty="0">
                <a:latin typeface="微软雅黑" panose="020B0503020204020204" pitchFamily="34" charset="-122"/>
                <a:ea typeface="微软雅黑" panose="020B0503020204020204" pitchFamily="34" charset="-122"/>
              </a:rPr>
              <a:t>Excess charge: No air bubbles can be seen when the refrigerant flows.</a:t>
            </a:r>
            <a:endParaRPr lang="en-US" altLang="zh-CN" sz="1400" dirty="0">
              <a:latin typeface="微软雅黑" panose="020B0503020204020204" pitchFamily="34" charset="-122"/>
              <a:ea typeface="微软雅黑" panose="020B0503020204020204" pitchFamily="34" charset="-122"/>
            </a:endParaRPr>
          </a:p>
          <a:p>
            <a:r>
              <a:rPr lang="en" altLang="en-US" sz="1400" dirty="0">
                <a:latin typeface="微软雅黑" panose="020B0503020204020204" pitchFamily="34" charset="-122"/>
                <a:ea typeface="微软雅黑" panose="020B0503020204020204" pitchFamily="34" charset="-122"/>
              </a:rPr>
              <a:t>Insufficient injection: air bubbles are common when the refrigerant flows.</a:t>
            </a:r>
            <a:endParaRPr lang="zh-CN" altLang="en-US" sz="1400" dirty="0">
              <a:latin typeface="微软雅黑" panose="020B0503020204020204" pitchFamily="34" charset="-122"/>
              <a:ea typeface="微软雅黑" panose="020B0503020204020204" pitchFamily="34" charset="-122"/>
            </a:endParaRPr>
          </a:p>
        </p:txBody>
      </p:sp>
      <p:grpSp>
        <p:nvGrpSpPr>
          <p:cNvPr id="7" name="Group 6">
            <a:extLst>
              <a:ext uri="{FF2B5EF4-FFF2-40B4-BE49-F238E27FC236}">
                <a16:creationId xmlns:a16="http://schemas.microsoft.com/office/drawing/2014/main" id="{6ECC351E-D9AD-46C0-BD6D-025421CC4D15}"/>
              </a:ext>
            </a:extLst>
          </p:cNvPr>
          <p:cNvGrpSpPr/>
          <p:nvPr/>
        </p:nvGrpSpPr>
        <p:grpSpPr>
          <a:xfrm>
            <a:off x="7426341" y="2302033"/>
            <a:ext cx="4873826" cy="4162556"/>
            <a:chOff x="7645346" y="2097569"/>
            <a:chExt cx="3860855" cy="3201924"/>
          </a:xfrm>
        </p:grpSpPr>
        <p:sp>
          <p:nvSpPr>
            <p:cNvPr id="8" name="object 7">
              <a:extLst>
                <a:ext uri="{FF2B5EF4-FFF2-40B4-BE49-F238E27FC236}">
                  <a16:creationId xmlns:a16="http://schemas.microsoft.com/office/drawing/2014/main" id="{A5BD04B6-49F1-4848-9BB1-49928A61951D}"/>
                </a:ext>
              </a:extLst>
            </p:cNvPr>
            <p:cNvSpPr/>
            <p:nvPr/>
          </p:nvSpPr>
          <p:spPr>
            <a:xfrm>
              <a:off x="7645346" y="2097569"/>
              <a:ext cx="3429000" cy="3201924"/>
            </a:xfrm>
            <a:prstGeom prst="rect">
              <a:avLst/>
            </a:prstGeom>
            <a:blipFill>
              <a:blip r:embed="rId2" cstate="print"/>
              <a:stretch>
                <a:fillRect/>
              </a:stretch>
            </a:blipFill>
          </p:spPr>
          <p:txBody>
            <a:bodyPr wrap="square" lIns="0" tIns="0" rIns="0" bIns="0" rtlCol="0">
              <a:noAutofit/>
            </a:bodyPr>
            <a:lstStyle/>
            <a:p>
              <a:endParaRPr/>
            </a:p>
          </p:txBody>
        </p:sp>
        <p:sp>
          <p:nvSpPr>
            <p:cNvPr id="9" name="TextBox 2">
              <a:extLst>
                <a:ext uri="{FF2B5EF4-FFF2-40B4-BE49-F238E27FC236}">
                  <a16:creationId xmlns:a16="http://schemas.microsoft.com/office/drawing/2014/main" id="{488C303F-94E5-4911-A35E-C6DA379FEBD0}"/>
                </a:ext>
              </a:extLst>
            </p:cNvPr>
            <p:cNvSpPr txBox="1"/>
            <p:nvPr/>
          </p:nvSpPr>
          <p:spPr>
            <a:xfrm>
              <a:off x="8020050" y="2097569"/>
              <a:ext cx="2472856" cy="369332"/>
            </a:xfrm>
            <a:prstGeom prst="rect">
              <a:avLst/>
            </a:prstGeom>
            <a:solidFill>
              <a:schemeClr val="bg1"/>
            </a:solidFill>
          </p:spPr>
          <p:txBody>
            <a:bodyPr wrap="none" rtlCol="0">
              <a:spAutoFit/>
            </a:bodyPr>
            <a:lstStyle/>
            <a:p>
              <a:r>
                <a:rPr lang="de-DE" dirty="0"/>
                <a:t>Observation window</a:t>
              </a:r>
            </a:p>
          </p:txBody>
        </p:sp>
        <p:sp>
          <p:nvSpPr>
            <p:cNvPr id="10" name="TextBox 7">
              <a:extLst>
                <a:ext uri="{FF2B5EF4-FFF2-40B4-BE49-F238E27FC236}">
                  <a16:creationId xmlns:a16="http://schemas.microsoft.com/office/drawing/2014/main" id="{897073AF-508B-4B82-ACDE-1F310BAB9247}"/>
                </a:ext>
              </a:extLst>
            </p:cNvPr>
            <p:cNvSpPr txBox="1"/>
            <p:nvPr/>
          </p:nvSpPr>
          <p:spPr>
            <a:xfrm>
              <a:off x="9816237" y="3593109"/>
              <a:ext cx="1689964" cy="461665"/>
            </a:xfrm>
            <a:prstGeom prst="rect">
              <a:avLst/>
            </a:prstGeom>
            <a:solidFill>
              <a:schemeClr val="bg1"/>
            </a:solidFill>
          </p:spPr>
          <p:txBody>
            <a:bodyPr wrap="square" rtlCol="0">
              <a:spAutoFit/>
            </a:bodyPr>
            <a:lstStyle/>
            <a:p>
              <a:r>
                <a:rPr lang="en" altLang="en-US" sz="1200" dirty="0">
                  <a:latin typeface="微软雅黑" panose="020B0503020204020204" pitchFamily="34" charset="-122"/>
                  <a:ea typeface="微软雅黑" panose="020B0503020204020204" pitchFamily="34" charset="-122"/>
                </a:rPr>
                <a:t>Appropriate amount of injection</a:t>
              </a:r>
              <a:endParaRPr lang="de-DE" sz="1200" dirty="0"/>
            </a:p>
          </p:txBody>
        </p:sp>
        <p:sp>
          <p:nvSpPr>
            <p:cNvPr id="11" name="TextBox 8">
              <a:extLst>
                <a:ext uri="{FF2B5EF4-FFF2-40B4-BE49-F238E27FC236}">
                  <a16:creationId xmlns:a16="http://schemas.microsoft.com/office/drawing/2014/main" id="{DFF2C4F1-54EA-423B-84D8-3E37A896C4A3}"/>
                </a:ext>
              </a:extLst>
            </p:cNvPr>
            <p:cNvSpPr txBox="1"/>
            <p:nvPr/>
          </p:nvSpPr>
          <p:spPr>
            <a:xfrm>
              <a:off x="9833948" y="4727593"/>
              <a:ext cx="1672253" cy="276999"/>
            </a:xfrm>
            <a:prstGeom prst="rect">
              <a:avLst/>
            </a:prstGeom>
            <a:solidFill>
              <a:schemeClr val="bg1"/>
            </a:solidFill>
          </p:spPr>
          <p:txBody>
            <a:bodyPr wrap="none" rtlCol="0">
              <a:spAutoFit/>
            </a:bodyPr>
            <a:lstStyle/>
            <a:p>
              <a:r>
                <a:rPr lang="en" altLang="en-US" sz="1200" dirty="0">
                  <a:latin typeface="微软雅黑" panose="020B0503020204020204" pitchFamily="34" charset="-122"/>
                  <a:ea typeface="微软雅黑" panose="020B0503020204020204" pitchFamily="34" charset="-122"/>
                </a:rPr>
                <a:t>Insufficient injection</a:t>
              </a:r>
              <a:endParaRPr lang="de-DE" sz="1200" dirty="0"/>
            </a:p>
          </p:txBody>
        </p:sp>
      </p:grpSp>
      <p:sp>
        <p:nvSpPr>
          <p:cNvPr id="13" name="文本框 3">
            <a:extLst>
              <a:ext uri="{FF2B5EF4-FFF2-40B4-BE49-F238E27FC236}">
                <a16:creationId xmlns:a16="http://schemas.microsoft.com/office/drawing/2014/main" id="{40C1A945-AB77-457D-ADD5-A065E8B58C80}"/>
              </a:ext>
            </a:extLst>
          </p:cNvPr>
          <p:cNvSpPr txBox="1"/>
          <p:nvPr/>
        </p:nvSpPr>
        <p:spPr>
          <a:xfrm>
            <a:off x="443130" y="857332"/>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Injection of refrigerant</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824200827"/>
      </p:ext>
    </p:extLst>
  </p:cSld>
  <p:clrMapOvr>
    <a:masterClrMapping/>
  </p:clrMapOvr>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文本框 5">
            <a:extLst>
              <a:ext uri="{FF2B5EF4-FFF2-40B4-BE49-F238E27FC236}">
                <a16:creationId xmlns:a16="http://schemas.microsoft.com/office/drawing/2014/main" id="{BBC9642C-CFFE-48E5-BEFA-0D4FA64043ED}"/>
              </a:ext>
            </a:extLst>
          </p:cNvPr>
          <p:cNvSpPr txBox="1"/>
          <p:nvPr/>
        </p:nvSpPr>
        <p:spPr>
          <a:xfrm>
            <a:off x="527925" y="2424971"/>
            <a:ext cx="11772242" cy="307777"/>
          </a:xfrm>
          <a:prstGeom prst="rect">
            <a:avLst/>
          </a:prstGeom>
          <a:noFill/>
        </p:spPr>
        <p:txBody>
          <a:bodyPr wrap="square" rtlCol="0">
            <a:spAutoFit/>
          </a:bodyPr>
          <a:lstStyle/>
          <a:p>
            <a:r>
              <a:rPr lang="en" altLang="en-US" sz="1400" dirty="0">
                <a:latin typeface="Microsoft YaHei" panose="020B0503020204020204" pitchFamily="34" charset="-122"/>
                <a:ea typeface="Microsoft YaHei" panose="020B0503020204020204" pitchFamily="34" charset="-122"/>
              </a:rPr>
              <a:t>After the vacuuming operation is completed, fill the refrigerant into the cooling system according to the following method :</a:t>
            </a:r>
            <a:endParaRPr lang="zh-CN" altLang="en-US" sz="1400" dirty="0">
              <a:latin typeface="Microsoft YaHei" panose="020B0503020204020204" pitchFamily="34" charset="-122"/>
              <a:ea typeface="Microsoft YaHei" panose="020B0503020204020204" pitchFamily="34" charset="-122"/>
            </a:endParaRPr>
          </a:p>
        </p:txBody>
      </p:sp>
      <p:sp>
        <p:nvSpPr>
          <p:cNvPr id="6" name="TextBox 34">
            <a:extLst>
              <a:ext uri="{FF2B5EF4-FFF2-40B4-BE49-F238E27FC236}">
                <a16:creationId xmlns:a16="http://schemas.microsoft.com/office/drawing/2014/main" id="{1786B3BF-F996-47E6-9CE3-DED42461E4BA}"/>
              </a:ext>
            </a:extLst>
          </p:cNvPr>
          <p:cNvSpPr txBox="1"/>
          <p:nvPr/>
        </p:nvSpPr>
        <p:spPr>
          <a:xfrm>
            <a:off x="3553308" y="3316910"/>
            <a:ext cx="1590244" cy="307777"/>
          </a:xfrm>
          <a:prstGeom prst="rect">
            <a:avLst/>
          </a:prstGeom>
          <a:noFill/>
          <a:ln>
            <a:solidFill>
              <a:schemeClr val="tx1"/>
            </a:solidFill>
          </a:ln>
        </p:spPr>
        <p:txBody>
          <a:bodyPr wrap="none" rtlCol="0">
            <a:spAutoFit/>
          </a:bodyPr>
          <a:lstStyle/>
          <a:p>
            <a:r>
              <a:rPr lang="de-DE" altLang="zh-CN" sz="1400" dirty="0"/>
              <a:t>Vacuuming start</a:t>
            </a:r>
            <a:endParaRPr lang="de-DE" sz="1400" dirty="0"/>
          </a:p>
        </p:txBody>
      </p:sp>
      <p:sp>
        <p:nvSpPr>
          <p:cNvPr id="7" name="TextBox 36">
            <a:extLst>
              <a:ext uri="{FF2B5EF4-FFF2-40B4-BE49-F238E27FC236}">
                <a16:creationId xmlns:a16="http://schemas.microsoft.com/office/drawing/2014/main" id="{41AC7B26-F86E-457A-A3A5-5043E9C773BF}"/>
              </a:ext>
            </a:extLst>
          </p:cNvPr>
          <p:cNvSpPr txBox="1"/>
          <p:nvPr/>
        </p:nvSpPr>
        <p:spPr>
          <a:xfrm>
            <a:off x="3553308" y="4087753"/>
            <a:ext cx="1879554" cy="307777"/>
          </a:xfrm>
          <a:prstGeom prst="rect">
            <a:avLst/>
          </a:prstGeom>
          <a:noFill/>
          <a:ln>
            <a:solidFill>
              <a:schemeClr val="tx1"/>
            </a:solidFill>
          </a:ln>
        </p:spPr>
        <p:txBody>
          <a:bodyPr wrap="none" rtlCol="0">
            <a:spAutoFit/>
          </a:bodyPr>
          <a:lstStyle/>
          <a:p>
            <a:r>
              <a:rPr lang="de-DE" altLang="zh-CN" sz="1400" dirty="0"/>
              <a:t>Vacuuming finished</a:t>
            </a:r>
            <a:endParaRPr lang="de-DE" sz="1400" dirty="0"/>
          </a:p>
        </p:txBody>
      </p:sp>
      <p:sp>
        <p:nvSpPr>
          <p:cNvPr id="8" name="TextBox 37">
            <a:extLst>
              <a:ext uri="{FF2B5EF4-FFF2-40B4-BE49-F238E27FC236}">
                <a16:creationId xmlns:a16="http://schemas.microsoft.com/office/drawing/2014/main" id="{95B5602E-2B7F-4C33-ACCF-4FE744374D46}"/>
              </a:ext>
            </a:extLst>
          </p:cNvPr>
          <p:cNvSpPr txBox="1"/>
          <p:nvPr/>
        </p:nvSpPr>
        <p:spPr>
          <a:xfrm>
            <a:off x="3553308" y="4774605"/>
            <a:ext cx="947824" cy="307777"/>
          </a:xfrm>
          <a:prstGeom prst="rect">
            <a:avLst/>
          </a:prstGeom>
          <a:noFill/>
          <a:ln>
            <a:solidFill>
              <a:schemeClr val="tx1"/>
            </a:solidFill>
          </a:ln>
        </p:spPr>
        <p:txBody>
          <a:bodyPr wrap="none" rtlCol="0">
            <a:spAutoFit/>
          </a:bodyPr>
          <a:lstStyle/>
          <a:p>
            <a:r>
              <a:rPr lang="de-DE" sz="1400" dirty="0"/>
              <a:t>Leak test</a:t>
            </a:r>
          </a:p>
        </p:txBody>
      </p:sp>
      <p:sp>
        <p:nvSpPr>
          <p:cNvPr id="9" name="TextBox 38">
            <a:extLst>
              <a:ext uri="{FF2B5EF4-FFF2-40B4-BE49-F238E27FC236}">
                <a16:creationId xmlns:a16="http://schemas.microsoft.com/office/drawing/2014/main" id="{62AE653D-DAA2-44CB-B66A-1B8B99CC78AC}"/>
              </a:ext>
            </a:extLst>
          </p:cNvPr>
          <p:cNvSpPr txBox="1"/>
          <p:nvPr/>
        </p:nvSpPr>
        <p:spPr>
          <a:xfrm>
            <a:off x="6611528" y="4045010"/>
            <a:ext cx="1390765" cy="307777"/>
          </a:xfrm>
          <a:prstGeom prst="rect">
            <a:avLst/>
          </a:prstGeom>
          <a:noFill/>
          <a:ln>
            <a:solidFill>
              <a:schemeClr val="tx1"/>
            </a:solidFill>
          </a:ln>
        </p:spPr>
        <p:txBody>
          <a:bodyPr wrap="none" rtlCol="0">
            <a:spAutoFit/>
          </a:bodyPr>
          <a:lstStyle/>
          <a:p>
            <a:r>
              <a:rPr lang="de-DE" sz="1400" dirty="0"/>
              <a:t>Fill refrigerant</a:t>
            </a:r>
          </a:p>
        </p:txBody>
      </p:sp>
      <p:sp>
        <p:nvSpPr>
          <p:cNvPr id="10" name="TextBox 39">
            <a:extLst>
              <a:ext uri="{FF2B5EF4-FFF2-40B4-BE49-F238E27FC236}">
                <a16:creationId xmlns:a16="http://schemas.microsoft.com/office/drawing/2014/main" id="{1E88F789-D7BE-454A-93B5-992EE1383555}"/>
              </a:ext>
            </a:extLst>
          </p:cNvPr>
          <p:cNvSpPr txBox="1"/>
          <p:nvPr/>
        </p:nvSpPr>
        <p:spPr>
          <a:xfrm>
            <a:off x="6611528" y="4791218"/>
            <a:ext cx="1268745" cy="307777"/>
          </a:xfrm>
          <a:prstGeom prst="rect">
            <a:avLst/>
          </a:prstGeom>
          <a:noFill/>
          <a:ln>
            <a:solidFill>
              <a:schemeClr val="tx1"/>
            </a:solidFill>
          </a:ln>
        </p:spPr>
        <p:txBody>
          <a:bodyPr wrap="none" rtlCol="0">
            <a:spAutoFit/>
          </a:bodyPr>
          <a:lstStyle/>
          <a:p>
            <a:r>
              <a:rPr lang="de-DE" sz="1400" dirty="0"/>
              <a:t>Airproof test</a:t>
            </a:r>
          </a:p>
        </p:txBody>
      </p:sp>
      <p:sp>
        <p:nvSpPr>
          <p:cNvPr id="11" name="TextBox 40">
            <a:extLst>
              <a:ext uri="{FF2B5EF4-FFF2-40B4-BE49-F238E27FC236}">
                <a16:creationId xmlns:a16="http://schemas.microsoft.com/office/drawing/2014/main" id="{B2569DAB-C3CD-4273-BB8B-CBA1C3B21DD9}"/>
              </a:ext>
            </a:extLst>
          </p:cNvPr>
          <p:cNvSpPr txBox="1"/>
          <p:nvPr/>
        </p:nvSpPr>
        <p:spPr>
          <a:xfrm>
            <a:off x="3553308" y="5537426"/>
            <a:ext cx="1390765" cy="307777"/>
          </a:xfrm>
          <a:prstGeom prst="rect">
            <a:avLst/>
          </a:prstGeom>
          <a:noFill/>
          <a:ln>
            <a:solidFill>
              <a:schemeClr val="tx1"/>
            </a:solidFill>
          </a:ln>
        </p:spPr>
        <p:txBody>
          <a:bodyPr wrap="none" rtlCol="0">
            <a:spAutoFit/>
          </a:bodyPr>
          <a:lstStyle/>
          <a:p>
            <a:r>
              <a:rPr lang="de-DE" sz="1400" dirty="0"/>
              <a:t>Fill refrigerant</a:t>
            </a:r>
          </a:p>
        </p:txBody>
      </p:sp>
      <p:sp>
        <p:nvSpPr>
          <p:cNvPr id="13" name="TextBox 41">
            <a:extLst>
              <a:ext uri="{FF2B5EF4-FFF2-40B4-BE49-F238E27FC236}">
                <a16:creationId xmlns:a16="http://schemas.microsoft.com/office/drawing/2014/main" id="{46AF2BEA-3339-4BB0-9F0C-CB115381A05E}"/>
              </a:ext>
            </a:extLst>
          </p:cNvPr>
          <p:cNvSpPr txBox="1"/>
          <p:nvPr/>
        </p:nvSpPr>
        <p:spPr>
          <a:xfrm>
            <a:off x="6611529" y="3316910"/>
            <a:ext cx="1268745" cy="307777"/>
          </a:xfrm>
          <a:prstGeom prst="rect">
            <a:avLst/>
          </a:prstGeom>
          <a:noFill/>
          <a:ln>
            <a:solidFill>
              <a:schemeClr val="tx1"/>
            </a:solidFill>
          </a:ln>
        </p:spPr>
        <p:txBody>
          <a:bodyPr wrap="none" rtlCol="0">
            <a:spAutoFit/>
          </a:bodyPr>
          <a:lstStyle/>
          <a:p>
            <a:r>
              <a:rPr lang="de-DE" sz="1400" dirty="0"/>
              <a:t>Airproof test</a:t>
            </a:r>
          </a:p>
        </p:txBody>
      </p:sp>
      <p:sp>
        <p:nvSpPr>
          <p:cNvPr id="14" name="TextBox 43">
            <a:extLst>
              <a:ext uri="{FF2B5EF4-FFF2-40B4-BE49-F238E27FC236}">
                <a16:creationId xmlns:a16="http://schemas.microsoft.com/office/drawing/2014/main" id="{BDB93203-B5BE-4EFE-AC38-6DC84D9066C5}"/>
              </a:ext>
            </a:extLst>
          </p:cNvPr>
          <p:cNvSpPr txBox="1"/>
          <p:nvPr/>
        </p:nvSpPr>
        <p:spPr>
          <a:xfrm>
            <a:off x="6611528" y="5537426"/>
            <a:ext cx="1650901" cy="307777"/>
          </a:xfrm>
          <a:prstGeom prst="rect">
            <a:avLst/>
          </a:prstGeom>
          <a:noFill/>
          <a:ln>
            <a:solidFill>
              <a:schemeClr val="tx1"/>
            </a:solidFill>
          </a:ln>
        </p:spPr>
        <p:txBody>
          <a:bodyPr wrap="none" rtlCol="0">
            <a:spAutoFit/>
          </a:bodyPr>
          <a:lstStyle/>
          <a:p>
            <a:r>
              <a:rPr lang="de-DE" sz="1400" dirty="0"/>
              <a:t>Performance test</a:t>
            </a:r>
          </a:p>
        </p:txBody>
      </p:sp>
      <p:graphicFrame>
        <p:nvGraphicFramePr>
          <p:cNvPr id="15" name="Table 44">
            <a:extLst>
              <a:ext uri="{FF2B5EF4-FFF2-40B4-BE49-F238E27FC236}">
                <a16:creationId xmlns:a16="http://schemas.microsoft.com/office/drawing/2014/main" id="{CFB26BD5-2DB6-40E1-BC5C-487DF2AAB44B}"/>
              </a:ext>
            </a:extLst>
          </p:cNvPr>
          <p:cNvGraphicFramePr>
            <a:graphicFrameLocks noGrp="1"/>
          </p:cNvGraphicFramePr>
          <p:nvPr>
            <p:extLst>
              <p:ext uri="{D42A27DB-BD31-4B8C-83A1-F6EECF244321}">
                <p14:modId xmlns:p14="http://schemas.microsoft.com/office/powerpoint/2010/main" val="1759427602"/>
              </p:ext>
            </p:extLst>
          </p:nvPr>
        </p:nvGraphicFramePr>
        <p:xfrm>
          <a:off x="862466" y="4589460"/>
          <a:ext cx="1837626" cy="675640"/>
        </p:xfrm>
        <a:graphic>
          <a:graphicData uri="http://schemas.openxmlformats.org/drawingml/2006/table">
            <a:tbl>
              <a:tblPr>
                <a:tableStyleId>{5C22544A-7EE6-4342-B048-85BDC9FD1C3A}</a:tableStyleId>
              </a:tblPr>
              <a:tblGrid>
                <a:gridCol w="1837626">
                  <a:extLst>
                    <a:ext uri="{9D8B030D-6E8A-4147-A177-3AD203B41FA5}">
                      <a16:colId xmlns:a16="http://schemas.microsoft.com/office/drawing/2014/main" val="3379200900"/>
                    </a:ext>
                  </a:extLst>
                </a:gridCol>
              </a:tblGrid>
              <a:tr h="273783">
                <a:tc>
                  <a:txBody>
                    <a:bodyPr/>
                    <a:lstStyle/>
                    <a:p>
                      <a:r>
                        <a:rPr lang="de-DE" sz="1400" dirty="0"/>
                        <a:t>Tighten the pipe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193083064"/>
                  </a:ext>
                </a:extLst>
              </a:tr>
              <a:tr h="370840">
                <a:tc>
                  <a:txBody>
                    <a:bodyPr/>
                    <a:lstStyle/>
                    <a:p>
                      <a:r>
                        <a:rPr lang="de-DE" sz="1400" dirty="0"/>
                        <a:t>Mend the leakage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979573206"/>
                  </a:ext>
                </a:extLst>
              </a:tr>
            </a:tbl>
          </a:graphicData>
        </a:graphic>
      </p:graphicFrame>
      <p:graphicFrame>
        <p:nvGraphicFramePr>
          <p:cNvPr id="16" name="Table 45">
            <a:extLst>
              <a:ext uri="{FF2B5EF4-FFF2-40B4-BE49-F238E27FC236}">
                <a16:creationId xmlns:a16="http://schemas.microsoft.com/office/drawing/2014/main" id="{584314E7-EAC8-49BA-B824-49DE1FC121A9}"/>
              </a:ext>
            </a:extLst>
          </p:cNvPr>
          <p:cNvGraphicFramePr>
            <a:graphicFrameLocks noGrp="1"/>
          </p:cNvGraphicFramePr>
          <p:nvPr>
            <p:extLst>
              <p:ext uri="{D42A27DB-BD31-4B8C-83A1-F6EECF244321}">
                <p14:modId xmlns:p14="http://schemas.microsoft.com/office/powerpoint/2010/main" val="696151606"/>
              </p:ext>
            </p:extLst>
          </p:nvPr>
        </p:nvGraphicFramePr>
        <p:xfrm>
          <a:off x="9015097" y="3991294"/>
          <a:ext cx="3061681" cy="1273698"/>
        </p:xfrm>
        <a:graphic>
          <a:graphicData uri="http://schemas.openxmlformats.org/drawingml/2006/table">
            <a:tbl>
              <a:tblPr>
                <a:tableStyleId>{5C22544A-7EE6-4342-B048-85BDC9FD1C3A}</a:tableStyleId>
              </a:tblPr>
              <a:tblGrid>
                <a:gridCol w="3061681">
                  <a:extLst>
                    <a:ext uri="{9D8B030D-6E8A-4147-A177-3AD203B41FA5}">
                      <a16:colId xmlns:a16="http://schemas.microsoft.com/office/drawing/2014/main" val="1665477926"/>
                    </a:ext>
                  </a:extLst>
                </a:gridCol>
              </a:tblGrid>
              <a:tr h="649048">
                <a:tc>
                  <a:txBody>
                    <a:bodyPr/>
                    <a:lstStyle/>
                    <a:p>
                      <a:r>
                        <a:rPr lang="de-DE" sz="1400" dirty="0"/>
                        <a:t>(1) Compressor stops,</a:t>
                      </a:r>
                      <a:r>
                        <a:rPr lang="de-DE" sz="1400" baseline="0" dirty="0"/>
                        <a:t> fill from high pressure side</a:t>
                      </a:r>
                      <a:endParaRPr lang="de-DE" sz="14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416243093"/>
                  </a:ext>
                </a:extLst>
              </a:tr>
              <a:tr h="624650">
                <a:tc>
                  <a:txBody>
                    <a:bodyPr/>
                    <a:lstStyle/>
                    <a:p>
                      <a:r>
                        <a:rPr lang="de-DE" sz="1400" dirty="0"/>
                        <a:t>(2) Compressor working, fill from low pressure side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2307204423"/>
                  </a:ext>
                </a:extLst>
              </a:tr>
            </a:tbl>
          </a:graphicData>
        </a:graphic>
      </p:graphicFrame>
      <p:cxnSp>
        <p:nvCxnSpPr>
          <p:cNvPr id="17" name="Straight Arrow Connector 46">
            <a:extLst>
              <a:ext uri="{FF2B5EF4-FFF2-40B4-BE49-F238E27FC236}">
                <a16:creationId xmlns:a16="http://schemas.microsoft.com/office/drawing/2014/main" id="{309AF52A-F513-472E-B5ED-764B7F75159A}"/>
              </a:ext>
            </a:extLst>
          </p:cNvPr>
          <p:cNvCxnSpPr/>
          <p:nvPr/>
        </p:nvCxnSpPr>
        <p:spPr>
          <a:xfrm>
            <a:off x="4348430" y="3624687"/>
            <a:ext cx="0" cy="461397"/>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47">
            <a:extLst>
              <a:ext uri="{FF2B5EF4-FFF2-40B4-BE49-F238E27FC236}">
                <a16:creationId xmlns:a16="http://schemas.microsoft.com/office/drawing/2014/main" id="{1AEBBBA6-FE14-4AF5-86C0-0CAB776B02CB}"/>
              </a:ext>
            </a:extLst>
          </p:cNvPr>
          <p:cNvCxnSpPr/>
          <p:nvPr/>
        </p:nvCxnSpPr>
        <p:spPr>
          <a:xfrm>
            <a:off x="4348430" y="4406907"/>
            <a:ext cx="0" cy="379075"/>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48">
            <a:extLst>
              <a:ext uri="{FF2B5EF4-FFF2-40B4-BE49-F238E27FC236}">
                <a16:creationId xmlns:a16="http://schemas.microsoft.com/office/drawing/2014/main" id="{9C940117-8E40-4DA8-8535-82023ADB2A86}"/>
              </a:ext>
            </a:extLst>
          </p:cNvPr>
          <p:cNvCxnSpPr/>
          <p:nvPr/>
        </p:nvCxnSpPr>
        <p:spPr>
          <a:xfrm flipH="1">
            <a:off x="4348430" y="5078682"/>
            <a:ext cx="2406" cy="43571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Elbow Connector 49">
            <a:extLst>
              <a:ext uri="{FF2B5EF4-FFF2-40B4-BE49-F238E27FC236}">
                <a16:creationId xmlns:a16="http://schemas.microsoft.com/office/drawing/2014/main" id="{E695D3EE-1015-40F3-B0D7-3B8F93939CBF}"/>
              </a:ext>
            </a:extLst>
          </p:cNvPr>
          <p:cNvCxnSpPr>
            <a:stCxn id="11" idx="3"/>
            <a:endCxn id="13" idx="1"/>
          </p:cNvCxnSpPr>
          <p:nvPr/>
        </p:nvCxnSpPr>
        <p:spPr>
          <a:xfrm flipV="1">
            <a:off x="4944073" y="3470799"/>
            <a:ext cx="1667456" cy="2220516"/>
          </a:xfrm>
          <a:prstGeom prst="bentConnector3">
            <a:avLst>
              <a:gd name="adj1" fmla="val 52285"/>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50">
            <a:extLst>
              <a:ext uri="{FF2B5EF4-FFF2-40B4-BE49-F238E27FC236}">
                <a16:creationId xmlns:a16="http://schemas.microsoft.com/office/drawing/2014/main" id="{7B27E538-E501-4E58-8DD8-3C18B5CFCC2D}"/>
              </a:ext>
            </a:extLst>
          </p:cNvPr>
          <p:cNvCxnSpPr/>
          <p:nvPr/>
        </p:nvCxnSpPr>
        <p:spPr>
          <a:xfrm>
            <a:off x="6915581" y="3621060"/>
            <a:ext cx="0" cy="409070"/>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51">
            <a:extLst>
              <a:ext uri="{FF2B5EF4-FFF2-40B4-BE49-F238E27FC236}">
                <a16:creationId xmlns:a16="http://schemas.microsoft.com/office/drawing/2014/main" id="{0EC6F658-E090-4857-9A5F-6C8DE0C7F3CA}"/>
              </a:ext>
            </a:extLst>
          </p:cNvPr>
          <p:cNvCxnSpPr/>
          <p:nvPr/>
        </p:nvCxnSpPr>
        <p:spPr>
          <a:xfrm>
            <a:off x="6915581" y="4355355"/>
            <a:ext cx="0" cy="435863"/>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52">
            <a:extLst>
              <a:ext uri="{FF2B5EF4-FFF2-40B4-BE49-F238E27FC236}">
                <a16:creationId xmlns:a16="http://schemas.microsoft.com/office/drawing/2014/main" id="{1BEA7606-6907-41FF-ACCA-E721E43D293B}"/>
              </a:ext>
            </a:extLst>
          </p:cNvPr>
          <p:cNvCxnSpPr/>
          <p:nvPr/>
        </p:nvCxnSpPr>
        <p:spPr>
          <a:xfrm>
            <a:off x="6915581" y="5098995"/>
            <a:ext cx="0" cy="43843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54">
            <a:extLst>
              <a:ext uri="{FF2B5EF4-FFF2-40B4-BE49-F238E27FC236}">
                <a16:creationId xmlns:a16="http://schemas.microsoft.com/office/drawing/2014/main" id="{1470B7F7-F0AC-4AD0-9BE7-BDDBA88103D1}"/>
              </a:ext>
            </a:extLst>
          </p:cNvPr>
          <p:cNvCxnSpPr>
            <a:stCxn id="8" idx="1"/>
            <a:endCxn id="15" idx="3"/>
          </p:cNvCxnSpPr>
          <p:nvPr/>
        </p:nvCxnSpPr>
        <p:spPr>
          <a:xfrm flipH="1" flipV="1">
            <a:off x="2700092" y="4927280"/>
            <a:ext cx="853216" cy="121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Elbow Connector 56">
            <a:extLst>
              <a:ext uri="{FF2B5EF4-FFF2-40B4-BE49-F238E27FC236}">
                <a16:creationId xmlns:a16="http://schemas.microsoft.com/office/drawing/2014/main" id="{B92955B0-DBAD-400A-BB2F-A0605FA55BA9}"/>
              </a:ext>
            </a:extLst>
          </p:cNvPr>
          <p:cNvCxnSpPr>
            <a:stCxn id="15" idx="0"/>
            <a:endCxn id="6" idx="1"/>
          </p:cNvCxnSpPr>
          <p:nvPr/>
        </p:nvCxnSpPr>
        <p:spPr>
          <a:xfrm rot="5400000" flipH="1" flipV="1">
            <a:off x="2107963" y="3144116"/>
            <a:ext cx="1118661" cy="1772029"/>
          </a:xfrm>
          <a:prstGeom prst="bentConnector2">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57">
            <a:extLst>
              <a:ext uri="{FF2B5EF4-FFF2-40B4-BE49-F238E27FC236}">
                <a16:creationId xmlns:a16="http://schemas.microsoft.com/office/drawing/2014/main" id="{CBD062E7-731A-430F-A55E-F0A3389376C0}"/>
              </a:ext>
            </a:extLst>
          </p:cNvPr>
          <p:cNvCxnSpPr>
            <a:endCxn id="9" idx="3"/>
          </p:cNvCxnSpPr>
          <p:nvPr/>
        </p:nvCxnSpPr>
        <p:spPr>
          <a:xfrm flipH="1">
            <a:off x="8002293" y="4198898"/>
            <a:ext cx="1012804" cy="1"/>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7" name="TextBox 59">
            <a:extLst>
              <a:ext uri="{FF2B5EF4-FFF2-40B4-BE49-F238E27FC236}">
                <a16:creationId xmlns:a16="http://schemas.microsoft.com/office/drawing/2014/main" id="{CB2B0C11-25BE-444A-AD92-D7922897EBB5}"/>
              </a:ext>
            </a:extLst>
          </p:cNvPr>
          <p:cNvSpPr txBox="1"/>
          <p:nvPr/>
        </p:nvSpPr>
        <p:spPr>
          <a:xfrm>
            <a:off x="2441877" y="3668979"/>
            <a:ext cx="1995794" cy="400110"/>
          </a:xfrm>
          <a:prstGeom prst="rect">
            <a:avLst/>
          </a:prstGeom>
          <a:noFill/>
        </p:spPr>
        <p:txBody>
          <a:bodyPr wrap="square" rtlCol="0">
            <a:spAutoFit/>
          </a:bodyPr>
          <a:lstStyle/>
          <a:p>
            <a:r>
              <a:rPr lang="de-DE" sz="1000" dirty="0"/>
              <a:t>75cm-Hg or above estimately above15 minutes</a:t>
            </a:r>
          </a:p>
        </p:txBody>
      </p:sp>
      <p:cxnSp>
        <p:nvCxnSpPr>
          <p:cNvPr id="28" name="Elbow Connector 60">
            <a:extLst>
              <a:ext uri="{FF2B5EF4-FFF2-40B4-BE49-F238E27FC236}">
                <a16:creationId xmlns:a16="http://schemas.microsoft.com/office/drawing/2014/main" id="{604512D4-81B0-4D8F-ACE1-0EEC288179A7}"/>
              </a:ext>
            </a:extLst>
          </p:cNvPr>
          <p:cNvCxnSpPr/>
          <p:nvPr/>
        </p:nvCxnSpPr>
        <p:spPr>
          <a:xfrm rot="10800000" flipV="1">
            <a:off x="1781280" y="3621059"/>
            <a:ext cx="4818692" cy="2470363"/>
          </a:xfrm>
          <a:prstGeom prst="bentConnector3">
            <a:avLst>
              <a:gd name="adj1" fmla="val 7501"/>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Arrow Connector 61">
            <a:extLst>
              <a:ext uri="{FF2B5EF4-FFF2-40B4-BE49-F238E27FC236}">
                <a16:creationId xmlns:a16="http://schemas.microsoft.com/office/drawing/2014/main" id="{EC29E80D-5785-431C-9A7B-247169F89D8F}"/>
              </a:ext>
            </a:extLst>
          </p:cNvPr>
          <p:cNvCxnSpPr>
            <a:endCxn id="15" idx="2"/>
          </p:cNvCxnSpPr>
          <p:nvPr/>
        </p:nvCxnSpPr>
        <p:spPr>
          <a:xfrm flipV="1">
            <a:off x="1781278" y="5265100"/>
            <a:ext cx="1" cy="826324"/>
          </a:xfrm>
          <a:prstGeom prst="straightConnector1">
            <a:avLst/>
          </a:prstGeom>
          <a:ln>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62">
            <a:extLst>
              <a:ext uri="{FF2B5EF4-FFF2-40B4-BE49-F238E27FC236}">
                <a16:creationId xmlns:a16="http://schemas.microsoft.com/office/drawing/2014/main" id="{D4FF4CE0-93E9-4567-82DF-A09E38E87BCF}"/>
              </a:ext>
            </a:extLst>
          </p:cNvPr>
          <p:cNvSpPr txBox="1"/>
          <p:nvPr/>
        </p:nvSpPr>
        <p:spPr>
          <a:xfrm>
            <a:off x="2742892" y="4439055"/>
            <a:ext cx="1305165" cy="246221"/>
          </a:xfrm>
          <a:prstGeom prst="rect">
            <a:avLst/>
          </a:prstGeom>
          <a:noFill/>
        </p:spPr>
        <p:txBody>
          <a:bodyPr wrap="none" rtlCol="0">
            <a:spAutoFit/>
          </a:bodyPr>
          <a:lstStyle/>
          <a:p>
            <a:r>
              <a:rPr lang="de-DE" sz="1000" dirty="0"/>
              <a:t>Rest for 5 minutes</a:t>
            </a:r>
          </a:p>
        </p:txBody>
      </p:sp>
      <p:sp>
        <p:nvSpPr>
          <p:cNvPr id="31" name="TextBox 63">
            <a:extLst>
              <a:ext uri="{FF2B5EF4-FFF2-40B4-BE49-F238E27FC236}">
                <a16:creationId xmlns:a16="http://schemas.microsoft.com/office/drawing/2014/main" id="{C362D6FD-20B3-414B-906C-1DB3BE64DEFA}"/>
              </a:ext>
            </a:extLst>
          </p:cNvPr>
          <p:cNvSpPr txBox="1"/>
          <p:nvPr/>
        </p:nvSpPr>
        <p:spPr>
          <a:xfrm>
            <a:off x="4326378" y="5251353"/>
            <a:ext cx="1577676" cy="246221"/>
          </a:xfrm>
          <a:prstGeom prst="rect">
            <a:avLst/>
          </a:prstGeom>
          <a:noFill/>
        </p:spPr>
        <p:txBody>
          <a:bodyPr wrap="none" rtlCol="0">
            <a:spAutoFit/>
          </a:bodyPr>
          <a:lstStyle/>
          <a:p>
            <a:r>
              <a:rPr lang="de-DE" sz="1000" dirty="0"/>
              <a:t>Pressure meter normal</a:t>
            </a:r>
          </a:p>
        </p:txBody>
      </p:sp>
      <p:sp>
        <p:nvSpPr>
          <p:cNvPr id="32" name="TextBox 64">
            <a:extLst>
              <a:ext uri="{FF2B5EF4-FFF2-40B4-BE49-F238E27FC236}">
                <a16:creationId xmlns:a16="http://schemas.microsoft.com/office/drawing/2014/main" id="{5B41968C-8415-4A9C-BD93-D0F3A6CA78B9}"/>
              </a:ext>
            </a:extLst>
          </p:cNvPr>
          <p:cNvSpPr txBox="1"/>
          <p:nvPr/>
        </p:nvSpPr>
        <p:spPr>
          <a:xfrm>
            <a:off x="1859140" y="5261040"/>
            <a:ext cx="2559116" cy="246221"/>
          </a:xfrm>
          <a:prstGeom prst="rect">
            <a:avLst/>
          </a:prstGeom>
          <a:noFill/>
        </p:spPr>
        <p:txBody>
          <a:bodyPr wrap="square" rtlCol="0">
            <a:spAutoFit/>
          </a:bodyPr>
          <a:lstStyle/>
          <a:p>
            <a:r>
              <a:rPr lang="de-DE" sz="1000" dirty="0"/>
              <a:t>Pressure meter abnormal</a:t>
            </a:r>
          </a:p>
        </p:txBody>
      </p:sp>
      <p:sp>
        <p:nvSpPr>
          <p:cNvPr id="33" name="文本框 3">
            <a:extLst>
              <a:ext uri="{FF2B5EF4-FFF2-40B4-BE49-F238E27FC236}">
                <a16:creationId xmlns:a16="http://schemas.microsoft.com/office/drawing/2014/main" id="{3E0CDBD6-B80E-4CA9-A197-8F7CC88F64F8}"/>
              </a:ext>
            </a:extLst>
          </p:cNvPr>
          <p:cNvSpPr txBox="1"/>
          <p:nvPr/>
        </p:nvSpPr>
        <p:spPr>
          <a:xfrm>
            <a:off x="527925" y="983166"/>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Refrigerant charging operation 1 (non refrigerant charging operation)</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599760020"/>
      </p:ext>
    </p:extLst>
  </p:cSld>
  <p:clrMapOvr>
    <a:masterClrMapping/>
  </p:clrMapOvr>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5">
            <a:extLst>
              <a:ext uri="{FF2B5EF4-FFF2-40B4-BE49-F238E27FC236}">
                <a16:creationId xmlns:a16="http://schemas.microsoft.com/office/drawing/2014/main" id="{47455B7B-9A98-4A42-8816-2FF5B151D8CF}"/>
              </a:ext>
            </a:extLst>
          </p:cNvPr>
          <p:cNvSpPr/>
          <p:nvPr/>
        </p:nvSpPr>
        <p:spPr>
          <a:xfrm>
            <a:off x="8760166" y="1252364"/>
            <a:ext cx="2895600" cy="3057144"/>
          </a:xfrm>
          <a:prstGeom prst="rect">
            <a:avLst/>
          </a:prstGeom>
          <a:blipFill>
            <a:blip r:embed="rId2" cstate="print"/>
            <a:stretch>
              <a:fillRect/>
            </a:stretch>
          </a:blipFill>
          <a:ln>
            <a:solidFill>
              <a:schemeClr val="tx1"/>
            </a:solidFill>
          </a:ln>
        </p:spPr>
        <p:txBody>
          <a:bodyPr wrap="square" lIns="0" tIns="0" rIns="0" bIns="0" rtlCol="0">
            <a:noAutofit/>
          </a:bodyPr>
          <a:lstStyle/>
          <a:p>
            <a:endParaRPr dirty="0"/>
          </a:p>
        </p:txBody>
      </p:sp>
      <p:sp>
        <p:nvSpPr>
          <p:cNvPr id="6" name="object 7">
            <a:extLst>
              <a:ext uri="{FF2B5EF4-FFF2-40B4-BE49-F238E27FC236}">
                <a16:creationId xmlns:a16="http://schemas.microsoft.com/office/drawing/2014/main" id="{9511FFEA-D485-4384-BB8F-014F2CB9D8BF}"/>
              </a:ext>
            </a:extLst>
          </p:cNvPr>
          <p:cNvSpPr/>
          <p:nvPr/>
        </p:nvSpPr>
        <p:spPr>
          <a:xfrm>
            <a:off x="5670492" y="3832861"/>
            <a:ext cx="457200" cy="228600"/>
          </a:xfrm>
          <a:custGeom>
            <a:avLst/>
            <a:gdLst/>
            <a:ahLst/>
            <a:cxnLst/>
            <a:rect l="l" t="t" r="r" b="b"/>
            <a:pathLst>
              <a:path w="457200" h="228600">
                <a:moveTo>
                  <a:pt x="0" y="228600"/>
                </a:moveTo>
                <a:lnTo>
                  <a:pt x="457200" y="228600"/>
                </a:lnTo>
                <a:lnTo>
                  <a:pt x="457200" y="0"/>
                </a:lnTo>
                <a:lnTo>
                  <a:pt x="0" y="0"/>
                </a:lnTo>
                <a:lnTo>
                  <a:pt x="0" y="228600"/>
                </a:lnTo>
                <a:close/>
              </a:path>
            </a:pathLst>
          </a:custGeom>
          <a:solidFill>
            <a:srgbClr val="FFFFFF"/>
          </a:solidFill>
        </p:spPr>
        <p:txBody>
          <a:bodyPr wrap="square" lIns="0" tIns="0" rIns="0" bIns="0" rtlCol="0">
            <a:noAutofit/>
          </a:bodyPr>
          <a:lstStyle/>
          <a:p>
            <a:endParaRPr/>
          </a:p>
        </p:txBody>
      </p:sp>
      <p:sp>
        <p:nvSpPr>
          <p:cNvPr id="7" name="object 11">
            <a:extLst>
              <a:ext uri="{FF2B5EF4-FFF2-40B4-BE49-F238E27FC236}">
                <a16:creationId xmlns:a16="http://schemas.microsoft.com/office/drawing/2014/main" id="{8C0143C8-096B-4C7D-A06A-5E1CB43E90F3}"/>
              </a:ext>
            </a:extLst>
          </p:cNvPr>
          <p:cNvSpPr/>
          <p:nvPr/>
        </p:nvSpPr>
        <p:spPr>
          <a:xfrm>
            <a:off x="8760166" y="4309508"/>
            <a:ext cx="2895600" cy="2209800"/>
          </a:xfrm>
          <a:prstGeom prst="rect">
            <a:avLst/>
          </a:prstGeom>
          <a:blipFill>
            <a:blip r:embed="rId3" cstate="print"/>
            <a:stretch>
              <a:fillRect/>
            </a:stretch>
          </a:blipFill>
          <a:ln>
            <a:solidFill>
              <a:schemeClr val="tx1"/>
            </a:solidFill>
          </a:ln>
        </p:spPr>
        <p:txBody>
          <a:bodyPr wrap="square" lIns="0" tIns="0" rIns="0" bIns="0" rtlCol="0">
            <a:noAutofit/>
          </a:bodyPr>
          <a:lstStyle/>
          <a:p>
            <a:endParaRPr/>
          </a:p>
        </p:txBody>
      </p:sp>
      <p:sp>
        <p:nvSpPr>
          <p:cNvPr id="8" name="文本框 7">
            <a:extLst>
              <a:ext uri="{FF2B5EF4-FFF2-40B4-BE49-F238E27FC236}">
                <a16:creationId xmlns:a16="http://schemas.microsoft.com/office/drawing/2014/main" id="{91AA0A11-977D-46CE-A147-AE6B3A399459}"/>
              </a:ext>
            </a:extLst>
          </p:cNvPr>
          <p:cNvSpPr txBox="1"/>
          <p:nvPr/>
        </p:nvSpPr>
        <p:spPr>
          <a:xfrm>
            <a:off x="285829" y="1461574"/>
            <a:ext cx="7753740" cy="3400931"/>
          </a:xfrm>
          <a:prstGeom prst="rect">
            <a:avLst/>
          </a:prstGeom>
          <a:noFill/>
        </p:spPr>
        <p:txBody>
          <a:bodyPr wrap="square" rtlCol="0">
            <a:spAutoFit/>
          </a:bodyPr>
          <a:lstStyle/>
          <a:p>
            <a:pPr>
              <a:spcAft>
                <a:spcPts val="600"/>
              </a:spcAft>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 Filling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from the high pressure side</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Remove the inflation hose (green) of the manifold pressure gauge from the vacuum pump and connect it to the fluorine tank;</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Open the valve of the fluorine tank, press down the air release valve on the side of the manifold pressure gauge, and use the pressure of the refrigerant to discharge the air in the original inflation hose (Note: At this time, a sound is accompanied by the release of the refrigerant, and then release the air valve, it is strictly forbidden to directly press the release valve by hand to prevent frostbite);</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When the engine is stopped, open the high-pressure valve of the manifold pressure gauge and the valve for the fluorine tank to charge the refrigerant.</a:t>
            </a:r>
          </a:p>
          <a:p>
            <a:endParaRPr lang="en" altLang="en-US"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Note: If it cannot be filled to the specified amount, close the high-pressure valve of the manifold pressure gauge and the valve of the fluorine tank, and continue to add refrigerant from the low-pressure side according to Article </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文本框 8">
            <a:extLst>
              <a:ext uri="{FF2B5EF4-FFF2-40B4-BE49-F238E27FC236}">
                <a16:creationId xmlns:a16="http://schemas.microsoft.com/office/drawing/2014/main" id="{BF588B2F-E468-4179-9CE6-32A07648B371}"/>
              </a:ext>
            </a:extLst>
          </p:cNvPr>
          <p:cNvSpPr txBox="1"/>
          <p:nvPr/>
        </p:nvSpPr>
        <p:spPr>
          <a:xfrm>
            <a:off x="285829" y="4915758"/>
            <a:ext cx="7753740" cy="1815882"/>
          </a:xfrm>
          <a:prstGeom prst="rect">
            <a:avLst/>
          </a:prstGeom>
          <a:noFill/>
        </p:spPr>
        <p:txBody>
          <a:bodyPr wrap="square" rtlCol="0">
            <a:spAutoFit/>
          </a:bodyPr>
          <a:lstStyle/>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Prohibitions:</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this time, the compressor must not be operated. Once it is operated, the fluorine tank and hose will be broken due to the backflow of refrigerant, which will cause danger;</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Another reason is that operating the compressor without refrigerant will damage the compressor, so it must not be operated;</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Do not open the low pressure valve of the manifold pressure gauge (compression of the liquid occurs, damage to the compressor).</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10" name="Table 8">
            <a:extLst>
              <a:ext uri="{FF2B5EF4-FFF2-40B4-BE49-F238E27FC236}">
                <a16:creationId xmlns:a16="http://schemas.microsoft.com/office/drawing/2014/main" id="{B7D27CA1-558C-46EB-AF21-D471B42AB5E8}"/>
              </a:ext>
            </a:extLst>
          </p:cNvPr>
          <p:cNvGraphicFramePr>
            <a:graphicFrameLocks noGrp="1"/>
          </p:cNvGraphicFramePr>
          <p:nvPr>
            <p:extLst>
              <p:ext uri="{D42A27DB-BD31-4B8C-83A1-F6EECF244321}">
                <p14:modId xmlns:p14="http://schemas.microsoft.com/office/powerpoint/2010/main" val="824668593"/>
              </p:ext>
            </p:extLst>
          </p:nvPr>
        </p:nvGraphicFramePr>
        <p:xfrm>
          <a:off x="9405751" y="1283980"/>
          <a:ext cx="776288" cy="413230"/>
        </p:xfrm>
        <a:graphic>
          <a:graphicData uri="http://schemas.openxmlformats.org/drawingml/2006/table">
            <a:tbl>
              <a:tblPr>
                <a:tableStyleId>{5C22544A-7EE6-4342-B048-85BDC9FD1C3A}</a:tableStyleId>
              </a:tblPr>
              <a:tblGrid>
                <a:gridCol w="388144">
                  <a:extLst>
                    <a:ext uri="{9D8B030D-6E8A-4147-A177-3AD203B41FA5}">
                      <a16:colId xmlns:a16="http://schemas.microsoft.com/office/drawing/2014/main" val="3854181205"/>
                    </a:ext>
                  </a:extLst>
                </a:gridCol>
                <a:gridCol w="388144">
                  <a:extLst>
                    <a:ext uri="{9D8B030D-6E8A-4147-A177-3AD203B41FA5}">
                      <a16:colId xmlns:a16="http://schemas.microsoft.com/office/drawing/2014/main" val="272579757"/>
                    </a:ext>
                  </a:extLst>
                </a:gridCol>
              </a:tblGrid>
              <a:tr h="206615">
                <a:tc>
                  <a:txBody>
                    <a:bodyPr/>
                    <a:lstStyle/>
                    <a:p>
                      <a:pPr algn="ctr"/>
                      <a:r>
                        <a:rPr lang="de-DE" sz="5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5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206615">
                <a:tc>
                  <a:txBody>
                    <a:bodyPr/>
                    <a:lstStyle/>
                    <a:p>
                      <a:pPr algn="ctr"/>
                      <a:r>
                        <a:rPr lang="de-DE" sz="5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5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sp>
        <p:nvSpPr>
          <p:cNvPr id="11" name="TextBox 2">
            <a:extLst>
              <a:ext uri="{FF2B5EF4-FFF2-40B4-BE49-F238E27FC236}">
                <a16:creationId xmlns:a16="http://schemas.microsoft.com/office/drawing/2014/main" id="{D8021CA2-257A-4C67-95B6-5B697F1B9919}"/>
              </a:ext>
            </a:extLst>
          </p:cNvPr>
          <p:cNvSpPr txBox="1"/>
          <p:nvPr/>
        </p:nvSpPr>
        <p:spPr>
          <a:xfrm>
            <a:off x="10182039" y="1546532"/>
            <a:ext cx="1366837" cy="276999"/>
          </a:xfrm>
          <a:prstGeom prst="rect">
            <a:avLst/>
          </a:prstGeom>
          <a:solidFill>
            <a:schemeClr val="bg1"/>
          </a:solidFill>
        </p:spPr>
        <p:txBody>
          <a:bodyPr wrap="square" rtlCol="0">
            <a:spAutoFit/>
          </a:bodyPr>
          <a:lstStyle/>
          <a:p>
            <a:r>
              <a:rPr lang="de-DE" sz="600" dirty="0"/>
              <a:t>Buzzing means refrigerant releases</a:t>
            </a:r>
          </a:p>
        </p:txBody>
      </p:sp>
      <p:sp>
        <p:nvSpPr>
          <p:cNvPr id="13" name="TextBox 12">
            <a:extLst>
              <a:ext uri="{FF2B5EF4-FFF2-40B4-BE49-F238E27FC236}">
                <a16:creationId xmlns:a16="http://schemas.microsoft.com/office/drawing/2014/main" id="{0624FBC8-8A5E-4FB1-A418-2AD8507D65D9}"/>
              </a:ext>
            </a:extLst>
          </p:cNvPr>
          <p:cNvSpPr txBox="1"/>
          <p:nvPr/>
        </p:nvSpPr>
        <p:spPr>
          <a:xfrm>
            <a:off x="8775622" y="2354349"/>
            <a:ext cx="764715" cy="184666"/>
          </a:xfrm>
          <a:prstGeom prst="rect">
            <a:avLst/>
          </a:prstGeom>
          <a:solidFill>
            <a:schemeClr val="bg1"/>
          </a:solidFill>
        </p:spPr>
        <p:txBody>
          <a:bodyPr wrap="square" rtlCol="0">
            <a:spAutoFit/>
          </a:bodyPr>
          <a:lstStyle/>
          <a:p>
            <a:r>
              <a:rPr lang="de-DE" sz="600" dirty="0"/>
              <a:t>Release valve</a:t>
            </a:r>
          </a:p>
        </p:txBody>
      </p:sp>
      <p:sp>
        <p:nvSpPr>
          <p:cNvPr id="14" name="TextBox 13">
            <a:extLst>
              <a:ext uri="{FF2B5EF4-FFF2-40B4-BE49-F238E27FC236}">
                <a16:creationId xmlns:a16="http://schemas.microsoft.com/office/drawing/2014/main" id="{A40D5769-6BC1-4DE8-8E87-B0DB7F0A065F}"/>
              </a:ext>
            </a:extLst>
          </p:cNvPr>
          <p:cNvSpPr txBox="1"/>
          <p:nvPr/>
        </p:nvSpPr>
        <p:spPr>
          <a:xfrm>
            <a:off x="8800913" y="2580732"/>
            <a:ext cx="600075" cy="276999"/>
          </a:xfrm>
          <a:prstGeom prst="rect">
            <a:avLst/>
          </a:prstGeom>
          <a:solidFill>
            <a:schemeClr val="bg1"/>
          </a:solidFill>
        </p:spPr>
        <p:txBody>
          <a:bodyPr wrap="square" rtlCol="0">
            <a:spAutoFit/>
          </a:bodyPr>
          <a:lstStyle/>
          <a:p>
            <a:r>
              <a:rPr lang="de-DE" sz="600" dirty="0"/>
              <a:t>Release gas</a:t>
            </a:r>
          </a:p>
        </p:txBody>
      </p:sp>
      <p:sp>
        <p:nvSpPr>
          <p:cNvPr id="15" name="TextBox 15">
            <a:extLst>
              <a:ext uri="{FF2B5EF4-FFF2-40B4-BE49-F238E27FC236}">
                <a16:creationId xmlns:a16="http://schemas.microsoft.com/office/drawing/2014/main" id="{47FE67C6-64A7-477B-BE23-62112EF2C1DF}"/>
              </a:ext>
            </a:extLst>
          </p:cNvPr>
          <p:cNvSpPr txBox="1"/>
          <p:nvPr/>
        </p:nvSpPr>
        <p:spPr>
          <a:xfrm>
            <a:off x="8800913" y="2944513"/>
            <a:ext cx="658949" cy="369332"/>
          </a:xfrm>
          <a:prstGeom prst="rect">
            <a:avLst/>
          </a:prstGeom>
          <a:solidFill>
            <a:schemeClr val="bg1"/>
          </a:solidFill>
        </p:spPr>
        <p:txBody>
          <a:bodyPr wrap="square" rtlCol="0">
            <a:spAutoFit/>
          </a:bodyPr>
          <a:lstStyle/>
          <a:p>
            <a:r>
              <a:rPr lang="de-DE" sz="600" dirty="0"/>
              <a:t>Loosen the </a:t>
            </a:r>
            <a:r>
              <a:rPr lang="de-DE" altLang="zh-CN" sz="600" dirty="0"/>
              <a:t>horn-shaped</a:t>
            </a:r>
            <a:r>
              <a:rPr lang="de-DE" sz="600" dirty="0"/>
              <a:t> </a:t>
            </a:r>
            <a:r>
              <a:rPr lang="de-DE" altLang="zh-CN" sz="600" dirty="0"/>
              <a:t>nut</a:t>
            </a:r>
            <a:endParaRPr lang="de-DE" sz="600" dirty="0"/>
          </a:p>
        </p:txBody>
      </p:sp>
      <p:sp>
        <p:nvSpPr>
          <p:cNvPr id="16" name="TextBox 16">
            <a:extLst>
              <a:ext uri="{FF2B5EF4-FFF2-40B4-BE49-F238E27FC236}">
                <a16:creationId xmlns:a16="http://schemas.microsoft.com/office/drawing/2014/main" id="{9ECCE0B8-B296-4C6B-BE28-D94F0AFDF067}"/>
              </a:ext>
            </a:extLst>
          </p:cNvPr>
          <p:cNvSpPr txBox="1"/>
          <p:nvPr/>
        </p:nvSpPr>
        <p:spPr>
          <a:xfrm>
            <a:off x="9907602" y="3657670"/>
            <a:ext cx="937622" cy="276999"/>
          </a:xfrm>
          <a:prstGeom prst="rect">
            <a:avLst/>
          </a:prstGeom>
          <a:solidFill>
            <a:schemeClr val="bg1"/>
          </a:solidFill>
        </p:spPr>
        <p:txBody>
          <a:bodyPr wrap="square" rtlCol="0">
            <a:spAutoFit/>
          </a:bodyPr>
          <a:lstStyle/>
          <a:p>
            <a:r>
              <a:rPr lang="de-DE" sz="600" dirty="0"/>
              <a:t>Inflation hose (green)</a:t>
            </a:r>
          </a:p>
        </p:txBody>
      </p:sp>
      <p:sp>
        <p:nvSpPr>
          <p:cNvPr id="17" name="TextBox 17">
            <a:extLst>
              <a:ext uri="{FF2B5EF4-FFF2-40B4-BE49-F238E27FC236}">
                <a16:creationId xmlns:a16="http://schemas.microsoft.com/office/drawing/2014/main" id="{E09A91B3-E068-456F-8F10-EF24244B07B5}"/>
              </a:ext>
            </a:extLst>
          </p:cNvPr>
          <p:cNvSpPr txBox="1"/>
          <p:nvPr/>
        </p:nvSpPr>
        <p:spPr>
          <a:xfrm>
            <a:off x="9696262" y="3796259"/>
            <a:ext cx="324413" cy="184666"/>
          </a:xfrm>
          <a:prstGeom prst="rect">
            <a:avLst/>
          </a:prstGeom>
          <a:solidFill>
            <a:schemeClr val="bg1"/>
          </a:solidFill>
        </p:spPr>
        <p:txBody>
          <a:bodyPr wrap="square" rtlCol="0">
            <a:spAutoFit/>
          </a:bodyPr>
          <a:lstStyle/>
          <a:p>
            <a:r>
              <a:rPr lang="de-DE" sz="600" dirty="0"/>
              <a:t>red</a:t>
            </a:r>
          </a:p>
        </p:txBody>
      </p:sp>
      <p:sp>
        <p:nvSpPr>
          <p:cNvPr id="18" name="TextBox 18">
            <a:extLst>
              <a:ext uri="{FF2B5EF4-FFF2-40B4-BE49-F238E27FC236}">
                <a16:creationId xmlns:a16="http://schemas.microsoft.com/office/drawing/2014/main" id="{0C89B354-4755-47B1-B6A8-B32944A483D1}"/>
              </a:ext>
            </a:extLst>
          </p:cNvPr>
          <p:cNvSpPr txBox="1"/>
          <p:nvPr/>
        </p:nvSpPr>
        <p:spPr>
          <a:xfrm>
            <a:off x="9059811" y="3519542"/>
            <a:ext cx="400051" cy="184666"/>
          </a:xfrm>
          <a:prstGeom prst="rect">
            <a:avLst/>
          </a:prstGeom>
          <a:solidFill>
            <a:schemeClr val="bg1"/>
          </a:solidFill>
        </p:spPr>
        <p:txBody>
          <a:bodyPr wrap="square" rtlCol="0">
            <a:spAutoFit/>
          </a:bodyPr>
          <a:lstStyle/>
          <a:p>
            <a:r>
              <a:rPr lang="de-DE" altLang="zh-CN" sz="600" dirty="0"/>
              <a:t>blue</a:t>
            </a:r>
            <a:endParaRPr lang="de-DE" sz="600" dirty="0"/>
          </a:p>
        </p:txBody>
      </p:sp>
      <p:sp>
        <p:nvSpPr>
          <p:cNvPr id="19" name="TextBox 19">
            <a:extLst>
              <a:ext uri="{FF2B5EF4-FFF2-40B4-BE49-F238E27FC236}">
                <a16:creationId xmlns:a16="http://schemas.microsoft.com/office/drawing/2014/main" id="{F00429A0-4F09-4D4B-ABED-83075FEEFEF6}"/>
              </a:ext>
            </a:extLst>
          </p:cNvPr>
          <p:cNvSpPr txBox="1"/>
          <p:nvPr/>
        </p:nvSpPr>
        <p:spPr>
          <a:xfrm>
            <a:off x="9059811" y="4019031"/>
            <a:ext cx="668348" cy="276999"/>
          </a:xfrm>
          <a:prstGeom prst="rect">
            <a:avLst/>
          </a:prstGeom>
          <a:solidFill>
            <a:schemeClr val="bg1"/>
          </a:solidFill>
        </p:spPr>
        <p:txBody>
          <a:bodyPr wrap="square" rtlCol="0">
            <a:spAutoFit/>
          </a:bodyPr>
          <a:lstStyle/>
          <a:p>
            <a:r>
              <a:rPr lang="de-DE" altLang="zh-CN" sz="600" dirty="0"/>
              <a:t>Connect to compressor</a:t>
            </a:r>
            <a:endParaRPr lang="de-DE" sz="600" dirty="0"/>
          </a:p>
        </p:txBody>
      </p:sp>
      <p:sp>
        <p:nvSpPr>
          <p:cNvPr id="20" name="TextBox 20">
            <a:extLst>
              <a:ext uri="{FF2B5EF4-FFF2-40B4-BE49-F238E27FC236}">
                <a16:creationId xmlns:a16="http://schemas.microsoft.com/office/drawing/2014/main" id="{773B5DEB-2129-4FBD-A3AB-5CCF95DE86A0}"/>
              </a:ext>
            </a:extLst>
          </p:cNvPr>
          <p:cNvSpPr txBox="1"/>
          <p:nvPr/>
        </p:nvSpPr>
        <p:spPr>
          <a:xfrm>
            <a:off x="10760082" y="4083571"/>
            <a:ext cx="703181" cy="184666"/>
          </a:xfrm>
          <a:prstGeom prst="rect">
            <a:avLst/>
          </a:prstGeom>
          <a:solidFill>
            <a:schemeClr val="bg1"/>
          </a:solidFill>
        </p:spPr>
        <p:txBody>
          <a:bodyPr wrap="square" rtlCol="0">
            <a:spAutoFit/>
          </a:bodyPr>
          <a:lstStyle/>
          <a:p>
            <a:r>
              <a:rPr lang="de-DE" altLang="zh-CN" sz="600" dirty="0"/>
              <a:t>Fluorine tank</a:t>
            </a:r>
            <a:endParaRPr lang="de-DE" sz="600" dirty="0"/>
          </a:p>
        </p:txBody>
      </p:sp>
      <p:sp>
        <p:nvSpPr>
          <p:cNvPr id="21" name="TextBox 21">
            <a:extLst>
              <a:ext uri="{FF2B5EF4-FFF2-40B4-BE49-F238E27FC236}">
                <a16:creationId xmlns:a16="http://schemas.microsoft.com/office/drawing/2014/main" id="{F664C27C-8449-4AFD-83D2-52536FEE794E}"/>
              </a:ext>
            </a:extLst>
          </p:cNvPr>
          <p:cNvSpPr txBox="1"/>
          <p:nvPr/>
        </p:nvSpPr>
        <p:spPr>
          <a:xfrm>
            <a:off x="10608087" y="2676646"/>
            <a:ext cx="902689" cy="184666"/>
          </a:xfrm>
          <a:prstGeom prst="rect">
            <a:avLst/>
          </a:prstGeom>
          <a:solidFill>
            <a:schemeClr val="bg1"/>
          </a:solidFill>
        </p:spPr>
        <p:txBody>
          <a:bodyPr wrap="square" rtlCol="0">
            <a:spAutoFit/>
          </a:bodyPr>
          <a:lstStyle/>
          <a:p>
            <a:r>
              <a:rPr lang="de-DE" altLang="zh-CN" sz="600" dirty="0"/>
              <a:t>Fluorine valve</a:t>
            </a:r>
            <a:endParaRPr lang="de-DE" sz="600" dirty="0"/>
          </a:p>
        </p:txBody>
      </p:sp>
      <p:sp>
        <p:nvSpPr>
          <p:cNvPr id="22" name="TextBox 24">
            <a:extLst>
              <a:ext uri="{FF2B5EF4-FFF2-40B4-BE49-F238E27FC236}">
                <a16:creationId xmlns:a16="http://schemas.microsoft.com/office/drawing/2014/main" id="{4515A80E-30E2-4D22-BA50-4DD349B77847}"/>
              </a:ext>
            </a:extLst>
          </p:cNvPr>
          <p:cNvSpPr txBox="1"/>
          <p:nvPr/>
        </p:nvSpPr>
        <p:spPr>
          <a:xfrm>
            <a:off x="9396225" y="4339147"/>
            <a:ext cx="600075" cy="184666"/>
          </a:xfrm>
          <a:prstGeom prst="rect">
            <a:avLst/>
          </a:prstGeom>
          <a:solidFill>
            <a:schemeClr val="bg1"/>
          </a:solidFill>
        </p:spPr>
        <p:txBody>
          <a:bodyPr wrap="square" rtlCol="0">
            <a:spAutoFit/>
          </a:bodyPr>
          <a:lstStyle/>
          <a:p>
            <a:r>
              <a:rPr lang="de-DE" altLang="zh-CN" sz="600" dirty="0"/>
              <a:t>Valves </a:t>
            </a:r>
            <a:endParaRPr lang="de-DE" sz="600" dirty="0"/>
          </a:p>
        </p:txBody>
      </p:sp>
      <p:sp>
        <p:nvSpPr>
          <p:cNvPr id="23" name="TextBox 25">
            <a:extLst>
              <a:ext uri="{FF2B5EF4-FFF2-40B4-BE49-F238E27FC236}">
                <a16:creationId xmlns:a16="http://schemas.microsoft.com/office/drawing/2014/main" id="{19A24A5A-99EF-4A86-99B6-5ECB771B76B5}"/>
              </a:ext>
            </a:extLst>
          </p:cNvPr>
          <p:cNvSpPr txBox="1"/>
          <p:nvPr/>
        </p:nvSpPr>
        <p:spPr>
          <a:xfrm>
            <a:off x="10096985" y="4333531"/>
            <a:ext cx="948462" cy="276999"/>
          </a:xfrm>
          <a:prstGeom prst="rect">
            <a:avLst/>
          </a:prstGeom>
          <a:solidFill>
            <a:schemeClr val="bg1"/>
          </a:solidFill>
        </p:spPr>
        <p:txBody>
          <a:bodyPr wrap="square" rtlCol="0">
            <a:spAutoFit/>
          </a:bodyPr>
          <a:lstStyle/>
          <a:p>
            <a:r>
              <a:rPr lang="de-DE" altLang="zh-CN" sz="600" dirty="0"/>
              <a:t>Fill one tank</a:t>
            </a:r>
            <a:r>
              <a:rPr lang="zh-CN" altLang="de-DE" sz="600" dirty="0"/>
              <a:t>（</a:t>
            </a:r>
            <a:r>
              <a:rPr lang="de-DE" altLang="zh-CN" sz="600" dirty="0"/>
              <a:t>about 600 g</a:t>
            </a:r>
            <a:r>
              <a:rPr lang="zh-CN" altLang="de-DE" sz="600" dirty="0"/>
              <a:t>）</a:t>
            </a:r>
            <a:r>
              <a:rPr lang="de-DE" altLang="zh-CN" sz="600" dirty="0"/>
              <a:t> </a:t>
            </a:r>
            <a:endParaRPr lang="de-DE" sz="600" dirty="0"/>
          </a:p>
        </p:txBody>
      </p:sp>
      <p:sp>
        <p:nvSpPr>
          <p:cNvPr id="24" name="TextBox 26">
            <a:extLst>
              <a:ext uri="{FF2B5EF4-FFF2-40B4-BE49-F238E27FC236}">
                <a16:creationId xmlns:a16="http://schemas.microsoft.com/office/drawing/2014/main" id="{361BAA1E-595F-4BE9-A384-4B062E83D197}"/>
              </a:ext>
            </a:extLst>
          </p:cNvPr>
          <p:cNvSpPr txBox="1"/>
          <p:nvPr/>
        </p:nvSpPr>
        <p:spPr>
          <a:xfrm>
            <a:off x="8856378" y="5122297"/>
            <a:ext cx="768317" cy="276999"/>
          </a:xfrm>
          <a:prstGeom prst="rect">
            <a:avLst/>
          </a:prstGeom>
          <a:solidFill>
            <a:schemeClr val="bg1"/>
          </a:solidFill>
        </p:spPr>
        <p:txBody>
          <a:bodyPr wrap="square" rtlCol="0">
            <a:spAutoFit/>
          </a:bodyPr>
          <a:lstStyle/>
          <a:p>
            <a:r>
              <a:rPr lang="de-DE" altLang="zh-CN" sz="600" dirty="0"/>
              <a:t>Low pressure valves </a:t>
            </a:r>
            <a:r>
              <a:rPr lang="zh-CN" altLang="de-DE" sz="600" dirty="0"/>
              <a:t>（</a:t>
            </a:r>
            <a:r>
              <a:rPr lang="de-DE" altLang="zh-CN" sz="600" dirty="0"/>
              <a:t>closed</a:t>
            </a:r>
            <a:r>
              <a:rPr lang="zh-CN" altLang="de-DE" sz="600" dirty="0"/>
              <a:t>）</a:t>
            </a:r>
            <a:r>
              <a:rPr lang="de-DE" altLang="zh-CN" sz="600" dirty="0"/>
              <a:t> </a:t>
            </a:r>
            <a:endParaRPr lang="de-DE" sz="600" dirty="0"/>
          </a:p>
        </p:txBody>
      </p:sp>
      <p:sp>
        <p:nvSpPr>
          <p:cNvPr id="25" name="TextBox 27">
            <a:extLst>
              <a:ext uri="{FF2B5EF4-FFF2-40B4-BE49-F238E27FC236}">
                <a16:creationId xmlns:a16="http://schemas.microsoft.com/office/drawing/2014/main" id="{B986CAE8-90A5-457E-A611-8AA689609D9F}"/>
              </a:ext>
            </a:extLst>
          </p:cNvPr>
          <p:cNvSpPr txBox="1"/>
          <p:nvPr/>
        </p:nvSpPr>
        <p:spPr>
          <a:xfrm>
            <a:off x="10387571" y="5300341"/>
            <a:ext cx="1161306" cy="184666"/>
          </a:xfrm>
          <a:prstGeom prst="rect">
            <a:avLst/>
          </a:prstGeom>
          <a:solidFill>
            <a:schemeClr val="bg1"/>
          </a:solidFill>
        </p:spPr>
        <p:txBody>
          <a:bodyPr wrap="square" rtlCol="0">
            <a:spAutoFit/>
          </a:bodyPr>
          <a:lstStyle/>
          <a:p>
            <a:r>
              <a:rPr lang="de-DE" altLang="zh-CN" sz="600" dirty="0"/>
              <a:t>Open high pressure valves </a:t>
            </a:r>
            <a:endParaRPr lang="de-DE" sz="600" dirty="0"/>
          </a:p>
        </p:txBody>
      </p:sp>
      <p:sp>
        <p:nvSpPr>
          <p:cNvPr id="26" name="TextBox 28">
            <a:extLst>
              <a:ext uri="{FF2B5EF4-FFF2-40B4-BE49-F238E27FC236}">
                <a16:creationId xmlns:a16="http://schemas.microsoft.com/office/drawing/2014/main" id="{06A45EA9-CADC-440A-9FB9-79BA50E9C59B}"/>
              </a:ext>
            </a:extLst>
          </p:cNvPr>
          <p:cNvSpPr txBox="1"/>
          <p:nvPr/>
        </p:nvSpPr>
        <p:spPr>
          <a:xfrm>
            <a:off x="10207966" y="4782516"/>
            <a:ext cx="637257" cy="184666"/>
          </a:xfrm>
          <a:prstGeom prst="rect">
            <a:avLst/>
          </a:prstGeom>
          <a:solidFill>
            <a:schemeClr val="bg1"/>
          </a:solidFill>
        </p:spPr>
        <p:txBody>
          <a:bodyPr wrap="square" rtlCol="0">
            <a:spAutoFit/>
          </a:bodyPr>
          <a:lstStyle/>
          <a:p>
            <a:r>
              <a:rPr lang="de-DE" altLang="zh-CN" sz="600" dirty="0"/>
              <a:t>prohibitions</a:t>
            </a:r>
            <a:endParaRPr lang="de-DE" sz="600" dirty="0"/>
          </a:p>
        </p:txBody>
      </p:sp>
      <p:sp>
        <p:nvSpPr>
          <p:cNvPr id="27" name="TextBox 29">
            <a:extLst>
              <a:ext uri="{FF2B5EF4-FFF2-40B4-BE49-F238E27FC236}">
                <a16:creationId xmlns:a16="http://schemas.microsoft.com/office/drawing/2014/main" id="{57A6E78D-0F11-4299-9E7C-014E45B77E2D}"/>
              </a:ext>
            </a:extLst>
          </p:cNvPr>
          <p:cNvSpPr txBox="1"/>
          <p:nvPr/>
        </p:nvSpPr>
        <p:spPr>
          <a:xfrm>
            <a:off x="10374478" y="4933604"/>
            <a:ext cx="1064861" cy="184666"/>
          </a:xfrm>
          <a:prstGeom prst="rect">
            <a:avLst/>
          </a:prstGeom>
          <a:solidFill>
            <a:schemeClr val="bg1"/>
          </a:solidFill>
        </p:spPr>
        <p:txBody>
          <a:bodyPr wrap="square" rtlCol="0">
            <a:spAutoFit/>
          </a:bodyPr>
          <a:lstStyle/>
          <a:p>
            <a:r>
              <a:rPr lang="de-DE" altLang="zh-CN" sz="600" dirty="0"/>
              <a:t>Do not run compressor </a:t>
            </a:r>
            <a:endParaRPr lang="de-DE" sz="600" dirty="0"/>
          </a:p>
        </p:txBody>
      </p:sp>
      <p:sp>
        <p:nvSpPr>
          <p:cNvPr id="28" name="TextBox 30">
            <a:extLst>
              <a:ext uri="{FF2B5EF4-FFF2-40B4-BE49-F238E27FC236}">
                <a16:creationId xmlns:a16="http://schemas.microsoft.com/office/drawing/2014/main" id="{B4C58C14-F1B4-4383-9D68-0238339BB5E2}"/>
              </a:ext>
            </a:extLst>
          </p:cNvPr>
          <p:cNvSpPr txBox="1"/>
          <p:nvPr/>
        </p:nvSpPr>
        <p:spPr>
          <a:xfrm>
            <a:off x="10255067" y="5108993"/>
            <a:ext cx="1386678" cy="184666"/>
          </a:xfrm>
          <a:prstGeom prst="rect">
            <a:avLst/>
          </a:prstGeom>
          <a:solidFill>
            <a:schemeClr val="bg1"/>
          </a:solidFill>
        </p:spPr>
        <p:txBody>
          <a:bodyPr wrap="square" rtlCol="0">
            <a:spAutoFit/>
          </a:bodyPr>
          <a:lstStyle/>
          <a:p>
            <a:r>
              <a:rPr lang="de-DE" altLang="zh-CN" sz="600" dirty="0"/>
              <a:t>Do not open low pressure valve</a:t>
            </a:r>
            <a:endParaRPr lang="de-DE" sz="600" dirty="0"/>
          </a:p>
        </p:txBody>
      </p:sp>
      <p:sp>
        <p:nvSpPr>
          <p:cNvPr id="29" name="TextBox 31">
            <a:extLst>
              <a:ext uri="{FF2B5EF4-FFF2-40B4-BE49-F238E27FC236}">
                <a16:creationId xmlns:a16="http://schemas.microsoft.com/office/drawing/2014/main" id="{C37829AB-2436-4A5D-A817-77117491C5CC}"/>
              </a:ext>
            </a:extLst>
          </p:cNvPr>
          <p:cNvSpPr txBox="1"/>
          <p:nvPr/>
        </p:nvSpPr>
        <p:spPr>
          <a:xfrm>
            <a:off x="8769198" y="5553237"/>
            <a:ext cx="902689" cy="184666"/>
          </a:xfrm>
          <a:prstGeom prst="rect">
            <a:avLst/>
          </a:prstGeom>
          <a:solidFill>
            <a:schemeClr val="bg1"/>
          </a:solidFill>
        </p:spPr>
        <p:txBody>
          <a:bodyPr wrap="square" rtlCol="0">
            <a:spAutoFit/>
          </a:bodyPr>
          <a:lstStyle/>
          <a:p>
            <a:r>
              <a:rPr lang="de-DE" altLang="zh-CN" sz="600" dirty="0"/>
              <a:t>Fluorine valve</a:t>
            </a:r>
            <a:endParaRPr lang="de-DE" sz="600" dirty="0"/>
          </a:p>
        </p:txBody>
      </p:sp>
      <p:graphicFrame>
        <p:nvGraphicFramePr>
          <p:cNvPr id="30" name="Table 23">
            <a:extLst>
              <a:ext uri="{FF2B5EF4-FFF2-40B4-BE49-F238E27FC236}">
                <a16:creationId xmlns:a16="http://schemas.microsoft.com/office/drawing/2014/main" id="{6C16A0C9-C2EC-43D4-882C-0638FF642FAC}"/>
              </a:ext>
            </a:extLst>
          </p:cNvPr>
          <p:cNvGraphicFramePr>
            <a:graphicFrameLocks noGrp="1"/>
          </p:cNvGraphicFramePr>
          <p:nvPr>
            <p:extLst>
              <p:ext uri="{D42A27DB-BD31-4B8C-83A1-F6EECF244321}">
                <p14:modId xmlns:p14="http://schemas.microsoft.com/office/powerpoint/2010/main" val="3980411092"/>
              </p:ext>
            </p:extLst>
          </p:nvPr>
        </p:nvGraphicFramePr>
        <p:xfrm>
          <a:off x="9400988" y="4532442"/>
          <a:ext cx="767696" cy="408802"/>
        </p:xfrm>
        <a:graphic>
          <a:graphicData uri="http://schemas.openxmlformats.org/drawingml/2006/table">
            <a:tbl>
              <a:tblPr>
                <a:tableStyleId>{5C22544A-7EE6-4342-B048-85BDC9FD1C3A}</a:tableStyleId>
              </a:tblPr>
              <a:tblGrid>
                <a:gridCol w="383848">
                  <a:extLst>
                    <a:ext uri="{9D8B030D-6E8A-4147-A177-3AD203B41FA5}">
                      <a16:colId xmlns:a16="http://schemas.microsoft.com/office/drawing/2014/main" val="3854181205"/>
                    </a:ext>
                  </a:extLst>
                </a:gridCol>
                <a:gridCol w="383848">
                  <a:extLst>
                    <a:ext uri="{9D8B030D-6E8A-4147-A177-3AD203B41FA5}">
                      <a16:colId xmlns:a16="http://schemas.microsoft.com/office/drawing/2014/main" val="272579757"/>
                    </a:ext>
                  </a:extLst>
                </a:gridCol>
              </a:tblGrid>
              <a:tr h="204401">
                <a:tc>
                  <a:txBody>
                    <a:bodyPr/>
                    <a:lstStyle/>
                    <a:p>
                      <a:pPr algn="ctr"/>
                      <a:r>
                        <a:rPr lang="de-DE" sz="5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5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204401">
                <a:tc>
                  <a:txBody>
                    <a:bodyPr/>
                    <a:lstStyle/>
                    <a:p>
                      <a:pPr algn="ctr"/>
                      <a:r>
                        <a:rPr lang="de-DE" sz="5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altLang="zh-CN" sz="500" dirty="0"/>
                        <a:t>open</a:t>
                      </a:r>
                      <a:endParaRPr lang="de-DE" sz="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graphicFrame>
        <p:nvGraphicFramePr>
          <p:cNvPr id="31" name="Table 22">
            <a:extLst>
              <a:ext uri="{FF2B5EF4-FFF2-40B4-BE49-F238E27FC236}">
                <a16:creationId xmlns:a16="http://schemas.microsoft.com/office/drawing/2014/main" id="{273DAC1D-3631-4ABF-82E7-2297DCA68F21}"/>
              </a:ext>
            </a:extLst>
          </p:cNvPr>
          <p:cNvGraphicFramePr>
            <a:graphicFrameLocks noGrp="1"/>
          </p:cNvGraphicFramePr>
          <p:nvPr>
            <p:extLst>
              <p:ext uri="{D42A27DB-BD31-4B8C-83A1-F6EECF244321}">
                <p14:modId xmlns:p14="http://schemas.microsoft.com/office/powerpoint/2010/main" val="1991628948"/>
              </p:ext>
            </p:extLst>
          </p:nvPr>
        </p:nvGraphicFramePr>
        <p:xfrm>
          <a:off x="10865457" y="4502689"/>
          <a:ext cx="776288" cy="374255"/>
        </p:xfrm>
        <a:graphic>
          <a:graphicData uri="http://schemas.openxmlformats.org/drawingml/2006/table">
            <a:tbl>
              <a:tblPr>
                <a:tableStyleId>{5C22544A-7EE6-4342-B048-85BDC9FD1C3A}</a:tableStyleId>
              </a:tblPr>
              <a:tblGrid>
                <a:gridCol w="388144">
                  <a:extLst>
                    <a:ext uri="{9D8B030D-6E8A-4147-A177-3AD203B41FA5}">
                      <a16:colId xmlns:a16="http://schemas.microsoft.com/office/drawing/2014/main" val="3854181205"/>
                    </a:ext>
                  </a:extLst>
                </a:gridCol>
                <a:gridCol w="388144">
                  <a:extLst>
                    <a:ext uri="{9D8B030D-6E8A-4147-A177-3AD203B41FA5}">
                      <a16:colId xmlns:a16="http://schemas.microsoft.com/office/drawing/2014/main" val="272579757"/>
                    </a:ext>
                  </a:extLst>
                </a:gridCol>
              </a:tblGrid>
              <a:tr h="0">
                <a:tc>
                  <a:txBody>
                    <a:bodyPr/>
                    <a:lstStyle/>
                    <a:p>
                      <a:pPr algn="ctr"/>
                      <a:r>
                        <a:rPr lang="de-DE" sz="5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5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206615">
                <a:tc>
                  <a:txBody>
                    <a:bodyPr/>
                    <a:lstStyle/>
                    <a:p>
                      <a:pPr algn="ctr"/>
                      <a:r>
                        <a:rPr lang="de-DE" sz="5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5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sp>
        <p:nvSpPr>
          <p:cNvPr id="32" name="文本框 3">
            <a:extLst>
              <a:ext uri="{FF2B5EF4-FFF2-40B4-BE49-F238E27FC236}">
                <a16:creationId xmlns:a16="http://schemas.microsoft.com/office/drawing/2014/main" id="{44756445-C923-4C49-B3EC-F6DDCF1E1AE9}"/>
              </a:ext>
            </a:extLst>
          </p:cNvPr>
          <p:cNvSpPr txBox="1"/>
          <p:nvPr/>
        </p:nvSpPr>
        <p:spPr>
          <a:xfrm>
            <a:off x="444020" y="606033"/>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Refrigerant charging operation 2</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530816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E16EF77C-E7F9-4315-80F7-5946572A6908}"/>
              </a:ext>
            </a:extLst>
          </p:cNvPr>
          <p:cNvSpPr/>
          <p:nvPr/>
        </p:nvSpPr>
        <p:spPr>
          <a:xfrm>
            <a:off x="515924" y="1841652"/>
            <a:ext cx="2379676" cy="4154984"/>
          </a:xfrm>
          <a:prstGeom prst="rect">
            <a:avLst/>
          </a:prstGeom>
          <a:solidFill>
            <a:schemeClr val="accent1">
              <a:lumMod val="20000"/>
              <a:lumOff val="80000"/>
            </a:schemeClr>
          </a:solidFill>
          <a:ln w="28575">
            <a:solidFill>
              <a:schemeClr val="tx2">
                <a:lumMod val="40000"/>
                <a:lumOff val="60000"/>
              </a:schemeClr>
            </a:solidFill>
          </a:ln>
        </p:spPr>
        <p:txBody>
          <a:bodyPr wrap="square" rtlCol="0">
            <a:spAutoFit/>
          </a:bodyPr>
          <a:lstStyle/>
          <a:p>
            <a:pPr marL="285750" indent="-285750">
              <a:lnSpc>
                <a:spcPct val="150000"/>
              </a:lnSpc>
              <a:buFont typeface="Wingdings" panose="05000000000000000000" pitchFamily="2" charset="2"/>
              <a:buChar char="Ø"/>
            </a:pPr>
            <a:r>
              <a:rPr lang="zh-CN" altLang="en-US" sz="1600" dirty="0">
                <a:latin typeface="微软雅黑" panose="020B0503020204020204" pitchFamily="34" charset="-122"/>
                <a:ea typeface="微软雅黑" panose="020B0503020204020204" pitchFamily="34" charset="-122"/>
              </a:rPr>
              <a:t>端口溢流阀</a:t>
            </a:r>
            <a:endParaRPr lang="de-DE" altLang="zh-CN" sz="1600" dirty="0">
              <a:latin typeface="微软雅黑" panose="020B0503020204020204" pitchFamily="34" charset="-122"/>
              <a:ea typeface="微软雅黑" panose="020B0503020204020204" pitchFamily="34" charset="-122"/>
            </a:endParaRPr>
          </a:p>
          <a:p>
            <a:pPr>
              <a:lnSpc>
                <a:spcPct val="150000"/>
              </a:lnSpc>
            </a:pPr>
            <a:r>
              <a:rPr lang="zh-CN" altLang="de-DE" sz="1600" dirty="0">
                <a:latin typeface="微软雅黑" panose="020B0503020204020204" pitchFamily="34" charset="-122"/>
                <a:ea typeface="微软雅黑" panose="020B0503020204020204" pitchFamily="34" charset="-122"/>
              </a:rPr>
              <a:t>端口溢流阀并联安装在主阀控制阀芯出油路与液压执行元件（油缸）之间，主要作用为主阀芯</a:t>
            </a:r>
            <a:r>
              <a:rPr lang="zh-CN" altLang="en-US" sz="1600" dirty="0">
                <a:latin typeface="微软雅黑" panose="020B0503020204020204" pitchFamily="34" charset="-122"/>
                <a:ea typeface="微软雅黑" panose="020B0503020204020204" pitchFamily="34" charset="-122"/>
              </a:rPr>
              <a:t>处于中位状态时</a:t>
            </a:r>
            <a:r>
              <a:rPr lang="zh-CN" altLang="de-DE" sz="1600" dirty="0">
                <a:latin typeface="微软雅黑" panose="020B0503020204020204" pitchFamily="34" charset="-122"/>
                <a:ea typeface="微软雅黑" panose="020B0503020204020204" pitchFamily="34" charset="-122"/>
              </a:rPr>
              <a:t>防止液压部件在受到意外冲击时带来损坏，另外当此回路有负压时，此溢流阀还有防止气蚀补油单向阀的功能。</a:t>
            </a:r>
            <a:endParaRPr lang="en-US" altLang="zh-CN" sz="1600" dirty="0">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22AF4C7E-8E38-402E-BC9F-F6E08476ADE7}"/>
              </a:ext>
            </a:extLst>
          </p:cNvPr>
          <p:cNvPicPr>
            <a:picLocks noChangeAspect="1"/>
          </p:cNvPicPr>
          <p:nvPr/>
        </p:nvPicPr>
        <p:blipFill>
          <a:blip r:embed="rId2"/>
          <a:stretch>
            <a:fillRect/>
          </a:stretch>
        </p:blipFill>
        <p:spPr>
          <a:xfrm rot="16200000">
            <a:off x="2559030" y="1651029"/>
            <a:ext cx="5358695" cy="4367545"/>
          </a:xfrm>
          <a:prstGeom prst="rect">
            <a:avLst/>
          </a:prstGeom>
        </p:spPr>
      </p:pic>
      <p:grpSp>
        <p:nvGrpSpPr>
          <p:cNvPr id="5" name="组合 4">
            <a:extLst>
              <a:ext uri="{FF2B5EF4-FFF2-40B4-BE49-F238E27FC236}">
                <a16:creationId xmlns:a16="http://schemas.microsoft.com/office/drawing/2014/main" id="{977D21D2-D22E-4448-9FD4-3159AD9F4B89}"/>
              </a:ext>
            </a:extLst>
          </p:cNvPr>
          <p:cNvGrpSpPr/>
          <p:nvPr/>
        </p:nvGrpSpPr>
        <p:grpSpPr>
          <a:xfrm>
            <a:off x="7821174" y="1136103"/>
            <a:ext cx="4081588" cy="2723817"/>
            <a:chOff x="7821174" y="1306438"/>
            <a:chExt cx="4081588" cy="2723817"/>
          </a:xfrm>
        </p:grpSpPr>
        <p:pic>
          <p:nvPicPr>
            <p:cNvPr id="6" name="图片 3">
              <a:extLst>
                <a:ext uri="{FF2B5EF4-FFF2-40B4-BE49-F238E27FC236}">
                  <a16:creationId xmlns:a16="http://schemas.microsoft.com/office/drawing/2014/main" id="{7D61950E-37EF-4223-A0A2-360425C0C67A}"/>
                </a:ext>
              </a:extLst>
            </p:cNvPr>
            <p:cNvPicPr>
              <a:picLocks noChangeAspect="1"/>
            </p:cNvPicPr>
            <p:nvPr/>
          </p:nvPicPr>
          <p:blipFill>
            <a:blip r:embed="rId3"/>
            <a:stretch>
              <a:fillRect/>
            </a:stretch>
          </p:blipFill>
          <p:spPr>
            <a:xfrm>
              <a:off x="8648495" y="1306438"/>
              <a:ext cx="3254267" cy="2723817"/>
            </a:xfrm>
            <a:prstGeom prst="rect">
              <a:avLst/>
            </a:prstGeom>
          </p:spPr>
        </p:pic>
        <p:sp>
          <p:nvSpPr>
            <p:cNvPr id="7" name="文本框 6">
              <a:extLst>
                <a:ext uri="{FF2B5EF4-FFF2-40B4-BE49-F238E27FC236}">
                  <a16:creationId xmlns:a16="http://schemas.microsoft.com/office/drawing/2014/main" id="{2672EDE6-AD84-446D-B6F8-6E49B3A71858}"/>
                </a:ext>
              </a:extLst>
            </p:cNvPr>
            <p:cNvSpPr txBox="1"/>
            <p:nvPr/>
          </p:nvSpPr>
          <p:spPr>
            <a:xfrm>
              <a:off x="7827920" y="3094539"/>
              <a:ext cx="52470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600"/>
              </a:lvl1pPr>
            </a:lstStyle>
            <a:p>
              <a:pPr algn="ctr"/>
              <a:r>
                <a:rPr lang="en-US" altLang="zh-CN" dirty="0" err="1"/>
                <a:t>AbR</a:t>
              </a:r>
              <a:endParaRPr lang="zh-CN" altLang="en-US" dirty="0"/>
            </a:p>
          </p:txBody>
        </p:sp>
        <p:cxnSp>
          <p:nvCxnSpPr>
            <p:cNvPr id="8" name="直接箭头连接符 7">
              <a:extLst>
                <a:ext uri="{FF2B5EF4-FFF2-40B4-BE49-F238E27FC236}">
                  <a16:creationId xmlns:a16="http://schemas.microsoft.com/office/drawing/2014/main" id="{E2EDAAB2-C784-458A-ACAD-CE803B516B44}"/>
                </a:ext>
              </a:extLst>
            </p:cNvPr>
            <p:cNvCxnSpPr>
              <a:stCxn id="7" idx="3"/>
            </p:cNvCxnSpPr>
            <p:nvPr/>
          </p:nvCxnSpPr>
          <p:spPr>
            <a:xfrm flipV="1">
              <a:off x="8352626" y="2572871"/>
              <a:ext cx="1553374" cy="69094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9" name="文本框 8">
              <a:extLst>
                <a:ext uri="{FF2B5EF4-FFF2-40B4-BE49-F238E27FC236}">
                  <a16:creationId xmlns:a16="http://schemas.microsoft.com/office/drawing/2014/main" id="{12D1EC8B-2FBC-4AD8-9469-CEE93F0109D2}"/>
                </a:ext>
              </a:extLst>
            </p:cNvPr>
            <p:cNvSpPr txBox="1"/>
            <p:nvPr/>
          </p:nvSpPr>
          <p:spPr>
            <a:xfrm>
              <a:off x="7827920" y="2551252"/>
              <a:ext cx="52470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600"/>
              </a:lvl1pPr>
            </a:lstStyle>
            <a:p>
              <a:pPr algn="ctr"/>
              <a:r>
                <a:rPr lang="en-US" altLang="zh-CN" dirty="0" err="1"/>
                <a:t>AkR</a:t>
              </a:r>
              <a:endParaRPr lang="zh-CN" altLang="en-US" dirty="0"/>
            </a:p>
          </p:txBody>
        </p:sp>
        <p:cxnSp>
          <p:nvCxnSpPr>
            <p:cNvPr id="10" name="直接箭头连接符 9">
              <a:extLst>
                <a:ext uri="{FF2B5EF4-FFF2-40B4-BE49-F238E27FC236}">
                  <a16:creationId xmlns:a16="http://schemas.microsoft.com/office/drawing/2014/main" id="{D879D1DC-879C-4EC2-BE7E-F2B35A210F9F}"/>
                </a:ext>
              </a:extLst>
            </p:cNvPr>
            <p:cNvCxnSpPr>
              <a:stCxn id="9" idx="3"/>
            </p:cNvCxnSpPr>
            <p:nvPr/>
          </p:nvCxnSpPr>
          <p:spPr>
            <a:xfrm flipV="1">
              <a:off x="8352626" y="2551252"/>
              <a:ext cx="1217380" cy="16927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1" name="文本框 10">
              <a:extLst>
                <a:ext uri="{FF2B5EF4-FFF2-40B4-BE49-F238E27FC236}">
                  <a16:creationId xmlns:a16="http://schemas.microsoft.com/office/drawing/2014/main" id="{251104F6-19CF-4A17-8EF9-8C3404EC0FC5}"/>
                </a:ext>
              </a:extLst>
            </p:cNvPr>
            <p:cNvSpPr txBox="1"/>
            <p:nvPr/>
          </p:nvSpPr>
          <p:spPr>
            <a:xfrm>
              <a:off x="7821174" y="2011987"/>
              <a:ext cx="52470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600"/>
              </a:lvl1pPr>
            </a:lstStyle>
            <a:p>
              <a:pPr algn="ctr"/>
              <a:r>
                <a:rPr lang="en-US" altLang="zh-CN" dirty="0" err="1"/>
                <a:t>AaR</a:t>
              </a:r>
              <a:endParaRPr lang="zh-CN" altLang="en-US" dirty="0"/>
            </a:p>
          </p:txBody>
        </p:sp>
        <p:cxnSp>
          <p:nvCxnSpPr>
            <p:cNvPr id="13" name="直接箭头连接符 12">
              <a:extLst>
                <a:ext uri="{FF2B5EF4-FFF2-40B4-BE49-F238E27FC236}">
                  <a16:creationId xmlns:a16="http://schemas.microsoft.com/office/drawing/2014/main" id="{D55D70E0-7B2D-4E9A-BD47-4571210DD26F}"/>
                </a:ext>
              </a:extLst>
            </p:cNvPr>
            <p:cNvCxnSpPr>
              <a:stCxn id="11" idx="3"/>
            </p:cNvCxnSpPr>
            <p:nvPr/>
          </p:nvCxnSpPr>
          <p:spPr>
            <a:xfrm>
              <a:off x="8345880" y="2181264"/>
              <a:ext cx="615436" cy="222330"/>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14" name="文本框 13">
              <a:extLst>
                <a:ext uri="{FF2B5EF4-FFF2-40B4-BE49-F238E27FC236}">
                  <a16:creationId xmlns:a16="http://schemas.microsoft.com/office/drawing/2014/main" id="{B853A957-01D1-448F-BA24-F7F1BA14C653}"/>
                </a:ext>
              </a:extLst>
            </p:cNvPr>
            <p:cNvSpPr txBox="1"/>
            <p:nvPr/>
          </p:nvSpPr>
          <p:spPr>
            <a:xfrm>
              <a:off x="7821174" y="1473203"/>
              <a:ext cx="52470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600"/>
              </a:lvl1pPr>
            </a:lstStyle>
            <a:p>
              <a:pPr algn="ctr"/>
              <a:r>
                <a:rPr lang="en-US" altLang="zh-CN" dirty="0" err="1"/>
                <a:t>AoR</a:t>
              </a:r>
              <a:endParaRPr lang="zh-CN" altLang="en-US" dirty="0"/>
            </a:p>
          </p:txBody>
        </p:sp>
        <p:cxnSp>
          <p:nvCxnSpPr>
            <p:cNvPr id="15" name="直接箭头连接符 14">
              <a:extLst>
                <a:ext uri="{FF2B5EF4-FFF2-40B4-BE49-F238E27FC236}">
                  <a16:creationId xmlns:a16="http://schemas.microsoft.com/office/drawing/2014/main" id="{908E73AC-25D7-4FCF-B265-C7E7DC8B2266}"/>
                </a:ext>
              </a:extLst>
            </p:cNvPr>
            <p:cNvCxnSpPr>
              <a:stCxn id="14" idx="3"/>
            </p:cNvCxnSpPr>
            <p:nvPr/>
          </p:nvCxnSpPr>
          <p:spPr>
            <a:xfrm flipV="1">
              <a:off x="8345880" y="1439639"/>
              <a:ext cx="1622873" cy="202841"/>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grpSp>
        <p:nvGrpSpPr>
          <p:cNvPr id="16" name="组合 15">
            <a:extLst>
              <a:ext uri="{FF2B5EF4-FFF2-40B4-BE49-F238E27FC236}">
                <a16:creationId xmlns:a16="http://schemas.microsoft.com/office/drawing/2014/main" id="{7B534A61-267F-4A4F-AE53-52FA0614F290}"/>
              </a:ext>
            </a:extLst>
          </p:cNvPr>
          <p:cNvGrpSpPr/>
          <p:nvPr/>
        </p:nvGrpSpPr>
        <p:grpSpPr>
          <a:xfrm>
            <a:off x="7821174" y="3770909"/>
            <a:ext cx="4055291" cy="2933847"/>
            <a:chOff x="7821174" y="3770909"/>
            <a:chExt cx="4055291" cy="2933847"/>
          </a:xfrm>
        </p:grpSpPr>
        <p:pic>
          <p:nvPicPr>
            <p:cNvPr id="17" name="图片 7">
              <a:extLst>
                <a:ext uri="{FF2B5EF4-FFF2-40B4-BE49-F238E27FC236}">
                  <a16:creationId xmlns:a16="http://schemas.microsoft.com/office/drawing/2014/main" id="{36BEA078-9D72-480E-83EA-35B2BA2E31ED}"/>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740" r="100000"/>
                      </a14:imgEffect>
                    </a14:imgLayer>
                  </a14:imgProps>
                </a:ext>
              </a:extLst>
            </a:blip>
            <a:stretch>
              <a:fillRect/>
            </a:stretch>
          </p:blipFill>
          <p:spPr>
            <a:xfrm>
              <a:off x="8816465" y="3770909"/>
              <a:ext cx="3060000" cy="2933847"/>
            </a:xfrm>
            <a:prstGeom prst="rect">
              <a:avLst/>
            </a:prstGeom>
            <a:effectLst>
              <a:outerShdw blurRad="50800" dist="38100" dir="5400000" algn="t" rotWithShape="0">
                <a:prstClr val="black">
                  <a:alpha val="40000"/>
                </a:prstClr>
              </a:outerShdw>
            </a:effectLst>
          </p:spPr>
        </p:pic>
        <p:sp>
          <p:nvSpPr>
            <p:cNvPr id="18" name="文本框 17">
              <a:extLst>
                <a:ext uri="{FF2B5EF4-FFF2-40B4-BE49-F238E27FC236}">
                  <a16:creationId xmlns:a16="http://schemas.microsoft.com/office/drawing/2014/main" id="{DAC40C70-FD66-444B-8181-FACAB55226C2}"/>
                </a:ext>
              </a:extLst>
            </p:cNvPr>
            <p:cNvSpPr txBox="1"/>
            <p:nvPr/>
          </p:nvSpPr>
          <p:spPr>
            <a:xfrm>
              <a:off x="7821174" y="5084700"/>
              <a:ext cx="52470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600"/>
              </a:lvl1pPr>
            </a:lstStyle>
            <a:p>
              <a:pPr algn="ctr"/>
              <a:r>
                <a:rPr lang="en-US" altLang="zh-CN" dirty="0" err="1"/>
                <a:t>BoR</a:t>
              </a:r>
              <a:endParaRPr lang="zh-CN" altLang="en-US" dirty="0"/>
            </a:p>
          </p:txBody>
        </p:sp>
        <p:sp>
          <p:nvSpPr>
            <p:cNvPr id="19" name="文本框 18">
              <a:extLst>
                <a:ext uri="{FF2B5EF4-FFF2-40B4-BE49-F238E27FC236}">
                  <a16:creationId xmlns:a16="http://schemas.microsoft.com/office/drawing/2014/main" id="{70B5192A-C50A-4069-AC5F-36E95FA75EB0}"/>
                </a:ext>
              </a:extLst>
            </p:cNvPr>
            <p:cNvSpPr txBox="1"/>
            <p:nvPr/>
          </p:nvSpPr>
          <p:spPr>
            <a:xfrm>
              <a:off x="7827920" y="5569526"/>
              <a:ext cx="52470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600"/>
              </a:lvl1pPr>
            </a:lstStyle>
            <a:p>
              <a:pPr algn="ctr"/>
              <a:r>
                <a:rPr lang="en-US" altLang="zh-CN" dirty="0" err="1"/>
                <a:t>BaR</a:t>
              </a:r>
              <a:endParaRPr lang="zh-CN" altLang="en-US" dirty="0"/>
            </a:p>
          </p:txBody>
        </p:sp>
        <p:cxnSp>
          <p:nvCxnSpPr>
            <p:cNvPr id="20" name="直接箭头连接符 19">
              <a:extLst>
                <a:ext uri="{FF2B5EF4-FFF2-40B4-BE49-F238E27FC236}">
                  <a16:creationId xmlns:a16="http://schemas.microsoft.com/office/drawing/2014/main" id="{D2DD1DA0-430E-43C9-977B-79ABC5A395A3}"/>
                </a:ext>
              </a:extLst>
            </p:cNvPr>
            <p:cNvCxnSpPr>
              <a:stCxn id="18" idx="3"/>
            </p:cNvCxnSpPr>
            <p:nvPr/>
          </p:nvCxnSpPr>
          <p:spPr>
            <a:xfrm>
              <a:off x="8345880" y="5253977"/>
              <a:ext cx="1730449" cy="1125703"/>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1562663F-4F48-4E53-B3EB-954696BE35E5}"/>
                </a:ext>
              </a:extLst>
            </p:cNvPr>
            <p:cNvCxnSpPr>
              <a:stCxn id="19" idx="3"/>
            </p:cNvCxnSpPr>
            <p:nvPr/>
          </p:nvCxnSpPr>
          <p:spPr>
            <a:xfrm>
              <a:off x="8352626" y="5738803"/>
              <a:ext cx="1385350" cy="640877"/>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sp>
          <p:nvSpPr>
            <p:cNvPr id="22" name="文本框 21">
              <a:extLst>
                <a:ext uri="{FF2B5EF4-FFF2-40B4-BE49-F238E27FC236}">
                  <a16:creationId xmlns:a16="http://schemas.microsoft.com/office/drawing/2014/main" id="{8C5FEB03-F791-4B94-BD52-DF7341E924F1}"/>
                </a:ext>
              </a:extLst>
            </p:cNvPr>
            <p:cNvSpPr txBox="1"/>
            <p:nvPr/>
          </p:nvSpPr>
          <p:spPr>
            <a:xfrm>
              <a:off x="7821174" y="4609056"/>
              <a:ext cx="52470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600"/>
              </a:lvl1pPr>
            </a:lstStyle>
            <a:p>
              <a:pPr algn="ctr"/>
              <a:r>
                <a:rPr lang="en-US" altLang="zh-CN" dirty="0" err="1"/>
                <a:t>BkR</a:t>
              </a:r>
              <a:endParaRPr lang="zh-CN" altLang="en-US" dirty="0"/>
            </a:p>
          </p:txBody>
        </p:sp>
        <p:sp>
          <p:nvSpPr>
            <p:cNvPr id="23" name="文本框 22">
              <a:extLst>
                <a:ext uri="{FF2B5EF4-FFF2-40B4-BE49-F238E27FC236}">
                  <a16:creationId xmlns:a16="http://schemas.microsoft.com/office/drawing/2014/main" id="{D57D29CC-4953-417B-B809-77BB5416683B}"/>
                </a:ext>
              </a:extLst>
            </p:cNvPr>
            <p:cNvSpPr txBox="1"/>
            <p:nvPr/>
          </p:nvSpPr>
          <p:spPr>
            <a:xfrm>
              <a:off x="7821174" y="4138333"/>
              <a:ext cx="524706" cy="338554"/>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square" rtlCol="0">
              <a:spAutoFit/>
            </a:bodyPr>
            <a:lstStyle>
              <a:defPPr>
                <a:defRPr lang="zh-CN"/>
              </a:defPPr>
              <a:lvl1pPr>
                <a:defRPr sz="1600"/>
              </a:lvl1pPr>
            </a:lstStyle>
            <a:p>
              <a:pPr algn="ctr"/>
              <a:r>
                <a:rPr lang="en-US" altLang="zh-CN" dirty="0" err="1"/>
                <a:t>BbR</a:t>
              </a:r>
              <a:endParaRPr lang="zh-CN" altLang="en-US" dirty="0"/>
            </a:p>
          </p:txBody>
        </p:sp>
        <p:cxnSp>
          <p:nvCxnSpPr>
            <p:cNvPr id="24" name="直接箭头连接符 23">
              <a:extLst>
                <a:ext uri="{FF2B5EF4-FFF2-40B4-BE49-F238E27FC236}">
                  <a16:creationId xmlns:a16="http://schemas.microsoft.com/office/drawing/2014/main" id="{612A8233-FAC1-4390-989A-113559EDEB5A}"/>
                </a:ext>
              </a:extLst>
            </p:cNvPr>
            <p:cNvCxnSpPr>
              <a:stCxn id="22" idx="3"/>
            </p:cNvCxnSpPr>
            <p:nvPr/>
          </p:nvCxnSpPr>
          <p:spPr>
            <a:xfrm>
              <a:off x="8345880" y="4778333"/>
              <a:ext cx="1392096" cy="846705"/>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cxnSp>
          <p:nvCxnSpPr>
            <p:cNvPr id="25" name="直接箭头连接符 24">
              <a:extLst>
                <a:ext uri="{FF2B5EF4-FFF2-40B4-BE49-F238E27FC236}">
                  <a16:creationId xmlns:a16="http://schemas.microsoft.com/office/drawing/2014/main" id="{14580F1E-6FD7-4CF8-A02E-24E1D533023D}"/>
                </a:ext>
              </a:extLst>
            </p:cNvPr>
            <p:cNvCxnSpPr>
              <a:stCxn id="23" idx="3"/>
            </p:cNvCxnSpPr>
            <p:nvPr/>
          </p:nvCxnSpPr>
          <p:spPr>
            <a:xfrm>
              <a:off x="8345880" y="4307610"/>
              <a:ext cx="1730449" cy="1350996"/>
            </a:xfrm>
            <a:prstGeom prst="straightConnector1">
              <a:avLst/>
            </a:prstGeom>
            <a:ln>
              <a:headEnd type="none" w="med" len="med"/>
              <a:tailEnd type="arrow" w="med" len="med"/>
            </a:ln>
          </p:spPr>
          <p:style>
            <a:lnRef idx="2">
              <a:schemeClr val="accent1"/>
            </a:lnRef>
            <a:fillRef idx="0">
              <a:schemeClr val="accent1"/>
            </a:fillRef>
            <a:effectRef idx="1">
              <a:schemeClr val="accent1"/>
            </a:effectRef>
            <a:fontRef idx="minor">
              <a:schemeClr val="tx1"/>
            </a:fontRef>
          </p:style>
        </p:cxnSp>
      </p:grpSp>
      <p:sp>
        <p:nvSpPr>
          <p:cNvPr id="26" name="文本框 1">
            <a:extLst>
              <a:ext uri="{FF2B5EF4-FFF2-40B4-BE49-F238E27FC236}">
                <a16:creationId xmlns:a16="http://schemas.microsoft.com/office/drawing/2014/main" id="{AB6FE1C3-EFBA-415D-BF5C-FD4D61885FBF}"/>
              </a:ext>
            </a:extLst>
          </p:cNvPr>
          <p:cNvSpPr txBox="1"/>
          <p:nvPr/>
        </p:nvSpPr>
        <p:spPr>
          <a:xfrm>
            <a:off x="363636" y="690727"/>
            <a:ext cx="1397000" cy="369332"/>
          </a:xfrm>
          <a:prstGeom prst="rect">
            <a:avLst/>
          </a:prstGeom>
          <a:noFill/>
          <a:ln w="9525">
            <a:noFill/>
          </a:ln>
        </p:spPr>
        <p:txBody>
          <a:bodyPr wrap="square" anchor="t" anchorCtr="0">
            <a:spAutoFit/>
          </a:bodyPr>
          <a:lstStyle/>
          <a:p>
            <a:r>
              <a:rPr lang="zh-CN" altLang="en-US" dirty="0">
                <a:latin typeface="Arial" panose="020B0604020202020204" pitchFamily="34" charset="0"/>
                <a:ea typeface="宋体" panose="02010600030101010101" pitchFamily="2" charset="-122"/>
              </a:rPr>
              <a:t>端口溢流阀</a:t>
            </a:r>
          </a:p>
        </p:txBody>
      </p:sp>
    </p:spTree>
    <p:extLst>
      <p:ext uri="{BB962C8B-B14F-4D97-AF65-F5344CB8AC3E}">
        <p14:creationId xmlns:p14="http://schemas.microsoft.com/office/powerpoint/2010/main" val="287691757"/>
      </p:ext>
    </p:extLst>
  </p:cSld>
  <p:clrMapOvr>
    <a:masterClrMapping/>
  </p:clrMapOvr>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5">
            <a:extLst>
              <a:ext uri="{FF2B5EF4-FFF2-40B4-BE49-F238E27FC236}">
                <a16:creationId xmlns:a16="http://schemas.microsoft.com/office/drawing/2014/main" id="{54FADC2E-D959-4C0C-9F87-AED3FAEAAB98}"/>
              </a:ext>
            </a:extLst>
          </p:cNvPr>
          <p:cNvSpPr/>
          <p:nvPr/>
        </p:nvSpPr>
        <p:spPr>
          <a:xfrm>
            <a:off x="8426886" y="2064799"/>
            <a:ext cx="1828800" cy="1749552"/>
          </a:xfrm>
          <a:prstGeom prst="rect">
            <a:avLst/>
          </a:prstGeom>
          <a:blipFill>
            <a:blip r:embed="rId2" cstate="print"/>
            <a:stretch>
              <a:fillRect/>
            </a:stretch>
          </a:blipFill>
          <a:ln>
            <a:solidFill>
              <a:schemeClr val="tx1"/>
            </a:solidFill>
          </a:ln>
        </p:spPr>
        <p:txBody>
          <a:bodyPr wrap="square" lIns="0" tIns="0" rIns="0" bIns="0" rtlCol="0">
            <a:noAutofit/>
          </a:bodyPr>
          <a:lstStyle/>
          <a:p>
            <a:endParaRPr/>
          </a:p>
        </p:txBody>
      </p:sp>
      <p:sp>
        <p:nvSpPr>
          <p:cNvPr id="6" name="object 7">
            <a:extLst>
              <a:ext uri="{FF2B5EF4-FFF2-40B4-BE49-F238E27FC236}">
                <a16:creationId xmlns:a16="http://schemas.microsoft.com/office/drawing/2014/main" id="{A80DDAD5-DD0A-4F53-939C-8E5A534C3096}"/>
              </a:ext>
            </a:extLst>
          </p:cNvPr>
          <p:cNvSpPr/>
          <p:nvPr/>
        </p:nvSpPr>
        <p:spPr>
          <a:xfrm>
            <a:off x="10291078" y="2061751"/>
            <a:ext cx="1752600" cy="1752600"/>
          </a:xfrm>
          <a:prstGeom prst="rect">
            <a:avLst/>
          </a:prstGeom>
          <a:blipFill>
            <a:blip r:embed="rId3" cstate="print"/>
            <a:stretch>
              <a:fillRect/>
            </a:stretch>
          </a:blipFill>
          <a:ln>
            <a:solidFill>
              <a:schemeClr val="tx1"/>
            </a:solidFill>
          </a:ln>
        </p:spPr>
        <p:txBody>
          <a:bodyPr wrap="square" lIns="0" tIns="0" rIns="0" bIns="0" rtlCol="0">
            <a:noAutofit/>
          </a:bodyPr>
          <a:lstStyle/>
          <a:p>
            <a:endParaRPr/>
          </a:p>
        </p:txBody>
      </p:sp>
      <p:sp>
        <p:nvSpPr>
          <p:cNvPr id="7" name="文本框 6">
            <a:extLst>
              <a:ext uri="{FF2B5EF4-FFF2-40B4-BE49-F238E27FC236}">
                <a16:creationId xmlns:a16="http://schemas.microsoft.com/office/drawing/2014/main" id="{88FBC3AC-196C-490D-8BF1-B926AC57723F}"/>
              </a:ext>
            </a:extLst>
          </p:cNvPr>
          <p:cNvSpPr txBox="1"/>
          <p:nvPr/>
        </p:nvSpPr>
        <p:spPr>
          <a:xfrm>
            <a:off x="350558" y="4766284"/>
            <a:ext cx="8017005" cy="2031325"/>
          </a:xfrm>
          <a:prstGeom prst="rect">
            <a:avLst/>
          </a:prstGeom>
          <a:noFill/>
          <a:ln>
            <a:noFill/>
          </a:ln>
        </p:spPr>
        <p:txBody>
          <a:bodyPr wrap="square" rtlCol="0">
            <a:spAutoFit/>
          </a:bodyPr>
          <a:lstStyle/>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Prohibitions:</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Never open the high pressure valve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HI)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of the manifold pressure gauge . If the high-pressure valve is opened, the high-pressure gas will flow backwards, and the refrigerant tank and the inflation hose will rupture, causing danger (causing serious injury);</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171450" indent="-1714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The refrigerant tank must never be turned upside down. (When the engine is started and filled), if the refrigerant tank is turned upside down, the liquid refrigerant will be directly sucked into the compressor to cause liquid compression, which will damage the valves and gaskets of the compressor. The refrigerant tank is required to be placed vertically. The refrigerant is charged in gaseous state.</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8" name="Group 11">
            <a:extLst>
              <a:ext uri="{FF2B5EF4-FFF2-40B4-BE49-F238E27FC236}">
                <a16:creationId xmlns:a16="http://schemas.microsoft.com/office/drawing/2014/main" id="{18BAADD3-25F3-441E-B391-3602F538FA75}"/>
              </a:ext>
            </a:extLst>
          </p:cNvPr>
          <p:cNvGrpSpPr/>
          <p:nvPr/>
        </p:nvGrpSpPr>
        <p:grpSpPr>
          <a:xfrm>
            <a:off x="8426887" y="4037095"/>
            <a:ext cx="3616792" cy="2671665"/>
            <a:chOff x="8042199" y="3803015"/>
            <a:chExt cx="3581400" cy="2535936"/>
          </a:xfrm>
        </p:grpSpPr>
        <p:sp>
          <p:nvSpPr>
            <p:cNvPr id="9" name="object 9">
              <a:extLst>
                <a:ext uri="{FF2B5EF4-FFF2-40B4-BE49-F238E27FC236}">
                  <a16:creationId xmlns:a16="http://schemas.microsoft.com/office/drawing/2014/main" id="{DB166CE9-DEEE-4D98-8B0C-25DB65C50968}"/>
                </a:ext>
              </a:extLst>
            </p:cNvPr>
            <p:cNvSpPr/>
            <p:nvPr/>
          </p:nvSpPr>
          <p:spPr>
            <a:xfrm>
              <a:off x="8042199" y="3803015"/>
              <a:ext cx="3581400" cy="2535936"/>
            </a:xfrm>
            <a:prstGeom prst="rect">
              <a:avLst/>
            </a:prstGeom>
            <a:blipFill>
              <a:blip r:embed="rId4" cstate="print"/>
              <a:stretch>
                <a:fillRect/>
              </a:stretch>
            </a:blipFill>
            <a:ln>
              <a:solidFill>
                <a:schemeClr val="tx1"/>
              </a:solidFill>
            </a:ln>
          </p:spPr>
          <p:txBody>
            <a:bodyPr wrap="square" lIns="0" tIns="0" rIns="0" bIns="0" rtlCol="0">
              <a:noAutofit/>
            </a:bodyPr>
            <a:lstStyle/>
            <a:p>
              <a:endParaRPr/>
            </a:p>
          </p:txBody>
        </p:sp>
        <p:sp>
          <p:nvSpPr>
            <p:cNvPr id="10" name="object 16">
              <a:extLst>
                <a:ext uri="{FF2B5EF4-FFF2-40B4-BE49-F238E27FC236}">
                  <a16:creationId xmlns:a16="http://schemas.microsoft.com/office/drawing/2014/main" id="{D357FA8D-7B85-4B36-8392-80802EFDBB0D}"/>
                </a:ext>
              </a:extLst>
            </p:cNvPr>
            <p:cNvSpPr txBox="1"/>
            <p:nvPr/>
          </p:nvSpPr>
          <p:spPr>
            <a:xfrm>
              <a:off x="10038887" y="4588033"/>
              <a:ext cx="1463774" cy="126885"/>
            </a:xfrm>
            <a:prstGeom prst="rect">
              <a:avLst/>
            </a:prstGeom>
            <a:solidFill>
              <a:schemeClr val="bg1"/>
            </a:solidFill>
          </p:spPr>
          <p:txBody>
            <a:bodyPr vert="horz" wrap="square" lIns="0" tIns="0" rIns="0" bIns="0" rtlCol="0">
              <a:noAutofit/>
            </a:bodyPr>
            <a:lstStyle/>
            <a:p>
              <a:pPr marR="12700" algn="r">
                <a:lnSpc>
                  <a:spcPts val="1115"/>
                </a:lnSpc>
              </a:pPr>
              <a:r>
                <a:rPr sz="600" spc="-10" dirty="0">
                  <a:latin typeface="Microsoft YaHei" panose="020B0503020204020204" pitchFamily="34" charset="-122"/>
                  <a:ea typeface="Microsoft YaHei" panose="020B0503020204020204" pitchFamily="34" charset="-122"/>
                  <a:cs typeface="微软雅黑"/>
                </a:rPr>
                <a:t>(</a:t>
              </a:r>
              <a:r>
                <a:rPr sz="600" spc="-15" dirty="0">
                  <a:latin typeface="Microsoft YaHei" panose="020B0503020204020204" pitchFamily="34" charset="-122"/>
                  <a:ea typeface="Microsoft YaHei" panose="020B0503020204020204" pitchFamily="34" charset="-122"/>
                  <a:cs typeface="Arial"/>
                </a:rPr>
                <a:t>1</a:t>
              </a:r>
              <a:r>
                <a:rPr sz="600" spc="-10" dirty="0">
                  <a:latin typeface="Microsoft YaHei" panose="020B0503020204020204" pitchFamily="34" charset="-122"/>
                  <a:ea typeface="Microsoft YaHei" panose="020B0503020204020204" pitchFamily="34" charset="-122"/>
                  <a:cs typeface="Arial"/>
                </a:rPr>
                <a:t>4</a:t>
              </a:r>
              <a:r>
                <a:rPr sz="600" spc="-5" dirty="0">
                  <a:latin typeface="Microsoft YaHei" panose="020B0503020204020204" pitchFamily="34" charset="-122"/>
                  <a:ea typeface="Microsoft YaHei" panose="020B0503020204020204" pitchFamily="34" charset="-122"/>
                  <a:cs typeface="Arial"/>
                </a:rPr>
                <a:t> </a:t>
              </a:r>
              <a:r>
                <a:rPr sz="600" spc="-10" dirty="0">
                  <a:latin typeface="Microsoft YaHei" panose="020B0503020204020204" pitchFamily="34" charset="-122"/>
                  <a:ea typeface="Microsoft YaHei" panose="020B0503020204020204" pitchFamily="34" charset="-122"/>
                  <a:cs typeface="微软雅黑"/>
                </a:rPr>
                <a:t>~</a:t>
              </a:r>
              <a:r>
                <a:rPr sz="600" spc="-40" dirty="0">
                  <a:latin typeface="Microsoft YaHei" panose="020B0503020204020204" pitchFamily="34" charset="-122"/>
                  <a:ea typeface="Microsoft YaHei" panose="020B0503020204020204" pitchFamily="34" charset="-122"/>
                  <a:cs typeface="微软雅黑"/>
                </a:rPr>
                <a:t> </a:t>
              </a:r>
              <a:r>
                <a:rPr sz="600" spc="-10" dirty="0">
                  <a:latin typeface="Microsoft YaHei" panose="020B0503020204020204" pitchFamily="34" charset="-122"/>
                  <a:ea typeface="Microsoft YaHei" panose="020B0503020204020204" pitchFamily="34" charset="-122"/>
                  <a:cs typeface="Arial"/>
                </a:rPr>
                <a:t>1</a:t>
              </a:r>
              <a:r>
                <a:rPr sz="600" spc="-15" dirty="0">
                  <a:latin typeface="Microsoft YaHei" panose="020B0503020204020204" pitchFamily="34" charset="-122"/>
                  <a:ea typeface="Microsoft YaHei" panose="020B0503020204020204" pitchFamily="34" charset="-122"/>
                  <a:cs typeface="Arial"/>
                </a:rPr>
                <a:t>6</a:t>
              </a:r>
              <a:r>
                <a:rPr lang="en-US" sz="600" spc="-15" dirty="0">
                  <a:latin typeface="Microsoft YaHei" panose="020B0503020204020204" pitchFamily="34" charset="-122"/>
                  <a:ea typeface="Microsoft YaHei" panose="020B0503020204020204" pitchFamily="34" charset="-122"/>
                  <a:cs typeface="Arial"/>
                </a:rPr>
                <a:t> </a:t>
              </a:r>
              <a:r>
                <a:rPr sz="600" spc="-15" dirty="0" err="1">
                  <a:latin typeface="Microsoft YaHei" panose="020B0503020204020204" pitchFamily="34" charset="-122"/>
                  <a:ea typeface="Microsoft YaHei" panose="020B0503020204020204" pitchFamily="34" charset="-122"/>
                  <a:cs typeface="Arial"/>
                </a:rPr>
                <a:t>K</a:t>
              </a:r>
              <a:r>
                <a:rPr sz="600" spc="-10" dirty="0" err="1">
                  <a:latin typeface="Microsoft YaHei" panose="020B0503020204020204" pitchFamily="34" charset="-122"/>
                  <a:ea typeface="Microsoft YaHei" panose="020B0503020204020204" pitchFamily="34" charset="-122"/>
                  <a:cs typeface="Arial"/>
                </a:rPr>
                <a:t>g</a:t>
              </a:r>
              <a:r>
                <a:rPr sz="600" spc="0" dirty="0" err="1">
                  <a:latin typeface="Microsoft YaHei" panose="020B0503020204020204" pitchFamily="34" charset="-122"/>
                  <a:ea typeface="Microsoft YaHei" panose="020B0503020204020204" pitchFamily="34" charset="-122"/>
                  <a:cs typeface="Arial"/>
                </a:rPr>
                <a:t>f</a:t>
              </a:r>
              <a:r>
                <a:rPr sz="600" spc="-20" dirty="0">
                  <a:latin typeface="Microsoft YaHei" panose="020B0503020204020204" pitchFamily="34" charset="-122"/>
                  <a:ea typeface="Microsoft YaHei" panose="020B0503020204020204" pitchFamily="34" charset="-122"/>
                  <a:cs typeface="Arial"/>
                </a:rPr>
                <a:t>/</a:t>
              </a:r>
              <a:r>
                <a:rPr sz="600" spc="-15" dirty="0" err="1">
                  <a:latin typeface="Microsoft YaHei" panose="020B0503020204020204" pitchFamily="34" charset="-122"/>
                  <a:ea typeface="Microsoft YaHei" panose="020B0503020204020204" pitchFamily="34" charset="-122"/>
                  <a:cs typeface="Arial"/>
                </a:rPr>
                <a:t>cm</a:t>
              </a:r>
              <a:r>
                <a:rPr sz="600" spc="7" baseline="25641" dirty="0" err="1">
                  <a:latin typeface="Microsoft YaHei" panose="020B0503020204020204" pitchFamily="34" charset="-122"/>
                  <a:ea typeface="Microsoft YaHei" panose="020B0503020204020204" pitchFamily="34" charset="-122"/>
                  <a:cs typeface="Arial"/>
                </a:rPr>
                <a:t>2</a:t>
              </a:r>
              <a:r>
                <a:rPr sz="600" spc="7" baseline="25641" dirty="0">
                  <a:latin typeface="Microsoft YaHei" panose="020B0503020204020204" pitchFamily="34" charset="-122"/>
                  <a:ea typeface="Microsoft YaHei" panose="020B0503020204020204" pitchFamily="34" charset="-122"/>
                  <a:cs typeface="Arial"/>
                </a:rPr>
                <a:t> </a:t>
              </a:r>
              <a:r>
                <a:rPr sz="600" spc="-10" dirty="0">
                  <a:latin typeface="Microsoft YaHei" panose="020B0503020204020204" pitchFamily="34" charset="-122"/>
                  <a:ea typeface="Microsoft YaHei" panose="020B0503020204020204" pitchFamily="34" charset="-122"/>
                  <a:cs typeface="微软雅黑"/>
                </a:rPr>
                <a:t>） </a:t>
              </a:r>
              <a:endParaRPr sz="600" dirty="0">
                <a:latin typeface="Microsoft YaHei" panose="020B0503020204020204" pitchFamily="34" charset="-122"/>
                <a:ea typeface="Microsoft YaHei" panose="020B0503020204020204" pitchFamily="34" charset="-122"/>
                <a:cs typeface="微软雅黑"/>
              </a:endParaRPr>
            </a:p>
          </p:txBody>
        </p:sp>
        <p:sp>
          <p:nvSpPr>
            <p:cNvPr id="11" name="Rectangle 4">
              <a:extLst>
                <a:ext uri="{FF2B5EF4-FFF2-40B4-BE49-F238E27FC236}">
                  <a16:creationId xmlns:a16="http://schemas.microsoft.com/office/drawing/2014/main" id="{EBEE5938-BF20-4B70-B416-A865F85594F4}"/>
                </a:ext>
              </a:extLst>
            </p:cNvPr>
            <p:cNvSpPr/>
            <p:nvPr/>
          </p:nvSpPr>
          <p:spPr>
            <a:xfrm>
              <a:off x="8083849" y="4407517"/>
              <a:ext cx="1178748" cy="175284"/>
            </a:xfrm>
            <a:prstGeom prst="rect">
              <a:avLst/>
            </a:prstGeom>
            <a:solidFill>
              <a:schemeClr val="bg1"/>
            </a:solidFill>
          </p:spPr>
          <p:txBody>
            <a:bodyPr wrap="square">
              <a:spAutoFit/>
            </a:bodyPr>
            <a:lstStyle/>
            <a:p>
              <a:pPr marL="12700">
                <a:lnSpc>
                  <a:spcPct val="100000"/>
                </a:lnSpc>
              </a:pPr>
              <a:r>
                <a:rPr lang="en-US" sz="600" spc="-10" dirty="0">
                  <a:latin typeface="Microsoft YaHei" panose="020B0503020204020204" pitchFamily="34" charset="-122"/>
                  <a:ea typeface="Microsoft YaHei" panose="020B0503020204020204" pitchFamily="34" charset="-122"/>
                  <a:cs typeface="微软雅黑"/>
                </a:rPr>
                <a:t>( </a:t>
              </a:r>
              <a:r>
                <a:rPr lang="en-US" sz="600" spc="-10" dirty="0">
                  <a:latin typeface="Microsoft YaHei" panose="020B0503020204020204" pitchFamily="34" charset="-122"/>
                  <a:ea typeface="Microsoft YaHei" panose="020B0503020204020204" pitchFamily="34" charset="-122"/>
                  <a:cs typeface="Arial"/>
                </a:rPr>
                <a:t>1.5</a:t>
              </a:r>
              <a:r>
                <a:rPr lang="en-US" sz="600" spc="-5" dirty="0">
                  <a:latin typeface="Microsoft YaHei" panose="020B0503020204020204" pitchFamily="34" charset="-122"/>
                  <a:ea typeface="Microsoft YaHei" panose="020B0503020204020204" pitchFamily="34" charset="-122"/>
                  <a:cs typeface="Arial"/>
                </a:rPr>
                <a:t> </a:t>
              </a:r>
              <a:r>
                <a:rPr lang="en-US" sz="600" spc="-10" dirty="0">
                  <a:latin typeface="Microsoft YaHei" panose="020B0503020204020204" pitchFamily="34" charset="-122"/>
                  <a:ea typeface="Microsoft YaHei" panose="020B0503020204020204" pitchFamily="34" charset="-122"/>
                  <a:cs typeface="微软雅黑"/>
                </a:rPr>
                <a:t>~</a:t>
              </a:r>
              <a:r>
                <a:rPr lang="en-US" sz="600" spc="-20" dirty="0">
                  <a:latin typeface="Microsoft YaHei" panose="020B0503020204020204" pitchFamily="34" charset="-122"/>
                  <a:ea typeface="Microsoft YaHei" panose="020B0503020204020204" pitchFamily="34" charset="-122"/>
                  <a:cs typeface="微软雅黑"/>
                </a:rPr>
                <a:t> </a:t>
              </a:r>
              <a:r>
                <a:rPr lang="en-US" sz="600" spc="-5" dirty="0">
                  <a:latin typeface="Microsoft YaHei" panose="020B0503020204020204" pitchFamily="34" charset="-122"/>
                  <a:ea typeface="Microsoft YaHei" panose="020B0503020204020204" pitchFamily="34" charset="-122"/>
                  <a:cs typeface="Arial"/>
                </a:rPr>
                <a:t>2. </a:t>
              </a:r>
              <a:r>
                <a:rPr lang="en-US" sz="600" spc="-15" dirty="0">
                  <a:latin typeface="Microsoft YaHei" panose="020B0503020204020204" pitchFamily="34" charset="-122"/>
                  <a:ea typeface="Microsoft YaHei" panose="020B0503020204020204" pitchFamily="34" charset="-122"/>
                  <a:cs typeface="Arial"/>
                </a:rPr>
                <a:t>5 </a:t>
              </a:r>
              <a:r>
                <a:rPr lang="en-US" sz="600" spc="-15" dirty="0" err="1">
                  <a:latin typeface="Microsoft YaHei" panose="020B0503020204020204" pitchFamily="34" charset="-122"/>
                  <a:ea typeface="Microsoft YaHei" panose="020B0503020204020204" pitchFamily="34" charset="-122"/>
                  <a:cs typeface="Arial"/>
                </a:rPr>
                <a:t>K</a:t>
              </a:r>
              <a:r>
                <a:rPr lang="en-US" sz="600" spc="-10" dirty="0" err="1">
                  <a:latin typeface="Microsoft YaHei" panose="020B0503020204020204" pitchFamily="34" charset="-122"/>
                  <a:ea typeface="Microsoft YaHei" panose="020B0503020204020204" pitchFamily="34" charset="-122"/>
                  <a:cs typeface="Arial"/>
                </a:rPr>
                <a:t>g</a:t>
              </a:r>
              <a:r>
                <a:rPr lang="en-US" sz="600" dirty="0" err="1">
                  <a:latin typeface="Microsoft YaHei" panose="020B0503020204020204" pitchFamily="34" charset="-122"/>
                  <a:ea typeface="Microsoft YaHei" panose="020B0503020204020204" pitchFamily="34" charset="-122"/>
                  <a:cs typeface="Arial"/>
                </a:rPr>
                <a:t>f</a:t>
              </a:r>
              <a:r>
                <a:rPr lang="en-US" sz="600" spc="-20" dirty="0">
                  <a:latin typeface="Microsoft YaHei" panose="020B0503020204020204" pitchFamily="34" charset="-122"/>
                  <a:ea typeface="Microsoft YaHei" panose="020B0503020204020204" pitchFamily="34" charset="-122"/>
                  <a:cs typeface="Arial"/>
                </a:rPr>
                <a:t>/ </a:t>
              </a:r>
              <a:r>
                <a:rPr lang="en-US" sz="600" spc="-15" dirty="0" err="1">
                  <a:latin typeface="Microsoft YaHei" panose="020B0503020204020204" pitchFamily="34" charset="-122"/>
                  <a:ea typeface="Microsoft YaHei" panose="020B0503020204020204" pitchFamily="34" charset="-122"/>
                  <a:cs typeface="Arial"/>
                </a:rPr>
                <a:t>cm</a:t>
              </a:r>
              <a:r>
                <a:rPr lang="en-US" sz="600" spc="7" baseline="25641" dirty="0" err="1">
                  <a:latin typeface="Microsoft YaHei" panose="020B0503020204020204" pitchFamily="34" charset="-122"/>
                  <a:ea typeface="Microsoft YaHei" panose="020B0503020204020204" pitchFamily="34" charset="-122"/>
                  <a:cs typeface="Arial"/>
                </a:rPr>
                <a:t>2</a:t>
              </a:r>
              <a:r>
                <a:rPr lang="en-US" sz="600" spc="7" baseline="25641" dirty="0">
                  <a:latin typeface="Microsoft YaHei" panose="020B0503020204020204" pitchFamily="34" charset="-122"/>
                  <a:ea typeface="Microsoft YaHei" panose="020B0503020204020204" pitchFamily="34" charset="-122"/>
                  <a:cs typeface="Arial"/>
                </a:rPr>
                <a:t> </a:t>
              </a:r>
              <a:r>
                <a:rPr lang="en-US" sz="600" spc="-10" dirty="0">
                  <a:latin typeface="Microsoft YaHei" panose="020B0503020204020204" pitchFamily="34" charset="-122"/>
                  <a:ea typeface="Microsoft YaHei" panose="020B0503020204020204" pitchFamily="34" charset="-122"/>
                  <a:cs typeface="微软雅黑"/>
                </a:rPr>
                <a:t>) </a:t>
              </a:r>
              <a:endParaRPr lang="en-US" sz="600" dirty="0">
                <a:latin typeface="Microsoft YaHei" panose="020B0503020204020204" pitchFamily="34" charset="-122"/>
                <a:ea typeface="Microsoft YaHei" panose="020B0503020204020204" pitchFamily="34" charset="-122"/>
                <a:cs typeface="微软雅黑"/>
              </a:endParaRPr>
            </a:p>
          </p:txBody>
        </p:sp>
      </p:grpSp>
      <p:sp>
        <p:nvSpPr>
          <p:cNvPr id="13" name="TextBox 21">
            <a:extLst>
              <a:ext uri="{FF2B5EF4-FFF2-40B4-BE49-F238E27FC236}">
                <a16:creationId xmlns:a16="http://schemas.microsoft.com/office/drawing/2014/main" id="{7CDB954D-8F4A-462E-BFDE-A6EC585D1483}"/>
              </a:ext>
            </a:extLst>
          </p:cNvPr>
          <p:cNvSpPr txBox="1"/>
          <p:nvPr/>
        </p:nvSpPr>
        <p:spPr>
          <a:xfrm>
            <a:off x="292808" y="1383123"/>
            <a:ext cx="7766166" cy="3185487"/>
          </a:xfrm>
          <a:prstGeom prst="rect">
            <a:avLst/>
          </a:prstGeom>
          <a:noFill/>
        </p:spPr>
        <p:txBody>
          <a:bodyPr wrap="square" rtlCol="0">
            <a:spAutoFit/>
          </a:bodyPr>
          <a:lstStyle/>
          <a:p>
            <a:pPr>
              <a:spcAft>
                <a:spcPts val="600"/>
              </a:spcAft>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2.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Filling from the low pressure side (supplementary filling)</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First confirm that the high pressure valve of the manifold pressure gauge is closed;</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Start the engine and open all the doors;</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A/C switch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of the air conditioner , and set the temperature to "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18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°C";</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Engine speed set to idle,</a:t>
            </a:r>
          </a:p>
          <a:p>
            <a:pPr marL="285750" indent="-285750">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When filling the refrigerant, open the low-pressure valve of the manifold pressure </a:t>
            </a:r>
            <a:r>
              <a:rPr lang="en-US" altLang="en-US" sz="1400" dirty="0">
                <a:latin typeface="微软雅黑" panose="020B0503020204020204" pitchFamily="34" charset="-122"/>
                <a:ea typeface="微软雅黑" panose="020B0503020204020204" pitchFamily="34" charset="-122"/>
                <a:cs typeface="Times New Roman" panose="02020603050405020304" pitchFamily="18" charset="0"/>
              </a:rPr>
              <a:t>gauge and the valve for the refrigerant tank, and fill until no air bubbles can be seen;</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a:t>
            </a:r>
            <a:r>
              <a:rPr lang="en-US" altLang="en-US" sz="1400" dirty="0">
                <a:latin typeface="微软雅黑" panose="020B0503020204020204" pitchFamily="34" charset="-122"/>
                <a:ea typeface="微软雅黑" panose="020B0503020204020204" pitchFamily="34" charset="-122"/>
                <a:cs typeface="Times New Roman" panose="02020603050405020304" pitchFamily="18" charset="0"/>
              </a:rPr>
              <a:t>Reference: the reading of the manifold pressure gauge (when the outside air temperature is 30~35 ℃):</a:t>
            </a:r>
          </a:p>
          <a:p>
            <a:r>
              <a:rPr lang="en-US" altLang="en-US" sz="1400" dirty="0">
                <a:latin typeface="微软雅黑" panose="020B0503020204020204" pitchFamily="34" charset="-122"/>
                <a:ea typeface="微软雅黑" panose="020B0503020204020204" pitchFamily="34" charset="-122"/>
                <a:cs typeface="Times New Roman" panose="02020603050405020304" pitchFamily="18" charset="0"/>
              </a:rPr>
              <a:t>	High pressure (14~16 </a:t>
            </a:r>
            <a:r>
              <a:rPr lang="en-US" altLang="en-US" sz="1400" dirty="0" err="1">
                <a:latin typeface="微软雅黑" panose="020B0503020204020204" pitchFamily="34" charset="-122"/>
                <a:ea typeface="微软雅黑" panose="020B0503020204020204" pitchFamily="34" charset="-122"/>
                <a:cs typeface="Times New Roman" panose="02020603050405020304" pitchFamily="18" charset="0"/>
              </a:rPr>
              <a:t>kgf</a:t>
            </a:r>
            <a:r>
              <a:rPr lang="en-US"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US" altLang="en-US" sz="1400" dirty="0" err="1">
                <a:latin typeface="微软雅黑" panose="020B0503020204020204" pitchFamily="34" charset="-122"/>
                <a:ea typeface="微软雅黑" panose="020B0503020204020204" pitchFamily="34" charset="-122"/>
                <a:cs typeface="Times New Roman" panose="02020603050405020304" pitchFamily="18" charset="0"/>
              </a:rPr>
              <a:t>cm²</a:t>
            </a:r>
            <a:r>
              <a:rPr lang="en-US" altLang="en-US" sz="1400" dirty="0">
                <a:latin typeface="微软雅黑" panose="020B0503020204020204" pitchFamily="34" charset="-122"/>
                <a:ea typeface="微软雅黑" panose="020B0503020204020204" pitchFamily="34" charset="-122"/>
                <a:cs typeface="Times New Roman" panose="02020603050405020304" pitchFamily="18" charset="0"/>
              </a:rPr>
              <a:t>).</a:t>
            </a:r>
          </a:p>
          <a:p>
            <a:r>
              <a:rPr lang="en-US" altLang="en-US" sz="1400" dirty="0">
                <a:latin typeface="微软雅黑" panose="020B0503020204020204" pitchFamily="34" charset="-122"/>
                <a:ea typeface="微软雅黑" panose="020B0503020204020204" pitchFamily="34" charset="-122"/>
                <a:cs typeface="Times New Roman" panose="02020603050405020304" pitchFamily="18" charset="0"/>
              </a:rPr>
              <a:t>	Low pressure (1.5~2.5 </a:t>
            </a:r>
            <a:r>
              <a:rPr lang="en-US" altLang="en-US" sz="1400" dirty="0" err="1">
                <a:latin typeface="微软雅黑" panose="020B0503020204020204" pitchFamily="34" charset="-122"/>
                <a:ea typeface="微软雅黑" panose="020B0503020204020204" pitchFamily="34" charset="-122"/>
                <a:cs typeface="Times New Roman" panose="02020603050405020304" pitchFamily="18" charset="0"/>
              </a:rPr>
              <a:t>kgf</a:t>
            </a:r>
            <a:r>
              <a:rPr lang="en-US" altLang="en-US" sz="1400" dirty="0">
                <a:latin typeface="微软雅黑" panose="020B0503020204020204" pitchFamily="34" charset="-122"/>
                <a:ea typeface="微软雅黑" panose="020B0503020204020204" pitchFamily="34" charset="-122"/>
                <a:cs typeface="Times New Roman" panose="02020603050405020304" pitchFamily="18" charset="0"/>
              </a:rPr>
              <a:t>/cm²).</a:t>
            </a: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After filling the refrigerant, close the low-pressure valve of the manifold pressure gauge and the valve for the refrigerant tank; </a:t>
            </a:r>
          </a:p>
          <a:p>
            <a:pPr marL="285750" indent="-285750">
              <a:buFont typeface="Arial" panose="020B0604020202020204" pitchFamily="34" charset="0"/>
              <a:buChar char="•"/>
            </a:pPr>
            <a:r>
              <a:rPr lang="en-US" altLang="zh-CN" sz="1400" dirty="0">
                <a:latin typeface="微软雅黑" panose="020B0503020204020204" pitchFamily="34" charset="-122"/>
                <a:ea typeface="微软雅黑" panose="020B0503020204020204" pitchFamily="34" charset="-122"/>
                <a:cs typeface="Times New Roman" panose="02020603050405020304" pitchFamily="18" charset="0"/>
              </a:rPr>
              <a:t>Check carefully for leaks with an air leak detector.</a:t>
            </a:r>
          </a:p>
        </p:txBody>
      </p:sp>
      <p:sp>
        <p:nvSpPr>
          <p:cNvPr id="14" name="TextBox 15">
            <a:extLst>
              <a:ext uri="{FF2B5EF4-FFF2-40B4-BE49-F238E27FC236}">
                <a16:creationId xmlns:a16="http://schemas.microsoft.com/office/drawing/2014/main" id="{2F8065A5-C93B-4899-954E-A095D05A01F5}"/>
              </a:ext>
            </a:extLst>
          </p:cNvPr>
          <p:cNvSpPr txBox="1"/>
          <p:nvPr/>
        </p:nvSpPr>
        <p:spPr>
          <a:xfrm>
            <a:off x="8430117" y="2287543"/>
            <a:ext cx="679259" cy="246221"/>
          </a:xfrm>
          <a:prstGeom prst="rect">
            <a:avLst/>
          </a:prstGeom>
          <a:solidFill>
            <a:schemeClr val="bg1"/>
          </a:solidFill>
        </p:spPr>
        <p:txBody>
          <a:bodyPr wrap="square" rtlCol="0">
            <a:spAutoFit/>
          </a:bodyPr>
          <a:lstStyle/>
          <a:p>
            <a:r>
              <a:rPr lang="de-DE" altLang="zh-CN" sz="500" dirty="0"/>
              <a:t>Manifold pressure meter</a:t>
            </a:r>
            <a:endParaRPr lang="de-DE" sz="500" dirty="0"/>
          </a:p>
        </p:txBody>
      </p:sp>
      <p:sp>
        <p:nvSpPr>
          <p:cNvPr id="15" name="TextBox 17">
            <a:extLst>
              <a:ext uri="{FF2B5EF4-FFF2-40B4-BE49-F238E27FC236}">
                <a16:creationId xmlns:a16="http://schemas.microsoft.com/office/drawing/2014/main" id="{5213249C-3245-4E7F-AC3B-6A874E5CC2FE}"/>
              </a:ext>
            </a:extLst>
          </p:cNvPr>
          <p:cNvSpPr txBox="1"/>
          <p:nvPr/>
        </p:nvSpPr>
        <p:spPr>
          <a:xfrm>
            <a:off x="9495689" y="2164432"/>
            <a:ext cx="754719" cy="246221"/>
          </a:xfrm>
          <a:prstGeom prst="rect">
            <a:avLst/>
          </a:prstGeom>
          <a:solidFill>
            <a:schemeClr val="bg1"/>
          </a:solidFill>
        </p:spPr>
        <p:txBody>
          <a:bodyPr wrap="square" rtlCol="0">
            <a:spAutoFit/>
          </a:bodyPr>
          <a:lstStyle/>
          <a:p>
            <a:r>
              <a:rPr lang="de-DE" altLang="zh-CN" sz="500" dirty="0"/>
              <a:t>High pressure valve (closed)</a:t>
            </a:r>
            <a:endParaRPr lang="de-DE" sz="500" dirty="0"/>
          </a:p>
        </p:txBody>
      </p:sp>
      <p:sp>
        <p:nvSpPr>
          <p:cNvPr id="16" name="TextBox 18">
            <a:extLst>
              <a:ext uri="{FF2B5EF4-FFF2-40B4-BE49-F238E27FC236}">
                <a16:creationId xmlns:a16="http://schemas.microsoft.com/office/drawing/2014/main" id="{78B78777-0B85-4EB4-87DF-3D9A54F8503C}"/>
              </a:ext>
            </a:extLst>
          </p:cNvPr>
          <p:cNvSpPr txBox="1"/>
          <p:nvPr/>
        </p:nvSpPr>
        <p:spPr>
          <a:xfrm>
            <a:off x="8468949" y="3550737"/>
            <a:ext cx="1744672" cy="246221"/>
          </a:xfrm>
          <a:prstGeom prst="rect">
            <a:avLst/>
          </a:prstGeom>
          <a:solidFill>
            <a:schemeClr val="bg1"/>
          </a:solidFill>
        </p:spPr>
        <p:txBody>
          <a:bodyPr wrap="square" rtlCol="0">
            <a:spAutoFit/>
          </a:bodyPr>
          <a:lstStyle/>
          <a:p>
            <a:r>
              <a:rPr lang="de-DE" altLang="zh-CN" sz="500" dirty="0"/>
              <a:t>Open the high pressure valve will cause the fluorine tank to explode, causing massive damage</a:t>
            </a:r>
            <a:endParaRPr lang="de-DE" sz="500" dirty="0"/>
          </a:p>
        </p:txBody>
      </p:sp>
      <p:sp>
        <p:nvSpPr>
          <p:cNvPr id="17" name="TextBox 19">
            <a:extLst>
              <a:ext uri="{FF2B5EF4-FFF2-40B4-BE49-F238E27FC236}">
                <a16:creationId xmlns:a16="http://schemas.microsoft.com/office/drawing/2014/main" id="{CC686817-9ADB-4B78-A092-83B17624B14F}"/>
              </a:ext>
            </a:extLst>
          </p:cNvPr>
          <p:cNvSpPr txBox="1"/>
          <p:nvPr/>
        </p:nvSpPr>
        <p:spPr>
          <a:xfrm>
            <a:off x="10344369" y="3465566"/>
            <a:ext cx="902689" cy="169277"/>
          </a:xfrm>
          <a:prstGeom prst="rect">
            <a:avLst/>
          </a:prstGeom>
          <a:solidFill>
            <a:schemeClr val="bg1"/>
          </a:solidFill>
        </p:spPr>
        <p:txBody>
          <a:bodyPr wrap="square" rtlCol="0">
            <a:spAutoFit/>
          </a:bodyPr>
          <a:lstStyle/>
          <a:p>
            <a:r>
              <a:rPr lang="de-DE" altLang="zh-CN" sz="500" dirty="0"/>
              <a:t>Engine running</a:t>
            </a:r>
            <a:endParaRPr lang="de-DE" sz="500" dirty="0"/>
          </a:p>
        </p:txBody>
      </p:sp>
      <p:graphicFrame>
        <p:nvGraphicFramePr>
          <p:cNvPr id="18" name="Table 22">
            <a:extLst>
              <a:ext uri="{FF2B5EF4-FFF2-40B4-BE49-F238E27FC236}">
                <a16:creationId xmlns:a16="http://schemas.microsoft.com/office/drawing/2014/main" id="{DC5F23A4-1E08-4922-BA83-7935165D247B}"/>
              </a:ext>
            </a:extLst>
          </p:cNvPr>
          <p:cNvGraphicFramePr>
            <a:graphicFrameLocks noGrp="1"/>
          </p:cNvGraphicFramePr>
          <p:nvPr>
            <p:extLst>
              <p:ext uri="{D42A27DB-BD31-4B8C-83A1-F6EECF244321}">
                <p14:modId xmlns:p14="http://schemas.microsoft.com/office/powerpoint/2010/main" val="2104831060"/>
              </p:ext>
            </p:extLst>
          </p:nvPr>
        </p:nvGraphicFramePr>
        <p:xfrm>
          <a:off x="10926745" y="4487513"/>
          <a:ext cx="783962" cy="394286"/>
        </p:xfrm>
        <a:graphic>
          <a:graphicData uri="http://schemas.openxmlformats.org/drawingml/2006/table">
            <a:tbl>
              <a:tblPr>
                <a:tableStyleId>{5C22544A-7EE6-4342-B048-85BDC9FD1C3A}</a:tableStyleId>
              </a:tblPr>
              <a:tblGrid>
                <a:gridCol w="391981">
                  <a:extLst>
                    <a:ext uri="{9D8B030D-6E8A-4147-A177-3AD203B41FA5}">
                      <a16:colId xmlns:a16="http://schemas.microsoft.com/office/drawing/2014/main" val="3854181205"/>
                    </a:ext>
                  </a:extLst>
                </a:gridCol>
                <a:gridCol w="391981">
                  <a:extLst>
                    <a:ext uri="{9D8B030D-6E8A-4147-A177-3AD203B41FA5}">
                      <a16:colId xmlns:a16="http://schemas.microsoft.com/office/drawing/2014/main" val="272579757"/>
                    </a:ext>
                  </a:extLst>
                </a:gridCol>
              </a:tblGrid>
              <a:tr h="176613">
                <a:tc>
                  <a:txBody>
                    <a:bodyPr/>
                    <a:lstStyle/>
                    <a:p>
                      <a:pPr algn="ctr"/>
                      <a:r>
                        <a:rPr lang="de-DE" sz="5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5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217673">
                <a:tc>
                  <a:txBody>
                    <a:bodyPr/>
                    <a:lstStyle/>
                    <a:p>
                      <a:pPr algn="ctr"/>
                      <a:r>
                        <a:rPr lang="de-DE" sz="5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5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graphicFrame>
        <p:nvGraphicFramePr>
          <p:cNvPr id="19" name="Table 23">
            <a:extLst>
              <a:ext uri="{FF2B5EF4-FFF2-40B4-BE49-F238E27FC236}">
                <a16:creationId xmlns:a16="http://schemas.microsoft.com/office/drawing/2014/main" id="{1C8752BE-5B5F-4EEB-ADC8-6DDB7ED8E3EC}"/>
              </a:ext>
            </a:extLst>
          </p:cNvPr>
          <p:cNvGraphicFramePr>
            <a:graphicFrameLocks noGrp="1"/>
          </p:cNvGraphicFramePr>
          <p:nvPr>
            <p:extLst>
              <p:ext uri="{D42A27DB-BD31-4B8C-83A1-F6EECF244321}">
                <p14:modId xmlns:p14="http://schemas.microsoft.com/office/powerpoint/2010/main" val="2164920474"/>
              </p:ext>
            </p:extLst>
          </p:nvPr>
        </p:nvGraphicFramePr>
        <p:xfrm>
          <a:off x="9659346" y="4485600"/>
          <a:ext cx="783961" cy="407915"/>
        </p:xfrm>
        <a:graphic>
          <a:graphicData uri="http://schemas.openxmlformats.org/drawingml/2006/table">
            <a:tbl>
              <a:tblPr>
                <a:tableStyleId>{5C22544A-7EE6-4342-B048-85BDC9FD1C3A}</a:tableStyleId>
              </a:tblPr>
              <a:tblGrid>
                <a:gridCol w="395768">
                  <a:extLst>
                    <a:ext uri="{9D8B030D-6E8A-4147-A177-3AD203B41FA5}">
                      <a16:colId xmlns:a16="http://schemas.microsoft.com/office/drawing/2014/main" val="3854181205"/>
                    </a:ext>
                  </a:extLst>
                </a:gridCol>
                <a:gridCol w="388193">
                  <a:extLst>
                    <a:ext uri="{9D8B030D-6E8A-4147-A177-3AD203B41FA5}">
                      <a16:colId xmlns:a16="http://schemas.microsoft.com/office/drawing/2014/main" val="272579757"/>
                    </a:ext>
                  </a:extLst>
                </a:gridCol>
              </a:tblGrid>
              <a:tr h="190242">
                <a:tc>
                  <a:txBody>
                    <a:bodyPr/>
                    <a:lstStyle/>
                    <a:p>
                      <a:pPr algn="ctr"/>
                      <a:r>
                        <a:rPr lang="de-DE" sz="5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5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217673">
                <a:tc>
                  <a:txBody>
                    <a:bodyPr/>
                    <a:lstStyle/>
                    <a:p>
                      <a:pPr algn="ctr"/>
                      <a:r>
                        <a:rPr lang="de-DE" altLang="zh-CN" sz="500" dirty="0"/>
                        <a:t>open</a:t>
                      </a:r>
                      <a:endParaRPr lang="de-DE" sz="5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5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sp>
        <p:nvSpPr>
          <p:cNvPr id="20" name="TextBox 24">
            <a:extLst>
              <a:ext uri="{FF2B5EF4-FFF2-40B4-BE49-F238E27FC236}">
                <a16:creationId xmlns:a16="http://schemas.microsoft.com/office/drawing/2014/main" id="{0D8C0042-A7C5-42CE-9555-B2284DFBD345}"/>
              </a:ext>
            </a:extLst>
          </p:cNvPr>
          <p:cNvSpPr txBox="1"/>
          <p:nvPr/>
        </p:nvSpPr>
        <p:spPr>
          <a:xfrm>
            <a:off x="10202355" y="4138747"/>
            <a:ext cx="967677" cy="323165"/>
          </a:xfrm>
          <a:prstGeom prst="rect">
            <a:avLst/>
          </a:prstGeom>
          <a:solidFill>
            <a:schemeClr val="bg1"/>
          </a:solidFill>
        </p:spPr>
        <p:txBody>
          <a:bodyPr wrap="square" rtlCol="0">
            <a:spAutoFit/>
          </a:bodyPr>
          <a:lstStyle/>
          <a:p>
            <a:r>
              <a:rPr lang="de-DE" altLang="zh-CN" sz="500" dirty="0"/>
              <a:t>Fill until there is no bubble to see in the observation window</a:t>
            </a:r>
            <a:endParaRPr lang="de-DE" sz="500" dirty="0"/>
          </a:p>
        </p:txBody>
      </p:sp>
      <p:sp>
        <p:nvSpPr>
          <p:cNvPr id="21" name="TextBox 25">
            <a:extLst>
              <a:ext uri="{FF2B5EF4-FFF2-40B4-BE49-F238E27FC236}">
                <a16:creationId xmlns:a16="http://schemas.microsoft.com/office/drawing/2014/main" id="{C9B076F7-4A12-4775-AC9B-BAA06B059FCB}"/>
              </a:ext>
            </a:extLst>
          </p:cNvPr>
          <p:cNvSpPr txBox="1"/>
          <p:nvPr/>
        </p:nvSpPr>
        <p:spPr>
          <a:xfrm>
            <a:off x="8469473" y="4445500"/>
            <a:ext cx="685972" cy="246221"/>
          </a:xfrm>
          <a:prstGeom prst="rect">
            <a:avLst/>
          </a:prstGeom>
          <a:solidFill>
            <a:schemeClr val="bg1"/>
          </a:solidFill>
        </p:spPr>
        <p:txBody>
          <a:bodyPr wrap="square" rtlCol="0">
            <a:spAutoFit/>
          </a:bodyPr>
          <a:lstStyle/>
          <a:p>
            <a:r>
              <a:rPr lang="de-DE" altLang="zh-CN" sz="500" dirty="0"/>
              <a:t>Low pressure meter</a:t>
            </a:r>
            <a:endParaRPr lang="de-DE" sz="500" dirty="0"/>
          </a:p>
        </p:txBody>
      </p:sp>
      <p:sp>
        <p:nvSpPr>
          <p:cNvPr id="22" name="TextBox 26">
            <a:extLst>
              <a:ext uri="{FF2B5EF4-FFF2-40B4-BE49-F238E27FC236}">
                <a16:creationId xmlns:a16="http://schemas.microsoft.com/office/drawing/2014/main" id="{115344C8-1009-4C8B-9596-797BBCE4A6D4}"/>
              </a:ext>
            </a:extLst>
          </p:cNvPr>
          <p:cNvSpPr txBox="1"/>
          <p:nvPr/>
        </p:nvSpPr>
        <p:spPr>
          <a:xfrm>
            <a:off x="8562532" y="5282896"/>
            <a:ext cx="960397" cy="169277"/>
          </a:xfrm>
          <a:prstGeom prst="rect">
            <a:avLst/>
          </a:prstGeom>
          <a:solidFill>
            <a:schemeClr val="bg1"/>
          </a:solidFill>
        </p:spPr>
        <p:txBody>
          <a:bodyPr wrap="square" rtlCol="0">
            <a:spAutoFit/>
          </a:bodyPr>
          <a:lstStyle/>
          <a:p>
            <a:r>
              <a:rPr lang="de-DE" altLang="zh-CN" sz="500" dirty="0"/>
              <a:t>Low pressure valve open</a:t>
            </a:r>
            <a:endParaRPr lang="de-DE" sz="500" dirty="0"/>
          </a:p>
        </p:txBody>
      </p:sp>
      <p:sp>
        <p:nvSpPr>
          <p:cNvPr id="23" name="TextBox 27">
            <a:extLst>
              <a:ext uri="{FF2B5EF4-FFF2-40B4-BE49-F238E27FC236}">
                <a16:creationId xmlns:a16="http://schemas.microsoft.com/office/drawing/2014/main" id="{E1A88B2A-1B28-407F-8800-D3A87A472F8C}"/>
              </a:ext>
            </a:extLst>
          </p:cNvPr>
          <p:cNvSpPr txBox="1"/>
          <p:nvPr/>
        </p:nvSpPr>
        <p:spPr>
          <a:xfrm>
            <a:off x="10640943" y="5138604"/>
            <a:ext cx="1052869" cy="169277"/>
          </a:xfrm>
          <a:prstGeom prst="rect">
            <a:avLst/>
          </a:prstGeom>
          <a:solidFill>
            <a:schemeClr val="bg1"/>
          </a:solidFill>
        </p:spPr>
        <p:txBody>
          <a:bodyPr wrap="square" rtlCol="0">
            <a:spAutoFit/>
          </a:bodyPr>
          <a:lstStyle/>
          <a:p>
            <a:r>
              <a:rPr lang="de-DE" altLang="zh-CN" sz="500" dirty="0"/>
              <a:t>high pressure valve (closed)</a:t>
            </a:r>
            <a:endParaRPr lang="de-DE" sz="500" dirty="0"/>
          </a:p>
        </p:txBody>
      </p:sp>
      <p:sp>
        <p:nvSpPr>
          <p:cNvPr id="24" name="TextBox 28">
            <a:extLst>
              <a:ext uri="{FF2B5EF4-FFF2-40B4-BE49-F238E27FC236}">
                <a16:creationId xmlns:a16="http://schemas.microsoft.com/office/drawing/2014/main" id="{C9023C5E-43F4-43F3-8C4A-0F0E6F3145D4}"/>
              </a:ext>
            </a:extLst>
          </p:cNvPr>
          <p:cNvSpPr txBox="1"/>
          <p:nvPr/>
        </p:nvSpPr>
        <p:spPr>
          <a:xfrm>
            <a:off x="8765053" y="5516853"/>
            <a:ext cx="1087172" cy="169277"/>
          </a:xfrm>
          <a:prstGeom prst="rect">
            <a:avLst/>
          </a:prstGeom>
          <a:solidFill>
            <a:schemeClr val="bg1"/>
          </a:solidFill>
        </p:spPr>
        <p:txBody>
          <a:bodyPr wrap="square" rtlCol="0">
            <a:spAutoFit/>
          </a:bodyPr>
          <a:lstStyle/>
          <a:p>
            <a:r>
              <a:rPr lang="de-DE" sz="500" dirty="0"/>
              <a:t>Fluorine valve (open)</a:t>
            </a:r>
          </a:p>
        </p:txBody>
      </p:sp>
      <p:sp>
        <p:nvSpPr>
          <p:cNvPr id="25" name="TextBox 29">
            <a:extLst>
              <a:ext uri="{FF2B5EF4-FFF2-40B4-BE49-F238E27FC236}">
                <a16:creationId xmlns:a16="http://schemas.microsoft.com/office/drawing/2014/main" id="{9E73A44A-C042-4A0C-9ADB-4F2E44BB378C}"/>
              </a:ext>
            </a:extLst>
          </p:cNvPr>
          <p:cNvSpPr txBox="1"/>
          <p:nvPr/>
        </p:nvSpPr>
        <p:spPr>
          <a:xfrm>
            <a:off x="9637840" y="6305565"/>
            <a:ext cx="976389" cy="246221"/>
          </a:xfrm>
          <a:prstGeom prst="rect">
            <a:avLst/>
          </a:prstGeom>
          <a:solidFill>
            <a:schemeClr val="bg1"/>
          </a:solidFill>
        </p:spPr>
        <p:txBody>
          <a:bodyPr wrap="square" rtlCol="0">
            <a:spAutoFit/>
          </a:bodyPr>
          <a:lstStyle/>
          <a:p>
            <a:r>
              <a:rPr lang="de-DE" sz="500" dirty="0"/>
              <a:t>Fluorine valve </a:t>
            </a:r>
            <a:r>
              <a:rPr lang="zh-CN" altLang="de-DE" sz="500" dirty="0"/>
              <a:t>（</a:t>
            </a:r>
            <a:r>
              <a:rPr lang="de-DE" altLang="zh-CN" sz="500" dirty="0"/>
              <a:t>do not put it upside down</a:t>
            </a:r>
            <a:r>
              <a:rPr lang="zh-CN" altLang="de-DE" sz="500" dirty="0"/>
              <a:t>）</a:t>
            </a:r>
            <a:r>
              <a:rPr lang="de-DE" sz="500" dirty="0"/>
              <a:t> </a:t>
            </a:r>
          </a:p>
        </p:txBody>
      </p:sp>
      <p:sp>
        <p:nvSpPr>
          <p:cNvPr id="26" name="TextBox 30">
            <a:extLst>
              <a:ext uri="{FF2B5EF4-FFF2-40B4-BE49-F238E27FC236}">
                <a16:creationId xmlns:a16="http://schemas.microsoft.com/office/drawing/2014/main" id="{F0FD590E-5CE6-44B9-B208-DBC2E0D1B8AE}"/>
              </a:ext>
            </a:extLst>
          </p:cNvPr>
          <p:cNvSpPr txBox="1"/>
          <p:nvPr/>
        </p:nvSpPr>
        <p:spPr>
          <a:xfrm>
            <a:off x="11247058" y="6284383"/>
            <a:ext cx="692014" cy="246221"/>
          </a:xfrm>
          <a:prstGeom prst="rect">
            <a:avLst/>
          </a:prstGeom>
          <a:solidFill>
            <a:schemeClr val="bg1"/>
          </a:solidFill>
        </p:spPr>
        <p:txBody>
          <a:bodyPr wrap="square" rtlCol="0">
            <a:spAutoFit/>
          </a:bodyPr>
          <a:lstStyle/>
          <a:p>
            <a:r>
              <a:rPr lang="de-DE" sz="500" dirty="0"/>
              <a:t>Compressor running</a:t>
            </a:r>
          </a:p>
        </p:txBody>
      </p:sp>
      <p:sp>
        <p:nvSpPr>
          <p:cNvPr id="27" name="TextBox 31">
            <a:extLst>
              <a:ext uri="{FF2B5EF4-FFF2-40B4-BE49-F238E27FC236}">
                <a16:creationId xmlns:a16="http://schemas.microsoft.com/office/drawing/2014/main" id="{8A418915-B648-49F5-A106-3D587924ADB2}"/>
              </a:ext>
            </a:extLst>
          </p:cNvPr>
          <p:cNvSpPr txBox="1"/>
          <p:nvPr/>
        </p:nvSpPr>
        <p:spPr>
          <a:xfrm>
            <a:off x="10565440" y="5329871"/>
            <a:ext cx="1255829" cy="169277"/>
          </a:xfrm>
          <a:prstGeom prst="rect">
            <a:avLst/>
          </a:prstGeom>
          <a:solidFill>
            <a:schemeClr val="bg1"/>
          </a:solidFill>
        </p:spPr>
        <p:txBody>
          <a:bodyPr wrap="square" rtlCol="0">
            <a:spAutoFit/>
          </a:bodyPr>
          <a:lstStyle/>
          <a:p>
            <a:r>
              <a:rPr lang="de-DE" sz="500" dirty="0"/>
              <a:t>Do not open in any circumstances</a:t>
            </a:r>
          </a:p>
        </p:txBody>
      </p:sp>
      <p:sp>
        <p:nvSpPr>
          <p:cNvPr id="28" name="TextBox 32">
            <a:extLst>
              <a:ext uri="{FF2B5EF4-FFF2-40B4-BE49-F238E27FC236}">
                <a16:creationId xmlns:a16="http://schemas.microsoft.com/office/drawing/2014/main" id="{F48502A6-7211-4CEF-9D53-6DFF1F708EB0}"/>
              </a:ext>
            </a:extLst>
          </p:cNvPr>
          <p:cNvSpPr txBox="1"/>
          <p:nvPr/>
        </p:nvSpPr>
        <p:spPr>
          <a:xfrm>
            <a:off x="9456575" y="4323547"/>
            <a:ext cx="621726" cy="169277"/>
          </a:xfrm>
          <a:prstGeom prst="rect">
            <a:avLst/>
          </a:prstGeom>
          <a:solidFill>
            <a:schemeClr val="bg1"/>
          </a:solidFill>
        </p:spPr>
        <p:txBody>
          <a:bodyPr wrap="square" rtlCol="0">
            <a:spAutoFit/>
          </a:bodyPr>
          <a:lstStyle/>
          <a:p>
            <a:r>
              <a:rPr lang="de-DE" sz="500" dirty="0"/>
              <a:t>Valve </a:t>
            </a:r>
          </a:p>
        </p:txBody>
      </p:sp>
      <p:sp>
        <p:nvSpPr>
          <p:cNvPr id="29" name="文本框 3">
            <a:extLst>
              <a:ext uri="{FF2B5EF4-FFF2-40B4-BE49-F238E27FC236}">
                <a16:creationId xmlns:a16="http://schemas.microsoft.com/office/drawing/2014/main" id="{139C6F1B-E1DD-43F2-9530-DBCBDD48ED0B}"/>
              </a:ext>
            </a:extLst>
          </p:cNvPr>
          <p:cNvSpPr txBox="1"/>
          <p:nvPr/>
        </p:nvSpPr>
        <p:spPr>
          <a:xfrm>
            <a:off x="443130" y="580495"/>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Refrigerant charging operation 2</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356399056"/>
      </p:ext>
    </p:extLst>
  </p:cSld>
  <p:clrMapOvr>
    <a:masterClrMapping/>
  </p:clrMapOvr>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7">
            <a:extLst>
              <a:ext uri="{FF2B5EF4-FFF2-40B4-BE49-F238E27FC236}">
                <a16:creationId xmlns:a16="http://schemas.microsoft.com/office/drawing/2014/main" id="{1CD5DBAA-8048-495B-89C8-EDF65FAF7E63}"/>
              </a:ext>
            </a:extLst>
          </p:cNvPr>
          <p:cNvSpPr/>
          <p:nvPr/>
        </p:nvSpPr>
        <p:spPr>
          <a:xfrm>
            <a:off x="6225539" y="1996560"/>
            <a:ext cx="5019675" cy="3847917"/>
          </a:xfrm>
          <a:prstGeom prst="rect">
            <a:avLst/>
          </a:prstGeom>
          <a:blipFill>
            <a:blip r:embed="rId2" cstate="print"/>
            <a:stretch>
              <a:fillRect/>
            </a:stretch>
          </a:blipFill>
          <a:ln>
            <a:solidFill>
              <a:schemeClr val="tx1"/>
            </a:solidFill>
          </a:ln>
        </p:spPr>
        <p:txBody>
          <a:bodyPr wrap="square" lIns="0" tIns="0" rIns="0" bIns="0" rtlCol="0">
            <a:noAutofit/>
          </a:bodyPr>
          <a:lstStyle/>
          <a:p>
            <a:endParaRPr/>
          </a:p>
        </p:txBody>
      </p:sp>
      <p:sp>
        <p:nvSpPr>
          <p:cNvPr id="6" name="文本框 5">
            <a:extLst>
              <a:ext uri="{FF2B5EF4-FFF2-40B4-BE49-F238E27FC236}">
                <a16:creationId xmlns:a16="http://schemas.microsoft.com/office/drawing/2014/main" id="{7C5664EF-3045-41A4-B333-8584DB8B4BEB}"/>
              </a:ext>
            </a:extLst>
          </p:cNvPr>
          <p:cNvSpPr txBox="1"/>
          <p:nvPr/>
        </p:nvSpPr>
        <p:spPr>
          <a:xfrm>
            <a:off x="307575" y="3226451"/>
            <a:ext cx="5788425" cy="954107"/>
          </a:xfrm>
          <a:prstGeom prst="rect">
            <a:avLst/>
          </a:prstGeom>
          <a:noFill/>
          <a:ln>
            <a:noFill/>
          </a:ln>
        </p:spPr>
        <p:txBody>
          <a:bodyPr wrap="square" rtlCol="0">
            <a:spAutoFit/>
          </a:bodyPr>
          <a:lstStyle/>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Prohibitions: If the refrigerant tank is put into hot water or heated directly with fire, it will cause the refrigerant tank to rupture, so it is absolutely prohibited, and the water that must be used is below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40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矩形 6">
            <a:extLst>
              <a:ext uri="{FF2B5EF4-FFF2-40B4-BE49-F238E27FC236}">
                <a16:creationId xmlns:a16="http://schemas.microsoft.com/office/drawing/2014/main" id="{70B2FC78-1AE6-4A82-9194-500C3DA77D5E}"/>
              </a:ext>
            </a:extLst>
          </p:cNvPr>
          <p:cNvSpPr/>
          <p:nvPr/>
        </p:nvSpPr>
        <p:spPr>
          <a:xfrm>
            <a:off x="324382" y="1575200"/>
            <a:ext cx="5859144" cy="1107996"/>
          </a:xfrm>
          <a:prstGeom prst="rect">
            <a:avLst/>
          </a:prstGeom>
        </p:spPr>
        <p:txBody>
          <a:bodyPr wrap="square">
            <a:spAutoFit/>
          </a:bodyPr>
          <a:lstStyle/>
          <a:p>
            <a:pPr marL="285750" indent="-285750">
              <a:spcAft>
                <a:spcPts val="1200"/>
              </a:spcAft>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Occasions where the outside temperature is low</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If the refrigerant cannot be charged due to the low outside temperature, heat the refrigerant tank in warm water below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40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°C to increase the pressure of the refrigerant in the refrigerant tank.</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a:extLst>
              <a:ext uri="{FF2B5EF4-FFF2-40B4-BE49-F238E27FC236}">
                <a16:creationId xmlns:a16="http://schemas.microsoft.com/office/drawing/2014/main" id="{42E3F10E-A9C6-4C53-853C-49C4AF9786CA}"/>
              </a:ext>
            </a:extLst>
          </p:cNvPr>
          <p:cNvSpPr/>
          <p:nvPr/>
        </p:nvSpPr>
        <p:spPr>
          <a:xfrm>
            <a:off x="307576" y="4841909"/>
            <a:ext cx="5875950" cy="1107996"/>
          </a:xfrm>
          <a:prstGeom prst="rect">
            <a:avLst/>
          </a:prstGeom>
        </p:spPr>
        <p:txBody>
          <a:bodyPr wrap="square">
            <a:spAutoFit/>
          </a:bodyPr>
          <a:lstStyle/>
          <a:p>
            <a:pPr marL="285750" indent="-285750">
              <a:spcAft>
                <a:spcPts val="1200"/>
              </a:spcAft>
              <a:buFont typeface="Arial" panose="020B0604020202020204" pitchFamily="34" charset="0"/>
              <a:buChar char="•"/>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Occasions where the outside temperature is high</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On the contrary, when the outside temperature is high, if the compressor is cooled by an electric fan, the filling operation will be smooth.</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9" name="Table 8">
            <a:extLst>
              <a:ext uri="{FF2B5EF4-FFF2-40B4-BE49-F238E27FC236}">
                <a16:creationId xmlns:a16="http://schemas.microsoft.com/office/drawing/2014/main" id="{462F90CF-6463-4498-8DBF-6FBF2A27CCFA}"/>
              </a:ext>
            </a:extLst>
          </p:cNvPr>
          <p:cNvGraphicFramePr>
            <a:graphicFrameLocks noGrp="1"/>
          </p:cNvGraphicFramePr>
          <p:nvPr>
            <p:extLst>
              <p:ext uri="{D42A27DB-BD31-4B8C-83A1-F6EECF244321}">
                <p14:modId xmlns:p14="http://schemas.microsoft.com/office/powerpoint/2010/main" val="2802238413"/>
              </p:ext>
            </p:extLst>
          </p:nvPr>
        </p:nvGraphicFramePr>
        <p:xfrm>
          <a:off x="7474660" y="2586135"/>
          <a:ext cx="1217572" cy="625009"/>
        </p:xfrm>
        <a:graphic>
          <a:graphicData uri="http://schemas.openxmlformats.org/drawingml/2006/table">
            <a:tbl>
              <a:tblPr>
                <a:tableStyleId>{5C22544A-7EE6-4342-B048-85BDC9FD1C3A}</a:tableStyleId>
              </a:tblPr>
              <a:tblGrid>
                <a:gridCol w="614668">
                  <a:extLst>
                    <a:ext uri="{9D8B030D-6E8A-4147-A177-3AD203B41FA5}">
                      <a16:colId xmlns:a16="http://schemas.microsoft.com/office/drawing/2014/main" val="3854181205"/>
                    </a:ext>
                  </a:extLst>
                </a:gridCol>
                <a:gridCol w="602904">
                  <a:extLst>
                    <a:ext uri="{9D8B030D-6E8A-4147-A177-3AD203B41FA5}">
                      <a16:colId xmlns:a16="http://schemas.microsoft.com/office/drawing/2014/main" val="272579757"/>
                    </a:ext>
                  </a:extLst>
                </a:gridCol>
              </a:tblGrid>
              <a:tr h="288443">
                <a:tc>
                  <a:txBody>
                    <a:bodyPr/>
                    <a:lstStyle/>
                    <a:p>
                      <a:pPr algn="ctr"/>
                      <a:r>
                        <a:rPr lang="de-DE" sz="9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9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336566">
                <a:tc>
                  <a:txBody>
                    <a:bodyPr/>
                    <a:lstStyle/>
                    <a:p>
                      <a:pPr algn="ctr"/>
                      <a:r>
                        <a:rPr lang="de-DE" altLang="zh-CN" sz="900" dirty="0"/>
                        <a:t>open</a:t>
                      </a:r>
                      <a:endParaRPr lang="de-DE" sz="9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9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sp>
        <p:nvSpPr>
          <p:cNvPr id="10" name="TextBox 9">
            <a:extLst>
              <a:ext uri="{FF2B5EF4-FFF2-40B4-BE49-F238E27FC236}">
                <a16:creationId xmlns:a16="http://schemas.microsoft.com/office/drawing/2014/main" id="{73D2D690-01B7-43BA-9CE0-4CC87F196A3A}"/>
              </a:ext>
            </a:extLst>
          </p:cNvPr>
          <p:cNvSpPr txBox="1"/>
          <p:nvPr/>
        </p:nvSpPr>
        <p:spPr>
          <a:xfrm>
            <a:off x="8482385" y="2061905"/>
            <a:ext cx="1640860" cy="507831"/>
          </a:xfrm>
          <a:prstGeom prst="rect">
            <a:avLst/>
          </a:prstGeom>
          <a:solidFill>
            <a:schemeClr val="bg1"/>
          </a:solidFill>
        </p:spPr>
        <p:txBody>
          <a:bodyPr wrap="square" rtlCol="0">
            <a:spAutoFit/>
          </a:bodyPr>
          <a:lstStyle/>
          <a:p>
            <a:r>
              <a:rPr lang="de-DE" altLang="zh-CN" sz="900" dirty="0"/>
              <a:t>Fill until there is no bubble to see in the observation window</a:t>
            </a:r>
            <a:endParaRPr lang="de-DE" sz="900" dirty="0"/>
          </a:p>
        </p:txBody>
      </p:sp>
      <p:sp>
        <p:nvSpPr>
          <p:cNvPr id="11" name="TextBox 12">
            <a:extLst>
              <a:ext uri="{FF2B5EF4-FFF2-40B4-BE49-F238E27FC236}">
                <a16:creationId xmlns:a16="http://schemas.microsoft.com/office/drawing/2014/main" id="{7EF01897-CCDF-482C-AA23-2D7AD4F61E8B}"/>
              </a:ext>
            </a:extLst>
          </p:cNvPr>
          <p:cNvSpPr txBox="1"/>
          <p:nvPr/>
        </p:nvSpPr>
        <p:spPr>
          <a:xfrm>
            <a:off x="7305495" y="2323118"/>
            <a:ext cx="954704" cy="230832"/>
          </a:xfrm>
          <a:prstGeom prst="rect">
            <a:avLst/>
          </a:prstGeom>
          <a:solidFill>
            <a:schemeClr val="bg1"/>
          </a:solidFill>
        </p:spPr>
        <p:txBody>
          <a:bodyPr wrap="square" rtlCol="0">
            <a:spAutoFit/>
          </a:bodyPr>
          <a:lstStyle/>
          <a:p>
            <a:r>
              <a:rPr lang="de-DE" altLang="zh-CN" sz="900" dirty="0"/>
              <a:t>valve</a:t>
            </a:r>
            <a:endParaRPr lang="de-DE" sz="900" dirty="0"/>
          </a:p>
        </p:txBody>
      </p:sp>
      <p:sp>
        <p:nvSpPr>
          <p:cNvPr id="13" name="TextBox 13">
            <a:extLst>
              <a:ext uri="{FF2B5EF4-FFF2-40B4-BE49-F238E27FC236}">
                <a16:creationId xmlns:a16="http://schemas.microsoft.com/office/drawing/2014/main" id="{B5E5502E-0DE0-4D69-8518-A9A93308A779}"/>
              </a:ext>
            </a:extLst>
          </p:cNvPr>
          <p:cNvSpPr txBox="1"/>
          <p:nvPr/>
        </p:nvSpPr>
        <p:spPr>
          <a:xfrm>
            <a:off x="6649879" y="3679251"/>
            <a:ext cx="1065385" cy="369332"/>
          </a:xfrm>
          <a:prstGeom prst="rect">
            <a:avLst/>
          </a:prstGeom>
          <a:solidFill>
            <a:schemeClr val="bg1"/>
          </a:solidFill>
        </p:spPr>
        <p:txBody>
          <a:bodyPr wrap="square" rtlCol="0">
            <a:spAutoFit/>
          </a:bodyPr>
          <a:lstStyle/>
          <a:p>
            <a:r>
              <a:rPr lang="de-DE" altLang="zh-CN" sz="900" dirty="0"/>
              <a:t>Low pressure valve (open)</a:t>
            </a:r>
            <a:endParaRPr lang="de-DE" sz="900" dirty="0"/>
          </a:p>
        </p:txBody>
      </p:sp>
      <p:sp>
        <p:nvSpPr>
          <p:cNvPr id="14" name="TextBox 14">
            <a:extLst>
              <a:ext uri="{FF2B5EF4-FFF2-40B4-BE49-F238E27FC236}">
                <a16:creationId xmlns:a16="http://schemas.microsoft.com/office/drawing/2014/main" id="{2D78A35F-F429-4261-AF9E-72DFE205186A}"/>
              </a:ext>
            </a:extLst>
          </p:cNvPr>
          <p:cNvSpPr txBox="1"/>
          <p:nvPr/>
        </p:nvSpPr>
        <p:spPr>
          <a:xfrm>
            <a:off x="8947547" y="3811226"/>
            <a:ext cx="1065385" cy="369332"/>
          </a:xfrm>
          <a:prstGeom prst="rect">
            <a:avLst/>
          </a:prstGeom>
          <a:solidFill>
            <a:schemeClr val="bg1"/>
          </a:solidFill>
        </p:spPr>
        <p:txBody>
          <a:bodyPr wrap="square" rtlCol="0">
            <a:spAutoFit/>
          </a:bodyPr>
          <a:lstStyle/>
          <a:p>
            <a:r>
              <a:rPr lang="de-DE" altLang="zh-CN" sz="900" dirty="0"/>
              <a:t>high pressure valve (closed)</a:t>
            </a:r>
            <a:endParaRPr lang="de-DE" sz="900" dirty="0"/>
          </a:p>
        </p:txBody>
      </p:sp>
      <p:sp>
        <p:nvSpPr>
          <p:cNvPr id="15" name="TextBox 15">
            <a:extLst>
              <a:ext uri="{FF2B5EF4-FFF2-40B4-BE49-F238E27FC236}">
                <a16:creationId xmlns:a16="http://schemas.microsoft.com/office/drawing/2014/main" id="{69FB31EB-A084-4A2D-A9A1-87AF8EE3555C}"/>
              </a:ext>
            </a:extLst>
          </p:cNvPr>
          <p:cNvSpPr txBox="1"/>
          <p:nvPr/>
        </p:nvSpPr>
        <p:spPr>
          <a:xfrm>
            <a:off x="6350273" y="4265316"/>
            <a:ext cx="1432574" cy="230832"/>
          </a:xfrm>
          <a:prstGeom prst="rect">
            <a:avLst/>
          </a:prstGeom>
          <a:solidFill>
            <a:schemeClr val="bg1"/>
          </a:solidFill>
        </p:spPr>
        <p:txBody>
          <a:bodyPr wrap="square" rtlCol="0">
            <a:spAutoFit/>
          </a:bodyPr>
          <a:lstStyle/>
          <a:p>
            <a:r>
              <a:rPr lang="de-DE" altLang="zh-CN" sz="900" dirty="0"/>
              <a:t>cylinder valve (open)</a:t>
            </a:r>
            <a:endParaRPr lang="de-DE" sz="900" dirty="0"/>
          </a:p>
        </p:txBody>
      </p:sp>
      <p:sp>
        <p:nvSpPr>
          <p:cNvPr id="16" name="TextBox 16">
            <a:extLst>
              <a:ext uri="{FF2B5EF4-FFF2-40B4-BE49-F238E27FC236}">
                <a16:creationId xmlns:a16="http://schemas.microsoft.com/office/drawing/2014/main" id="{03F6C2ED-253D-4A20-8FFD-0B6F35A55331}"/>
              </a:ext>
            </a:extLst>
          </p:cNvPr>
          <p:cNvSpPr txBox="1"/>
          <p:nvPr/>
        </p:nvSpPr>
        <p:spPr>
          <a:xfrm>
            <a:off x="7715264" y="5395907"/>
            <a:ext cx="1605497" cy="230832"/>
          </a:xfrm>
          <a:prstGeom prst="rect">
            <a:avLst/>
          </a:prstGeom>
          <a:solidFill>
            <a:schemeClr val="bg1"/>
          </a:solidFill>
        </p:spPr>
        <p:txBody>
          <a:bodyPr wrap="square" rtlCol="0">
            <a:spAutoFit/>
          </a:bodyPr>
          <a:lstStyle/>
          <a:p>
            <a:r>
              <a:rPr lang="de-DE" altLang="zh-CN" sz="900" dirty="0">
                <a:latin typeface="Microsoft YaHei" panose="020B0503020204020204" pitchFamily="34" charset="-122"/>
                <a:ea typeface="Microsoft YaHei" panose="020B0503020204020204" pitchFamily="34" charset="-122"/>
              </a:rPr>
              <a:t>Warm water below 40 </a:t>
            </a:r>
            <a:r>
              <a:rPr lang="zh-CN" altLang="de-DE" sz="900" dirty="0">
                <a:latin typeface="Microsoft YaHei" panose="020B0503020204020204" pitchFamily="34" charset="-122"/>
                <a:ea typeface="Microsoft YaHei" panose="020B0503020204020204" pitchFamily="34" charset="-122"/>
              </a:rPr>
              <a:t>℃</a:t>
            </a:r>
            <a:endParaRPr lang="de-DE" sz="900" dirty="0">
              <a:latin typeface="Microsoft YaHei" panose="020B0503020204020204" pitchFamily="34" charset="-122"/>
              <a:ea typeface="Microsoft YaHei" panose="020B0503020204020204" pitchFamily="34" charset="-122"/>
            </a:endParaRPr>
          </a:p>
        </p:txBody>
      </p:sp>
      <p:sp>
        <p:nvSpPr>
          <p:cNvPr id="17" name="TextBox 17">
            <a:extLst>
              <a:ext uri="{FF2B5EF4-FFF2-40B4-BE49-F238E27FC236}">
                <a16:creationId xmlns:a16="http://schemas.microsoft.com/office/drawing/2014/main" id="{245D799C-50EB-48E1-B74F-A036A934A99F}"/>
              </a:ext>
            </a:extLst>
          </p:cNvPr>
          <p:cNvSpPr txBox="1"/>
          <p:nvPr/>
        </p:nvSpPr>
        <p:spPr>
          <a:xfrm>
            <a:off x="7744463" y="5613645"/>
            <a:ext cx="1895538" cy="230832"/>
          </a:xfrm>
          <a:prstGeom prst="rect">
            <a:avLst/>
          </a:prstGeom>
          <a:solidFill>
            <a:schemeClr val="bg1"/>
          </a:solidFill>
        </p:spPr>
        <p:txBody>
          <a:bodyPr wrap="square" rtlCol="0">
            <a:spAutoFit/>
          </a:bodyPr>
          <a:lstStyle/>
          <a:p>
            <a:r>
              <a:rPr lang="de-DE" sz="900" dirty="0"/>
              <a:t>Do not use hot water to heat</a:t>
            </a:r>
          </a:p>
        </p:txBody>
      </p:sp>
      <p:sp>
        <p:nvSpPr>
          <p:cNvPr id="18" name="TextBox 18">
            <a:extLst>
              <a:ext uri="{FF2B5EF4-FFF2-40B4-BE49-F238E27FC236}">
                <a16:creationId xmlns:a16="http://schemas.microsoft.com/office/drawing/2014/main" id="{4567F43F-70FF-4340-BED4-12C41B9AA681}"/>
              </a:ext>
            </a:extLst>
          </p:cNvPr>
          <p:cNvSpPr txBox="1"/>
          <p:nvPr/>
        </p:nvSpPr>
        <p:spPr>
          <a:xfrm>
            <a:off x="10256373" y="5367710"/>
            <a:ext cx="988841" cy="369332"/>
          </a:xfrm>
          <a:prstGeom prst="rect">
            <a:avLst/>
          </a:prstGeom>
          <a:solidFill>
            <a:schemeClr val="bg1"/>
          </a:solidFill>
        </p:spPr>
        <p:txBody>
          <a:bodyPr wrap="square" rtlCol="0">
            <a:spAutoFit/>
          </a:bodyPr>
          <a:lstStyle/>
          <a:p>
            <a:r>
              <a:rPr lang="de-DE" sz="900" dirty="0"/>
              <a:t>Compressor running</a:t>
            </a:r>
          </a:p>
        </p:txBody>
      </p:sp>
      <p:graphicFrame>
        <p:nvGraphicFramePr>
          <p:cNvPr id="19" name="Table 6">
            <a:extLst>
              <a:ext uri="{FF2B5EF4-FFF2-40B4-BE49-F238E27FC236}">
                <a16:creationId xmlns:a16="http://schemas.microsoft.com/office/drawing/2014/main" id="{FA5800CA-5C2E-4970-BEDF-61621DABB82F}"/>
              </a:ext>
            </a:extLst>
          </p:cNvPr>
          <p:cNvGraphicFramePr>
            <a:graphicFrameLocks noGrp="1"/>
          </p:cNvGraphicFramePr>
          <p:nvPr>
            <p:extLst>
              <p:ext uri="{D42A27DB-BD31-4B8C-83A1-F6EECF244321}">
                <p14:modId xmlns:p14="http://schemas.microsoft.com/office/powerpoint/2010/main" val="1365272266"/>
              </p:ext>
            </p:extLst>
          </p:nvPr>
        </p:nvGraphicFramePr>
        <p:xfrm>
          <a:off x="9567838" y="2547107"/>
          <a:ext cx="1217572" cy="632383"/>
        </p:xfrm>
        <a:graphic>
          <a:graphicData uri="http://schemas.openxmlformats.org/drawingml/2006/table">
            <a:tbl>
              <a:tblPr>
                <a:tableStyleId>{5C22544A-7EE6-4342-B048-85BDC9FD1C3A}</a:tableStyleId>
              </a:tblPr>
              <a:tblGrid>
                <a:gridCol w="608786">
                  <a:extLst>
                    <a:ext uri="{9D8B030D-6E8A-4147-A177-3AD203B41FA5}">
                      <a16:colId xmlns:a16="http://schemas.microsoft.com/office/drawing/2014/main" val="3854181205"/>
                    </a:ext>
                  </a:extLst>
                </a:gridCol>
                <a:gridCol w="608786">
                  <a:extLst>
                    <a:ext uri="{9D8B030D-6E8A-4147-A177-3AD203B41FA5}">
                      <a16:colId xmlns:a16="http://schemas.microsoft.com/office/drawing/2014/main" val="272579757"/>
                    </a:ext>
                  </a:extLst>
                </a:gridCol>
              </a:tblGrid>
              <a:tr h="295817">
                <a:tc>
                  <a:txBody>
                    <a:bodyPr/>
                    <a:lstStyle/>
                    <a:p>
                      <a:pPr algn="ctr"/>
                      <a:r>
                        <a:rPr lang="de-DE" sz="9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9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336566">
                <a:tc>
                  <a:txBody>
                    <a:bodyPr/>
                    <a:lstStyle/>
                    <a:p>
                      <a:pPr algn="ctr"/>
                      <a:r>
                        <a:rPr lang="de-DE" sz="9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9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sp>
        <p:nvSpPr>
          <p:cNvPr id="20" name="文本框 3">
            <a:extLst>
              <a:ext uri="{FF2B5EF4-FFF2-40B4-BE49-F238E27FC236}">
                <a16:creationId xmlns:a16="http://schemas.microsoft.com/office/drawing/2014/main" id="{57F6DF77-CF41-42EC-8B2E-AE0117E71621}"/>
              </a:ext>
            </a:extLst>
          </p:cNvPr>
          <p:cNvSpPr txBox="1"/>
          <p:nvPr/>
        </p:nvSpPr>
        <p:spPr>
          <a:xfrm>
            <a:off x="464504" y="765052"/>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Refrigerant charging operation 3</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746461669"/>
      </p:ext>
    </p:extLst>
  </p:cSld>
  <p:clrMapOvr>
    <a:masterClrMapping/>
  </p:clrMapOvr>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4">
            <a:extLst>
              <a:ext uri="{FF2B5EF4-FFF2-40B4-BE49-F238E27FC236}">
                <a16:creationId xmlns:a16="http://schemas.microsoft.com/office/drawing/2014/main" id="{D5EC0AE6-845B-403C-B487-282CF25A293E}"/>
              </a:ext>
            </a:extLst>
          </p:cNvPr>
          <p:cNvSpPr/>
          <p:nvPr/>
        </p:nvSpPr>
        <p:spPr>
          <a:xfrm>
            <a:off x="8582841" y="1602486"/>
            <a:ext cx="2936748" cy="2438400"/>
          </a:xfrm>
          <a:prstGeom prst="rect">
            <a:avLst/>
          </a:prstGeom>
          <a:blipFill>
            <a:blip r:embed="rId2" cstate="print"/>
            <a:stretch>
              <a:fillRect/>
            </a:stretch>
          </a:blipFill>
        </p:spPr>
        <p:txBody>
          <a:bodyPr wrap="square" lIns="0" tIns="0" rIns="0" bIns="0" rtlCol="0">
            <a:noAutofit/>
          </a:bodyPr>
          <a:lstStyle/>
          <a:p>
            <a:endParaRPr/>
          </a:p>
        </p:txBody>
      </p:sp>
      <p:grpSp>
        <p:nvGrpSpPr>
          <p:cNvPr id="6" name="Group 2">
            <a:extLst>
              <a:ext uri="{FF2B5EF4-FFF2-40B4-BE49-F238E27FC236}">
                <a16:creationId xmlns:a16="http://schemas.microsoft.com/office/drawing/2014/main" id="{35329046-8144-41D5-A3F1-A4D05BE8A535}"/>
              </a:ext>
            </a:extLst>
          </p:cNvPr>
          <p:cNvGrpSpPr/>
          <p:nvPr/>
        </p:nvGrpSpPr>
        <p:grpSpPr>
          <a:xfrm>
            <a:off x="8695616" y="4038600"/>
            <a:ext cx="2909316" cy="2819400"/>
            <a:chOff x="8397767" y="3682730"/>
            <a:chExt cx="2909316" cy="2819400"/>
          </a:xfrm>
        </p:grpSpPr>
        <p:sp>
          <p:nvSpPr>
            <p:cNvPr id="7" name="object 6">
              <a:extLst>
                <a:ext uri="{FF2B5EF4-FFF2-40B4-BE49-F238E27FC236}">
                  <a16:creationId xmlns:a16="http://schemas.microsoft.com/office/drawing/2014/main" id="{651922C3-8426-41C2-A8C3-23F6CFD29ACE}"/>
                </a:ext>
              </a:extLst>
            </p:cNvPr>
            <p:cNvSpPr/>
            <p:nvPr/>
          </p:nvSpPr>
          <p:spPr>
            <a:xfrm>
              <a:off x="8397767" y="3682730"/>
              <a:ext cx="2909316" cy="2819400"/>
            </a:xfrm>
            <a:prstGeom prst="rect">
              <a:avLst/>
            </a:prstGeom>
            <a:blipFill>
              <a:blip r:embed="rId3" cstate="print"/>
              <a:stretch>
                <a:fillRect/>
              </a:stretch>
            </a:blipFill>
          </p:spPr>
          <p:txBody>
            <a:bodyPr wrap="square" lIns="0" tIns="0" rIns="0" bIns="0" rtlCol="0">
              <a:noAutofit/>
            </a:bodyPr>
            <a:lstStyle/>
            <a:p>
              <a:endParaRPr/>
            </a:p>
          </p:txBody>
        </p:sp>
        <p:sp>
          <p:nvSpPr>
            <p:cNvPr id="8" name="object 8">
              <a:extLst>
                <a:ext uri="{FF2B5EF4-FFF2-40B4-BE49-F238E27FC236}">
                  <a16:creationId xmlns:a16="http://schemas.microsoft.com/office/drawing/2014/main" id="{09642A08-A4F0-40CD-A2C8-BAC0C7D70C63}"/>
                </a:ext>
              </a:extLst>
            </p:cNvPr>
            <p:cNvSpPr/>
            <p:nvPr/>
          </p:nvSpPr>
          <p:spPr>
            <a:xfrm>
              <a:off x="8894591" y="5234162"/>
              <a:ext cx="156844" cy="156844"/>
            </a:xfrm>
            <a:custGeom>
              <a:avLst/>
              <a:gdLst/>
              <a:ahLst/>
              <a:cxnLst/>
              <a:rect l="l" t="t" r="r" b="b"/>
              <a:pathLst>
                <a:path w="156844" h="156845">
                  <a:moveTo>
                    <a:pt x="98493" y="49344"/>
                  </a:moveTo>
                  <a:lnTo>
                    <a:pt x="0" y="147955"/>
                  </a:lnTo>
                  <a:lnTo>
                    <a:pt x="8889" y="156844"/>
                  </a:lnTo>
                  <a:lnTo>
                    <a:pt x="107500" y="58351"/>
                  </a:lnTo>
                  <a:lnTo>
                    <a:pt x="98493" y="49344"/>
                  </a:lnTo>
                  <a:close/>
                </a:path>
                <a:path w="156844" h="156845">
                  <a:moveTo>
                    <a:pt x="143383" y="40386"/>
                  </a:moveTo>
                  <a:lnTo>
                    <a:pt x="107441" y="40386"/>
                  </a:lnTo>
                  <a:lnTo>
                    <a:pt x="116458" y="49402"/>
                  </a:lnTo>
                  <a:lnTo>
                    <a:pt x="107500" y="58351"/>
                  </a:lnTo>
                  <a:lnTo>
                    <a:pt x="129920" y="80772"/>
                  </a:lnTo>
                  <a:lnTo>
                    <a:pt x="143383" y="40386"/>
                  </a:lnTo>
                  <a:close/>
                </a:path>
                <a:path w="156844" h="156845">
                  <a:moveTo>
                    <a:pt x="107441" y="40386"/>
                  </a:moveTo>
                  <a:lnTo>
                    <a:pt x="98493" y="49344"/>
                  </a:lnTo>
                  <a:lnTo>
                    <a:pt x="107500" y="58351"/>
                  </a:lnTo>
                  <a:lnTo>
                    <a:pt x="116458" y="49402"/>
                  </a:lnTo>
                  <a:lnTo>
                    <a:pt x="107441" y="40386"/>
                  </a:lnTo>
                  <a:close/>
                </a:path>
                <a:path w="156844" h="156845">
                  <a:moveTo>
                    <a:pt x="156844" y="0"/>
                  </a:moveTo>
                  <a:lnTo>
                    <a:pt x="76072" y="26924"/>
                  </a:lnTo>
                  <a:lnTo>
                    <a:pt x="98493" y="49344"/>
                  </a:lnTo>
                  <a:lnTo>
                    <a:pt x="107441" y="40386"/>
                  </a:lnTo>
                  <a:lnTo>
                    <a:pt x="143383" y="40386"/>
                  </a:lnTo>
                  <a:lnTo>
                    <a:pt x="156844" y="0"/>
                  </a:lnTo>
                  <a:close/>
                </a:path>
              </a:pathLst>
            </a:custGeom>
            <a:solidFill>
              <a:srgbClr val="000000"/>
            </a:solidFill>
          </p:spPr>
          <p:txBody>
            <a:bodyPr wrap="square" lIns="0" tIns="0" rIns="0" bIns="0" rtlCol="0">
              <a:noAutofit/>
            </a:bodyPr>
            <a:lstStyle/>
            <a:p>
              <a:endParaRPr/>
            </a:p>
          </p:txBody>
        </p:sp>
      </p:grpSp>
      <p:sp>
        <p:nvSpPr>
          <p:cNvPr id="9" name="文本框 8">
            <a:extLst>
              <a:ext uri="{FF2B5EF4-FFF2-40B4-BE49-F238E27FC236}">
                <a16:creationId xmlns:a16="http://schemas.microsoft.com/office/drawing/2014/main" id="{01365A6A-2118-4AB4-982A-9C8C12CA3F4C}"/>
              </a:ext>
            </a:extLst>
          </p:cNvPr>
          <p:cNvSpPr txBox="1"/>
          <p:nvPr/>
        </p:nvSpPr>
        <p:spPr>
          <a:xfrm>
            <a:off x="262359" y="1410166"/>
            <a:ext cx="7929372" cy="5078313"/>
          </a:xfrm>
          <a:prstGeom prst="rect">
            <a:avLst/>
          </a:prstGeom>
          <a:noFill/>
        </p:spPr>
        <p:txBody>
          <a:bodyPr wrap="square" rtlCol="0">
            <a:spAutoFit/>
          </a:bodyPr>
          <a:lstStyle/>
          <a:p>
            <a:pPr>
              <a:spcAft>
                <a:spcPts val="1200"/>
              </a:spcAft>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3. </a:t>
            </a:r>
            <a:r>
              <a:rPr lang="en" altLang="en-US" sz="1400" dirty="0">
                <a:latin typeface="微软雅黑" panose="020B0503020204020204" pitchFamily="34" charset="-122"/>
                <a:ea typeface="微软雅黑" panose="020B0503020204020204" pitchFamily="34" charset="-122"/>
              </a:rPr>
              <a:t>Replace the refrigerant </a:t>
            </a:r>
            <a:r>
              <a:rPr lang="en-US" altLang="en-US" sz="1400" dirty="0">
                <a:latin typeface="微软雅黑" panose="020B0503020204020204" pitchFamily="34" charset="-122"/>
                <a:ea typeface="微软雅黑" panose="020B0503020204020204" pitchFamily="34" charset="-122"/>
              </a:rPr>
              <a:t>cylinder</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en-US" sz="1400" dirty="0">
                <a:latin typeface="微软雅黑" panose="020B0503020204020204" pitchFamily="34" charset="-122"/>
                <a:ea typeface="微软雅黑" panose="020B0503020204020204" pitchFamily="34" charset="-122"/>
              </a:rPr>
              <a:t>During the refrigerant filling operation, if the refrigerant in the refrigerant </a:t>
            </a:r>
            <a:r>
              <a:rPr lang="en-US" altLang="en-US" sz="1400" dirty="0">
                <a:latin typeface="微软雅黑" panose="020B0503020204020204" pitchFamily="34" charset="-122"/>
                <a:ea typeface="微软雅黑" panose="020B0503020204020204" pitchFamily="34" charset="-122"/>
              </a:rPr>
              <a:t>cylinder</a:t>
            </a:r>
            <a:r>
              <a:rPr lang="en" altLang="en-US" sz="1400" dirty="0">
                <a:latin typeface="微软雅黑" panose="020B0503020204020204" pitchFamily="34" charset="-122"/>
                <a:ea typeface="微软雅黑" panose="020B0503020204020204" pitchFamily="34" charset="-122"/>
              </a:rPr>
              <a:t> is used up, you can replace with a new one according to the following method.</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en-US" sz="1400" dirty="0">
                <a:latin typeface="微软雅黑" panose="020B0503020204020204" pitchFamily="34" charset="-122"/>
                <a:ea typeface="微软雅黑" panose="020B0503020204020204" pitchFamily="34" charset="-122"/>
              </a:rPr>
              <a:t>(</a:t>
            </a:r>
            <a:r>
              <a:rPr lang="en" altLang="zh-CN" sz="1400" dirty="0">
                <a:latin typeface="微软雅黑" panose="020B0503020204020204" pitchFamily="34" charset="-122"/>
                <a:ea typeface="微软雅黑" panose="020B0503020204020204" pitchFamily="34" charset="-122"/>
              </a:rPr>
              <a:t>1</a:t>
            </a:r>
            <a:r>
              <a:rPr lang="en" altLang="en-US" sz="1400" dirty="0">
                <a:latin typeface="微软雅黑" panose="020B0503020204020204" pitchFamily="34" charset="-122"/>
                <a:ea typeface="微软雅黑" panose="020B0503020204020204" pitchFamily="34" charset="-122"/>
              </a:rPr>
              <a:t>) Close the high pressure valve and low pressure valve of the manifold pressure gauge;</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en-US" sz="1400" dirty="0">
                <a:latin typeface="微软雅黑" panose="020B0503020204020204" pitchFamily="34" charset="-122"/>
                <a:ea typeface="微软雅黑" panose="020B0503020204020204" pitchFamily="34" charset="-122"/>
              </a:rPr>
              <a:t>(</a:t>
            </a:r>
            <a:r>
              <a:rPr lang="en" altLang="zh-CN" sz="1400" dirty="0">
                <a:latin typeface="微软雅黑" panose="020B0503020204020204" pitchFamily="34" charset="-122"/>
                <a:ea typeface="微软雅黑" panose="020B0503020204020204" pitchFamily="34" charset="-122"/>
              </a:rPr>
              <a:t>2</a:t>
            </a:r>
            <a:r>
              <a:rPr lang="en" altLang="en-US" sz="1400" dirty="0">
                <a:latin typeface="微软雅黑" panose="020B0503020204020204" pitchFamily="34" charset="-122"/>
                <a:ea typeface="微软雅黑" panose="020B0503020204020204" pitchFamily="34" charset="-122"/>
              </a:rPr>
              <a:t>) Raise the sharp needle and disc of the valve for the refrigerant </a:t>
            </a:r>
            <a:r>
              <a:rPr lang="en-US" altLang="en-US" sz="1400" dirty="0">
                <a:latin typeface="微软雅黑" panose="020B0503020204020204" pitchFamily="34" charset="-122"/>
                <a:ea typeface="微软雅黑" panose="020B0503020204020204" pitchFamily="34" charset="-122"/>
              </a:rPr>
              <a:t>cylinder</a:t>
            </a:r>
            <a:r>
              <a:rPr lang="en" altLang="en-US" sz="1400" dirty="0">
                <a:latin typeface="微软雅黑" panose="020B0503020204020204" pitchFamily="34" charset="-122"/>
                <a:ea typeface="微软雅黑" panose="020B0503020204020204" pitchFamily="34" charset="-122"/>
              </a:rPr>
              <a:t>, and remove the empty;</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en-US" sz="1400" dirty="0">
                <a:latin typeface="微软雅黑" panose="020B0503020204020204" pitchFamily="34" charset="-122"/>
                <a:ea typeface="微软雅黑" panose="020B0503020204020204" pitchFamily="34" charset="-122"/>
              </a:rPr>
              <a:t>(</a:t>
            </a:r>
            <a:r>
              <a:rPr lang="en" altLang="zh-CN" sz="1400" dirty="0">
                <a:latin typeface="微软雅黑" panose="020B0503020204020204" pitchFamily="34" charset="-122"/>
                <a:ea typeface="微软雅黑" panose="020B0503020204020204" pitchFamily="34" charset="-122"/>
              </a:rPr>
              <a:t>3</a:t>
            </a:r>
            <a:r>
              <a:rPr lang="en" altLang="en-US" sz="1400" dirty="0">
                <a:latin typeface="微软雅黑" panose="020B0503020204020204" pitchFamily="34" charset="-122"/>
                <a:ea typeface="微软雅黑" panose="020B0503020204020204" pitchFamily="34" charset="-122"/>
              </a:rPr>
              <a:t>) Install the new refrigerant </a:t>
            </a:r>
            <a:r>
              <a:rPr lang="en-US" altLang="en-US" sz="1400" dirty="0">
                <a:latin typeface="微软雅黑" panose="020B0503020204020204" pitchFamily="34" charset="-122"/>
                <a:ea typeface="微软雅黑" panose="020B0503020204020204" pitchFamily="34" charset="-122"/>
              </a:rPr>
              <a:t>cylinder</a:t>
            </a:r>
            <a:r>
              <a:rPr lang="en" altLang="en-US" sz="1400" dirty="0">
                <a:latin typeface="微软雅黑" panose="020B0503020204020204" pitchFamily="34" charset="-122"/>
                <a:ea typeface="微软雅黑" panose="020B0503020204020204" pitchFamily="34" charset="-122"/>
              </a:rPr>
              <a:t> on the valve;</a:t>
            </a:r>
          </a:p>
          <a:p>
            <a:pPr>
              <a:spcAft>
                <a:spcPts val="1200"/>
              </a:spcAft>
            </a:pPr>
            <a:r>
              <a:rPr lang="en" altLang="en-US" sz="1400" dirty="0">
                <a:latin typeface="微软雅黑" panose="020B0503020204020204" pitchFamily="34" charset="-122"/>
                <a:ea typeface="微软雅黑" panose="020B0503020204020204" pitchFamily="34" charset="-122"/>
              </a:rPr>
              <a:t>(</a:t>
            </a:r>
            <a:r>
              <a:rPr lang="en" altLang="zh-CN" sz="1400" dirty="0">
                <a:latin typeface="微软雅黑" panose="020B0503020204020204" pitchFamily="34" charset="-122"/>
                <a:ea typeface="微软雅黑" panose="020B0503020204020204" pitchFamily="34" charset="-122"/>
              </a:rPr>
              <a:t>4</a:t>
            </a:r>
            <a:r>
              <a:rPr lang="en" altLang="en-US" sz="1400" dirty="0">
                <a:latin typeface="微软雅黑" panose="020B0503020204020204" pitchFamily="34" charset="-122"/>
                <a:ea typeface="微软雅黑" panose="020B0503020204020204" pitchFamily="34" charset="-122"/>
              </a:rPr>
              <a:t>) </a:t>
            </a:r>
            <a:r>
              <a:rPr lang="en" altLang="zh-CN" sz="1400" dirty="0">
                <a:latin typeface="微软雅黑" panose="020B0503020204020204" pitchFamily="34" charset="-122"/>
                <a:ea typeface="微软雅黑" panose="020B0503020204020204" pitchFamily="34" charset="-122"/>
              </a:rPr>
              <a:t>• </a:t>
            </a:r>
            <a:r>
              <a:rPr lang="en" altLang="en-US" sz="1400" dirty="0">
                <a:latin typeface="微软雅黑" panose="020B0503020204020204" pitchFamily="34" charset="-122"/>
                <a:ea typeface="微软雅黑" panose="020B0503020204020204" pitchFamily="34" charset="-122"/>
              </a:rPr>
              <a:t>Remove the air in the inflation hose by the following method;</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zh-CN" sz="1400" dirty="0">
                <a:latin typeface="微软雅黑" panose="020B0503020204020204" pitchFamily="34" charset="-122"/>
                <a:ea typeface="微软雅黑" panose="020B0503020204020204" pitchFamily="34" charset="-122"/>
              </a:rPr>
              <a:t>     • </a:t>
            </a:r>
            <a:r>
              <a:rPr lang="en" altLang="en-US" sz="1400" dirty="0">
                <a:latin typeface="微软雅黑" panose="020B0503020204020204" pitchFamily="34" charset="-122"/>
                <a:ea typeface="微软雅黑" panose="020B0503020204020204" pitchFamily="34" charset="-122"/>
              </a:rPr>
              <a:t>Tighten the valve of the refrigerant </a:t>
            </a:r>
            <a:r>
              <a:rPr lang="en-US" altLang="en-US" sz="1400" dirty="0">
                <a:latin typeface="微软雅黑" panose="020B0503020204020204" pitchFamily="34" charset="-122"/>
                <a:ea typeface="微软雅黑" panose="020B0503020204020204" pitchFamily="34" charset="-122"/>
              </a:rPr>
              <a:t>cylinder</a:t>
            </a:r>
            <a:r>
              <a:rPr lang="en" altLang="en-US" sz="1400" dirty="0">
                <a:latin typeface="微软雅黑" panose="020B0503020204020204" pitchFamily="34" charset="-122"/>
                <a:ea typeface="微软雅黑" panose="020B0503020204020204" pitchFamily="34" charset="-122"/>
              </a:rPr>
              <a:t> first and loosen it a little;</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zh-CN" sz="1400" dirty="0">
                <a:latin typeface="微软雅黑" panose="020B0503020204020204" pitchFamily="34" charset="-122"/>
                <a:ea typeface="微软雅黑" panose="020B0503020204020204" pitchFamily="34" charset="-122"/>
              </a:rPr>
              <a:t>     • </a:t>
            </a:r>
            <a:r>
              <a:rPr lang="en" altLang="en-US" sz="1400" dirty="0">
                <a:latin typeface="微软雅黑" panose="020B0503020204020204" pitchFamily="34" charset="-122"/>
                <a:ea typeface="微软雅黑" panose="020B0503020204020204" pitchFamily="34" charset="-122"/>
              </a:rPr>
              <a:t>Open the manifold pressure gauge low pressure valve a little;</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zh-CN" sz="1400" dirty="0">
                <a:latin typeface="微软雅黑" panose="020B0503020204020204" pitchFamily="34" charset="-122"/>
                <a:ea typeface="微软雅黑" panose="020B0503020204020204" pitchFamily="34" charset="-122"/>
              </a:rPr>
              <a:t>     • </a:t>
            </a:r>
            <a:r>
              <a:rPr lang="en" altLang="en-US" sz="1400" dirty="0">
                <a:latin typeface="微软雅黑" panose="020B0503020204020204" pitchFamily="34" charset="-122"/>
                <a:ea typeface="微软雅黑" panose="020B0503020204020204" pitchFamily="34" charset="-122"/>
              </a:rPr>
              <a:t>Press the bleed valve, at the same time the refrigerant leaks out and closes      immediately</a:t>
            </a:r>
            <a:r>
              <a:rPr lang="en" altLang="zh-CN" sz="1400" dirty="0">
                <a:latin typeface="微软雅黑" panose="020B0503020204020204" pitchFamily="34" charset="-122"/>
                <a:ea typeface="微软雅黑" panose="020B0503020204020204" pitchFamily="34" charset="-122"/>
              </a:rPr>
              <a:t> v</a:t>
            </a:r>
            <a:r>
              <a:rPr lang="en" altLang="en-US" sz="1400" dirty="0">
                <a:latin typeface="微软雅黑" panose="020B0503020204020204" pitchFamily="34" charset="-122"/>
                <a:ea typeface="微软雅黑" panose="020B0503020204020204" pitchFamily="34" charset="-122"/>
              </a:rPr>
              <a:t>alves and manifold pressure gauge low pressure valves for refrigerant   </a:t>
            </a:r>
            <a:r>
              <a:rPr lang="en-US" altLang="en-US" sz="1400" dirty="0">
                <a:latin typeface="微软雅黑" panose="020B0503020204020204" pitchFamily="34" charset="-122"/>
                <a:ea typeface="微软雅黑" panose="020B0503020204020204" pitchFamily="34" charset="-122"/>
              </a:rPr>
              <a:t>cylinder.</a:t>
            </a:r>
          </a:p>
          <a:p>
            <a:pPr>
              <a:spcAft>
                <a:spcPts val="1200"/>
              </a:spcAft>
            </a:pPr>
            <a:r>
              <a:rPr lang="en" altLang="en-US" sz="1400" dirty="0">
                <a:latin typeface="微软雅黑" panose="020B0503020204020204" pitchFamily="34" charset="-122"/>
                <a:ea typeface="微软雅黑" panose="020B0503020204020204" pitchFamily="34" charset="-122"/>
              </a:rPr>
              <a:t>Note: It is strictly forbidden to directly press the release valve by hand to prevent frostbite.</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en-US" sz="1400" dirty="0">
                <a:latin typeface="微软雅黑" panose="020B0503020204020204" pitchFamily="34" charset="-122"/>
                <a:ea typeface="微软雅黑" panose="020B0503020204020204" pitchFamily="34" charset="-122"/>
              </a:rPr>
              <a:t>(</a:t>
            </a:r>
            <a:r>
              <a:rPr lang="en" altLang="zh-CN" sz="1400" dirty="0">
                <a:latin typeface="微软雅黑" panose="020B0503020204020204" pitchFamily="34" charset="-122"/>
                <a:ea typeface="微软雅黑" panose="020B0503020204020204" pitchFamily="34" charset="-122"/>
              </a:rPr>
              <a:t>5</a:t>
            </a:r>
            <a:r>
              <a:rPr lang="en" altLang="en-US" sz="1400" dirty="0">
                <a:latin typeface="微软雅黑" panose="020B0503020204020204" pitchFamily="34" charset="-122"/>
                <a:ea typeface="微软雅黑" panose="020B0503020204020204" pitchFamily="34" charset="-122"/>
              </a:rPr>
              <a:t>) Rotate the handle of the refrigerant </a:t>
            </a:r>
            <a:r>
              <a:rPr lang="en-US" altLang="en-US" sz="1400" dirty="0">
                <a:latin typeface="微软雅黑" panose="020B0503020204020204" pitchFamily="34" charset="-122"/>
                <a:ea typeface="微软雅黑" panose="020B0503020204020204" pitchFamily="34" charset="-122"/>
              </a:rPr>
              <a:t>cylinder</a:t>
            </a:r>
            <a:r>
              <a:rPr lang="en" altLang="en-US" sz="1400" dirty="0">
                <a:latin typeface="微软雅黑" panose="020B0503020204020204" pitchFamily="34" charset="-122"/>
                <a:ea typeface="微软雅黑" panose="020B0503020204020204" pitchFamily="34" charset="-122"/>
              </a:rPr>
              <a:t> valve to pierce the refrigerant </a:t>
            </a:r>
            <a:r>
              <a:rPr lang="en-US" altLang="en-US" sz="1400" dirty="0">
                <a:latin typeface="微软雅黑" panose="020B0503020204020204" pitchFamily="34" charset="-122"/>
                <a:ea typeface="微软雅黑" panose="020B0503020204020204" pitchFamily="34" charset="-122"/>
              </a:rPr>
              <a:t>cylinder</a:t>
            </a:r>
            <a:r>
              <a:rPr lang="en" altLang="en-US" sz="1400" dirty="0">
                <a:latin typeface="微软雅黑" panose="020B0503020204020204" pitchFamily="34" charset="-122"/>
                <a:ea typeface="微软雅黑" panose="020B0503020204020204" pitchFamily="34" charset="-122"/>
              </a:rPr>
              <a:t> and continue the filling operation.</a:t>
            </a:r>
            <a:endParaRPr lang="en-US" altLang="zh-CN" sz="1400" dirty="0">
              <a:latin typeface="微软雅黑" panose="020B0503020204020204" pitchFamily="34" charset="-122"/>
              <a:ea typeface="微软雅黑" panose="020B0503020204020204" pitchFamily="34" charset="-122"/>
            </a:endParaRPr>
          </a:p>
        </p:txBody>
      </p:sp>
      <p:sp>
        <p:nvSpPr>
          <p:cNvPr id="10" name="TextBox 8">
            <a:extLst>
              <a:ext uri="{FF2B5EF4-FFF2-40B4-BE49-F238E27FC236}">
                <a16:creationId xmlns:a16="http://schemas.microsoft.com/office/drawing/2014/main" id="{B6536782-2C27-49BB-9E7D-BE6BB21D0927}"/>
              </a:ext>
            </a:extLst>
          </p:cNvPr>
          <p:cNvSpPr txBox="1"/>
          <p:nvPr/>
        </p:nvSpPr>
        <p:spPr>
          <a:xfrm>
            <a:off x="10883001" y="1602486"/>
            <a:ext cx="679259" cy="169277"/>
          </a:xfrm>
          <a:prstGeom prst="rect">
            <a:avLst/>
          </a:prstGeom>
          <a:solidFill>
            <a:schemeClr val="bg1"/>
          </a:solidFill>
        </p:spPr>
        <p:txBody>
          <a:bodyPr wrap="square" rtlCol="0">
            <a:spAutoFit/>
          </a:bodyPr>
          <a:lstStyle/>
          <a:p>
            <a:r>
              <a:rPr lang="de-DE" sz="500" dirty="0"/>
              <a:t>Hand wheel</a:t>
            </a:r>
          </a:p>
        </p:txBody>
      </p:sp>
      <p:sp>
        <p:nvSpPr>
          <p:cNvPr id="11" name="TextBox 9">
            <a:extLst>
              <a:ext uri="{FF2B5EF4-FFF2-40B4-BE49-F238E27FC236}">
                <a16:creationId xmlns:a16="http://schemas.microsoft.com/office/drawing/2014/main" id="{F1E92A50-2F15-4E46-BF21-6562C09FDB82}"/>
              </a:ext>
            </a:extLst>
          </p:cNvPr>
          <p:cNvSpPr txBox="1"/>
          <p:nvPr/>
        </p:nvSpPr>
        <p:spPr>
          <a:xfrm>
            <a:off x="8543173" y="2243233"/>
            <a:ext cx="898675" cy="184666"/>
          </a:xfrm>
          <a:prstGeom prst="rect">
            <a:avLst/>
          </a:prstGeom>
          <a:solidFill>
            <a:schemeClr val="bg1"/>
          </a:solidFill>
        </p:spPr>
        <p:txBody>
          <a:bodyPr wrap="square" rtlCol="0">
            <a:spAutoFit/>
          </a:bodyPr>
          <a:lstStyle/>
          <a:p>
            <a:r>
              <a:rPr lang="de-DE" altLang="zh-CN" sz="600" dirty="0"/>
              <a:t>Inflation hose port</a:t>
            </a:r>
            <a:endParaRPr lang="de-DE" sz="600" dirty="0"/>
          </a:p>
        </p:txBody>
      </p:sp>
      <p:sp>
        <p:nvSpPr>
          <p:cNvPr id="13" name="TextBox 11">
            <a:extLst>
              <a:ext uri="{FF2B5EF4-FFF2-40B4-BE49-F238E27FC236}">
                <a16:creationId xmlns:a16="http://schemas.microsoft.com/office/drawing/2014/main" id="{A58851DD-99DE-4F84-8E2F-BCE09FADD8DC}"/>
              </a:ext>
            </a:extLst>
          </p:cNvPr>
          <p:cNvSpPr txBox="1"/>
          <p:nvPr/>
        </p:nvSpPr>
        <p:spPr>
          <a:xfrm>
            <a:off x="8540170" y="3409845"/>
            <a:ext cx="679259" cy="184666"/>
          </a:xfrm>
          <a:prstGeom prst="rect">
            <a:avLst/>
          </a:prstGeom>
          <a:solidFill>
            <a:schemeClr val="bg1"/>
          </a:solidFill>
        </p:spPr>
        <p:txBody>
          <a:bodyPr wrap="square" rtlCol="0">
            <a:spAutoFit/>
          </a:bodyPr>
          <a:lstStyle/>
          <a:p>
            <a:r>
              <a:rPr lang="de-DE" altLang="zh-CN" sz="600" dirty="0"/>
              <a:t>Round disk </a:t>
            </a:r>
            <a:endParaRPr lang="de-DE" sz="600" dirty="0"/>
          </a:p>
        </p:txBody>
      </p:sp>
      <p:sp>
        <p:nvSpPr>
          <p:cNvPr id="14" name="TextBox 13">
            <a:extLst>
              <a:ext uri="{FF2B5EF4-FFF2-40B4-BE49-F238E27FC236}">
                <a16:creationId xmlns:a16="http://schemas.microsoft.com/office/drawing/2014/main" id="{1793C2CA-E04D-4D2E-B936-F9FCB22B4653}"/>
              </a:ext>
            </a:extLst>
          </p:cNvPr>
          <p:cNvSpPr txBox="1"/>
          <p:nvPr/>
        </p:nvSpPr>
        <p:spPr>
          <a:xfrm>
            <a:off x="8513265" y="5439808"/>
            <a:ext cx="782220" cy="276999"/>
          </a:xfrm>
          <a:prstGeom prst="rect">
            <a:avLst/>
          </a:prstGeom>
          <a:solidFill>
            <a:schemeClr val="bg1"/>
          </a:solidFill>
        </p:spPr>
        <p:txBody>
          <a:bodyPr wrap="square" rtlCol="0">
            <a:spAutoFit/>
          </a:bodyPr>
          <a:lstStyle/>
          <a:p>
            <a:r>
              <a:rPr lang="de-DE" sz="600" dirty="0"/>
              <a:t>Low pressure valve</a:t>
            </a:r>
          </a:p>
        </p:txBody>
      </p:sp>
      <p:sp>
        <p:nvSpPr>
          <p:cNvPr id="15" name="TextBox 17">
            <a:extLst>
              <a:ext uri="{FF2B5EF4-FFF2-40B4-BE49-F238E27FC236}">
                <a16:creationId xmlns:a16="http://schemas.microsoft.com/office/drawing/2014/main" id="{FDF47130-8258-4C97-97B6-6E881A07F9EB}"/>
              </a:ext>
            </a:extLst>
          </p:cNvPr>
          <p:cNvSpPr txBox="1"/>
          <p:nvPr/>
        </p:nvSpPr>
        <p:spPr>
          <a:xfrm>
            <a:off x="10387056" y="3011042"/>
            <a:ext cx="679259" cy="184666"/>
          </a:xfrm>
          <a:prstGeom prst="rect">
            <a:avLst/>
          </a:prstGeom>
          <a:solidFill>
            <a:schemeClr val="bg1"/>
          </a:solidFill>
        </p:spPr>
        <p:txBody>
          <a:bodyPr wrap="square" rtlCol="0">
            <a:spAutoFit/>
          </a:bodyPr>
          <a:lstStyle/>
          <a:p>
            <a:r>
              <a:rPr lang="de-DE" altLang="zh-CN" sz="600" dirty="0"/>
              <a:t>Needle valve </a:t>
            </a:r>
            <a:endParaRPr lang="de-DE" sz="600" dirty="0"/>
          </a:p>
        </p:txBody>
      </p:sp>
      <p:graphicFrame>
        <p:nvGraphicFramePr>
          <p:cNvPr id="16" name="Table 18">
            <a:extLst>
              <a:ext uri="{FF2B5EF4-FFF2-40B4-BE49-F238E27FC236}">
                <a16:creationId xmlns:a16="http://schemas.microsoft.com/office/drawing/2014/main" id="{74D9D136-D436-41D8-82DF-F0531E497022}"/>
              </a:ext>
            </a:extLst>
          </p:cNvPr>
          <p:cNvGraphicFramePr>
            <a:graphicFrameLocks noGrp="1"/>
          </p:cNvGraphicFramePr>
          <p:nvPr>
            <p:extLst>
              <p:ext uri="{D42A27DB-BD31-4B8C-83A1-F6EECF244321}">
                <p14:modId xmlns:p14="http://schemas.microsoft.com/office/powerpoint/2010/main" val="3048621518"/>
              </p:ext>
            </p:extLst>
          </p:nvPr>
        </p:nvGraphicFramePr>
        <p:xfrm>
          <a:off x="9083193" y="4057045"/>
          <a:ext cx="860033" cy="457200"/>
        </p:xfrm>
        <a:graphic>
          <a:graphicData uri="http://schemas.openxmlformats.org/drawingml/2006/table">
            <a:tbl>
              <a:tblPr>
                <a:tableStyleId>{5C22544A-7EE6-4342-B048-85BDC9FD1C3A}</a:tableStyleId>
              </a:tblPr>
              <a:tblGrid>
                <a:gridCol w="434172">
                  <a:extLst>
                    <a:ext uri="{9D8B030D-6E8A-4147-A177-3AD203B41FA5}">
                      <a16:colId xmlns:a16="http://schemas.microsoft.com/office/drawing/2014/main" val="3854181205"/>
                    </a:ext>
                  </a:extLst>
                </a:gridCol>
                <a:gridCol w="425861">
                  <a:extLst>
                    <a:ext uri="{9D8B030D-6E8A-4147-A177-3AD203B41FA5}">
                      <a16:colId xmlns:a16="http://schemas.microsoft.com/office/drawing/2014/main" val="272579757"/>
                    </a:ext>
                  </a:extLst>
                </a:gridCol>
              </a:tblGrid>
              <a:tr h="171093">
                <a:tc>
                  <a:txBody>
                    <a:bodyPr/>
                    <a:lstStyle/>
                    <a:p>
                      <a:pPr algn="ctr"/>
                      <a:r>
                        <a:rPr lang="de-DE" sz="600" dirty="0"/>
                        <a:t>LO</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600" dirty="0"/>
                        <a:t>HI</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53456475"/>
                  </a:ext>
                </a:extLst>
              </a:tr>
              <a:tr h="206615">
                <a:tc>
                  <a:txBody>
                    <a:bodyPr/>
                    <a:lstStyle/>
                    <a:p>
                      <a:pPr algn="ctr"/>
                      <a:r>
                        <a:rPr lang="de-DE" altLang="zh-CN" sz="600" dirty="0"/>
                        <a:t>Slightly</a:t>
                      </a:r>
                      <a:r>
                        <a:rPr lang="de-DE" altLang="zh-CN" sz="600" baseline="0" dirty="0"/>
                        <a:t> </a:t>
                      </a:r>
                      <a:r>
                        <a:rPr lang="de-DE" altLang="zh-CN" sz="600" dirty="0"/>
                        <a:t>open</a:t>
                      </a:r>
                      <a:endParaRPr lang="de-DE" sz="600" dirty="0"/>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de-DE" sz="600" dirty="0"/>
                        <a:t>closed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72729109"/>
                  </a:ext>
                </a:extLst>
              </a:tr>
            </a:tbl>
          </a:graphicData>
        </a:graphic>
      </p:graphicFrame>
      <p:sp>
        <p:nvSpPr>
          <p:cNvPr id="17" name="TextBox 20">
            <a:extLst>
              <a:ext uri="{FF2B5EF4-FFF2-40B4-BE49-F238E27FC236}">
                <a16:creationId xmlns:a16="http://schemas.microsoft.com/office/drawing/2014/main" id="{3EEB4BC5-517D-45C9-BC67-430F0517303D}"/>
              </a:ext>
            </a:extLst>
          </p:cNvPr>
          <p:cNvSpPr txBox="1"/>
          <p:nvPr/>
        </p:nvSpPr>
        <p:spPr>
          <a:xfrm>
            <a:off x="10091655" y="4264511"/>
            <a:ext cx="1470605" cy="707886"/>
          </a:xfrm>
          <a:prstGeom prst="rect">
            <a:avLst/>
          </a:prstGeom>
          <a:solidFill>
            <a:schemeClr val="bg1"/>
          </a:solidFill>
        </p:spPr>
        <p:txBody>
          <a:bodyPr wrap="square" rtlCol="0">
            <a:spAutoFit/>
          </a:bodyPr>
          <a:lstStyle/>
          <a:p>
            <a:r>
              <a:rPr lang="de-DE" sz="800" dirty="0"/>
              <a:t>When hearing „Sss“ sound and the refrigerant releases, close the low pressure valve immediately</a:t>
            </a:r>
          </a:p>
        </p:txBody>
      </p:sp>
      <p:sp>
        <p:nvSpPr>
          <p:cNvPr id="18" name="TextBox 21">
            <a:extLst>
              <a:ext uri="{FF2B5EF4-FFF2-40B4-BE49-F238E27FC236}">
                <a16:creationId xmlns:a16="http://schemas.microsoft.com/office/drawing/2014/main" id="{0CB48EE1-FD9F-4020-83D0-D9DE68953BA5}"/>
              </a:ext>
            </a:extLst>
          </p:cNvPr>
          <p:cNvSpPr txBox="1"/>
          <p:nvPr/>
        </p:nvSpPr>
        <p:spPr>
          <a:xfrm>
            <a:off x="11128479" y="6295125"/>
            <a:ext cx="782220" cy="276999"/>
          </a:xfrm>
          <a:prstGeom prst="rect">
            <a:avLst/>
          </a:prstGeom>
          <a:solidFill>
            <a:schemeClr val="bg1"/>
          </a:solidFill>
        </p:spPr>
        <p:txBody>
          <a:bodyPr wrap="square" rtlCol="0">
            <a:spAutoFit/>
          </a:bodyPr>
          <a:lstStyle/>
          <a:p>
            <a:r>
              <a:rPr lang="de-DE" sz="600" dirty="0"/>
              <a:t>Refrigerant cylinder</a:t>
            </a:r>
          </a:p>
        </p:txBody>
      </p:sp>
      <p:sp>
        <p:nvSpPr>
          <p:cNvPr id="19" name="TextBox 22">
            <a:extLst>
              <a:ext uri="{FF2B5EF4-FFF2-40B4-BE49-F238E27FC236}">
                <a16:creationId xmlns:a16="http://schemas.microsoft.com/office/drawing/2014/main" id="{1808EF23-8361-4473-B6EB-B23BA68B0A61}"/>
              </a:ext>
            </a:extLst>
          </p:cNvPr>
          <p:cNvSpPr txBox="1"/>
          <p:nvPr/>
        </p:nvSpPr>
        <p:spPr>
          <a:xfrm>
            <a:off x="11003858" y="3612790"/>
            <a:ext cx="782220" cy="276999"/>
          </a:xfrm>
          <a:prstGeom prst="rect">
            <a:avLst/>
          </a:prstGeom>
          <a:solidFill>
            <a:schemeClr val="bg1"/>
          </a:solidFill>
        </p:spPr>
        <p:txBody>
          <a:bodyPr wrap="square" rtlCol="0">
            <a:spAutoFit/>
          </a:bodyPr>
          <a:lstStyle/>
          <a:p>
            <a:r>
              <a:rPr lang="de-DE" sz="600" dirty="0"/>
              <a:t>Refrigerant cylinder</a:t>
            </a:r>
          </a:p>
        </p:txBody>
      </p:sp>
      <p:sp>
        <p:nvSpPr>
          <p:cNvPr id="20" name="TextBox 23">
            <a:extLst>
              <a:ext uri="{FF2B5EF4-FFF2-40B4-BE49-F238E27FC236}">
                <a16:creationId xmlns:a16="http://schemas.microsoft.com/office/drawing/2014/main" id="{FF063D07-E6BE-416E-B22D-0FE5F2BFDEF0}"/>
              </a:ext>
            </a:extLst>
          </p:cNvPr>
          <p:cNvSpPr txBox="1"/>
          <p:nvPr/>
        </p:nvSpPr>
        <p:spPr>
          <a:xfrm>
            <a:off x="10387056" y="5420755"/>
            <a:ext cx="1218364" cy="184666"/>
          </a:xfrm>
          <a:prstGeom prst="rect">
            <a:avLst/>
          </a:prstGeom>
          <a:solidFill>
            <a:schemeClr val="bg1"/>
          </a:solidFill>
        </p:spPr>
        <p:txBody>
          <a:bodyPr wrap="square" rtlCol="0">
            <a:spAutoFit/>
          </a:bodyPr>
          <a:lstStyle/>
          <a:p>
            <a:r>
              <a:rPr lang="de-DE" sz="600" dirty="0"/>
              <a:t>Cylinder valve slightly open</a:t>
            </a:r>
          </a:p>
        </p:txBody>
      </p:sp>
      <p:sp>
        <p:nvSpPr>
          <p:cNvPr id="21" name="TextBox 24">
            <a:extLst>
              <a:ext uri="{FF2B5EF4-FFF2-40B4-BE49-F238E27FC236}">
                <a16:creationId xmlns:a16="http://schemas.microsoft.com/office/drawing/2014/main" id="{A4BB24DC-1F50-426A-9C3B-8CA9DB01C97C}"/>
              </a:ext>
            </a:extLst>
          </p:cNvPr>
          <p:cNvSpPr txBox="1"/>
          <p:nvPr/>
        </p:nvSpPr>
        <p:spPr>
          <a:xfrm>
            <a:off x="8819269" y="6190965"/>
            <a:ext cx="396531" cy="184666"/>
          </a:xfrm>
          <a:prstGeom prst="rect">
            <a:avLst/>
          </a:prstGeom>
          <a:solidFill>
            <a:schemeClr val="bg1"/>
          </a:solidFill>
        </p:spPr>
        <p:txBody>
          <a:bodyPr wrap="square" rtlCol="0">
            <a:spAutoFit/>
          </a:bodyPr>
          <a:lstStyle/>
          <a:p>
            <a:r>
              <a:rPr lang="de-DE" sz="600" dirty="0"/>
              <a:t>blue</a:t>
            </a:r>
          </a:p>
        </p:txBody>
      </p:sp>
      <p:sp>
        <p:nvSpPr>
          <p:cNvPr id="22" name="TextBox 25">
            <a:extLst>
              <a:ext uri="{FF2B5EF4-FFF2-40B4-BE49-F238E27FC236}">
                <a16:creationId xmlns:a16="http://schemas.microsoft.com/office/drawing/2014/main" id="{E6365B44-4DF3-4670-8992-C365F9F32C8C}"/>
              </a:ext>
            </a:extLst>
          </p:cNvPr>
          <p:cNvSpPr txBox="1"/>
          <p:nvPr/>
        </p:nvSpPr>
        <p:spPr>
          <a:xfrm>
            <a:off x="9516798" y="6411712"/>
            <a:ext cx="328159" cy="169277"/>
          </a:xfrm>
          <a:prstGeom prst="rect">
            <a:avLst/>
          </a:prstGeom>
          <a:solidFill>
            <a:schemeClr val="bg1"/>
          </a:solidFill>
        </p:spPr>
        <p:txBody>
          <a:bodyPr wrap="square" rtlCol="0">
            <a:spAutoFit/>
          </a:bodyPr>
          <a:lstStyle/>
          <a:p>
            <a:r>
              <a:rPr lang="de-DE" sz="500" dirty="0"/>
              <a:t>red</a:t>
            </a:r>
          </a:p>
        </p:txBody>
      </p:sp>
      <p:sp>
        <p:nvSpPr>
          <p:cNvPr id="23" name="TextBox 26">
            <a:extLst>
              <a:ext uri="{FF2B5EF4-FFF2-40B4-BE49-F238E27FC236}">
                <a16:creationId xmlns:a16="http://schemas.microsoft.com/office/drawing/2014/main" id="{EF141F38-9255-4633-93CD-4802347C3514}"/>
              </a:ext>
            </a:extLst>
          </p:cNvPr>
          <p:cNvSpPr txBox="1"/>
          <p:nvPr/>
        </p:nvSpPr>
        <p:spPr>
          <a:xfrm>
            <a:off x="9751447" y="6013429"/>
            <a:ext cx="442431" cy="184666"/>
          </a:xfrm>
          <a:prstGeom prst="rect">
            <a:avLst/>
          </a:prstGeom>
          <a:solidFill>
            <a:schemeClr val="bg1"/>
          </a:solidFill>
        </p:spPr>
        <p:txBody>
          <a:bodyPr wrap="square" rtlCol="0">
            <a:spAutoFit/>
          </a:bodyPr>
          <a:lstStyle/>
          <a:p>
            <a:r>
              <a:rPr lang="de-DE" sz="600" dirty="0"/>
              <a:t>green</a:t>
            </a:r>
          </a:p>
        </p:txBody>
      </p:sp>
      <p:sp>
        <p:nvSpPr>
          <p:cNvPr id="24" name="TextBox 27">
            <a:extLst>
              <a:ext uri="{FF2B5EF4-FFF2-40B4-BE49-F238E27FC236}">
                <a16:creationId xmlns:a16="http://schemas.microsoft.com/office/drawing/2014/main" id="{968A0BCB-FA86-4D37-9143-89C762CD4FF9}"/>
              </a:ext>
            </a:extLst>
          </p:cNvPr>
          <p:cNvSpPr txBox="1"/>
          <p:nvPr/>
        </p:nvSpPr>
        <p:spPr>
          <a:xfrm>
            <a:off x="8805655" y="6642370"/>
            <a:ext cx="1272386" cy="184666"/>
          </a:xfrm>
          <a:prstGeom prst="rect">
            <a:avLst/>
          </a:prstGeom>
          <a:solidFill>
            <a:schemeClr val="bg1"/>
          </a:solidFill>
        </p:spPr>
        <p:txBody>
          <a:bodyPr wrap="square" rtlCol="0">
            <a:spAutoFit/>
          </a:bodyPr>
          <a:lstStyle/>
          <a:p>
            <a:r>
              <a:rPr lang="de-DE" sz="600" dirty="0"/>
              <a:t>Connect to compressor</a:t>
            </a:r>
          </a:p>
        </p:txBody>
      </p:sp>
      <p:sp>
        <p:nvSpPr>
          <p:cNvPr id="25" name="TextBox 28">
            <a:extLst>
              <a:ext uri="{FF2B5EF4-FFF2-40B4-BE49-F238E27FC236}">
                <a16:creationId xmlns:a16="http://schemas.microsoft.com/office/drawing/2014/main" id="{E9948106-184A-4B85-AD9C-36A5B95CF304}"/>
              </a:ext>
            </a:extLst>
          </p:cNvPr>
          <p:cNvSpPr txBox="1"/>
          <p:nvPr/>
        </p:nvSpPr>
        <p:spPr>
          <a:xfrm>
            <a:off x="11128479" y="3056278"/>
            <a:ext cx="782220" cy="184666"/>
          </a:xfrm>
          <a:prstGeom prst="rect">
            <a:avLst/>
          </a:prstGeom>
          <a:solidFill>
            <a:schemeClr val="bg1"/>
          </a:solidFill>
        </p:spPr>
        <p:txBody>
          <a:bodyPr wrap="square" rtlCol="0">
            <a:spAutoFit/>
          </a:bodyPr>
          <a:lstStyle/>
          <a:p>
            <a:r>
              <a:rPr lang="de-DE" sz="600" dirty="0"/>
              <a:t>gasket</a:t>
            </a:r>
          </a:p>
        </p:txBody>
      </p:sp>
      <p:sp>
        <p:nvSpPr>
          <p:cNvPr id="26" name="文本框 3">
            <a:extLst>
              <a:ext uri="{FF2B5EF4-FFF2-40B4-BE49-F238E27FC236}">
                <a16:creationId xmlns:a16="http://schemas.microsoft.com/office/drawing/2014/main" id="{D536DD87-E1C6-486F-A25D-2700552B91D6}"/>
              </a:ext>
            </a:extLst>
          </p:cNvPr>
          <p:cNvSpPr txBox="1"/>
          <p:nvPr/>
        </p:nvSpPr>
        <p:spPr>
          <a:xfrm>
            <a:off x="402075" y="619958"/>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Refrigerant charging operation 4</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295343176"/>
      </p:ext>
    </p:extLst>
  </p:cSld>
  <p:clrMapOvr>
    <a:masterClrMapping/>
  </p:clrMapOvr>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7">
            <a:extLst>
              <a:ext uri="{FF2B5EF4-FFF2-40B4-BE49-F238E27FC236}">
                <a16:creationId xmlns:a16="http://schemas.microsoft.com/office/drawing/2014/main" id="{C3C1589E-2ED7-40B1-9365-60AEC9AC0659}"/>
              </a:ext>
            </a:extLst>
          </p:cNvPr>
          <p:cNvSpPr/>
          <p:nvPr/>
        </p:nvSpPr>
        <p:spPr>
          <a:xfrm>
            <a:off x="6393506" y="1789288"/>
            <a:ext cx="5355364" cy="4387367"/>
          </a:xfrm>
          <a:prstGeom prst="rect">
            <a:avLst/>
          </a:prstGeom>
          <a:blipFill>
            <a:blip r:embed="rId2" cstate="print"/>
            <a:stretch>
              <a:fillRect/>
            </a:stretch>
          </a:blipFill>
          <a:ln>
            <a:solidFill>
              <a:schemeClr val="tx1"/>
            </a:solidFill>
          </a:ln>
        </p:spPr>
        <p:txBody>
          <a:bodyPr wrap="square" lIns="0" tIns="0" rIns="0" bIns="0" rtlCol="0">
            <a:noAutofit/>
          </a:bodyPr>
          <a:lstStyle/>
          <a:p>
            <a:endParaRPr/>
          </a:p>
        </p:txBody>
      </p:sp>
      <p:sp>
        <p:nvSpPr>
          <p:cNvPr id="6" name="文本框 5">
            <a:extLst>
              <a:ext uri="{FF2B5EF4-FFF2-40B4-BE49-F238E27FC236}">
                <a16:creationId xmlns:a16="http://schemas.microsoft.com/office/drawing/2014/main" id="{F4B7863C-0A02-4566-BAD3-7AB1CACE1E28}"/>
              </a:ext>
            </a:extLst>
          </p:cNvPr>
          <p:cNvSpPr txBox="1"/>
          <p:nvPr/>
        </p:nvSpPr>
        <p:spPr>
          <a:xfrm>
            <a:off x="314756" y="1473397"/>
            <a:ext cx="5864526" cy="2954655"/>
          </a:xfrm>
          <a:prstGeom prst="rect">
            <a:avLst/>
          </a:prstGeom>
          <a:noFill/>
        </p:spPr>
        <p:txBody>
          <a:bodyPr wrap="square" rtlCol="0">
            <a:spAutoFit/>
          </a:bodyPr>
          <a:lstStyle/>
          <a:p>
            <a:pPr>
              <a:spcAft>
                <a:spcPts val="1200"/>
              </a:spcAft>
            </a:pPr>
            <a:r>
              <a:rPr lang="en" altLang="en-US" sz="1400" dirty="0">
                <a:latin typeface="微软雅黑" panose="020B0503020204020204" pitchFamily="34" charset="-122"/>
                <a:ea typeface="微软雅黑" panose="020B0503020204020204" pitchFamily="34" charset="-122"/>
              </a:rPr>
              <a:t>The following method will introduce the use of manifold pressure gauge to detect the fault of the system.</a:t>
            </a:r>
            <a:endParaRPr lang="en-US" altLang="en-US" sz="1400" dirty="0">
              <a:latin typeface="微软雅黑" panose="020B0503020204020204" pitchFamily="34" charset="-122"/>
              <a:ea typeface="微软雅黑" panose="020B0503020204020204" pitchFamily="34" charset="-122"/>
            </a:endParaRPr>
          </a:p>
          <a:p>
            <a:pPr>
              <a:spcAft>
                <a:spcPts val="1200"/>
              </a:spcAft>
            </a:pPr>
            <a:r>
              <a:rPr lang="en" altLang="en-US" sz="1400" dirty="0">
                <a:latin typeface="微软雅黑" panose="020B0503020204020204" pitchFamily="34" charset="-122"/>
                <a:ea typeface="微软雅黑" panose="020B0503020204020204" pitchFamily="34" charset="-122"/>
              </a:rPr>
              <a:t>After the engine is warmed up,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read the pressure value of the manifold pressure gauge under the following specific conditions.</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a</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The temperature at the air inlet is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30-35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degrees Celsius;</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b) </a:t>
            </a:r>
            <a:r>
              <a:rPr lang="en" altLang="en-US" sz="1400"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rPr>
              <a:t>The engine ??? </a:t>
            </a:r>
            <a:endParaRPr lang="en-US" altLang="zh-CN" sz="1400" dirty="0">
              <a:solidFill>
                <a:srgbClr val="FFC000"/>
              </a:solidFill>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c</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 The fan speed is set to a high level;</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en" altLang="en-US" sz="1400" dirty="0">
                <a:latin typeface="微软雅黑" panose="020B0503020204020204" pitchFamily="34" charset="-122"/>
                <a:ea typeface="微软雅黑" panose="020B0503020204020204" pitchFamily="34" charset="-122"/>
              </a:rPr>
              <a:t>(</a:t>
            </a:r>
            <a:r>
              <a:rPr lang="en" altLang="zh-CN" sz="1400" dirty="0">
                <a:latin typeface="微软雅黑" panose="020B0503020204020204" pitchFamily="34" charset="-122"/>
                <a:ea typeface="微软雅黑" panose="020B0503020204020204" pitchFamily="34" charset="-122"/>
              </a:rPr>
              <a:t>d</a:t>
            </a:r>
            <a:r>
              <a:rPr lang="en" altLang="en-US" sz="1400" dirty="0">
                <a:latin typeface="微软雅黑" panose="020B0503020204020204" pitchFamily="34" charset="-122"/>
                <a:ea typeface="微软雅黑" panose="020B0503020204020204" pitchFamily="34" charset="-122"/>
              </a:rPr>
              <a:t>) The temperature control is set to the coldest;</a:t>
            </a:r>
            <a:endParaRPr lang="en-US" altLang="zh-CN" sz="1400" dirty="0">
              <a:latin typeface="微软雅黑" panose="020B0503020204020204" pitchFamily="34" charset="-122"/>
              <a:ea typeface="微软雅黑" panose="020B0503020204020204" pitchFamily="34" charset="-122"/>
            </a:endParaRPr>
          </a:p>
          <a:p>
            <a:pPr>
              <a:spcAft>
                <a:spcPts val="1200"/>
              </a:spcAft>
            </a:pPr>
            <a:r>
              <a:rPr lang="en" altLang="en-US" sz="1400" dirty="0">
                <a:latin typeface="微软雅黑" panose="020B0503020204020204" pitchFamily="34" charset="-122"/>
                <a:ea typeface="微软雅黑" panose="020B0503020204020204" pitchFamily="34" charset="-122"/>
              </a:rPr>
              <a:t>(</a:t>
            </a:r>
            <a:r>
              <a:rPr lang="en" altLang="zh-CN" sz="1400" dirty="0">
                <a:latin typeface="微软雅黑" panose="020B0503020204020204" pitchFamily="34" charset="-122"/>
                <a:ea typeface="微软雅黑" panose="020B0503020204020204" pitchFamily="34" charset="-122"/>
              </a:rPr>
              <a:t>e</a:t>
            </a:r>
            <a:r>
              <a:rPr lang="en" altLang="en-US" sz="1400" dirty="0">
                <a:latin typeface="微软雅黑" panose="020B0503020204020204" pitchFamily="34" charset="-122"/>
                <a:ea typeface="微软雅黑" panose="020B0503020204020204" pitchFamily="34" charset="-122"/>
              </a:rPr>
              <a:t>) Placed in the "repeat loop" position.</a:t>
            </a:r>
            <a:endParaRPr lang="zh-CN" altLang="en-US" sz="1400" dirty="0">
              <a:latin typeface="微软雅黑" panose="020B0503020204020204" pitchFamily="34" charset="-122"/>
              <a:ea typeface="微软雅黑" panose="020B0503020204020204" pitchFamily="34" charset="-122"/>
            </a:endParaRPr>
          </a:p>
        </p:txBody>
      </p:sp>
      <p:sp>
        <p:nvSpPr>
          <p:cNvPr id="7" name="文本框 6">
            <a:extLst>
              <a:ext uri="{FF2B5EF4-FFF2-40B4-BE49-F238E27FC236}">
                <a16:creationId xmlns:a16="http://schemas.microsoft.com/office/drawing/2014/main" id="{96155884-21B9-43F1-A18E-C43E5F4A26D9}"/>
              </a:ext>
            </a:extLst>
          </p:cNvPr>
          <p:cNvSpPr txBox="1"/>
          <p:nvPr/>
        </p:nvSpPr>
        <p:spPr>
          <a:xfrm>
            <a:off x="314756" y="4760883"/>
            <a:ext cx="7713701" cy="1415772"/>
          </a:xfrm>
          <a:prstGeom prst="rect">
            <a:avLst/>
          </a:prstGeom>
          <a:noFill/>
        </p:spPr>
        <p:txBody>
          <a:bodyPr wrap="square" rtlCol="0">
            <a:spAutoFit/>
          </a:bodyPr>
          <a:lstStyle/>
          <a:p>
            <a:pPr>
              <a:spcAft>
                <a:spcPts val="1200"/>
              </a:spcAft>
            </a:pP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 </a:t>
            </a:r>
            <a:r>
              <a:rPr lang="en" altLang="en-US" sz="1400" dirty="0">
                <a:latin typeface="微软雅黑" panose="020B0503020204020204" pitchFamily="34" charset="-122"/>
                <a:ea typeface="微软雅黑" panose="020B0503020204020204" pitchFamily="34" charset="-122"/>
              </a:rPr>
              <a:t>Refrigeration system under normal conditions.</a:t>
            </a:r>
            <a:endParaRPr lang="zh-CN" altLang="en-US" sz="1400" dirty="0">
              <a:latin typeface="微软雅黑" panose="020B0503020204020204" pitchFamily="34" charset="-122"/>
              <a:ea typeface="微软雅黑" panose="020B0503020204020204" pitchFamily="34" charset="-122"/>
            </a:endParaRPr>
          </a:p>
          <a:p>
            <a:pPr>
              <a:spcAft>
                <a:spcPts val="1200"/>
              </a:spcAft>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Gauge reading:</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Low pressure end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0.15~0.25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MPa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1.5~2.5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kgf</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cm²)</a:t>
            </a:r>
            <a:endParaRPr lang="en-US" altLang="zh-CN" sz="1400" dirty="0">
              <a:latin typeface="微软雅黑" panose="020B0503020204020204" pitchFamily="34" charset="-122"/>
              <a:ea typeface="微软雅黑" panose="020B0503020204020204" pitchFamily="34" charset="-122"/>
              <a:cs typeface="Times New Roman" panose="02020603050405020304" pitchFamily="18" charset="0"/>
            </a:endParaRPr>
          </a:p>
          <a:p>
            <a:pPr>
              <a:spcAft>
                <a:spcPts val="1200"/>
              </a:spcAft>
            </a:pP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High pressure end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1.37~1.57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MPa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14~16 </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kgf</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a:t>
            </a:r>
            <a:r>
              <a:rPr lang="en" altLang="en-US" sz="1400" dirty="0">
                <a:latin typeface="微软雅黑" panose="020B0503020204020204" pitchFamily="34" charset="-122"/>
                <a:ea typeface="微软雅黑" panose="020B0503020204020204" pitchFamily="34" charset="-122"/>
                <a:cs typeface="Times New Roman" panose="02020603050405020304" pitchFamily="18" charset="0"/>
              </a:rPr>
              <a:t>cm²)</a:t>
            </a:r>
            <a:endParaRPr lang="zh-CN" altLang="en-US" sz="14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文本框 3">
            <a:extLst>
              <a:ext uri="{FF2B5EF4-FFF2-40B4-BE49-F238E27FC236}">
                <a16:creationId xmlns:a16="http://schemas.microsoft.com/office/drawing/2014/main" id="{6611CB14-7D63-4D6E-98B5-0B8252CB425A}"/>
              </a:ext>
            </a:extLst>
          </p:cNvPr>
          <p:cNvSpPr txBox="1"/>
          <p:nvPr/>
        </p:nvSpPr>
        <p:spPr>
          <a:xfrm>
            <a:off x="472947"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detection using manifold pressure gauge 1</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9276812"/>
      </p:ext>
    </p:extLst>
  </p:cSld>
  <p:clrMapOvr>
    <a:masterClrMapping/>
  </p:clrMapOvr>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2">
            <a:extLst>
              <a:ext uri="{FF2B5EF4-FFF2-40B4-BE49-F238E27FC236}">
                <a16:creationId xmlns:a16="http://schemas.microsoft.com/office/drawing/2014/main" id="{5BDCA10B-ADC7-43A0-9625-250B0D385E1F}"/>
              </a:ext>
            </a:extLst>
          </p:cNvPr>
          <p:cNvSpPr/>
          <p:nvPr/>
        </p:nvSpPr>
        <p:spPr>
          <a:xfrm>
            <a:off x="6589253" y="1668047"/>
            <a:ext cx="4361915" cy="2717455"/>
          </a:xfrm>
          <a:prstGeom prst="rect">
            <a:avLst/>
          </a:prstGeom>
          <a:blipFill>
            <a:blip r:embed="rId2" cstate="print"/>
            <a:stretch>
              <a:fillRect/>
            </a:stretch>
          </a:blipFill>
        </p:spPr>
        <p:txBody>
          <a:bodyPr wrap="square" lIns="0" tIns="0" rIns="0" bIns="0" rtlCol="0">
            <a:noAutofit/>
          </a:bodyPr>
          <a:lstStyle/>
          <a:p>
            <a:endParaRPr/>
          </a:p>
        </p:txBody>
      </p:sp>
      <p:graphicFrame>
        <p:nvGraphicFramePr>
          <p:cNvPr id="6" name="object 3">
            <a:extLst>
              <a:ext uri="{FF2B5EF4-FFF2-40B4-BE49-F238E27FC236}">
                <a16:creationId xmlns:a16="http://schemas.microsoft.com/office/drawing/2014/main" id="{DBEB01E1-7C07-417A-8269-A4B394A4A023}"/>
              </a:ext>
            </a:extLst>
          </p:cNvPr>
          <p:cNvGraphicFramePr>
            <a:graphicFrameLocks noGrp="1"/>
          </p:cNvGraphicFramePr>
          <p:nvPr>
            <p:extLst>
              <p:ext uri="{D42A27DB-BD31-4B8C-83A1-F6EECF244321}">
                <p14:modId xmlns:p14="http://schemas.microsoft.com/office/powerpoint/2010/main" val="4163369576"/>
              </p:ext>
            </p:extLst>
          </p:nvPr>
        </p:nvGraphicFramePr>
        <p:xfrm>
          <a:off x="293202" y="4491204"/>
          <a:ext cx="11605595" cy="1706880"/>
        </p:xfrm>
        <a:graphic>
          <a:graphicData uri="http://schemas.openxmlformats.org/drawingml/2006/table">
            <a:tbl>
              <a:tblPr firstRow="1" bandRow="1">
                <a:tableStyleId>{2D5ABB26-0587-4C30-8999-92F81FD0307C}</a:tableStyleId>
              </a:tblPr>
              <a:tblGrid>
                <a:gridCol w="3516126">
                  <a:extLst>
                    <a:ext uri="{9D8B030D-6E8A-4147-A177-3AD203B41FA5}">
                      <a16:colId xmlns:a16="http://schemas.microsoft.com/office/drawing/2014/main" val="20000"/>
                    </a:ext>
                  </a:extLst>
                </a:gridCol>
                <a:gridCol w="2794729">
                  <a:extLst>
                    <a:ext uri="{9D8B030D-6E8A-4147-A177-3AD203B41FA5}">
                      <a16:colId xmlns:a16="http://schemas.microsoft.com/office/drawing/2014/main" val="20001"/>
                    </a:ext>
                  </a:extLst>
                </a:gridCol>
                <a:gridCol w="2794728">
                  <a:extLst>
                    <a:ext uri="{9D8B030D-6E8A-4147-A177-3AD203B41FA5}">
                      <a16:colId xmlns:a16="http://schemas.microsoft.com/office/drawing/2014/main" val="20002"/>
                    </a:ext>
                  </a:extLst>
                </a:gridCol>
                <a:gridCol w="2500012">
                  <a:extLst>
                    <a:ext uri="{9D8B030D-6E8A-4147-A177-3AD203B41FA5}">
                      <a16:colId xmlns:a16="http://schemas.microsoft.com/office/drawing/2014/main" val="20003"/>
                    </a:ext>
                  </a:extLst>
                </a:gridCol>
              </a:tblGrid>
              <a:tr h="0">
                <a:tc>
                  <a:txBody>
                    <a:bodyPr/>
                    <a:lstStyle/>
                    <a:p>
                      <a:pPr marL="119380" algn="ctr">
                        <a:lnSpc>
                          <a:spcPct val="100000"/>
                        </a:lnSpc>
                      </a:pPr>
                      <a:r>
                        <a:rPr sz="1400" dirty="0">
                          <a:latin typeface="Microsoft YaHei" panose="020B0503020204020204" pitchFamily="34" charset="-122"/>
                          <a:ea typeface="Microsoft YaHei" panose="020B0503020204020204" pitchFamily="34" charset="-122"/>
                          <a:cs typeface="微软雅黑"/>
                        </a:rPr>
                        <a:t>Symptoms of the refrigeration system</a:t>
                      </a:r>
                    </a:p>
                  </a:txBody>
                  <a:tcPr marL="0" marR="0" marT="0" marB="0" anchor="ctr">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514984" algn="ctr">
                        <a:lnSpc>
                          <a:spcPct val="100000"/>
                        </a:lnSpc>
                      </a:pPr>
                      <a:r>
                        <a:rPr lang="en-US" sz="1400" dirty="0">
                          <a:latin typeface="Microsoft YaHei" panose="020B0503020204020204" pitchFamily="34" charset="-122"/>
                          <a:ea typeface="Microsoft YaHei" panose="020B0503020204020204" pitchFamily="34" charset="-122"/>
                          <a:cs typeface="微软雅黑"/>
                        </a:rPr>
                        <a:t>Possible</a:t>
                      </a:r>
                      <a:r>
                        <a:rPr lang="en-US" sz="140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reason</a:t>
                      </a: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8100" algn="ctr">
                        <a:lnSpc>
                          <a:spcPct val="100000"/>
                        </a:lnSpc>
                      </a:pPr>
                      <a:r>
                        <a:rPr lang="en-US" sz="1400" dirty="0">
                          <a:latin typeface="Microsoft YaHei" panose="020B0503020204020204" pitchFamily="34" charset="-122"/>
                          <a:ea typeface="Microsoft YaHei" panose="020B0503020204020204" pitchFamily="34" charset="-122"/>
                          <a:cs typeface="微软雅黑"/>
                        </a:rPr>
                        <a:t>Diagnosis</a:t>
                      </a:r>
                      <a:endParaRPr sz="14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500380" algn="ctr">
                        <a:lnSpc>
                          <a:spcPct val="100000"/>
                        </a:lnSpc>
                      </a:pPr>
                      <a:r>
                        <a:rPr sz="1400" dirty="0">
                          <a:latin typeface="Microsoft YaHei" panose="020B0503020204020204" pitchFamily="34" charset="-122"/>
                          <a:ea typeface="Microsoft YaHei" panose="020B0503020204020204" pitchFamily="34" charset="-122"/>
                          <a:cs typeface="微软雅黑"/>
                        </a:rPr>
                        <a:t>Troubleshooting</a:t>
                      </a:r>
                    </a:p>
                  </a:txBody>
                  <a:tcPr marL="0" marR="0" marT="0" marB="0" anchor="ctr">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820326">
                <a:tc>
                  <a:txBody>
                    <a:bodyPr/>
                    <a:lstStyle/>
                    <a:p>
                      <a:pPr marL="20955" marR="34290" indent="0" algn="l">
                        <a:lnSpc>
                          <a:spcPct val="100000"/>
                        </a:lnSpc>
                        <a:buFont typeface="Arial" panose="020B0604020202020204" pitchFamily="34" charset="0"/>
                        <a:buNone/>
                      </a:pPr>
                      <a:r>
                        <a:rPr sz="1400" dirty="0">
                          <a:latin typeface="Microsoft YaHei" panose="020B0503020204020204" pitchFamily="34" charset="-122"/>
                          <a:ea typeface="Microsoft YaHei" panose="020B0503020204020204" pitchFamily="34" charset="-122"/>
                          <a:cs typeface="微软雅黑"/>
                        </a:rPr>
                        <a:t>When the system is</a:t>
                      </a:r>
                      <a:r>
                        <a:rPr lang="de-DE" sz="140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running, </a:t>
                      </a:r>
                      <a:r>
                        <a:rPr sz="1400" spc="-5" dirty="0">
                          <a:latin typeface="Microsoft YaHei" panose="020B0503020204020204" pitchFamily="34" charset="-122"/>
                          <a:ea typeface="Microsoft YaHei" panose="020B0503020204020204" pitchFamily="34" charset="-122"/>
                          <a:cs typeface="微软雅黑"/>
                        </a:rPr>
                        <a:t>the pressure at the low pressure side is sometimes vacuum </a:t>
                      </a:r>
                      <a:r>
                        <a:rPr sz="1400" spc="0" dirty="0">
                          <a:latin typeface="Microsoft YaHei" panose="020B0503020204020204" pitchFamily="34" charset="-122"/>
                          <a:ea typeface="Microsoft YaHei" panose="020B0503020204020204" pitchFamily="34" charset="-122"/>
                          <a:cs typeface="微软雅黑"/>
                        </a:rPr>
                        <a:t>, sometimes it is normal.</a:t>
                      </a:r>
                      <a:endParaRPr sz="1400" dirty="0">
                        <a:latin typeface="Microsoft YaHei" panose="020B0503020204020204" pitchFamily="34" charset="-122"/>
                        <a:ea typeface="Microsoft YaHei" panose="020B0503020204020204" pitchFamily="34" charset="-122"/>
                        <a:cs typeface="微软雅黑"/>
                      </a:endParaRP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08279" marR="193040" indent="-178435" algn="l">
                        <a:lnSpc>
                          <a:spcPct val="100000"/>
                        </a:lnSpc>
                      </a:pPr>
                      <a:r>
                        <a:rPr sz="1400" dirty="0">
                          <a:latin typeface="Microsoft YaHei" panose="020B0503020204020204" pitchFamily="34" charset="-122"/>
                          <a:ea typeface="Microsoft YaHei" panose="020B0503020204020204" pitchFamily="34" charset="-122"/>
                          <a:cs typeface="微软雅黑"/>
                        </a:rPr>
                        <a:t>The water entering the</a:t>
                      </a:r>
                      <a:endParaRPr lang="en-US" sz="1400" baseline="0" dirty="0">
                        <a:latin typeface="Microsoft YaHei" panose="020B0503020204020204" pitchFamily="34" charset="-122"/>
                        <a:ea typeface="Microsoft YaHei" panose="020B0503020204020204" pitchFamily="34" charset="-122"/>
                        <a:cs typeface="微软雅黑"/>
                      </a:endParaRPr>
                    </a:p>
                    <a:p>
                      <a:pPr marL="208279" marR="193040" indent="-178435" algn="l">
                        <a:lnSpc>
                          <a:spcPct val="100000"/>
                        </a:lnSpc>
                      </a:pPr>
                      <a:r>
                        <a:rPr sz="1400" dirty="0">
                          <a:latin typeface="Microsoft YaHei" panose="020B0503020204020204" pitchFamily="34" charset="-122"/>
                          <a:ea typeface="Microsoft YaHei" panose="020B0503020204020204" pitchFamily="34" charset="-122"/>
                          <a:cs typeface="微软雅黑"/>
                        </a:rPr>
                        <a:t>refrigeration system freezes</a:t>
                      </a:r>
                      <a:endParaRPr lang="en-US" sz="1400" dirty="0">
                        <a:latin typeface="Microsoft YaHei" panose="020B0503020204020204" pitchFamily="34" charset="-122"/>
                        <a:ea typeface="Microsoft YaHei" panose="020B0503020204020204" pitchFamily="34" charset="-122"/>
                        <a:cs typeface="微软雅黑"/>
                      </a:endParaRPr>
                    </a:p>
                    <a:p>
                      <a:pPr marL="208279" marR="193040" indent="-178435" algn="l">
                        <a:lnSpc>
                          <a:spcPct val="100000"/>
                        </a:lnSpc>
                      </a:pPr>
                      <a:r>
                        <a:rPr sz="1400" dirty="0">
                          <a:latin typeface="Microsoft YaHei" panose="020B0503020204020204" pitchFamily="34" charset="-122"/>
                          <a:ea typeface="Microsoft YaHei" panose="020B0503020204020204" pitchFamily="34" charset="-122"/>
                          <a:cs typeface="微软雅黑"/>
                        </a:rPr>
                        <a:t>in the</a:t>
                      </a:r>
                      <a:r>
                        <a:rPr lang="en-US" sz="140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expansion valve,</a:t>
                      </a:r>
                      <a:endParaRPr lang="en-US" sz="1400" dirty="0">
                        <a:latin typeface="Microsoft YaHei" panose="020B0503020204020204" pitchFamily="34" charset="-122"/>
                        <a:ea typeface="Microsoft YaHei" panose="020B0503020204020204" pitchFamily="34" charset="-122"/>
                        <a:cs typeface="微软雅黑"/>
                      </a:endParaRPr>
                    </a:p>
                    <a:p>
                      <a:pPr marL="208279" marR="193040" indent="-178435" algn="l">
                        <a:lnSpc>
                          <a:spcPct val="100000"/>
                        </a:lnSpc>
                      </a:pPr>
                      <a:r>
                        <a:rPr sz="1400" dirty="0">
                          <a:latin typeface="Microsoft YaHei" panose="020B0503020204020204" pitchFamily="34" charset="-122"/>
                          <a:ea typeface="Microsoft YaHei" panose="020B0503020204020204" pitchFamily="34" charset="-122"/>
                          <a:cs typeface="微软雅黑"/>
                        </a:rPr>
                        <a:t>causing </a:t>
                      </a:r>
                      <a:r>
                        <a:rPr sz="1400" spc="-5" dirty="0">
                          <a:latin typeface="Microsoft YaHei" panose="020B0503020204020204" pitchFamily="34" charset="-122"/>
                          <a:ea typeface="Microsoft YaHei" panose="020B0503020204020204" pitchFamily="34" charset="-122"/>
                          <a:cs typeface="微软雅黑"/>
                        </a:rPr>
                        <a:t>the</a:t>
                      </a:r>
                      <a:r>
                        <a:rPr lang="en-US" sz="1400" spc="-5" baseline="0" dirty="0">
                          <a:latin typeface="Microsoft YaHei" panose="020B0503020204020204" pitchFamily="34" charset="-122"/>
                          <a:ea typeface="Microsoft YaHei" panose="020B0503020204020204" pitchFamily="34" charset="-122"/>
                          <a:cs typeface="微软雅黑"/>
                        </a:rPr>
                        <a:t> </a:t>
                      </a:r>
                      <a:r>
                        <a:rPr sz="1400" spc="-5" dirty="0">
                          <a:latin typeface="Microsoft YaHei" panose="020B0503020204020204" pitchFamily="34" charset="-122"/>
                          <a:ea typeface="Microsoft YaHei" panose="020B0503020204020204" pitchFamily="34" charset="-122"/>
                          <a:cs typeface="微软雅黑"/>
                        </a:rPr>
                        <a:t>temporary stop</a:t>
                      </a:r>
                      <a:endParaRPr lang="en-US" sz="1400" spc="-5" dirty="0">
                        <a:latin typeface="Microsoft YaHei" panose="020B0503020204020204" pitchFamily="34" charset="-122"/>
                        <a:ea typeface="Microsoft YaHei" panose="020B0503020204020204" pitchFamily="34" charset="-122"/>
                        <a:cs typeface="微软雅黑"/>
                      </a:endParaRPr>
                    </a:p>
                    <a:p>
                      <a:pPr marL="208279" marR="193040" indent="-178435" algn="l">
                        <a:lnSpc>
                          <a:spcPct val="100000"/>
                        </a:lnSpc>
                      </a:pPr>
                      <a:r>
                        <a:rPr sz="1400" spc="-5" dirty="0">
                          <a:latin typeface="Microsoft YaHei" panose="020B0503020204020204" pitchFamily="34" charset="-122"/>
                          <a:ea typeface="Microsoft YaHei" panose="020B0503020204020204" pitchFamily="34" charset="-122"/>
                          <a:cs typeface="微软雅黑"/>
                        </a:rPr>
                        <a:t>of the cycle, </a:t>
                      </a:r>
                      <a:r>
                        <a:rPr sz="1400" spc="0" dirty="0">
                          <a:latin typeface="Microsoft YaHei" panose="020B0503020204020204" pitchFamily="34" charset="-122"/>
                          <a:ea typeface="Microsoft YaHei" panose="020B0503020204020204" pitchFamily="34" charset="-122"/>
                          <a:cs typeface="微软雅黑"/>
                        </a:rPr>
                        <a:t>but when the ice</a:t>
                      </a:r>
                      <a:endParaRPr lang="en-US" sz="1400" spc="0" dirty="0">
                        <a:latin typeface="Microsoft YaHei" panose="020B0503020204020204" pitchFamily="34" charset="-122"/>
                        <a:ea typeface="Microsoft YaHei" panose="020B0503020204020204" pitchFamily="34" charset="-122"/>
                        <a:cs typeface="微软雅黑"/>
                      </a:endParaRPr>
                    </a:p>
                    <a:p>
                      <a:pPr marL="208279" marR="193040" indent="-178435" algn="l">
                        <a:lnSpc>
                          <a:spcPct val="100000"/>
                        </a:lnSpc>
                      </a:pPr>
                      <a:r>
                        <a:rPr sz="1400" spc="0" dirty="0">
                          <a:latin typeface="Microsoft YaHei" panose="020B0503020204020204" pitchFamily="34" charset="-122"/>
                          <a:ea typeface="Microsoft YaHei" panose="020B0503020204020204" pitchFamily="34" charset="-122"/>
                          <a:cs typeface="微软雅黑"/>
                        </a:rPr>
                        <a:t>melts, the system returns to</a:t>
                      </a:r>
                      <a:endParaRPr lang="en-US" sz="1400" spc="0" dirty="0">
                        <a:latin typeface="Microsoft YaHei" panose="020B0503020204020204" pitchFamily="34" charset="-122"/>
                        <a:ea typeface="Microsoft YaHei" panose="020B0503020204020204" pitchFamily="34" charset="-122"/>
                        <a:cs typeface="微软雅黑"/>
                      </a:endParaRPr>
                    </a:p>
                    <a:p>
                      <a:pPr marL="208279" marR="193040" indent="-178435" algn="l">
                        <a:lnSpc>
                          <a:spcPct val="100000"/>
                        </a:lnSpc>
                      </a:pPr>
                      <a:r>
                        <a:rPr sz="1400" spc="0" dirty="0">
                          <a:latin typeface="Microsoft YaHei" panose="020B0503020204020204" pitchFamily="34" charset="-122"/>
                          <a:ea typeface="Microsoft YaHei" panose="020B0503020204020204" pitchFamily="34" charset="-122"/>
                          <a:cs typeface="微软雅黑"/>
                        </a:rPr>
                        <a:t>normal.</a:t>
                      </a:r>
                      <a:endParaRPr sz="14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28600" marR="212090" indent="-198120" algn="l">
                        <a:lnSpc>
                          <a:spcPct val="100000"/>
                        </a:lnSpc>
                      </a:pPr>
                      <a:r>
                        <a:rPr sz="1400" dirty="0">
                          <a:latin typeface="Microsoft YaHei" panose="020B0503020204020204" pitchFamily="34" charset="-122"/>
                          <a:ea typeface="Microsoft YaHei" panose="020B0503020204020204" pitchFamily="34" charset="-122"/>
                          <a:cs typeface="微软雅黑"/>
                        </a:rPr>
                        <a:t>The dryer is in a</a:t>
                      </a:r>
                      <a:endParaRPr lang="en-US" sz="1400" dirty="0">
                        <a:latin typeface="Microsoft YaHei" panose="020B0503020204020204" pitchFamily="34" charset="-122"/>
                        <a:ea typeface="Microsoft YaHei" panose="020B0503020204020204" pitchFamily="34" charset="-122"/>
                        <a:cs typeface="微软雅黑"/>
                      </a:endParaRPr>
                    </a:p>
                    <a:p>
                      <a:pPr marL="228600" marR="212090" indent="-198120" algn="l">
                        <a:lnSpc>
                          <a:spcPct val="100000"/>
                        </a:lnSpc>
                      </a:pPr>
                      <a:r>
                        <a:rPr sz="1400" dirty="0">
                          <a:latin typeface="Microsoft YaHei" panose="020B0503020204020204" pitchFamily="34" charset="-122"/>
                          <a:ea typeface="Microsoft YaHei" panose="020B0503020204020204" pitchFamily="34" charset="-122"/>
                          <a:cs typeface="微软雅黑"/>
                        </a:rPr>
                        <a:t>supersaturated</a:t>
                      </a:r>
                      <a:r>
                        <a:rPr lang="en-US" sz="140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state.</a:t>
                      </a:r>
                      <a:r>
                        <a:rPr lang="en-US" sz="1400" baseline="0" dirty="0">
                          <a:latin typeface="Microsoft YaHei" panose="020B0503020204020204" pitchFamily="34" charset="-122"/>
                          <a:ea typeface="Microsoft YaHei" panose="020B0503020204020204" pitchFamily="34" charset="-122"/>
                          <a:cs typeface="微软雅黑"/>
                        </a:rPr>
                        <a:t> </a:t>
                      </a:r>
                      <a:r>
                        <a:rPr sz="1400" spc="-5" dirty="0">
                          <a:latin typeface="Microsoft YaHei" panose="020B0503020204020204" pitchFamily="34" charset="-122"/>
                          <a:ea typeface="Microsoft YaHei" panose="020B0503020204020204" pitchFamily="34" charset="-122"/>
                          <a:cs typeface="微软雅黑"/>
                        </a:rPr>
                        <a:t>The </a:t>
                      </a:r>
                      <a:endParaRPr lang="en-US" sz="1400" spc="-5" dirty="0">
                        <a:latin typeface="Microsoft YaHei" panose="020B0503020204020204" pitchFamily="34" charset="-122"/>
                        <a:ea typeface="Microsoft YaHei" panose="020B0503020204020204" pitchFamily="34" charset="-122"/>
                        <a:cs typeface="微软雅黑"/>
                      </a:endParaRPr>
                    </a:p>
                    <a:p>
                      <a:pPr marL="228600" marR="212090" indent="-198120" algn="l">
                        <a:lnSpc>
                          <a:spcPct val="100000"/>
                        </a:lnSpc>
                      </a:pPr>
                      <a:r>
                        <a:rPr sz="1400" spc="-5" dirty="0">
                          <a:latin typeface="Microsoft YaHei" panose="020B0503020204020204" pitchFamily="34" charset="-122"/>
                          <a:ea typeface="Microsoft YaHei" panose="020B0503020204020204" pitchFamily="34" charset="-122"/>
                          <a:cs typeface="微软雅黑"/>
                        </a:rPr>
                        <a:t>moisture entering the</a:t>
                      </a:r>
                      <a:endParaRPr lang="en-US" sz="1400" spc="-5" dirty="0">
                        <a:latin typeface="Microsoft YaHei" panose="020B0503020204020204" pitchFamily="34" charset="-122"/>
                        <a:ea typeface="Microsoft YaHei" panose="020B0503020204020204" pitchFamily="34" charset="-122"/>
                        <a:cs typeface="微软雅黑"/>
                      </a:endParaRPr>
                    </a:p>
                    <a:p>
                      <a:pPr marL="228600" marR="212090" indent="-198120" algn="l">
                        <a:lnSpc>
                          <a:spcPct val="100000"/>
                        </a:lnSpc>
                      </a:pPr>
                      <a:r>
                        <a:rPr sz="1400" spc="-5" dirty="0">
                          <a:latin typeface="Microsoft YaHei" panose="020B0503020204020204" pitchFamily="34" charset="-122"/>
                          <a:ea typeface="Microsoft YaHei" panose="020B0503020204020204" pitchFamily="34" charset="-122"/>
                          <a:cs typeface="微软雅黑"/>
                        </a:rPr>
                        <a:t>refrigeration system </a:t>
                      </a:r>
                      <a:r>
                        <a:rPr sz="1400" spc="0" dirty="0">
                          <a:latin typeface="Microsoft YaHei" panose="020B0503020204020204" pitchFamily="34" charset="-122"/>
                          <a:ea typeface="Microsoft YaHei" panose="020B0503020204020204" pitchFamily="34" charset="-122"/>
                          <a:cs typeface="微软雅黑"/>
                        </a:rPr>
                        <a:t>freezes</a:t>
                      </a:r>
                      <a:endParaRPr lang="en-US" sz="1400" spc="0" dirty="0">
                        <a:latin typeface="Microsoft YaHei" panose="020B0503020204020204" pitchFamily="34" charset="-122"/>
                        <a:ea typeface="Microsoft YaHei" panose="020B0503020204020204" pitchFamily="34" charset="-122"/>
                        <a:cs typeface="微软雅黑"/>
                      </a:endParaRPr>
                    </a:p>
                    <a:p>
                      <a:pPr marL="228600" marR="212090" indent="-198120" algn="l">
                        <a:lnSpc>
                          <a:spcPct val="100000"/>
                        </a:lnSpc>
                      </a:pPr>
                      <a:r>
                        <a:rPr sz="1400" spc="0" dirty="0">
                          <a:latin typeface="Microsoft YaHei" panose="020B0503020204020204" pitchFamily="34" charset="-122"/>
                          <a:ea typeface="Microsoft YaHei" panose="020B0503020204020204" pitchFamily="34" charset="-122"/>
                          <a:cs typeface="微软雅黑"/>
                        </a:rPr>
                        <a:t>in the expansion valve,</a:t>
                      </a:r>
                      <a:endParaRPr lang="en-US" sz="1400" spc="0" dirty="0">
                        <a:latin typeface="Microsoft YaHei" panose="020B0503020204020204" pitchFamily="34" charset="-122"/>
                        <a:ea typeface="Microsoft YaHei" panose="020B0503020204020204" pitchFamily="34" charset="-122"/>
                        <a:cs typeface="微软雅黑"/>
                      </a:endParaRPr>
                    </a:p>
                    <a:p>
                      <a:pPr marL="228600" marR="212090" indent="-198120" algn="l">
                        <a:lnSpc>
                          <a:spcPct val="100000"/>
                        </a:lnSpc>
                      </a:pPr>
                      <a:r>
                        <a:rPr sz="1400" spc="0" dirty="0">
                          <a:latin typeface="Microsoft YaHei" panose="020B0503020204020204" pitchFamily="34" charset="-122"/>
                          <a:ea typeface="Microsoft YaHei" panose="020B0503020204020204" pitchFamily="34" charset="-122"/>
                          <a:cs typeface="微软雅黑"/>
                        </a:rPr>
                        <a:t>hindering the circulation of</a:t>
                      </a:r>
                      <a:endParaRPr lang="en-US" sz="1400" spc="0" dirty="0">
                        <a:latin typeface="Microsoft YaHei" panose="020B0503020204020204" pitchFamily="34" charset="-122"/>
                        <a:ea typeface="Microsoft YaHei" panose="020B0503020204020204" pitchFamily="34" charset="-122"/>
                        <a:cs typeface="微软雅黑"/>
                      </a:endParaRPr>
                    </a:p>
                    <a:p>
                      <a:pPr marL="228600" marR="212090" indent="-198120" algn="l">
                        <a:lnSpc>
                          <a:spcPct val="100000"/>
                        </a:lnSpc>
                      </a:pPr>
                      <a:r>
                        <a:rPr sz="1400" spc="0" dirty="0">
                          <a:latin typeface="Microsoft YaHei" panose="020B0503020204020204" pitchFamily="34" charset="-122"/>
                          <a:ea typeface="Microsoft YaHei" panose="020B0503020204020204" pitchFamily="34" charset="-122"/>
                          <a:cs typeface="微软雅黑"/>
                        </a:rPr>
                        <a:t>the refrigeration system .</a:t>
                      </a:r>
                      <a:endParaRPr sz="14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0480" algn="l">
                        <a:lnSpc>
                          <a:spcPct val="100000"/>
                        </a:lnSpc>
                      </a:pPr>
                      <a:r>
                        <a:rPr sz="1400" dirty="0">
                          <a:latin typeface="Microsoft YaHei" panose="020B0503020204020204" pitchFamily="34" charset="-122"/>
                          <a:ea typeface="Microsoft YaHei" panose="020B0503020204020204" pitchFamily="34" charset="-122"/>
                          <a:cs typeface="微软雅黑"/>
                        </a:rPr>
                        <a:t>Replace receiver </a:t>
                      </a:r>
                      <a:r>
                        <a:rPr sz="1400" spc="5" dirty="0">
                          <a:latin typeface="Microsoft YaHei" panose="020B0503020204020204" pitchFamily="34" charset="-122"/>
                          <a:ea typeface="Microsoft YaHei" panose="020B0503020204020204" pitchFamily="34" charset="-122"/>
                          <a:cs typeface="Arial"/>
                        </a:rPr>
                        <a:t>/ </a:t>
                      </a:r>
                      <a:r>
                        <a:rPr sz="1400" spc="0" dirty="0">
                          <a:latin typeface="Microsoft YaHei" panose="020B0503020204020204" pitchFamily="34" charset="-122"/>
                          <a:ea typeface="Microsoft YaHei" panose="020B0503020204020204" pitchFamily="34" charset="-122"/>
                          <a:cs typeface="微软雅黑"/>
                        </a:rPr>
                        <a:t>dryer</a:t>
                      </a:r>
                      <a:endParaRPr sz="1400" dirty="0">
                        <a:latin typeface="Microsoft YaHei" panose="020B0503020204020204" pitchFamily="34" charset="-122"/>
                        <a:ea typeface="Microsoft YaHei" panose="020B0503020204020204" pitchFamily="34" charset="-122"/>
                        <a:cs typeface="微软雅黑"/>
                      </a:endParaRPr>
                    </a:p>
                    <a:p>
                      <a:pPr marL="208915" marR="177800" indent="-178435" algn="l">
                        <a:lnSpc>
                          <a:spcPct val="100000"/>
                        </a:lnSpc>
                        <a:spcBef>
                          <a:spcPts val="120"/>
                        </a:spcBef>
                      </a:pPr>
                      <a:r>
                        <a:rPr sz="1400" dirty="0">
                          <a:latin typeface="Microsoft YaHei" panose="020B0503020204020204" pitchFamily="34" charset="-122"/>
                          <a:ea typeface="Microsoft YaHei" panose="020B0503020204020204" pitchFamily="34" charset="-122"/>
                          <a:cs typeface="微软雅黑"/>
                        </a:rPr>
                        <a:t>Remove water in the</a:t>
                      </a:r>
                      <a:endParaRPr lang="en-US" sz="1400" dirty="0">
                        <a:latin typeface="Microsoft YaHei" panose="020B0503020204020204" pitchFamily="34" charset="-122"/>
                        <a:ea typeface="Microsoft YaHei" panose="020B0503020204020204" pitchFamily="34" charset="-122"/>
                        <a:cs typeface="微软雅黑"/>
                      </a:endParaRPr>
                    </a:p>
                    <a:p>
                      <a:pPr marL="208915" marR="177800" indent="-178435" algn="l">
                        <a:lnSpc>
                          <a:spcPct val="100000"/>
                        </a:lnSpc>
                        <a:spcBef>
                          <a:spcPts val="120"/>
                        </a:spcBef>
                      </a:pPr>
                      <a:r>
                        <a:rPr sz="1400" dirty="0">
                          <a:latin typeface="Microsoft YaHei" panose="020B0503020204020204" pitchFamily="34" charset="-122"/>
                          <a:ea typeface="Microsoft YaHei" panose="020B0503020204020204" pitchFamily="34" charset="-122"/>
                          <a:cs typeface="微软雅黑"/>
                        </a:rPr>
                        <a:t>system by</a:t>
                      </a:r>
                      <a:r>
                        <a:rPr lang="en-US" sz="140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pumping air</a:t>
                      </a:r>
                      <a:endParaRPr lang="en-US" sz="1400" dirty="0">
                        <a:latin typeface="Microsoft YaHei" panose="020B0503020204020204" pitchFamily="34" charset="-122"/>
                        <a:ea typeface="Microsoft YaHei" panose="020B0503020204020204" pitchFamily="34" charset="-122"/>
                        <a:cs typeface="微软雅黑"/>
                      </a:endParaRPr>
                    </a:p>
                    <a:p>
                      <a:pPr marL="208915" marR="177800" indent="-178435" algn="l">
                        <a:lnSpc>
                          <a:spcPct val="100000"/>
                        </a:lnSpc>
                        <a:spcBef>
                          <a:spcPts val="120"/>
                        </a:spcBef>
                      </a:pPr>
                      <a:r>
                        <a:rPr lang="af-ZA" sz="1400" dirty="0">
                          <a:latin typeface="Microsoft YaHei" panose="020B0503020204020204" pitchFamily="34" charset="-122"/>
                          <a:ea typeface="Microsoft YaHei" panose="020B0503020204020204" pitchFamily="34" charset="-122"/>
                          <a:cs typeface="微软雅黑"/>
                        </a:rPr>
                        <a:t>c</a:t>
                      </a:r>
                      <a:r>
                        <a:rPr sz="1400" dirty="0" err="1">
                          <a:latin typeface="Microsoft YaHei" panose="020B0503020204020204" pitchFamily="34" charset="-122"/>
                          <a:ea typeface="Microsoft YaHei" panose="020B0503020204020204" pitchFamily="34" charset="-122"/>
                          <a:cs typeface="微软雅黑"/>
                        </a:rPr>
                        <a:t>ontinuously</a:t>
                      </a:r>
                      <a:r>
                        <a:rPr lang="en-US" sz="1400" baseline="0" dirty="0">
                          <a:latin typeface="Microsoft YaHei" panose="020B0503020204020204" pitchFamily="34" charset="-122"/>
                          <a:ea typeface="Microsoft YaHei" panose="020B0503020204020204" pitchFamily="34" charset="-122"/>
                          <a:cs typeface="微软雅黑"/>
                        </a:rPr>
                        <a:t> i</a:t>
                      </a:r>
                      <a:r>
                        <a:rPr sz="1400" dirty="0">
                          <a:latin typeface="Microsoft YaHei" panose="020B0503020204020204" pitchFamily="34" charset="-122"/>
                          <a:ea typeface="Microsoft YaHei" panose="020B0503020204020204" pitchFamily="34" charset="-122"/>
                          <a:cs typeface="微软雅黑"/>
                        </a:rPr>
                        <a:t>nject an</a:t>
                      </a:r>
                      <a:endParaRPr lang="en-US" sz="1400" dirty="0">
                        <a:latin typeface="Microsoft YaHei" panose="020B0503020204020204" pitchFamily="34" charset="-122"/>
                        <a:ea typeface="Microsoft YaHei" panose="020B0503020204020204" pitchFamily="34" charset="-122"/>
                        <a:cs typeface="微软雅黑"/>
                      </a:endParaRPr>
                    </a:p>
                    <a:p>
                      <a:pPr marL="208915" marR="177800" indent="-178435" algn="l">
                        <a:lnSpc>
                          <a:spcPct val="100000"/>
                        </a:lnSpc>
                        <a:spcBef>
                          <a:spcPts val="120"/>
                        </a:spcBef>
                      </a:pPr>
                      <a:r>
                        <a:rPr sz="1400" dirty="0">
                          <a:latin typeface="Microsoft YaHei" panose="020B0503020204020204" pitchFamily="34" charset="-122"/>
                          <a:ea typeface="Microsoft YaHei" panose="020B0503020204020204" pitchFamily="34" charset="-122"/>
                          <a:cs typeface="微软雅黑"/>
                        </a:rPr>
                        <a:t>appropriate amount of</a:t>
                      </a:r>
                      <a:endParaRPr lang="en-US" sz="1400" dirty="0">
                        <a:latin typeface="Microsoft YaHei" panose="020B0503020204020204" pitchFamily="34" charset="-122"/>
                        <a:ea typeface="Microsoft YaHei" panose="020B0503020204020204" pitchFamily="34" charset="-122"/>
                        <a:cs typeface="微软雅黑"/>
                      </a:endParaRPr>
                    </a:p>
                    <a:p>
                      <a:pPr marL="208915" marR="177800" indent="-178435" algn="l">
                        <a:lnSpc>
                          <a:spcPct val="100000"/>
                        </a:lnSpc>
                        <a:spcBef>
                          <a:spcPts val="120"/>
                        </a:spcBef>
                      </a:pPr>
                      <a:r>
                        <a:rPr sz="1400" dirty="0">
                          <a:latin typeface="Microsoft YaHei" panose="020B0503020204020204" pitchFamily="34" charset="-122"/>
                          <a:ea typeface="Microsoft YaHei" panose="020B0503020204020204" pitchFamily="34" charset="-122"/>
                          <a:cs typeface="微软雅黑"/>
                        </a:rPr>
                        <a:t>new refrigerant</a:t>
                      </a: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7" name="矩形 6">
            <a:extLst>
              <a:ext uri="{FF2B5EF4-FFF2-40B4-BE49-F238E27FC236}">
                <a16:creationId xmlns:a16="http://schemas.microsoft.com/office/drawing/2014/main" id="{23A6B322-9C5D-4C60-976D-520178D5C524}"/>
              </a:ext>
            </a:extLst>
          </p:cNvPr>
          <p:cNvSpPr/>
          <p:nvPr/>
        </p:nvSpPr>
        <p:spPr>
          <a:xfrm>
            <a:off x="218514" y="2239775"/>
            <a:ext cx="5047086" cy="307777"/>
          </a:xfrm>
          <a:prstGeom prst="rect">
            <a:avLst/>
          </a:prstGeom>
        </p:spPr>
        <p:txBody>
          <a:bodyPr wrap="square">
            <a:spAutoFit/>
          </a:bodyPr>
          <a:lstStyle/>
          <a:p>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2. </a:t>
            </a:r>
            <a:r>
              <a:rPr lang="en" altLang="en-US" sz="1400" dirty="0">
                <a:latin typeface="微软雅黑" panose="020B0503020204020204" pitchFamily="34" charset="-122"/>
                <a:ea typeface="微软雅黑" panose="020B0503020204020204" pitchFamily="34" charset="-122"/>
              </a:rPr>
              <a:t>Moisture appears in the refrigeration system</a:t>
            </a:r>
            <a:endParaRPr lang="zh-CN" altLang="en-US" sz="14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8C8C8749-28EC-4A75-97E9-E907BAD6F4A5}"/>
              </a:ext>
            </a:extLst>
          </p:cNvPr>
          <p:cNvSpPr/>
          <p:nvPr/>
        </p:nvSpPr>
        <p:spPr>
          <a:xfrm>
            <a:off x="218514" y="2547552"/>
            <a:ext cx="5538228" cy="307777"/>
          </a:xfrm>
          <a:prstGeom prst="rect">
            <a:avLst/>
          </a:prstGeom>
        </p:spPr>
        <p:txBody>
          <a:bodyPr wrap="square">
            <a:spAutoFit/>
          </a:bodyPr>
          <a:lstStyle/>
          <a:p>
            <a:r>
              <a:rPr lang="en" altLang="en-US" sz="1400" dirty="0">
                <a:latin typeface="微软雅黑" panose="020B0503020204020204" pitchFamily="34" charset="-122"/>
                <a:ea typeface="微软雅黑" panose="020B0503020204020204" pitchFamily="34" charset="-122"/>
              </a:rPr>
              <a:t>Condition: intermittent cooling, eventually no cooling</a:t>
            </a:r>
            <a:endParaRPr lang="zh-CN" altLang="en-US" sz="1400" dirty="0">
              <a:latin typeface="微软雅黑" panose="020B0503020204020204" pitchFamily="34" charset="-122"/>
              <a:ea typeface="微软雅黑" panose="020B0503020204020204" pitchFamily="34" charset="-122"/>
            </a:endParaRPr>
          </a:p>
        </p:txBody>
      </p:sp>
      <p:sp>
        <p:nvSpPr>
          <p:cNvPr id="9" name="文本框 3">
            <a:extLst>
              <a:ext uri="{FF2B5EF4-FFF2-40B4-BE49-F238E27FC236}">
                <a16:creationId xmlns:a16="http://schemas.microsoft.com/office/drawing/2014/main" id="{6ADEEC3A-BD51-4F71-9497-0927536CC93C}"/>
              </a:ext>
            </a:extLst>
          </p:cNvPr>
          <p:cNvSpPr txBox="1"/>
          <p:nvPr/>
        </p:nvSpPr>
        <p:spPr>
          <a:xfrm>
            <a:off x="376705"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detection using manifold pressure gauge 1</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146660217"/>
      </p:ext>
    </p:extLst>
  </p:cSld>
  <p:clrMapOvr>
    <a:masterClrMapping/>
  </p:clrMapOvr>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2">
            <a:extLst>
              <a:ext uri="{FF2B5EF4-FFF2-40B4-BE49-F238E27FC236}">
                <a16:creationId xmlns:a16="http://schemas.microsoft.com/office/drawing/2014/main" id="{B7ED77D6-4E8D-4906-8A6A-92F444C6B1BB}"/>
              </a:ext>
            </a:extLst>
          </p:cNvPr>
          <p:cNvSpPr/>
          <p:nvPr/>
        </p:nvSpPr>
        <p:spPr>
          <a:xfrm>
            <a:off x="6174671" y="1023758"/>
            <a:ext cx="4786366" cy="2752231"/>
          </a:xfrm>
          <a:prstGeom prst="rect">
            <a:avLst/>
          </a:prstGeom>
          <a:blipFill>
            <a:blip r:embed="rId2" cstate="print"/>
            <a:stretch>
              <a:fillRect/>
            </a:stretch>
          </a:blipFill>
        </p:spPr>
        <p:txBody>
          <a:bodyPr wrap="square" lIns="0" tIns="0" rIns="0" bIns="0" rtlCol="0">
            <a:noAutofit/>
          </a:bodyPr>
          <a:lstStyle/>
          <a:p>
            <a:endParaRPr/>
          </a:p>
        </p:txBody>
      </p:sp>
      <p:graphicFrame>
        <p:nvGraphicFramePr>
          <p:cNvPr id="6" name="object 3">
            <a:extLst>
              <a:ext uri="{FF2B5EF4-FFF2-40B4-BE49-F238E27FC236}">
                <a16:creationId xmlns:a16="http://schemas.microsoft.com/office/drawing/2014/main" id="{E94FD6EF-24E7-440D-A69B-D4EDDA47D481}"/>
              </a:ext>
            </a:extLst>
          </p:cNvPr>
          <p:cNvGraphicFramePr>
            <a:graphicFrameLocks noGrp="1"/>
          </p:cNvGraphicFramePr>
          <p:nvPr>
            <p:extLst>
              <p:ext uri="{D42A27DB-BD31-4B8C-83A1-F6EECF244321}">
                <p14:modId xmlns:p14="http://schemas.microsoft.com/office/powerpoint/2010/main" val="1617962803"/>
              </p:ext>
            </p:extLst>
          </p:nvPr>
        </p:nvGraphicFramePr>
        <p:xfrm>
          <a:off x="443130" y="3687629"/>
          <a:ext cx="11637042" cy="2491867"/>
        </p:xfrm>
        <a:graphic>
          <a:graphicData uri="http://schemas.openxmlformats.org/drawingml/2006/table">
            <a:tbl>
              <a:tblPr firstRow="1" bandRow="1">
                <a:tableStyleId>{2D5ABB26-0587-4C30-8999-92F81FD0307C}</a:tableStyleId>
              </a:tblPr>
              <a:tblGrid>
                <a:gridCol w="4149159">
                  <a:extLst>
                    <a:ext uri="{9D8B030D-6E8A-4147-A177-3AD203B41FA5}">
                      <a16:colId xmlns:a16="http://schemas.microsoft.com/office/drawing/2014/main" val="20000"/>
                    </a:ext>
                  </a:extLst>
                </a:gridCol>
                <a:gridCol w="1879236">
                  <a:extLst>
                    <a:ext uri="{9D8B030D-6E8A-4147-A177-3AD203B41FA5}">
                      <a16:colId xmlns:a16="http://schemas.microsoft.com/office/drawing/2014/main" val="20001"/>
                    </a:ext>
                  </a:extLst>
                </a:gridCol>
                <a:gridCol w="2169840">
                  <a:extLst>
                    <a:ext uri="{9D8B030D-6E8A-4147-A177-3AD203B41FA5}">
                      <a16:colId xmlns:a16="http://schemas.microsoft.com/office/drawing/2014/main" val="20002"/>
                    </a:ext>
                  </a:extLst>
                </a:gridCol>
                <a:gridCol w="3438807">
                  <a:extLst>
                    <a:ext uri="{9D8B030D-6E8A-4147-A177-3AD203B41FA5}">
                      <a16:colId xmlns:a16="http://schemas.microsoft.com/office/drawing/2014/main" val="20003"/>
                    </a:ext>
                  </a:extLst>
                </a:gridCol>
              </a:tblGrid>
              <a:tr h="80235">
                <a:tc>
                  <a:txBody>
                    <a:bodyPr/>
                    <a:lstStyle/>
                    <a:p>
                      <a:pPr marL="305435" algn="ctr">
                        <a:lnSpc>
                          <a:spcPct val="100000"/>
                        </a:lnSpc>
                      </a:pPr>
                      <a:r>
                        <a:rPr sz="1400" dirty="0">
                          <a:latin typeface="Microsoft YaHei" panose="020B0503020204020204" pitchFamily="34" charset="-122"/>
                          <a:ea typeface="Microsoft YaHei" panose="020B0503020204020204" pitchFamily="34" charset="-122"/>
                          <a:cs typeface="微软雅黑"/>
                        </a:rPr>
                        <a:t>Symptoms of the refrigeration</a:t>
                      </a:r>
                      <a:r>
                        <a:rPr lang="en-US" sz="140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system</a:t>
                      </a:r>
                    </a:p>
                  </a:txBody>
                  <a:tcPr marL="0" marR="0" marT="0" marB="0" anchor="ctr">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05130" algn="ctr">
                        <a:lnSpc>
                          <a:spcPct val="100000"/>
                        </a:lnSpc>
                      </a:pPr>
                      <a:r>
                        <a:rPr lang="de-DE" sz="1400" dirty="0">
                          <a:latin typeface="Microsoft YaHei" panose="020B0503020204020204" pitchFamily="34" charset="-122"/>
                          <a:ea typeface="Microsoft YaHei" panose="020B0503020204020204" pitchFamily="34" charset="-122"/>
                          <a:cs typeface="微软雅黑"/>
                        </a:rPr>
                        <a:t>P</a:t>
                      </a:r>
                      <a:r>
                        <a:rPr sz="1400" dirty="0" err="1">
                          <a:latin typeface="Microsoft YaHei" panose="020B0503020204020204" pitchFamily="34" charset="-122"/>
                          <a:ea typeface="Microsoft YaHei" panose="020B0503020204020204" pitchFamily="34" charset="-122"/>
                          <a:cs typeface="微软雅黑"/>
                        </a:rPr>
                        <a:t>ossible</a:t>
                      </a:r>
                      <a:r>
                        <a:rPr sz="1400" dirty="0">
                          <a:latin typeface="Microsoft YaHei" panose="020B0503020204020204" pitchFamily="34" charset="-122"/>
                          <a:ea typeface="Microsoft YaHei" panose="020B0503020204020204" pitchFamily="34" charset="-122"/>
                          <a:cs typeface="微软雅黑"/>
                        </a:rPr>
                        <a:t> reason</a:t>
                      </a: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6195" algn="ctr">
                        <a:lnSpc>
                          <a:spcPct val="100000"/>
                        </a:lnSpc>
                      </a:pPr>
                      <a:r>
                        <a:rPr lang="de-DE" sz="1400" dirty="0">
                          <a:latin typeface="Microsoft YaHei" panose="020B0503020204020204" pitchFamily="34" charset="-122"/>
                          <a:ea typeface="Microsoft YaHei" panose="020B0503020204020204" pitchFamily="34" charset="-122"/>
                          <a:cs typeface="微软雅黑"/>
                        </a:rPr>
                        <a:t>D</a:t>
                      </a:r>
                      <a:r>
                        <a:rPr sz="1400" dirty="0" err="1">
                          <a:latin typeface="Microsoft YaHei" panose="020B0503020204020204" pitchFamily="34" charset="-122"/>
                          <a:ea typeface="Microsoft YaHei" panose="020B0503020204020204" pitchFamily="34" charset="-122"/>
                          <a:cs typeface="微软雅黑"/>
                        </a:rPr>
                        <a:t>iagnosis</a:t>
                      </a:r>
                      <a:endParaRPr sz="14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737870" algn="ctr">
                        <a:lnSpc>
                          <a:spcPct val="100000"/>
                        </a:lnSpc>
                      </a:pPr>
                      <a:r>
                        <a:rPr sz="1400" dirty="0">
                          <a:latin typeface="Microsoft YaHei" panose="020B0503020204020204" pitchFamily="34" charset="-122"/>
                          <a:ea typeface="Microsoft YaHei" panose="020B0503020204020204" pitchFamily="34" charset="-122"/>
                          <a:cs typeface="微软雅黑"/>
                        </a:rPr>
                        <a:t>Troubleshooting</a:t>
                      </a:r>
                    </a:p>
                  </a:txBody>
                  <a:tcPr marL="0" marR="0" marT="0" marB="0" anchor="ctr">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80326">
                <a:tc>
                  <a:txBody>
                    <a:bodyPr/>
                    <a:lstStyle/>
                    <a:p>
                      <a:pPr marL="21590" algn="l">
                        <a:lnSpc>
                          <a:spcPct val="100000"/>
                        </a:lnSpc>
                      </a:pPr>
                      <a:r>
                        <a:rPr sz="1400" dirty="0">
                          <a:latin typeface="Microsoft YaHei" panose="020B0503020204020204" pitchFamily="34" charset="-122"/>
                          <a:ea typeface="Microsoft YaHei" panose="020B0503020204020204" pitchFamily="34" charset="-122"/>
                          <a:cs typeface="微软雅黑"/>
                        </a:rPr>
                        <a:t>Both high and low pressure end pressures </a:t>
                      </a:r>
                      <a:r>
                        <a:rPr sz="1400" spc="-15" dirty="0">
                          <a:latin typeface="Microsoft YaHei" panose="020B0503020204020204" pitchFamily="34" charset="-122"/>
                          <a:ea typeface="Microsoft YaHei" panose="020B0503020204020204" pitchFamily="34" charset="-122"/>
                          <a:cs typeface="微软雅黑"/>
                        </a:rPr>
                        <a:t>are low</a:t>
                      </a:r>
                      <a:endParaRPr sz="1400" dirty="0">
                        <a:latin typeface="Microsoft YaHei" panose="020B0503020204020204" pitchFamily="34" charset="-122"/>
                        <a:ea typeface="Microsoft YaHei" panose="020B0503020204020204" pitchFamily="34" charset="-122"/>
                        <a:cs typeface="微软雅黑"/>
                      </a:endParaRPr>
                    </a:p>
                    <a:p>
                      <a:pPr marL="21590" algn="l">
                        <a:lnSpc>
                          <a:spcPct val="100000"/>
                        </a:lnSpc>
                        <a:spcBef>
                          <a:spcPts val="335"/>
                        </a:spcBef>
                      </a:pPr>
                      <a:r>
                        <a:rPr lang="af-ZA" sz="1400" spc="-15" dirty="0">
                          <a:latin typeface="Microsoft YaHei" panose="020B0503020204020204" pitchFamily="34" charset="-122"/>
                          <a:ea typeface="Microsoft YaHei" panose="020B0503020204020204" pitchFamily="34" charset="-122"/>
                          <a:cs typeface="微软雅黑"/>
                        </a:rPr>
                        <a:t>B</a:t>
                      </a:r>
                      <a:r>
                        <a:rPr sz="1400" spc="-15" dirty="0" err="1">
                          <a:latin typeface="Microsoft YaHei" panose="020B0503020204020204" pitchFamily="34" charset="-122"/>
                          <a:ea typeface="Microsoft YaHei" panose="020B0503020204020204" pitchFamily="34" charset="-122"/>
                          <a:cs typeface="微软雅黑"/>
                        </a:rPr>
                        <a:t>ubbles</a:t>
                      </a:r>
                      <a:endParaRPr lang="en-US" sz="1400" spc="-15" dirty="0">
                        <a:latin typeface="Microsoft YaHei" panose="020B0503020204020204" pitchFamily="34" charset="-122"/>
                        <a:ea typeface="Microsoft YaHei" panose="020B0503020204020204" pitchFamily="34" charset="-122"/>
                        <a:cs typeface="微软雅黑"/>
                      </a:endParaRPr>
                    </a:p>
                    <a:p>
                      <a:pPr marL="21590" algn="l">
                        <a:lnSpc>
                          <a:spcPct val="100000"/>
                        </a:lnSpc>
                        <a:spcBef>
                          <a:spcPts val="335"/>
                        </a:spcBef>
                      </a:pPr>
                      <a:r>
                        <a:rPr sz="1400" dirty="0">
                          <a:latin typeface="Microsoft YaHei" panose="020B0503020204020204" pitchFamily="34" charset="-122"/>
                          <a:ea typeface="Microsoft YaHei" panose="020B0503020204020204" pitchFamily="34" charset="-122"/>
                          <a:cs typeface="微软雅黑"/>
                        </a:rPr>
                        <a:t>Insufficient cooling</a:t>
                      </a: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08279" marR="154305" indent="-178435" algn="l">
                        <a:lnSpc>
                          <a:spcPct val="120000"/>
                        </a:lnSpc>
                      </a:pPr>
                      <a:r>
                        <a:rPr sz="1400" dirty="0">
                          <a:latin typeface="Microsoft YaHei" panose="020B0503020204020204" pitchFamily="34" charset="-122"/>
                          <a:ea typeface="Microsoft YaHei" panose="020B0503020204020204" pitchFamily="34" charset="-122"/>
                          <a:cs typeface="微软雅黑"/>
                        </a:rPr>
                        <a:t>There is a gas leak</a:t>
                      </a:r>
                      <a:endParaRPr lang="en-US" sz="1400" dirty="0">
                        <a:latin typeface="Microsoft YaHei" panose="020B0503020204020204" pitchFamily="34" charset="-122"/>
                        <a:ea typeface="Microsoft YaHei" panose="020B0503020204020204" pitchFamily="34" charset="-122"/>
                        <a:cs typeface="微软雅黑"/>
                      </a:endParaRPr>
                    </a:p>
                    <a:p>
                      <a:pPr marL="208279" marR="154305" indent="-178435" algn="l">
                        <a:lnSpc>
                          <a:spcPct val="120000"/>
                        </a:lnSpc>
                      </a:pPr>
                      <a:r>
                        <a:rPr sz="1400" dirty="0">
                          <a:latin typeface="Microsoft YaHei" panose="020B0503020204020204" pitchFamily="34" charset="-122"/>
                          <a:ea typeface="Microsoft YaHei" panose="020B0503020204020204" pitchFamily="34" charset="-122"/>
                          <a:cs typeface="微软雅黑"/>
                        </a:rPr>
                        <a:t>somewhere in the</a:t>
                      </a:r>
                      <a:endParaRPr lang="en-US" sz="1400" dirty="0">
                        <a:latin typeface="Microsoft YaHei" panose="020B0503020204020204" pitchFamily="34" charset="-122"/>
                        <a:ea typeface="Microsoft YaHei" panose="020B0503020204020204" pitchFamily="34" charset="-122"/>
                        <a:cs typeface="微软雅黑"/>
                      </a:endParaRPr>
                    </a:p>
                    <a:p>
                      <a:pPr marL="208279" marR="154305" indent="-178435" algn="l">
                        <a:lnSpc>
                          <a:spcPct val="120000"/>
                        </a:lnSpc>
                      </a:pPr>
                      <a:r>
                        <a:rPr lang="af-ZA" sz="1400" dirty="0">
                          <a:latin typeface="Microsoft YaHei" panose="020B0503020204020204" pitchFamily="34" charset="-122"/>
                          <a:ea typeface="Microsoft YaHei" panose="020B0503020204020204" pitchFamily="34" charset="-122"/>
                          <a:cs typeface="微软雅黑"/>
                        </a:rPr>
                        <a:t>r</a:t>
                      </a:r>
                      <a:r>
                        <a:rPr sz="1400" dirty="0" err="1">
                          <a:latin typeface="Microsoft YaHei" panose="020B0503020204020204" pitchFamily="34" charset="-122"/>
                          <a:ea typeface="Microsoft YaHei" panose="020B0503020204020204" pitchFamily="34" charset="-122"/>
                          <a:cs typeface="微软雅黑"/>
                        </a:rPr>
                        <a:t>efrigeration</a:t>
                      </a:r>
                      <a:endParaRPr lang="en-US" sz="1400" dirty="0">
                        <a:latin typeface="Microsoft YaHei" panose="020B0503020204020204" pitchFamily="34" charset="-122"/>
                        <a:ea typeface="Microsoft YaHei" panose="020B0503020204020204" pitchFamily="34" charset="-122"/>
                        <a:cs typeface="微软雅黑"/>
                      </a:endParaRPr>
                    </a:p>
                    <a:p>
                      <a:pPr marL="208279" marR="154305" indent="-178435" algn="l">
                        <a:lnSpc>
                          <a:spcPct val="120000"/>
                        </a:lnSpc>
                      </a:pPr>
                      <a:r>
                        <a:rPr sz="1400" dirty="0">
                          <a:latin typeface="Microsoft YaHei" panose="020B0503020204020204" pitchFamily="34" charset="-122"/>
                          <a:ea typeface="Microsoft YaHei" panose="020B0503020204020204" pitchFamily="34" charset="-122"/>
                          <a:cs typeface="微软雅黑"/>
                        </a:rPr>
                        <a:t>system.</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0480" algn="l">
                        <a:lnSpc>
                          <a:spcPct val="100000"/>
                        </a:lnSpc>
                      </a:pPr>
                      <a:r>
                        <a:rPr sz="1400" dirty="0">
                          <a:latin typeface="Microsoft YaHei" panose="020B0503020204020204" pitchFamily="34" charset="-122"/>
                          <a:ea typeface="Microsoft YaHei" panose="020B0503020204020204" pitchFamily="34" charset="-122"/>
                          <a:cs typeface="微软雅黑"/>
                        </a:rPr>
                        <a:t>Insufficient refrigerant in the system.</a:t>
                      </a:r>
                    </a:p>
                    <a:p>
                      <a:pPr marL="30480" algn="l">
                        <a:lnSpc>
                          <a:spcPct val="100000"/>
                        </a:lnSpc>
                        <a:spcBef>
                          <a:spcPts val="335"/>
                        </a:spcBef>
                      </a:pPr>
                      <a:r>
                        <a:rPr sz="1400" dirty="0">
                          <a:latin typeface="Microsoft YaHei" panose="020B0503020204020204" pitchFamily="34" charset="-122"/>
                          <a:ea typeface="Microsoft YaHei" panose="020B0503020204020204" pitchFamily="34" charset="-122"/>
                          <a:cs typeface="微软雅黑"/>
                        </a:rPr>
                        <a:t>Leakage of refrigerant.</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08915" marR="120650" indent="-178435" algn="l">
                        <a:lnSpc>
                          <a:spcPct val="120000"/>
                        </a:lnSpc>
                      </a:pPr>
                      <a:r>
                        <a:rPr sz="1400" dirty="0">
                          <a:latin typeface="Microsoft YaHei" panose="020B0503020204020204" pitchFamily="34" charset="-122"/>
                          <a:ea typeface="Microsoft YaHei" panose="020B0503020204020204" pitchFamily="34" charset="-122"/>
                          <a:cs typeface="微软雅黑"/>
                        </a:rPr>
                        <a:t>Check for gas leaks with a leak detector</a:t>
                      </a:r>
                      <a:endParaRPr lang="en-US" sz="1400" dirty="0">
                        <a:latin typeface="Microsoft YaHei" panose="020B0503020204020204" pitchFamily="34" charset="-122"/>
                        <a:ea typeface="Microsoft YaHei" panose="020B0503020204020204" pitchFamily="34" charset="-122"/>
                        <a:cs typeface="微软雅黑"/>
                      </a:endParaRPr>
                    </a:p>
                    <a:p>
                      <a:pPr marL="208915" marR="120650" indent="-178435" algn="l">
                        <a:lnSpc>
                          <a:spcPct val="120000"/>
                        </a:lnSpc>
                      </a:pPr>
                      <a:r>
                        <a:rPr sz="1400" dirty="0">
                          <a:latin typeface="Microsoft YaHei" panose="020B0503020204020204" pitchFamily="34" charset="-122"/>
                          <a:ea typeface="Microsoft YaHei" panose="020B0503020204020204" pitchFamily="34" charset="-122"/>
                          <a:cs typeface="微软雅黑"/>
                        </a:rPr>
                        <a:t>and </a:t>
                      </a:r>
                      <a:r>
                        <a:rPr sz="1400" spc="-15" dirty="0">
                          <a:latin typeface="Microsoft YaHei" panose="020B0503020204020204" pitchFamily="34" charset="-122"/>
                          <a:ea typeface="Microsoft YaHei" panose="020B0503020204020204" pitchFamily="34" charset="-122"/>
                          <a:cs typeface="微软雅黑"/>
                        </a:rPr>
                        <a:t>repair </a:t>
                      </a:r>
                      <a:endParaRPr sz="1400" dirty="0">
                        <a:latin typeface="Microsoft YaHei" panose="020B0503020204020204" pitchFamily="34" charset="-122"/>
                        <a:ea typeface="Microsoft YaHei" panose="020B0503020204020204" pitchFamily="34" charset="-122"/>
                        <a:cs typeface="微软雅黑"/>
                      </a:endParaRPr>
                    </a:p>
                    <a:p>
                      <a:pPr marL="30480" algn="l">
                        <a:lnSpc>
                          <a:spcPct val="100000"/>
                        </a:lnSpc>
                        <a:spcBef>
                          <a:spcPts val="335"/>
                        </a:spcBef>
                      </a:pPr>
                      <a:r>
                        <a:rPr sz="1400" dirty="0">
                          <a:latin typeface="Microsoft YaHei" panose="020B0503020204020204" pitchFamily="34" charset="-122"/>
                          <a:ea typeface="Microsoft YaHei" panose="020B0503020204020204" pitchFamily="34" charset="-122"/>
                          <a:cs typeface="微软雅黑"/>
                        </a:rPr>
                        <a:t>Inject appropriate amount of refrigerant</a:t>
                      </a:r>
                    </a:p>
                    <a:p>
                      <a:pPr marL="208915" marR="32384" indent="-178435" algn="l">
                        <a:lnSpc>
                          <a:spcPts val="2020"/>
                        </a:lnSpc>
                        <a:spcBef>
                          <a:spcPts val="120"/>
                        </a:spcBef>
                      </a:pPr>
                      <a:r>
                        <a:rPr sz="1400" spc="0" dirty="0">
                          <a:latin typeface="Microsoft YaHei" panose="020B0503020204020204" pitchFamily="34" charset="-122"/>
                          <a:ea typeface="Microsoft YaHei" panose="020B0503020204020204" pitchFamily="34" charset="-122"/>
                          <a:cs typeface="微软雅黑"/>
                        </a:rPr>
                        <a:t>If the pressure value is close to </a:t>
                      </a:r>
                      <a:r>
                        <a:rPr sz="1400" spc="5" dirty="0">
                          <a:latin typeface="Microsoft YaHei" panose="020B0503020204020204" pitchFamily="34" charset="-122"/>
                          <a:ea typeface="Microsoft YaHei" panose="020B0503020204020204" pitchFamily="34" charset="-122"/>
                          <a:cs typeface="Arial"/>
                        </a:rPr>
                        <a:t>0 </a:t>
                      </a:r>
                      <a:r>
                        <a:rPr sz="1400" dirty="0">
                          <a:latin typeface="Microsoft YaHei" panose="020B0503020204020204" pitchFamily="34" charset="-122"/>
                          <a:ea typeface="Microsoft YaHei" panose="020B0503020204020204" pitchFamily="34" charset="-122"/>
                          <a:cs typeface="微软雅黑"/>
                        </a:rPr>
                        <a:t>when</a:t>
                      </a:r>
                      <a:endParaRPr lang="en-US" sz="1400" dirty="0">
                        <a:latin typeface="Microsoft YaHei" panose="020B0503020204020204" pitchFamily="34" charset="-122"/>
                        <a:ea typeface="Microsoft YaHei" panose="020B0503020204020204" pitchFamily="34" charset="-122"/>
                        <a:cs typeface="微软雅黑"/>
                      </a:endParaRPr>
                    </a:p>
                    <a:p>
                      <a:pPr marL="208915" marR="32384" indent="-178435" algn="l">
                        <a:lnSpc>
                          <a:spcPts val="2020"/>
                        </a:lnSpc>
                        <a:spcBef>
                          <a:spcPts val="120"/>
                        </a:spcBef>
                      </a:pPr>
                      <a:r>
                        <a:rPr sz="1400" dirty="0">
                          <a:latin typeface="Microsoft YaHei" panose="020B0503020204020204" pitchFamily="34" charset="-122"/>
                          <a:ea typeface="Microsoft YaHei" panose="020B0503020204020204" pitchFamily="34" charset="-122"/>
                          <a:cs typeface="微软雅黑"/>
                        </a:rPr>
                        <a:t>connected to a gauge </a:t>
                      </a:r>
                      <a:r>
                        <a:rPr sz="1400" spc="0" dirty="0">
                          <a:latin typeface="Microsoft YaHei" panose="020B0503020204020204" pitchFamily="34" charset="-122"/>
                          <a:ea typeface="Microsoft YaHei" panose="020B0503020204020204" pitchFamily="34" charset="-122"/>
                          <a:cs typeface="微软雅黑"/>
                        </a:rPr>
                        <a:t>, put the system</a:t>
                      </a:r>
                      <a:endParaRPr lang="en-US" sz="1400" spc="0" dirty="0">
                        <a:latin typeface="Microsoft YaHei" panose="020B0503020204020204" pitchFamily="34" charset="-122"/>
                        <a:ea typeface="Microsoft YaHei" panose="020B0503020204020204" pitchFamily="34" charset="-122"/>
                        <a:cs typeface="微软雅黑"/>
                      </a:endParaRPr>
                    </a:p>
                    <a:p>
                      <a:pPr marL="208915" marR="32384" indent="-178435" algn="l">
                        <a:lnSpc>
                          <a:spcPts val="2020"/>
                        </a:lnSpc>
                        <a:spcBef>
                          <a:spcPts val="120"/>
                        </a:spcBef>
                      </a:pPr>
                      <a:r>
                        <a:rPr sz="1400" spc="0" dirty="0">
                          <a:latin typeface="Microsoft YaHei" panose="020B0503020204020204" pitchFamily="34" charset="-122"/>
                          <a:ea typeface="Microsoft YaHei" panose="020B0503020204020204" pitchFamily="34" charset="-122"/>
                          <a:cs typeface="微软雅黑"/>
                        </a:rPr>
                        <a:t>under vacuum after inspection and</a:t>
                      </a:r>
                      <a:endParaRPr lang="en-US" sz="1400" spc="0" dirty="0">
                        <a:latin typeface="Microsoft YaHei" panose="020B0503020204020204" pitchFamily="34" charset="-122"/>
                        <a:ea typeface="Microsoft YaHei" panose="020B0503020204020204" pitchFamily="34" charset="-122"/>
                        <a:cs typeface="微软雅黑"/>
                      </a:endParaRPr>
                    </a:p>
                    <a:p>
                      <a:pPr marL="208915" marR="32384" indent="-178435" algn="l">
                        <a:lnSpc>
                          <a:spcPts val="2020"/>
                        </a:lnSpc>
                        <a:spcBef>
                          <a:spcPts val="120"/>
                        </a:spcBef>
                      </a:pPr>
                      <a:r>
                        <a:rPr sz="1400" spc="0" dirty="0">
                          <a:latin typeface="Microsoft YaHei" panose="020B0503020204020204" pitchFamily="34" charset="-122"/>
                          <a:ea typeface="Microsoft YaHei" panose="020B0503020204020204" pitchFamily="34" charset="-122"/>
                          <a:cs typeface="微软雅黑"/>
                        </a:rPr>
                        <a:t>maintenance.</a:t>
                      </a:r>
                      <a:endParaRPr sz="14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7" name="矩形 6">
            <a:extLst>
              <a:ext uri="{FF2B5EF4-FFF2-40B4-BE49-F238E27FC236}">
                <a16:creationId xmlns:a16="http://schemas.microsoft.com/office/drawing/2014/main" id="{478B9BB8-92FC-43AF-9805-62173BBADF3C}"/>
              </a:ext>
            </a:extLst>
          </p:cNvPr>
          <p:cNvSpPr/>
          <p:nvPr/>
        </p:nvSpPr>
        <p:spPr>
          <a:xfrm>
            <a:off x="259104" y="2228455"/>
            <a:ext cx="2106795" cy="307777"/>
          </a:xfrm>
          <a:prstGeom prst="rect">
            <a:avLst/>
          </a:prstGeom>
        </p:spPr>
        <p:txBody>
          <a:bodyPr wrap="none">
            <a:spAutoFit/>
          </a:bodyPr>
          <a:lstStyle/>
          <a:p>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3. Inadequate </a:t>
            </a:r>
            <a:r>
              <a:rPr lang="en" altLang="en-US" sz="1400" dirty="0">
                <a:latin typeface="微软雅黑" panose="020B0503020204020204" pitchFamily="34" charset="-122"/>
                <a:ea typeface="微软雅黑" panose="020B0503020204020204" pitchFamily="34" charset="-122"/>
              </a:rPr>
              <a:t>cooling </a:t>
            </a:r>
            <a:endParaRPr lang="zh-CN" altLang="en-US" sz="14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5E282EDA-7CA9-45DB-B5A6-38D86FD72B66}"/>
              </a:ext>
            </a:extLst>
          </p:cNvPr>
          <p:cNvSpPr/>
          <p:nvPr/>
        </p:nvSpPr>
        <p:spPr>
          <a:xfrm>
            <a:off x="259104" y="2536232"/>
            <a:ext cx="3544349" cy="307777"/>
          </a:xfrm>
          <a:prstGeom prst="rect">
            <a:avLst/>
          </a:prstGeom>
        </p:spPr>
        <p:txBody>
          <a:bodyPr wrap="square">
            <a:spAutoFit/>
          </a:bodyPr>
          <a:lstStyle/>
          <a:p>
            <a:r>
              <a:rPr lang="en" altLang="en-US" sz="1400" dirty="0">
                <a:latin typeface="微软雅黑" panose="020B0503020204020204" pitchFamily="34" charset="-122"/>
                <a:ea typeface="微软雅黑" panose="020B0503020204020204" pitchFamily="34" charset="-122"/>
              </a:rPr>
              <a:t>Condition: inadequate cooling</a:t>
            </a:r>
            <a:endParaRPr lang="zh-CN" altLang="en-US" sz="1400" dirty="0">
              <a:latin typeface="微软雅黑" panose="020B0503020204020204" pitchFamily="34" charset="-122"/>
              <a:ea typeface="微软雅黑" panose="020B0503020204020204" pitchFamily="34" charset="-122"/>
            </a:endParaRPr>
          </a:p>
        </p:txBody>
      </p:sp>
      <p:sp>
        <p:nvSpPr>
          <p:cNvPr id="9" name="文本框 3">
            <a:extLst>
              <a:ext uri="{FF2B5EF4-FFF2-40B4-BE49-F238E27FC236}">
                <a16:creationId xmlns:a16="http://schemas.microsoft.com/office/drawing/2014/main" id="{47695FB5-A126-4EF8-B2E6-6857CE5AEE13}"/>
              </a:ext>
            </a:extLst>
          </p:cNvPr>
          <p:cNvSpPr txBox="1"/>
          <p:nvPr/>
        </p:nvSpPr>
        <p:spPr>
          <a:xfrm>
            <a:off x="417295"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detection using manifold pressure gauge 3</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25496013"/>
      </p:ext>
    </p:extLst>
  </p:cSld>
  <p:clrMapOvr>
    <a:masterClrMapping/>
  </p:clrMapOvr>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2">
            <a:extLst>
              <a:ext uri="{FF2B5EF4-FFF2-40B4-BE49-F238E27FC236}">
                <a16:creationId xmlns:a16="http://schemas.microsoft.com/office/drawing/2014/main" id="{13B92EA6-F553-4534-BBA6-0F0D811E7529}"/>
              </a:ext>
            </a:extLst>
          </p:cNvPr>
          <p:cNvSpPr/>
          <p:nvPr/>
        </p:nvSpPr>
        <p:spPr>
          <a:xfrm>
            <a:off x="6113753" y="1911694"/>
            <a:ext cx="5114612" cy="2836989"/>
          </a:xfrm>
          <a:prstGeom prst="rect">
            <a:avLst/>
          </a:prstGeom>
          <a:blipFill>
            <a:blip r:embed="rId2" cstate="print"/>
            <a:stretch>
              <a:fillRect/>
            </a:stretch>
          </a:blipFill>
        </p:spPr>
        <p:txBody>
          <a:bodyPr wrap="square" lIns="0" tIns="0" rIns="0" bIns="0" rtlCol="0">
            <a:noAutofit/>
          </a:bodyPr>
          <a:lstStyle/>
          <a:p>
            <a:endParaRPr/>
          </a:p>
        </p:txBody>
      </p:sp>
      <p:graphicFrame>
        <p:nvGraphicFramePr>
          <p:cNvPr id="6" name="object 3">
            <a:extLst>
              <a:ext uri="{FF2B5EF4-FFF2-40B4-BE49-F238E27FC236}">
                <a16:creationId xmlns:a16="http://schemas.microsoft.com/office/drawing/2014/main" id="{19C8785A-821F-4B97-93AB-2FDAD6B7BDA4}"/>
              </a:ext>
            </a:extLst>
          </p:cNvPr>
          <p:cNvGraphicFramePr>
            <a:graphicFrameLocks noGrp="1"/>
          </p:cNvGraphicFramePr>
          <p:nvPr>
            <p:extLst>
              <p:ext uri="{D42A27DB-BD31-4B8C-83A1-F6EECF244321}">
                <p14:modId xmlns:p14="http://schemas.microsoft.com/office/powerpoint/2010/main" val="3201609378"/>
              </p:ext>
            </p:extLst>
          </p:nvPr>
        </p:nvGraphicFramePr>
        <p:xfrm>
          <a:off x="443130" y="5462117"/>
          <a:ext cx="11515413" cy="891540"/>
        </p:xfrm>
        <a:graphic>
          <a:graphicData uri="http://schemas.openxmlformats.org/drawingml/2006/table">
            <a:tbl>
              <a:tblPr firstRow="1" bandRow="1">
                <a:tableStyleId>{2D5ABB26-0587-4C30-8999-92F81FD0307C}</a:tableStyleId>
              </a:tblPr>
              <a:tblGrid>
                <a:gridCol w="3838471">
                  <a:extLst>
                    <a:ext uri="{9D8B030D-6E8A-4147-A177-3AD203B41FA5}">
                      <a16:colId xmlns:a16="http://schemas.microsoft.com/office/drawing/2014/main" val="20000"/>
                    </a:ext>
                  </a:extLst>
                </a:gridCol>
                <a:gridCol w="3198726">
                  <a:extLst>
                    <a:ext uri="{9D8B030D-6E8A-4147-A177-3AD203B41FA5}">
                      <a16:colId xmlns:a16="http://schemas.microsoft.com/office/drawing/2014/main" val="20001"/>
                    </a:ext>
                  </a:extLst>
                </a:gridCol>
                <a:gridCol w="1812611">
                  <a:extLst>
                    <a:ext uri="{9D8B030D-6E8A-4147-A177-3AD203B41FA5}">
                      <a16:colId xmlns:a16="http://schemas.microsoft.com/office/drawing/2014/main" val="20002"/>
                    </a:ext>
                  </a:extLst>
                </a:gridCol>
                <a:gridCol w="2665605">
                  <a:extLst>
                    <a:ext uri="{9D8B030D-6E8A-4147-A177-3AD203B41FA5}">
                      <a16:colId xmlns:a16="http://schemas.microsoft.com/office/drawing/2014/main" val="20003"/>
                    </a:ext>
                  </a:extLst>
                </a:gridCol>
              </a:tblGrid>
              <a:tr h="160874">
                <a:tc>
                  <a:txBody>
                    <a:bodyPr/>
                    <a:lstStyle/>
                    <a:p>
                      <a:pPr marL="444500" algn="ctr">
                        <a:lnSpc>
                          <a:spcPct val="100000"/>
                        </a:lnSpc>
                      </a:pPr>
                      <a:r>
                        <a:rPr sz="1400" dirty="0">
                          <a:latin typeface="微软雅黑"/>
                          <a:cs typeface="微软雅黑"/>
                        </a:rPr>
                        <a:t>Symptoms of the refrigeration system</a:t>
                      </a:r>
                    </a:p>
                  </a:txBody>
                  <a:tcPr marL="0" marR="0" marT="0" marB="0" anchor="ctr">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629920" algn="l">
                        <a:lnSpc>
                          <a:spcPct val="100000"/>
                        </a:lnSpc>
                      </a:pPr>
                      <a:r>
                        <a:rPr lang="de-DE" sz="1400" dirty="0">
                          <a:latin typeface="微软雅黑"/>
                          <a:cs typeface="微软雅黑"/>
                        </a:rPr>
                        <a:t>      P</a:t>
                      </a:r>
                      <a:r>
                        <a:rPr sz="1400" dirty="0" err="1">
                          <a:latin typeface="微软雅黑"/>
                          <a:cs typeface="微软雅黑"/>
                        </a:rPr>
                        <a:t>ossible</a:t>
                      </a:r>
                      <a:r>
                        <a:rPr sz="1400" dirty="0">
                          <a:latin typeface="微软雅黑"/>
                          <a:cs typeface="微软雅黑"/>
                        </a:rPr>
                        <a:t> reason</a:t>
                      </a: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0" algn="ctr">
                        <a:lnSpc>
                          <a:spcPct val="100000"/>
                        </a:lnSpc>
                      </a:pPr>
                      <a:r>
                        <a:rPr lang="de-DE" sz="1400" dirty="0">
                          <a:latin typeface="微软雅黑"/>
                          <a:cs typeface="微软雅黑"/>
                        </a:rPr>
                        <a:t>D</a:t>
                      </a:r>
                      <a:r>
                        <a:rPr sz="1400" dirty="0" err="1">
                          <a:latin typeface="微软雅黑"/>
                          <a:cs typeface="微软雅黑"/>
                        </a:rPr>
                        <a:t>iagnosis</a:t>
                      </a:r>
                      <a:endParaRPr sz="1400" dirty="0">
                        <a:latin typeface="微软雅黑"/>
                        <a:cs typeface="微软雅黑"/>
                      </a:endParaRP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37820" algn="l">
                        <a:lnSpc>
                          <a:spcPct val="100000"/>
                        </a:lnSpc>
                      </a:pPr>
                      <a:r>
                        <a:rPr sz="1400" dirty="0">
                          <a:latin typeface="微软雅黑"/>
                          <a:cs typeface="微软雅黑"/>
                        </a:rPr>
                        <a:t>Troubleshooting</a:t>
                      </a:r>
                    </a:p>
                  </a:txBody>
                  <a:tcPr marL="0" marR="0" marT="0" marB="0" anchor="ctr">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43494">
                <a:tc>
                  <a:txBody>
                    <a:bodyPr/>
                    <a:lstStyle/>
                    <a:p>
                      <a:pPr marL="75565" algn="l">
                        <a:lnSpc>
                          <a:spcPct val="100000"/>
                        </a:lnSpc>
                      </a:pPr>
                      <a:r>
                        <a:rPr sz="1400" dirty="0">
                          <a:latin typeface="微软雅黑"/>
                          <a:cs typeface="微软雅黑"/>
                        </a:rPr>
                        <a:t>The pressure of high and low pressure end </a:t>
                      </a:r>
                      <a:r>
                        <a:rPr sz="1400" spc="0" dirty="0">
                          <a:latin typeface="微软雅黑"/>
                          <a:cs typeface="微软雅黑"/>
                        </a:rPr>
                        <a:t>is low .</a:t>
                      </a:r>
                      <a:endParaRPr sz="1400" dirty="0">
                        <a:latin typeface="微软雅黑"/>
                        <a:cs typeface="微软雅黑"/>
                      </a:endParaRPr>
                    </a:p>
                    <a:p>
                      <a:pPr marL="75565" algn="l">
                        <a:lnSpc>
                          <a:spcPct val="100000"/>
                        </a:lnSpc>
                        <a:spcBef>
                          <a:spcPts val="335"/>
                        </a:spcBef>
                      </a:pPr>
                      <a:r>
                        <a:rPr sz="1400" spc="-5" dirty="0">
                          <a:latin typeface="微软雅黑"/>
                          <a:cs typeface="微软雅黑"/>
                        </a:rPr>
                        <a:t>Frost builds up on </a:t>
                      </a:r>
                      <a:endParaRPr sz="1400" dirty="0">
                        <a:latin typeface="微软雅黑"/>
                        <a:cs typeface="微软雅黑"/>
                      </a:endParaRP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3820" algn="l">
                        <a:lnSpc>
                          <a:spcPct val="100000"/>
                        </a:lnSpc>
                      </a:pPr>
                      <a:r>
                        <a:rPr sz="1400" dirty="0">
                          <a:latin typeface="微软雅黑"/>
                          <a:cs typeface="微软雅黑"/>
                        </a:rPr>
                        <a:t>Dirt blocking </a:t>
                      </a:r>
                      <a:r>
                        <a:rPr lang="en-US" sz="1400" dirty="0">
                          <a:latin typeface="微软雅黑"/>
                          <a:cs typeface="微软雅黑"/>
                        </a:rPr>
                        <a:t>the </a:t>
                      </a:r>
                      <a:r>
                        <a:rPr sz="1400" dirty="0">
                          <a:latin typeface="微软雅黑"/>
                          <a:cs typeface="微软雅黑"/>
                        </a:rPr>
                        <a:t>mechanism in the reservoir</a:t>
                      </a:r>
                      <a:r>
                        <a:rPr lang="en-US" sz="1400" baseline="0" dirty="0">
                          <a:latin typeface="微软雅黑"/>
                          <a:cs typeface="微软雅黑"/>
                        </a:rPr>
                        <a:t> </a:t>
                      </a:r>
                      <a:r>
                        <a:rPr sz="1400" spc="-5" dirty="0">
                          <a:latin typeface="微软雅黑"/>
                          <a:cs typeface="微软雅黑"/>
                        </a:rPr>
                        <a:t>flow of refrigerant</a:t>
                      </a:r>
                      <a:endParaRPr sz="1400" dirty="0">
                        <a:latin typeface="微软雅黑"/>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gn="l">
                        <a:lnSpc>
                          <a:spcPct val="100000"/>
                        </a:lnSpc>
                      </a:pPr>
                      <a:r>
                        <a:rPr sz="1400" dirty="0">
                          <a:latin typeface="微软雅黑"/>
                          <a:cs typeface="微软雅黑"/>
                        </a:rPr>
                        <a:t>Reservoir blocked</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gn="l">
                        <a:lnSpc>
                          <a:spcPct val="100000"/>
                        </a:lnSpc>
                      </a:pPr>
                      <a:r>
                        <a:rPr sz="1400" dirty="0">
                          <a:latin typeface="微软雅黑"/>
                          <a:cs typeface="微软雅黑"/>
                        </a:rPr>
                        <a:t>Replace the reservoir</a:t>
                      </a: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7" name="矩形 6">
            <a:extLst>
              <a:ext uri="{FF2B5EF4-FFF2-40B4-BE49-F238E27FC236}">
                <a16:creationId xmlns:a16="http://schemas.microsoft.com/office/drawing/2014/main" id="{8EA290E8-77DA-40EB-92E9-8E644E604C1A}"/>
              </a:ext>
            </a:extLst>
          </p:cNvPr>
          <p:cNvSpPr/>
          <p:nvPr/>
        </p:nvSpPr>
        <p:spPr>
          <a:xfrm>
            <a:off x="281610" y="2456429"/>
            <a:ext cx="2454711" cy="307777"/>
          </a:xfrm>
          <a:prstGeom prst="rect">
            <a:avLst/>
          </a:prstGeom>
        </p:spPr>
        <p:txBody>
          <a:bodyPr wrap="none">
            <a:spAutoFit/>
          </a:bodyPr>
          <a:lstStyle/>
          <a:p>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4. </a:t>
            </a:r>
            <a:r>
              <a:rPr lang="en" altLang="en-US" sz="1400" dirty="0">
                <a:latin typeface="微软雅黑" panose="020B0503020204020204" pitchFamily="34" charset="-122"/>
                <a:ea typeface="微软雅黑" panose="020B0503020204020204" pitchFamily="34" charset="-122"/>
              </a:rPr>
              <a:t>Poor cycle of refrigerant</a:t>
            </a:r>
            <a:endParaRPr lang="zh-CN" altLang="en-US" sz="14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3140107D-0F5D-4FE8-8622-2D546A389E79}"/>
              </a:ext>
            </a:extLst>
          </p:cNvPr>
          <p:cNvSpPr/>
          <p:nvPr/>
        </p:nvSpPr>
        <p:spPr>
          <a:xfrm>
            <a:off x="281609" y="2764206"/>
            <a:ext cx="3788229" cy="307777"/>
          </a:xfrm>
          <a:prstGeom prst="rect">
            <a:avLst/>
          </a:prstGeom>
        </p:spPr>
        <p:txBody>
          <a:bodyPr wrap="square">
            <a:spAutoFit/>
          </a:bodyPr>
          <a:lstStyle/>
          <a:p>
            <a:r>
              <a:rPr lang="en" altLang="en-US" sz="1400" dirty="0">
                <a:latin typeface="微软雅黑" panose="020B0503020204020204" pitchFamily="34" charset="-122"/>
                <a:ea typeface="微软雅黑" panose="020B0503020204020204" pitchFamily="34" charset="-122"/>
              </a:rPr>
              <a:t>Condition: inadequate cooling</a:t>
            </a:r>
            <a:endParaRPr lang="zh-CN" altLang="en-US" sz="1400" dirty="0">
              <a:latin typeface="微软雅黑" panose="020B0503020204020204" pitchFamily="34" charset="-122"/>
              <a:ea typeface="微软雅黑" panose="020B0503020204020204" pitchFamily="34" charset="-122"/>
            </a:endParaRPr>
          </a:p>
        </p:txBody>
      </p:sp>
      <p:sp>
        <p:nvSpPr>
          <p:cNvPr id="9" name="文本框 3">
            <a:extLst>
              <a:ext uri="{FF2B5EF4-FFF2-40B4-BE49-F238E27FC236}">
                <a16:creationId xmlns:a16="http://schemas.microsoft.com/office/drawing/2014/main" id="{E9DE7A82-B0E9-4100-AC04-861527FF8BDF}"/>
              </a:ext>
            </a:extLst>
          </p:cNvPr>
          <p:cNvSpPr txBox="1"/>
          <p:nvPr/>
        </p:nvSpPr>
        <p:spPr>
          <a:xfrm>
            <a:off x="439800" y="890887"/>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detection using manifold pressure gauge 4</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274595184"/>
      </p:ext>
    </p:extLst>
  </p:cSld>
  <p:clrMapOvr>
    <a:masterClrMapping/>
  </p:clrMapOvr>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2">
            <a:extLst>
              <a:ext uri="{FF2B5EF4-FFF2-40B4-BE49-F238E27FC236}">
                <a16:creationId xmlns:a16="http://schemas.microsoft.com/office/drawing/2014/main" id="{82FCDA3A-FDF8-46F5-A686-AF4C4A264FD4}"/>
              </a:ext>
            </a:extLst>
          </p:cNvPr>
          <p:cNvSpPr/>
          <p:nvPr/>
        </p:nvSpPr>
        <p:spPr>
          <a:xfrm>
            <a:off x="6466551" y="1639984"/>
            <a:ext cx="4567428" cy="2674620"/>
          </a:xfrm>
          <a:prstGeom prst="rect">
            <a:avLst/>
          </a:prstGeom>
          <a:blipFill>
            <a:blip r:embed="rId2" cstate="print"/>
            <a:stretch>
              <a:fillRect/>
            </a:stretch>
          </a:blipFill>
        </p:spPr>
        <p:txBody>
          <a:bodyPr wrap="square" lIns="0" tIns="0" rIns="0" bIns="0" rtlCol="0">
            <a:noAutofit/>
          </a:bodyPr>
          <a:lstStyle/>
          <a:p>
            <a:endParaRPr/>
          </a:p>
        </p:txBody>
      </p:sp>
      <p:graphicFrame>
        <p:nvGraphicFramePr>
          <p:cNvPr id="6" name="object 3">
            <a:extLst>
              <a:ext uri="{FF2B5EF4-FFF2-40B4-BE49-F238E27FC236}">
                <a16:creationId xmlns:a16="http://schemas.microsoft.com/office/drawing/2014/main" id="{8E7669B1-6839-417A-A8DE-A099AFF43C86}"/>
              </a:ext>
            </a:extLst>
          </p:cNvPr>
          <p:cNvGraphicFramePr>
            <a:graphicFrameLocks noGrp="1"/>
          </p:cNvGraphicFramePr>
          <p:nvPr>
            <p:extLst>
              <p:ext uri="{D42A27DB-BD31-4B8C-83A1-F6EECF244321}">
                <p14:modId xmlns:p14="http://schemas.microsoft.com/office/powerpoint/2010/main" val="3210331859"/>
              </p:ext>
            </p:extLst>
          </p:nvPr>
        </p:nvGraphicFramePr>
        <p:xfrm>
          <a:off x="443130" y="4314604"/>
          <a:ext cx="11538479" cy="2272411"/>
        </p:xfrm>
        <a:graphic>
          <a:graphicData uri="http://schemas.openxmlformats.org/drawingml/2006/table">
            <a:tbl>
              <a:tblPr firstRow="1" bandRow="1">
                <a:tableStyleId>{2D5ABB26-0587-4C30-8999-92F81FD0307C}</a:tableStyleId>
              </a:tblPr>
              <a:tblGrid>
                <a:gridCol w="3489748">
                  <a:extLst>
                    <a:ext uri="{9D8B030D-6E8A-4147-A177-3AD203B41FA5}">
                      <a16:colId xmlns:a16="http://schemas.microsoft.com/office/drawing/2014/main" val="20000"/>
                    </a:ext>
                  </a:extLst>
                </a:gridCol>
                <a:gridCol w="2210638">
                  <a:extLst>
                    <a:ext uri="{9D8B030D-6E8A-4147-A177-3AD203B41FA5}">
                      <a16:colId xmlns:a16="http://schemas.microsoft.com/office/drawing/2014/main" val="20001"/>
                    </a:ext>
                  </a:extLst>
                </a:gridCol>
                <a:gridCol w="1758461">
                  <a:extLst>
                    <a:ext uri="{9D8B030D-6E8A-4147-A177-3AD203B41FA5}">
                      <a16:colId xmlns:a16="http://schemas.microsoft.com/office/drawing/2014/main" val="20002"/>
                    </a:ext>
                  </a:extLst>
                </a:gridCol>
                <a:gridCol w="4079632">
                  <a:extLst>
                    <a:ext uri="{9D8B030D-6E8A-4147-A177-3AD203B41FA5}">
                      <a16:colId xmlns:a16="http://schemas.microsoft.com/office/drawing/2014/main" val="20003"/>
                    </a:ext>
                  </a:extLst>
                </a:gridCol>
              </a:tblGrid>
              <a:tr h="94808">
                <a:tc>
                  <a:txBody>
                    <a:bodyPr/>
                    <a:lstStyle/>
                    <a:p>
                      <a:pPr marL="245745" algn="ctr">
                        <a:lnSpc>
                          <a:spcPct val="100000"/>
                        </a:lnSpc>
                      </a:pPr>
                      <a:r>
                        <a:rPr sz="1400" dirty="0">
                          <a:latin typeface="Microsoft YaHei" panose="020B0503020204020204" pitchFamily="34" charset="-122"/>
                          <a:ea typeface="Microsoft YaHei" panose="020B0503020204020204" pitchFamily="34" charset="-122"/>
                          <a:cs typeface="微软雅黑"/>
                        </a:rPr>
                        <a:t>Symptoms of the refrigeration system</a:t>
                      </a:r>
                    </a:p>
                  </a:txBody>
                  <a:tcPr marL="0" marR="0" marT="0" marB="0" anchor="ctr">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61645" algn="l">
                        <a:lnSpc>
                          <a:spcPct val="100000"/>
                        </a:lnSpc>
                      </a:pPr>
                      <a:r>
                        <a:rPr lang="de-DE" sz="1400" dirty="0">
                          <a:latin typeface="Microsoft YaHei" panose="020B0503020204020204" pitchFamily="34" charset="-122"/>
                          <a:ea typeface="Microsoft YaHei" panose="020B0503020204020204" pitchFamily="34" charset="-122"/>
                          <a:cs typeface="微软雅黑"/>
                        </a:rPr>
                        <a:t>P</a:t>
                      </a:r>
                      <a:r>
                        <a:rPr sz="1400" dirty="0" err="1">
                          <a:latin typeface="Microsoft YaHei" panose="020B0503020204020204" pitchFamily="34" charset="-122"/>
                          <a:ea typeface="Microsoft YaHei" panose="020B0503020204020204" pitchFamily="34" charset="-122"/>
                          <a:cs typeface="微软雅黑"/>
                        </a:rPr>
                        <a:t>ossible</a:t>
                      </a:r>
                      <a:r>
                        <a:rPr sz="1400" dirty="0">
                          <a:latin typeface="Microsoft YaHei" panose="020B0503020204020204" pitchFamily="34" charset="-122"/>
                          <a:ea typeface="Microsoft YaHei" panose="020B0503020204020204" pitchFamily="34" charset="-122"/>
                          <a:cs typeface="微软雅黑"/>
                        </a:rPr>
                        <a:t> reason</a:t>
                      </a: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55244" algn="ctr">
                        <a:lnSpc>
                          <a:spcPct val="100000"/>
                        </a:lnSpc>
                      </a:pPr>
                      <a:r>
                        <a:rPr lang="de-DE" sz="1400" dirty="0">
                          <a:latin typeface="Microsoft YaHei" panose="020B0503020204020204" pitchFamily="34" charset="-122"/>
                          <a:ea typeface="Microsoft YaHei" panose="020B0503020204020204" pitchFamily="34" charset="-122"/>
                          <a:cs typeface="微软雅黑"/>
                        </a:rPr>
                        <a:t>D</a:t>
                      </a:r>
                      <a:r>
                        <a:rPr sz="1400" dirty="0" err="1">
                          <a:latin typeface="Microsoft YaHei" panose="020B0503020204020204" pitchFamily="34" charset="-122"/>
                          <a:ea typeface="Microsoft YaHei" panose="020B0503020204020204" pitchFamily="34" charset="-122"/>
                          <a:cs typeface="微软雅黑"/>
                        </a:rPr>
                        <a:t>iagnosis</a:t>
                      </a:r>
                      <a:endParaRPr sz="14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873125" algn="l">
                        <a:lnSpc>
                          <a:spcPct val="100000"/>
                        </a:lnSpc>
                      </a:pPr>
                      <a:r>
                        <a:rPr sz="1400" dirty="0">
                          <a:latin typeface="Microsoft YaHei" panose="020B0503020204020204" pitchFamily="34" charset="-122"/>
                          <a:ea typeface="Microsoft YaHei" panose="020B0503020204020204" pitchFamily="34" charset="-122"/>
                          <a:cs typeface="微软雅黑"/>
                        </a:rPr>
                        <a:t>Troubleshooting</a:t>
                      </a:r>
                    </a:p>
                  </a:txBody>
                  <a:tcPr marL="0" marR="0" marT="0" marB="0" anchor="ctr">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036346">
                <a:tc>
                  <a:txBody>
                    <a:bodyPr/>
                    <a:lstStyle/>
                    <a:p>
                      <a:pPr marL="187325" marR="265430" indent="-147955" algn="l">
                        <a:lnSpc>
                          <a:spcPct val="120000"/>
                        </a:lnSpc>
                      </a:pPr>
                      <a:r>
                        <a:rPr sz="1400" dirty="0">
                          <a:latin typeface="Microsoft YaHei" panose="020B0503020204020204" pitchFamily="34" charset="-122"/>
                          <a:ea typeface="Microsoft YaHei" panose="020B0503020204020204" pitchFamily="34" charset="-122"/>
                          <a:cs typeface="微软雅黑"/>
                        </a:rPr>
                        <a:t>A vacuum appears at the low</a:t>
                      </a:r>
                      <a:endParaRPr lang="en-US" sz="1400" baseline="0" dirty="0">
                        <a:latin typeface="Microsoft YaHei" panose="020B0503020204020204" pitchFamily="34" charset="-122"/>
                        <a:ea typeface="Microsoft YaHei" panose="020B0503020204020204" pitchFamily="34" charset="-122"/>
                        <a:cs typeface="微软雅黑"/>
                      </a:endParaRPr>
                    </a:p>
                    <a:p>
                      <a:pPr marL="187325" marR="265430" indent="-147955" algn="l">
                        <a:lnSpc>
                          <a:spcPct val="120000"/>
                        </a:lnSpc>
                      </a:pPr>
                      <a:r>
                        <a:rPr sz="1400" dirty="0">
                          <a:latin typeface="Microsoft YaHei" panose="020B0503020204020204" pitchFamily="34" charset="-122"/>
                          <a:ea typeface="Microsoft YaHei" panose="020B0503020204020204" pitchFamily="34" charset="-122"/>
                          <a:cs typeface="微软雅黑"/>
                        </a:rPr>
                        <a:t>pressure end, and the</a:t>
                      </a:r>
                      <a:r>
                        <a:rPr lang="en-US" sz="1400" dirty="0">
                          <a:latin typeface="Microsoft YaHei" panose="020B0503020204020204" pitchFamily="34" charset="-122"/>
                          <a:ea typeface="Microsoft YaHei" panose="020B0503020204020204" pitchFamily="34" charset="-122"/>
                          <a:cs typeface="微软雅黑"/>
                        </a:rPr>
                        <a:t>n</a:t>
                      </a:r>
                      <a:r>
                        <a:rPr lang="en-US" sz="140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pressure at</a:t>
                      </a:r>
                      <a:endParaRPr lang="en-US" sz="1400" dirty="0">
                        <a:latin typeface="Microsoft YaHei" panose="020B0503020204020204" pitchFamily="34" charset="-122"/>
                        <a:ea typeface="Microsoft YaHei" panose="020B0503020204020204" pitchFamily="34" charset="-122"/>
                        <a:cs typeface="微软雅黑"/>
                      </a:endParaRPr>
                    </a:p>
                    <a:p>
                      <a:pPr marL="187325" marR="265430" indent="-147955" algn="l">
                        <a:lnSpc>
                          <a:spcPct val="120000"/>
                        </a:lnSpc>
                      </a:pPr>
                      <a:r>
                        <a:rPr sz="1400" dirty="0">
                          <a:latin typeface="Microsoft YaHei" panose="020B0503020204020204" pitchFamily="34" charset="-122"/>
                          <a:ea typeface="Microsoft YaHei" panose="020B0503020204020204" pitchFamily="34" charset="-122"/>
                          <a:cs typeface="微软雅黑"/>
                        </a:rPr>
                        <a:t>the high-pressure</a:t>
                      </a:r>
                      <a:r>
                        <a:rPr lang="en-US" sz="140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end is</a:t>
                      </a:r>
                      <a:r>
                        <a:rPr lang="en-US" sz="140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extremely</a:t>
                      </a:r>
                      <a:endParaRPr lang="en-US" sz="1400" dirty="0">
                        <a:latin typeface="Microsoft YaHei" panose="020B0503020204020204" pitchFamily="34" charset="-122"/>
                        <a:ea typeface="Microsoft YaHei" panose="020B0503020204020204" pitchFamily="34" charset="-122"/>
                        <a:cs typeface="微软雅黑"/>
                      </a:endParaRPr>
                    </a:p>
                    <a:p>
                      <a:pPr marL="187325" marR="265430" indent="-147955" algn="l">
                        <a:lnSpc>
                          <a:spcPct val="120000"/>
                        </a:lnSpc>
                      </a:pPr>
                      <a:r>
                        <a:rPr sz="1400" dirty="0">
                          <a:latin typeface="Microsoft YaHei" panose="020B0503020204020204" pitchFamily="34" charset="-122"/>
                          <a:ea typeface="Microsoft YaHei" panose="020B0503020204020204" pitchFamily="34" charset="-122"/>
                          <a:cs typeface="微软雅黑"/>
                        </a:rPr>
                        <a:t>low.</a:t>
                      </a:r>
                    </a:p>
                    <a:p>
                      <a:pPr marL="187325" marR="295910" indent="-147955" algn="l">
                        <a:lnSpc>
                          <a:spcPct val="120000"/>
                        </a:lnSpc>
                      </a:pPr>
                      <a:r>
                        <a:rPr sz="1400" dirty="0">
                          <a:latin typeface="Microsoft YaHei" panose="020B0503020204020204" pitchFamily="34" charset="-122"/>
                          <a:ea typeface="Microsoft YaHei" panose="020B0503020204020204" pitchFamily="34" charset="-122"/>
                          <a:cs typeface="微软雅黑"/>
                        </a:rPr>
                        <a:t>Frost buildup on expansion</a:t>
                      </a:r>
                      <a:endParaRPr lang="en-US" sz="1400" dirty="0">
                        <a:latin typeface="Microsoft YaHei" panose="020B0503020204020204" pitchFamily="34" charset="-122"/>
                        <a:ea typeface="Microsoft YaHei" panose="020B0503020204020204" pitchFamily="34" charset="-122"/>
                        <a:cs typeface="微软雅黑"/>
                      </a:endParaRPr>
                    </a:p>
                    <a:p>
                      <a:pPr marL="187325" marR="295910" indent="-147955" algn="l">
                        <a:lnSpc>
                          <a:spcPct val="120000"/>
                        </a:lnSpc>
                      </a:pPr>
                      <a:r>
                        <a:rPr sz="1400" dirty="0">
                          <a:latin typeface="Microsoft YaHei" panose="020B0503020204020204" pitchFamily="34" charset="-122"/>
                          <a:ea typeface="Microsoft YaHei" panose="020B0503020204020204" pitchFamily="34" charset="-122"/>
                          <a:cs typeface="微软雅黑"/>
                        </a:rPr>
                        <a:t>valve or tubes before and after</a:t>
                      </a:r>
                      <a:endParaRPr lang="en-US" sz="1400" dirty="0">
                        <a:latin typeface="Microsoft YaHei" panose="020B0503020204020204" pitchFamily="34" charset="-122"/>
                        <a:ea typeface="Microsoft YaHei" panose="020B0503020204020204" pitchFamily="34" charset="-122"/>
                        <a:cs typeface="微软雅黑"/>
                      </a:endParaRPr>
                    </a:p>
                    <a:p>
                      <a:pPr marL="187325" marR="295910" indent="-147955" algn="l">
                        <a:lnSpc>
                          <a:spcPct val="120000"/>
                        </a:lnSpc>
                      </a:pPr>
                      <a:r>
                        <a:rPr sz="1400" dirty="0">
                          <a:latin typeface="Microsoft YaHei" panose="020B0503020204020204" pitchFamily="34" charset="-122"/>
                          <a:ea typeface="Microsoft YaHei" panose="020B0503020204020204" pitchFamily="34" charset="-122"/>
                          <a:cs typeface="微软雅黑"/>
                        </a:rPr>
                        <a:t>receiver drier</a:t>
                      </a:r>
                      <a:r>
                        <a:rPr lang="en-US" sz="140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or condensation</a:t>
                      </a: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26060" marR="229235" indent="-178435" algn="l">
                        <a:lnSpc>
                          <a:spcPct val="120000"/>
                        </a:lnSpc>
                      </a:pPr>
                      <a:r>
                        <a:rPr sz="1400" dirty="0">
                          <a:latin typeface="Microsoft YaHei" panose="020B0503020204020204" pitchFamily="34" charset="-122"/>
                          <a:ea typeface="Microsoft YaHei" panose="020B0503020204020204" pitchFamily="34" charset="-122"/>
                          <a:cs typeface="微软雅黑"/>
                        </a:rPr>
                        <a:t>Moisture in the</a:t>
                      </a:r>
                      <a:endParaRPr lang="en-US" sz="1400" dirty="0">
                        <a:latin typeface="Microsoft YaHei" panose="020B0503020204020204" pitchFamily="34" charset="-122"/>
                        <a:ea typeface="Microsoft YaHei" panose="020B0503020204020204" pitchFamily="34" charset="-122"/>
                        <a:cs typeface="微软雅黑"/>
                      </a:endParaRPr>
                    </a:p>
                    <a:p>
                      <a:pPr marL="226060" marR="229235" indent="-178435" algn="l">
                        <a:lnSpc>
                          <a:spcPct val="120000"/>
                        </a:lnSpc>
                      </a:pPr>
                      <a:r>
                        <a:rPr sz="1400" dirty="0">
                          <a:latin typeface="Microsoft YaHei" panose="020B0503020204020204" pitchFamily="34" charset="-122"/>
                          <a:ea typeface="Microsoft YaHei" panose="020B0503020204020204" pitchFamily="34" charset="-122"/>
                          <a:cs typeface="微软雅黑"/>
                        </a:rPr>
                        <a:t>refrigerant will foul</a:t>
                      </a:r>
                      <a:endParaRPr lang="en-US" sz="1400" baseline="0" dirty="0">
                        <a:latin typeface="Microsoft YaHei" panose="020B0503020204020204" pitchFamily="34" charset="-122"/>
                        <a:ea typeface="Microsoft YaHei" panose="020B0503020204020204" pitchFamily="34" charset="-122"/>
                        <a:cs typeface="微软雅黑"/>
                      </a:endParaRPr>
                    </a:p>
                    <a:p>
                      <a:pPr marL="226060" marR="229235" indent="-178435" algn="l">
                        <a:lnSpc>
                          <a:spcPct val="120000"/>
                        </a:lnSpc>
                      </a:pPr>
                      <a:r>
                        <a:rPr lang="af-ZA" sz="1400" dirty="0">
                          <a:latin typeface="Microsoft YaHei" panose="020B0503020204020204" pitchFamily="34" charset="-122"/>
                          <a:ea typeface="Microsoft YaHei" panose="020B0503020204020204" pitchFamily="34" charset="-122"/>
                          <a:cs typeface="微软雅黑"/>
                        </a:rPr>
                        <a:t>t</a:t>
                      </a:r>
                      <a:r>
                        <a:rPr sz="1400" dirty="0">
                          <a:latin typeface="Microsoft YaHei" panose="020B0503020204020204" pitchFamily="34" charset="-122"/>
                          <a:ea typeface="Microsoft YaHei" panose="020B0503020204020204" pitchFamily="34" charset="-122"/>
                          <a:cs typeface="微软雅黑"/>
                        </a:rPr>
                        <a:t>he</a:t>
                      </a:r>
                      <a:r>
                        <a:rPr lang="en-US" sz="140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flow of the</a:t>
                      </a:r>
                      <a:endParaRPr lang="en-US" sz="1400" dirty="0">
                        <a:latin typeface="Microsoft YaHei" panose="020B0503020204020204" pitchFamily="34" charset="-122"/>
                        <a:ea typeface="Microsoft YaHei" panose="020B0503020204020204" pitchFamily="34" charset="-122"/>
                        <a:cs typeface="微软雅黑"/>
                      </a:endParaRPr>
                    </a:p>
                    <a:p>
                      <a:pPr marL="226060" marR="229235" indent="-178435" algn="l">
                        <a:lnSpc>
                          <a:spcPct val="120000"/>
                        </a:lnSpc>
                      </a:pPr>
                      <a:r>
                        <a:rPr lang="af-ZA" sz="1400" dirty="0">
                          <a:latin typeface="Microsoft YaHei" panose="020B0503020204020204" pitchFamily="34" charset="-122"/>
                          <a:ea typeface="Microsoft YaHei" panose="020B0503020204020204" pitchFamily="34" charset="-122"/>
                          <a:cs typeface="微软雅黑"/>
                        </a:rPr>
                        <a:t>r</a:t>
                      </a:r>
                      <a:r>
                        <a:rPr sz="1400" dirty="0" err="1">
                          <a:latin typeface="Microsoft YaHei" panose="020B0503020204020204" pitchFamily="34" charset="-122"/>
                          <a:ea typeface="Microsoft YaHei" panose="020B0503020204020204" pitchFamily="34" charset="-122"/>
                          <a:cs typeface="微软雅黑"/>
                        </a:rPr>
                        <a:t>efrigerant</a:t>
                      </a:r>
                      <a:r>
                        <a:rPr lang="en-US" sz="140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at the</a:t>
                      </a:r>
                      <a:endParaRPr lang="en-US" sz="1400" dirty="0">
                        <a:latin typeface="Microsoft YaHei" panose="020B0503020204020204" pitchFamily="34" charset="-122"/>
                        <a:ea typeface="Microsoft YaHei" panose="020B0503020204020204" pitchFamily="34" charset="-122"/>
                        <a:cs typeface="微软雅黑"/>
                      </a:endParaRPr>
                    </a:p>
                    <a:p>
                      <a:pPr marL="226060" marR="229235" indent="-178435" algn="l">
                        <a:lnSpc>
                          <a:spcPct val="120000"/>
                        </a:lnSpc>
                      </a:pPr>
                      <a:r>
                        <a:rPr sz="1400" dirty="0">
                          <a:latin typeface="Microsoft YaHei" panose="020B0503020204020204" pitchFamily="34" charset="-122"/>
                          <a:ea typeface="Microsoft YaHei" panose="020B0503020204020204" pitchFamily="34" charset="-122"/>
                          <a:cs typeface="微软雅黑"/>
                        </a:rPr>
                        <a:t>thermal tube of the</a:t>
                      </a:r>
                      <a:endParaRPr lang="en-US" sz="1400" dirty="0">
                        <a:latin typeface="Microsoft YaHei" panose="020B0503020204020204" pitchFamily="34" charset="-122"/>
                        <a:ea typeface="Microsoft YaHei" panose="020B0503020204020204" pitchFamily="34" charset="-122"/>
                        <a:cs typeface="微软雅黑"/>
                      </a:endParaRPr>
                    </a:p>
                    <a:p>
                      <a:pPr marL="226060" marR="229235" indent="-178435" algn="l">
                        <a:lnSpc>
                          <a:spcPts val="2020"/>
                        </a:lnSpc>
                        <a:spcBef>
                          <a:spcPts val="120"/>
                        </a:spcBef>
                      </a:pPr>
                      <a:r>
                        <a:rPr sz="1400" dirty="0">
                          <a:latin typeface="Microsoft YaHei" panose="020B0503020204020204" pitchFamily="34" charset="-122"/>
                          <a:ea typeface="Microsoft YaHei" panose="020B0503020204020204" pitchFamily="34" charset="-122"/>
                          <a:cs typeface="微软雅黑"/>
                        </a:rPr>
                        <a:t>expansion valve</a:t>
                      </a:r>
                      <a:endParaRPr lang="en-US" sz="1400" dirty="0">
                        <a:latin typeface="Microsoft YaHei" panose="020B0503020204020204" pitchFamily="34" charset="-122"/>
                        <a:ea typeface="Microsoft YaHei" panose="020B0503020204020204" pitchFamily="34" charset="-122"/>
                        <a:cs typeface="微软雅黑"/>
                      </a:endParaRPr>
                    </a:p>
                    <a:p>
                      <a:pPr marL="226060" marR="229235" indent="-178435" algn="l">
                        <a:lnSpc>
                          <a:spcPts val="2020"/>
                        </a:lnSpc>
                        <a:spcBef>
                          <a:spcPts val="120"/>
                        </a:spcBef>
                      </a:pPr>
                      <a:r>
                        <a:rPr lang="af-ZA" sz="1400" spc="-5" dirty="0">
                          <a:latin typeface="Microsoft YaHei" panose="020B0503020204020204" pitchFamily="34" charset="-122"/>
                          <a:ea typeface="Microsoft YaHei" panose="020B0503020204020204" pitchFamily="34" charset="-122"/>
                          <a:cs typeface="微软雅黑"/>
                        </a:rPr>
                        <a:t>h</a:t>
                      </a:r>
                      <a:r>
                        <a:rPr sz="1400" spc="-5" dirty="0" err="1">
                          <a:latin typeface="Microsoft YaHei" panose="020B0503020204020204" pitchFamily="34" charset="-122"/>
                          <a:ea typeface="Microsoft YaHei" panose="020B0503020204020204" pitchFamily="34" charset="-122"/>
                          <a:cs typeface="微软雅黑"/>
                        </a:rPr>
                        <a:t>inders</a:t>
                      </a:r>
                      <a:r>
                        <a:rPr lang="en-US" sz="1400" spc="-5" baseline="0" dirty="0">
                          <a:latin typeface="Microsoft YaHei" panose="020B0503020204020204" pitchFamily="34" charset="-122"/>
                          <a:ea typeface="Microsoft YaHei" panose="020B0503020204020204" pitchFamily="34" charset="-122"/>
                          <a:cs typeface="微软雅黑"/>
                        </a:rPr>
                        <a:t> </a:t>
                      </a:r>
                      <a:r>
                        <a:rPr sz="1400" spc="0" dirty="0">
                          <a:latin typeface="Microsoft YaHei" panose="020B0503020204020204" pitchFamily="34" charset="-122"/>
                          <a:ea typeface="Microsoft YaHei" panose="020B0503020204020204" pitchFamily="34" charset="-122"/>
                          <a:cs typeface="微软雅黑"/>
                        </a:rPr>
                        <a:t>the flow of</a:t>
                      </a:r>
                      <a:endParaRPr lang="en-US" sz="1400" spc="0" dirty="0">
                        <a:latin typeface="Microsoft YaHei" panose="020B0503020204020204" pitchFamily="34" charset="-122"/>
                        <a:ea typeface="Microsoft YaHei" panose="020B0503020204020204" pitchFamily="34" charset="-122"/>
                        <a:cs typeface="微软雅黑"/>
                      </a:endParaRPr>
                    </a:p>
                    <a:p>
                      <a:pPr marL="226060" marR="229235" indent="-178435" algn="l">
                        <a:lnSpc>
                          <a:spcPts val="2020"/>
                        </a:lnSpc>
                        <a:spcBef>
                          <a:spcPts val="120"/>
                        </a:spcBef>
                      </a:pPr>
                      <a:r>
                        <a:rPr sz="1400" spc="0" dirty="0">
                          <a:latin typeface="Microsoft YaHei" panose="020B0503020204020204" pitchFamily="34" charset="-122"/>
                          <a:ea typeface="Microsoft YaHei" panose="020B0503020204020204" pitchFamily="34" charset="-122"/>
                          <a:cs typeface="微软雅黑"/>
                        </a:rPr>
                        <a:t>refrigerant</a:t>
                      </a:r>
                      <a:endParaRPr sz="14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48260" algn="l">
                        <a:lnSpc>
                          <a:spcPct val="100000"/>
                        </a:lnSpc>
                      </a:pPr>
                      <a:r>
                        <a:rPr sz="1400" dirty="0">
                          <a:latin typeface="Microsoft YaHei" panose="020B0503020204020204" pitchFamily="34" charset="-122"/>
                          <a:ea typeface="Microsoft YaHei" panose="020B0503020204020204" pitchFamily="34" charset="-122"/>
                          <a:cs typeface="微软雅黑"/>
                        </a:rPr>
                        <a:t>Refrigerant does not circulate</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48260" algn="l">
                        <a:lnSpc>
                          <a:spcPct val="100000"/>
                        </a:lnSpc>
                      </a:pPr>
                      <a:r>
                        <a:rPr sz="1400" spc="-5" dirty="0">
                          <a:latin typeface="Microsoft YaHei" panose="020B0503020204020204" pitchFamily="34" charset="-122"/>
                          <a:ea typeface="Microsoft YaHei" panose="020B0503020204020204" pitchFamily="34" charset="-122"/>
                          <a:cs typeface="微软雅黑"/>
                        </a:rPr>
                        <a:t>Check expansion valve and </a:t>
                      </a:r>
                      <a:r>
                        <a:rPr sz="1400" spc="0" dirty="0">
                          <a:latin typeface="Microsoft YaHei" panose="020B0503020204020204" pitchFamily="34" charset="-122"/>
                          <a:ea typeface="Microsoft YaHei" panose="020B0503020204020204" pitchFamily="34" charset="-122"/>
                          <a:cs typeface="Arial"/>
                        </a:rPr>
                        <a:t>E </a:t>
                      </a:r>
                      <a:r>
                        <a:rPr sz="1400" spc="-10" dirty="0">
                          <a:latin typeface="Microsoft YaHei" panose="020B0503020204020204" pitchFamily="34" charset="-122"/>
                          <a:ea typeface="Microsoft YaHei" panose="020B0503020204020204" pitchFamily="34" charset="-122"/>
                          <a:cs typeface="Arial"/>
                        </a:rPr>
                        <a:t>P </a:t>
                      </a:r>
                      <a:r>
                        <a:rPr sz="1400" spc="0" dirty="0">
                          <a:latin typeface="Microsoft YaHei" panose="020B0503020204020204" pitchFamily="34" charset="-122"/>
                          <a:ea typeface="Microsoft YaHei" panose="020B0503020204020204" pitchFamily="34" charset="-122"/>
                          <a:cs typeface="Arial"/>
                        </a:rPr>
                        <a:t>R</a:t>
                      </a:r>
                      <a:endParaRPr sz="1400" dirty="0">
                        <a:latin typeface="Microsoft YaHei" panose="020B0503020204020204" pitchFamily="34" charset="-122"/>
                        <a:ea typeface="Microsoft YaHei" panose="020B0503020204020204" pitchFamily="34" charset="-122"/>
                        <a:cs typeface="Arial"/>
                      </a:endParaRPr>
                    </a:p>
                    <a:p>
                      <a:pPr marL="226695" marR="180975" indent="-178435" algn="l">
                        <a:lnSpc>
                          <a:spcPct val="120000"/>
                        </a:lnSpc>
                      </a:pPr>
                      <a:r>
                        <a:rPr sz="1400" spc="0" dirty="0">
                          <a:latin typeface="Microsoft YaHei" panose="020B0503020204020204" pitchFamily="34" charset="-122"/>
                          <a:ea typeface="Microsoft YaHei" panose="020B0503020204020204" pitchFamily="34" charset="-122"/>
                          <a:cs typeface="微软雅黑"/>
                        </a:rPr>
                        <a:t>the dirt </a:t>
                      </a:r>
                      <a:r>
                        <a:rPr sz="1400" spc="-15" dirty="0">
                          <a:latin typeface="Microsoft YaHei" panose="020B0503020204020204" pitchFamily="34" charset="-122"/>
                          <a:ea typeface="Microsoft YaHei" panose="020B0503020204020204" pitchFamily="34" charset="-122"/>
                          <a:cs typeface="微软雅黑"/>
                        </a:rPr>
                        <a:t>in </a:t>
                      </a:r>
                      <a:r>
                        <a:rPr sz="1400" dirty="0">
                          <a:latin typeface="Microsoft YaHei" panose="020B0503020204020204" pitchFamily="34" charset="-122"/>
                          <a:ea typeface="Microsoft YaHei" panose="020B0503020204020204" pitchFamily="34" charset="-122"/>
                          <a:cs typeface="微软雅黑"/>
                        </a:rPr>
                        <a:t>the expansion valve by blowing</a:t>
                      </a:r>
                      <a:endParaRPr lang="en-US" sz="1400" dirty="0">
                        <a:latin typeface="Microsoft YaHei" panose="020B0503020204020204" pitchFamily="34" charset="-122"/>
                        <a:ea typeface="Microsoft YaHei" panose="020B0503020204020204" pitchFamily="34" charset="-122"/>
                        <a:cs typeface="微软雅黑"/>
                      </a:endParaRPr>
                    </a:p>
                    <a:p>
                      <a:pPr marL="226695" marR="180975" indent="-178435" algn="l">
                        <a:lnSpc>
                          <a:spcPct val="120000"/>
                        </a:lnSpc>
                      </a:pPr>
                      <a:r>
                        <a:rPr sz="1400" dirty="0">
                          <a:latin typeface="Microsoft YaHei" panose="020B0503020204020204" pitchFamily="34" charset="-122"/>
                          <a:ea typeface="Microsoft YaHei" panose="020B0503020204020204" pitchFamily="34" charset="-122"/>
                          <a:cs typeface="微软雅黑"/>
                        </a:rPr>
                        <a:t>air</a:t>
                      </a:r>
                      <a:r>
                        <a:rPr sz="1400" spc="0" dirty="0">
                          <a:latin typeface="Microsoft YaHei" panose="020B0503020204020204" pitchFamily="34" charset="-122"/>
                          <a:ea typeface="Microsoft YaHei" panose="020B0503020204020204" pitchFamily="34" charset="-122"/>
                          <a:cs typeface="微软雅黑"/>
                        </a:rPr>
                        <a:t>, if this method does not work, replace the</a:t>
                      </a:r>
                      <a:endParaRPr lang="en-US" sz="1400" spc="0" dirty="0">
                        <a:latin typeface="Microsoft YaHei" panose="020B0503020204020204" pitchFamily="34" charset="-122"/>
                        <a:ea typeface="Microsoft YaHei" panose="020B0503020204020204" pitchFamily="34" charset="-122"/>
                        <a:cs typeface="微软雅黑"/>
                      </a:endParaRPr>
                    </a:p>
                    <a:p>
                      <a:pPr marL="226695" marR="180975" indent="-178435" algn="l">
                        <a:lnSpc>
                          <a:spcPct val="120000"/>
                        </a:lnSpc>
                      </a:pPr>
                      <a:r>
                        <a:rPr sz="1400" spc="0" dirty="0">
                          <a:latin typeface="Microsoft YaHei" panose="020B0503020204020204" pitchFamily="34" charset="-122"/>
                          <a:ea typeface="Microsoft YaHei" panose="020B0503020204020204" pitchFamily="34" charset="-122"/>
                          <a:cs typeface="微软雅黑"/>
                        </a:rPr>
                        <a:t>expansion valve</a:t>
                      </a:r>
                      <a:endParaRPr sz="1400" dirty="0">
                        <a:latin typeface="Microsoft YaHei" panose="020B0503020204020204" pitchFamily="34" charset="-122"/>
                        <a:ea typeface="Microsoft YaHei" panose="020B0503020204020204" pitchFamily="34" charset="-122"/>
                        <a:cs typeface="微软雅黑"/>
                      </a:endParaRPr>
                    </a:p>
                    <a:p>
                      <a:pPr marL="48260" algn="l">
                        <a:lnSpc>
                          <a:spcPct val="100000"/>
                        </a:lnSpc>
                        <a:spcBef>
                          <a:spcPts val="335"/>
                        </a:spcBef>
                      </a:pPr>
                      <a:r>
                        <a:rPr sz="1400" dirty="0">
                          <a:latin typeface="Microsoft YaHei" panose="020B0503020204020204" pitchFamily="34" charset="-122"/>
                          <a:ea typeface="Microsoft YaHei" panose="020B0503020204020204" pitchFamily="34" charset="-122"/>
                          <a:cs typeface="微软雅黑"/>
                        </a:rPr>
                        <a:t>Replace the reservoir</a:t>
                      </a:r>
                    </a:p>
                    <a:p>
                      <a:pPr marL="226695" marR="180975" indent="-178435" algn="l">
                        <a:lnSpc>
                          <a:spcPts val="2020"/>
                        </a:lnSpc>
                        <a:spcBef>
                          <a:spcPts val="120"/>
                        </a:spcBef>
                      </a:pPr>
                      <a:r>
                        <a:rPr sz="1400" dirty="0">
                          <a:latin typeface="Microsoft YaHei" panose="020B0503020204020204" pitchFamily="34" charset="-122"/>
                          <a:ea typeface="Microsoft YaHei" panose="020B0503020204020204" pitchFamily="34" charset="-122"/>
                          <a:cs typeface="微软雅黑"/>
                        </a:rPr>
                        <a:t>Take out the air and inject a proper amount</a:t>
                      </a:r>
                      <a:endParaRPr lang="en-US" sz="1400" dirty="0">
                        <a:latin typeface="Microsoft YaHei" panose="020B0503020204020204" pitchFamily="34" charset="-122"/>
                        <a:ea typeface="Microsoft YaHei" panose="020B0503020204020204" pitchFamily="34" charset="-122"/>
                        <a:cs typeface="微软雅黑"/>
                      </a:endParaRPr>
                    </a:p>
                    <a:p>
                      <a:pPr marL="226695" marR="180975" indent="-178435" algn="l">
                        <a:lnSpc>
                          <a:spcPts val="2020"/>
                        </a:lnSpc>
                        <a:spcBef>
                          <a:spcPts val="120"/>
                        </a:spcBef>
                      </a:pPr>
                      <a:r>
                        <a:rPr sz="1400" spc="-15" dirty="0">
                          <a:latin typeface="Microsoft YaHei" panose="020B0503020204020204" pitchFamily="34" charset="-122"/>
                          <a:ea typeface="Microsoft YaHei" panose="020B0503020204020204" pitchFamily="34" charset="-122"/>
                          <a:cs typeface="微软雅黑"/>
                        </a:rPr>
                        <a:t>of refrigerant </a:t>
                      </a:r>
                      <a:r>
                        <a:rPr sz="1400" spc="0" dirty="0">
                          <a:latin typeface="Microsoft YaHei" panose="020B0503020204020204" pitchFamily="34" charset="-122"/>
                          <a:ea typeface="Microsoft YaHei" panose="020B0503020204020204" pitchFamily="34" charset="-122"/>
                          <a:cs typeface="微软雅黑"/>
                        </a:rPr>
                        <a:t>, if the gas </a:t>
                      </a:r>
                      <a:r>
                        <a:rPr sz="1400" spc="-15" dirty="0">
                          <a:latin typeface="Microsoft YaHei" panose="020B0503020204020204" pitchFamily="34" charset="-122"/>
                          <a:ea typeface="Microsoft YaHei" panose="020B0503020204020204" pitchFamily="34" charset="-122"/>
                          <a:cs typeface="微软雅黑"/>
                        </a:rPr>
                        <a:t>leaks </a:t>
                      </a:r>
                      <a:r>
                        <a:rPr sz="1400" spc="0" dirty="0">
                          <a:latin typeface="Microsoft YaHei" panose="020B0503020204020204" pitchFamily="34" charset="-122"/>
                          <a:ea typeface="Microsoft YaHei" panose="020B0503020204020204" pitchFamily="34" charset="-122"/>
                          <a:cs typeface="微软雅黑"/>
                        </a:rPr>
                        <a:t>from the</a:t>
                      </a:r>
                      <a:endParaRPr lang="en-US" sz="1400" spc="0" dirty="0">
                        <a:latin typeface="Microsoft YaHei" panose="020B0503020204020204" pitchFamily="34" charset="-122"/>
                        <a:ea typeface="Microsoft YaHei" panose="020B0503020204020204" pitchFamily="34" charset="-122"/>
                        <a:cs typeface="微软雅黑"/>
                      </a:endParaRPr>
                    </a:p>
                    <a:p>
                      <a:pPr marL="226695" marR="180975" indent="-178435" algn="l">
                        <a:lnSpc>
                          <a:spcPts val="2020"/>
                        </a:lnSpc>
                        <a:spcBef>
                          <a:spcPts val="120"/>
                        </a:spcBef>
                      </a:pPr>
                      <a:r>
                        <a:rPr sz="1400" spc="0" dirty="0">
                          <a:latin typeface="Microsoft YaHei" panose="020B0503020204020204" pitchFamily="34" charset="-122"/>
                          <a:ea typeface="Microsoft YaHei" panose="020B0503020204020204" pitchFamily="34" charset="-122"/>
                          <a:cs typeface="微软雅黑"/>
                        </a:rPr>
                        <a:t>thermal tube , </a:t>
                      </a:r>
                      <a:r>
                        <a:rPr sz="1400" spc="-15" dirty="0">
                          <a:latin typeface="Microsoft YaHei" panose="020B0503020204020204" pitchFamily="34" charset="-122"/>
                          <a:ea typeface="Microsoft YaHei" panose="020B0503020204020204" pitchFamily="34" charset="-122"/>
                          <a:cs typeface="微软雅黑"/>
                        </a:rPr>
                        <a:t>replace it</a:t>
                      </a:r>
                      <a:r>
                        <a:rPr lang="en-US" sz="1400" spc="0" baseline="0" dirty="0">
                          <a:latin typeface="Microsoft YaHei" panose="020B0503020204020204" pitchFamily="34" charset="-122"/>
                          <a:ea typeface="Microsoft YaHei" panose="020B0503020204020204" pitchFamily="34" charset="-122"/>
                          <a:cs typeface="微软雅黑"/>
                        </a:rPr>
                        <a:t>. </a:t>
                      </a:r>
                      <a:r>
                        <a:rPr sz="1400" dirty="0">
                          <a:latin typeface="Microsoft YaHei" panose="020B0503020204020204" pitchFamily="34" charset="-122"/>
                          <a:ea typeface="Microsoft YaHei" panose="020B0503020204020204" pitchFamily="34" charset="-122"/>
                          <a:cs typeface="微软雅黑"/>
                        </a:rPr>
                        <a:t>Expansion valve</a:t>
                      </a: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7" name="矩形 6">
            <a:extLst>
              <a:ext uri="{FF2B5EF4-FFF2-40B4-BE49-F238E27FC236}">
                <a16:creationId xmlns:a16="http://schemas.microsoft.com/office/drawing/2014/main" id="{3BA33540-BDCE-4A13-99BD-BD01A35F84A5}"/>
              </a:ext>
            </a:extLst>
          </p:cNvPr>
          <p:cNvSpPr/>
          <p:nvPr/>
        </p:nvSpPr>
        <p:spPr>
          <a:xfrm>
            <a:off x="301325" y="2254926"/>
            <a:ext cx="2930739" cy="307777"/>
          </a:xfrm>
          <a:prstGeom prst="rect">
            <a:avLst/>
          </a:prstGeom>
        </p:spPr>
        <p:txBody>
          <a:bodyPr wrap="none">
            <a:spAutoFit/>
          </a:bodyPr>
          <a:lstStyle/>
          <a:p>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5. </a:t>
            </a:r>
            <a:r>
              <a:rPr lang="en" altLang="en-US" sz="1400" dirty="0">
                <a:latin typeface="微软雅黑" panose="020B0503020204020204" pitchFamily="34" charset="-122"/>
                <a:ea typeface="微软雅黑" panose="020B0503020204020204" pitchFamily="34" charset="-122"/>
              </a:rPr>
              <a:t>Refrigerant does not circulate</a:t>
            </a:r>
            <a:endParaRPr lang="zh-CN" altLang="en-US" sz="1400" dirty="0">
              <a:latin typeface="微软雅黑" panose="020B0503020204020204" pitchFamily="34" charset="-122"/>
              <a:ea typeface="微软雅黑" panose="020B0503020204020204" pitchFamily="34" charset="-122"/>
            </a:endParaRPr>
          </a:p>
        </p:txBody>
      </p:sp>
      <p:sp>
        <p:nvSpPr>
          <p:cNvPr id="8" name="矩形 7">
            <a:extLst>
              <a:ext uri="{FF2B5EF4-FFF2-40B4-BE49-F238E27FC236}">
                <a16:creationId xmlns:a16="http://schemas.microsoft.com/office/drawing/2014/main" id="{2EB9080D-FD84-4699-86E6-EE777DCDD31D}"/>
              </a:ext>
            </a:extLst>
          </p:cNvPr>
          <p:cNvSpPr/>
          <p:nvPr/>
        </p:nvSpPr>
        <p:spPr>
          <a:xfrm>
            <a:off x="301325" y="2562703"/>
            <a:ext cx="5775402" cy="307777"/>
          </a:xfrm>
          <a:prstGeom prst="rect">
            <a:avLst/>
          </a:prstGeom>
        </p:spPr>
        <p:txBody>
          <a:bodyPr wrap="square">
            <a:spAutoFit/>
          </a:bodyPr>
          <a:lstStyle/>
          <a:p>
            <a:r>
              <a:rPr lang="en" altLang="en-US" sz="1400" dirty="0">
                <a:latin typeface="微软雅黑" panose="020B0503020204020204" pitchFamily="34" charset="-122"/>
                <a:ea typeface="微软雅黑" panose="020B0503020204020204" pitchFamily="34" charset="-122"/>
              </a:rPr>
              <a:t>Condition: No cooling </a:t>
            </a:r>
            <a:r>
              <a:rPr lang="en" altLang="zh-CN" sz="1400" dirty="0">
                <a:latin typeface="微软雅黑" panose="020B0503020204020204" pitchFamily="34" charset="-122"/>
                <a:ea typeface="微软雅黑" panose="020B0503020204020204" pitchFamily="34" charset="-122"/>
              </a:rPr>
              <a:t>(</a:t>
            </a:r>
            <a:r>
              <a:rPr lang="en" altLang="en-US" sz="1400" dirty="0">
                <a:latin typeface="微软雅黑" panose="020B0503020204020204" pitchFamily="34" charset="-122"/>
                <a:ea typeface="微软雅黑" panose="020B0503020204020204" pitchFamily="34" charset="-122"/>
              </a:rPr>
              <a:t>intermittent cooling in some cases</a:t>
            </a:r>
            <a:r>
              <a:rPr lang="en"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9" name="文本框 3">
            <a:extLst>
              <a:ext uri="{FF2B5EF4-FFF2-40B4-BE49-F238E27FC236}">
                <a16:creationId xmlns:a16="http://schemas.microsoft.com/office/drawing/2014/main" id="{AF933B45-0988-44FB-8362-D3DC4B5E5F62}"/>
              </a:ext>
            </a:extLst>
          </p:cNvPr>
          <p:cNvSpPr txBox="1"/>
          <p:nvPr/>
        </p:nvSpPr>
        <p:spPr>
          <a:xfrm>
            <a:off x="459516"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detection using manifold pressure gauge 5</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62813477"/>
      </p:ext>
    </p:extLst>
  </p:cSld>
  <p:clrMapOvr>
    <a:masterClrMapping/>
  </p:clrMapOvr>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5">
            <a:extLst>
              <a:ext uri="{FF2B5EF4-FFF2-40B4-BE49-F238E27FC236}">
                <a16:creationId xmlns:a16="http://schemas.microsoft.com/office/drawing/2014/main" id="{A38D7FCF-C7CD-491F-AE23-A1ECE17EC1C8}"/>
              </a:ext>
            </a:extLst>
          </p:cNvPr>
          <p:cNvSpPr txBox="1"/>
          <p:nvPr/>
        </p:nvSpPr>
        <p:spPr>
          <a:xfrm>
            <a:off x="3595039" y="4078780"/>
            <a:ext cx="4590415" cy="721360"/>
          </a:xfrm>
          <a:prstGeom prst="rect">
            <a:avLst/>
          </a:prstGeom>
        </p:spPr>
        <p:txBody>
          <a:bodyPr vert="horz" wrap="square" lIns="0" tIns="0" rIns="0" bIns="0" rtlCol="0">
            <a:noAutofit/>
          </a:bodyPr>
          <a:lstStyle/>
          <a:p>
            <a:pPr marR="774065" algn="ctr">
              <a:lnSpc>
                <a:spcPct val="100000"/>
              </a:lnSpc>
            </a:pPr>
            <a:r>
              <a:rPr sz="1400" dirty="0">
                <a:latin typeface="Arial"/>
                <a:cs typeface="Arial"/>
              </a:rPr>
              <a:t>·</a:t>
            </a:r>
            <a:endParaRPr sz="1400">
              <a:latin typeface="Arial"/>
              <a:cs typeface="Arial"/>
            </a:endParaRPr>
          </a:p>
        </p:txBody>
      </p:sp>
      <p:sp>
        <p:nvSpPr>
          <p:cNvPr id="6" name="object 6">
            <a:extLst>
              <a:ext uri="{FF2B5EF4-FFF2-40B4-BE49-F238E27FC236}">
                <a16:creationId xmlns:a16="http://schemas.microsoft.com/office/drawing/2014/main" id="{83A6219D-6C30-4C8D-B2F4-9B4ED74FD061}"/>
              </a:ext>
            </a:extLst>
          </p:cNvPr>
          <p:cNvSpPr/>
          <p:nvPr/>
        </p:nvSpPr>
        <p:spPr>
          <a:xfrm>
            <a:off x="6662174" y="1764208"/>
            <a:ext cx="4219415" cy="2460873"/>
          </a:xfrm>
          <a:prstGeom prst="rect">
            <a:avLst/>
          </a:prstGeom>
          <a:blipFill>
            <a:blip r:embed="rId2" cstate="print"/>
            <a:stretch>
              <a:fillRect/>
            </a:stretch>
          </a:blipFill>
        </p:spPr>
        <p:txBody>
          <a:bodyPr wrap="square" lIns="0" tIns="0" rIns="0" bIns="0" rtlCol="0">
            <a:noAutofit/>
          </a:bodyPr>
          <a:lstStyle/>
          <a:p>
            <a:endParaRPr/>
          </a:p>
        </p:txBody>
      </p:sp>
      <p:graphicFrame>
        <p:nvGraphicFramePr>
          <p:cNvPr id="7" name="object 2">
            <a:extLst>
              <a:ext uri="{FF2B5EF4-FFF2-40B4-BE49-F238E27FC236}">
                <a16:creationId xmlns:a16="http://schemas.microsoft.com/office/drawing/2014/main" id="{E7AF45A4-3A96-4989-98EE-15F8706E330C}"/>
              </a:ext>
            </a:extLst>
          </p:cNvPr>
          <p:cNvGraphicFramePr>
            <a:graphicFrameLocks noGrp="1"/>
          </p:cNvGraphicFramePr>
          <p:nvPr>
            <p:extLst>
              <p:ext uri="{D42A27DB-BD31-4B8C-83A1-F6EECF244321}">
                <p14:modId xmlns:p14="http://schemas.microsoft.com/office/powerpoint/2010/main" val="3217330149"/>
              </p:ext>
            </p:extLst>
          </p:nvPr>
        </p:nvGraphicFramePr>
        <p:xfrm>
          <a:off x="443130" y="4458677"/>
          <a:ext cx="11511304" cy="2027047"/>
        </p:xfrm>
        <a:graphic>
          <a:graphicData uri="http://schemas.openxmlformats.org/drawingml/2006/table">
            <a:tbl>
              <a:tblPr firstRow="1" bandRow="1">
                <a:tableStyleId>{2D5ABB26-0587-4C30-8999-92F81FD0307C}</a:tableStyleId>
              </a:tblPr>
              <a:tblGrid>
                <a:gridCol w="3573107">
                  <a:extLst>
                    <a:ext uri="{9D8B030D-6E8A-4147-A177-3AD203B41FA5}">
                      <a16:colId xmlns:a16="http://schemas.microsoft.com/office/drawing/2014/main" val="20000"/>
                    </a:ext>
                  </a:extLst>
                </a:gridCol>
                <a:gridCol w="2491992">
                  <a:extLst>
                    <a:ext uri="{9D8B030D-6E8A-4147-A177-3AD203B41FA5}">
                      <a16:colId xmlns:a16="http://schemas.microsoft.com/office/drawing/2014/main" val="20001"/>
                    </a:ext>
                  </a:extLst>
                </a:gridCol>
                <a:gridCol w="2494588">
                  <a:extLst>
                    <a:ext uri="{9D8B030D-6E8A-4147-A177-3AD203B41FA5}">
                      <a16:colId xmlns:a16="http://schemas.microsoft.com/office/drawing/2014/main" val="20002"/>
                    </a:ext>
                  </a:extLst>
                </a:gridCol>
                <a:gridCol w="2951617">
                  <a:extLst>
                    <a:ext uri="{9D8B030D-6E8A-4147-A177-3AD203B41FA5}">
                      <a16:colId xmlns:a16="http://schemas.microsoft.com/office/drawing/2014/main" val="20003"/>
                    </a:ext>
                  </a:extLst>
                </a:gridCol>
              </a:tblGrid>
              <a:tr h="121388">
                <a:tc>
                  <a:txBody>
                    <a:bodyPr/>
                    <a:lstStyle/>
                    <a:p>
                      <a:pPr marL="271780" algn="ctr">
                        <a:lnSpc>
                          <a:spcPct val="100000"/>
                        </a:lnSpc>
                      </a:pPr>
                      <a:r>
                        <a:rPr sz="1400" dirty="0">
                          <a:latin typeface="Microsoft YaHei" panose="020B0503020204020204" pitchFamily="34" charset="-122"/>
                          <a:ea typeface="Microsoft YaHei" panose="020B0503020204020204" pitchFamily="34" charset="-122"/>
                          <a:cs typeface="微软雅黑"/>
                        </a:rPr>
                        <a:t>Symptoms of the refrigeration system</a:t>
                      </a:r>
                    </a:p>
                  </a:txBody>
                  <a:tcPr marL="0" marR="0" marT="0" marB="0" anchor="ctr">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81000" algn="ctr">
                        <a:lnSpc>
                          <a:spcPct val="100000"/>
                        </a:lnSpc>
                      </a:pPr>
                      <a:r>
                        <a:rPr lang="de-DE" sz="1400" dirty="0">
                          <a:latin typeface="Microsoft YaHei" panose="020B0503020204020204" pitchFamily="34" charset="-122"/>
                          <a:ea typeface="Microsoft YaHei" panose="020B0503020204020204" pitchFamily="34" charset="-122"/>
                          <a:cs typeface="微软雅黑"/>
                        </a:rPr>
                        <a:t>P</a:t>
                      </a:r>
                      <a:r>
                        <a:rPr sz="1400" dirty="0" err="1">
                          <a:latin typeface="Microsoft YaHei" panose="020B0503020204020204" pitchFamily="34" charset="-122"/>
                          <a:ea typeface="Microsoft YaHei" panose="020B0503020204020204" pitchFamily="34" charset="-122"/>
                          <a:cs typeface="微软雅黑"/>
                        </a:rPr>
                        <a:t>ossible</a:t>
                      </a:r>
                      <a:r>
                        <a:rPr sz="1400" dirty="0">
                          <a:latin typeface="Microsoft YaHei" panose="020B0503020204020204" pitchFamily="34" charset="-122"/>
                          <a:ea typeface="Microsoft YaHei" panose="020B0503020204020204" pitchFamily="34" charset="-122"/>
                          <a:cs typeface="微软雅黑"/>
                        </a:rPr>
                        <a:t> reason</a:t>
                      </a: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7465" algn="ctr">
                        <a:lnSpc>
                          <a:spcPct val="100000"/>
                        </a:lnSpc>
                      </a:pPr>
                      <a:r>
                        <a:rPr lang="de-DE" sz="1400" dirty="0">
                          <a:latin typeface="Microsoft YaHei" panose="020B0503020204020204" pitchFamily="34" charset="-122"/>
                          <a:ea typeface="Microsoft YaHei" panose="020B0503020204020204" pitchFamily="34" charset="-122"/>
                          <a:cs typeface="微软雅黑"/>
                        </a:rPr>
                        <a:t>D</a:t>
                      </a:r>
                      <a:r>
                        <a:rPr sz="1400" dirty="0" err="1">
                          <a:latin typeface="Microsoft YaHei" panose="020B0503020204020204" pitchFamily="34" charset="-122"/>
                          <a:ea typeface="Microsoft YaHei" panose="020B0503020204020204" pitchFamily="34" charset="-122"/>
                          <a:cs typeface="微软雅黑"/>
                        </a:rPr>
                        <a:t>iagnosis</a:t>
                      </a:r>
                      <a:endParaRPr sz="1400" dirty="0">
                        <a:latin typeface="Microsoft YaHei" panose="020B0503020204020204" pitchFamily="34" charset="-122"/>
                        <a:ea typeface="Microsoft YaHei" panose="020B0503020204020204" pitchFamily="34" charset="-122"/>
                        <a:cs typeface="微软雅黑"/>
                      </a:endParaRP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33070" algn="ctr">
                        <a:lnSpc>
                          <a:spcPct val="100000"/>
                        </a:lnSpc>
                      </a:pPr>
                      <a:r>
                        <a:rPr sz="1400" dirty="0">
                          <a:latin typeface="Microsoft YaHei" panose="020B0503020204020204" pitchFamily="34" charset="-122"/>
                          <a:ea typeface="Microsoft YaHei" panose="020B0503020204020204" pitchFamily="34" charset="-122"/>
                          <a:cs typeface="微软雅黑"/>
                        </a:rPr>
                        <a:t>Troubleshooting</a:t>
                      </a:r>
                    </a:p>
                  </a:txBody>
                  <a:tcPr marL="0" marR="0" marT="0" marB="0" anchor="ctr">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612331">
                <a:tc>
                  <a:txBody>
                    <a:bodyPr/>
                    <a:lstStyle/>
                    <a:p>
                      <a:pPr marL="21590" algn="l">
                        <a:lnSpc>
                          <a:spcPct val="100000"/>
                        </a:lnSpc>
                      </a:pPr>
                      <a:r>
                        <a:rPr sz="1400" dirty="0">
                          <a:latin typeface="Microsoft YaHei" panose="020B0503020204020204" pitchFamily="34" charset="-122"/>
                          <a:ea typeface="Microsoft YaHei" panose="020B0503020204020204" pitchFamily="34" charset="-122"/>
                          <a:cs typeface="微软雅黑"/>
                        </a:rPr>
                        <a:t>The pressure at both the high and low pressure ends </a:t>
                      </a:r>
                      <a:r>
                        <a:rPr sz="1400" spc="-15" dirty="0">
                          <a:latin typeface="Microsoft YaHei" panose="020B0503020204020204" pitchFamily="34" charset="-122"/>
                          <a:ea typeface="Microsoft YaHei" panose="020B0503020204020204" pitchFamily="34" charset="-122"/>
                          <a:cs typeface="微软雅黑"/>
                        </a:rPr>
                        <a:t>is too high</a:t>
                      </a:r>
                      <a:endParaRPr sz="1400" dirty="0">
                        <a:latin typeface="Microsoft YaHei" panose="020B0503020204020204" pitchFamily="34" charset="-122"/>
                        <a:ea typeface="Microsoft YaHei" panose="020B0503020204020204" pitchFamily="34" charset="-122"/>
                        <a:cs typeface="微软雅黑"/>
                      </a:endParaRPr>
                    </a:p>
                    <a:p>
                      <a:pPr marL="168910" marR="30480" indent="-147955" algn="l">
                        <a:lnSpc>
                          <a:spcPts val="2020"/>
                        </a:lnSpc>
                        <a:spcBef>
                          <a:spcPts val="120"/>
                        </a:spcBef>
                      </a:pPr>
                      <a:r>
                        <a:rPr sz="1400" spc="0" dirty="0">
                          <a:latin typeface="Microsoft YaHei" panose="020B0503020204020204" pitchFamily="34" charset="-122"/>
                          <a:ea typeface="Microsoft YaHei" panose="020B0503020204020204" pitchFamily="34" charset="-122"/>
                          <a:cs typeface="微软雅黑"/>
                        </a:rPr>
                        <a:t>No air bubbles can be seen through the</a:t>
                      </a:r>
                      <a:endParaRPr lang="en-US" sz="1400" spc="0" dirty="0">
                        <a:latin typeface="Microsoft YaHei" panose="020B0503020204020204" pitchFamily="34" charset="-122"/>
                        <a:ea typeface="Microsoft YaHei" panose="020B0503020204020204" pitchFamily="34" charset="-122"/>
                        <a:cs typeface="微软雅黑"/>
                      </a:endParaRPr>
                    </a:p>
                    <a:p>
                      <a:pPr marL="168910" marR="30480" indent="-147955" algn="l">
                        <a:lnSpc>
                          <a:spcPts val="2020"/>
                        </a:lnSpc>
                        <a:spcBef>
                          <a:spcPts val="120"/>
                        </a:spcBef>
                      </a:pPr>
                      <a:r>
                        <a:rPr sz="1400" spc="0" dirty="0">
                          <a:latin typeface="Microsoft YaHei" panose="020B0503020204020204" pitchFamily="34" charset="-122"/>
                          <a:ea typeface="Microsoft YaHei" panose="020B0503020204020204" pitchFamily="34" charset="-122"/>
                          <a:cs typeface="微软雅黑"/>
                        </a:rPr>
                        <a:t>sight glass even when the engine speed</a:t>
                      </a:r>
                      <a:endParaRPr lang="en-US" sz="1400" spc="0" baseline="0" dirty="0">
                        <a:latin typeface="Microsoft YaHei" panose="020B0503020204020204" pitchFamily="34" charset="-122"/>
                        <a:ea typeface="Microsoft YaHei" panose="020B0503020204020204" pitchFamily="34" charset="-122"/>
                        <a:cs typeface="微软雅黑"/>
                      </a:endParaRPr>
                    </a:p>
                    <a:p>
                      <a:pPr marL="168910" marR="30480" indent="-147955" algn="l">
                        <a:lnSpc>
                          <a:spcPts val="2020"/>
                        </a:lnSpc>
                        <a:spcBef>
                          <a:spcPts val="120"/>
                        </a:spcBef>
                      </a:pPr>
                      <a:r>
                        <a:rPr sz="1400" spc="0" dirty="0">
                          <a:latin typeface="Microsoft YaHei" panose="020B0503020204020204" pitchFamily="34" charset="-122"/>
                          <a:ea typeface="Microsoft YaHei" panose="020B0503020204020204" pitchFamily="34" charset="-122"/>
                          <a:cs typeface="微软雅黑"/>
                        </a:rPr>
                        <a:t>drops .</a:t>
                      </a:r>
                      <a:endParaRPr sz="1400" dirty="0">
                        <a:latin typeface="Microsoft YaHei" panose="020B0503020204020204" pitchFamily="34" charset="-122"/>
                        <a:ea typeface="Microsoft YaHei" panose="020B0503020204020204" pitchFamily="34" charset="-122"/>
                        <a:cs typeface="微软雅黑"/>
                      </a:endParaRP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27965" marR="85090" indent="-198120" algn="l">
                        <a:lnSpc>
                          <a:spcPct val="120000"/>
                        </a:lnSpc>
                      </a:pPr>
                      <a:r>
                        <a:rPr sz="1400" dirty="0">
                          <a:latin typeface="Microsoft YaHei" panose="020B0503020204020204" pitchFamily="34" charset="-122"/>
                          <a:ea typeface="Microsoft YaHei" panose="020B0503020204020204" pitchFamily="34" charset="-122"/>
                          <a:cs typeface="微软雅黑"/>
                        </a:rPr>
                        <a:t>The refrigerant in the</a:t>
                      </a:r>
                      <a:endParaRPr lang="en-US" sz="1400" dirty="0">
                        <a:latin typeface="Microsoft YaHei" panose="020B0503020204020204" pitchFamily="34" charset="-122"/>
                        <a:ea typeface="Microsoft YaHei" panose="020B0503020204020204" pitchFamily="34" charset="-122"/>
                        <a:cs typeface="微软雅黑"/>
                      </a:endParaRPr>
                    </a:p>
                    <a:p>
                      <a:pPr marL="227965" marR="85090" indent="-198120" algn="l">
                        <a:lnSpc>
                          <a:spcPct val="120000"/>
                        </a:lnSpc>
                      </a:pPr>
                      <a:r>
                        <a:rPr sz="1400" dirty="0">
                          <a:latin typeface="Microsoft YaHei" panose="020B0503020204020204" pitchFamily="34" charset="-122"/>
                          <a:ea typeface="Microsoft YaHei" panose="020B0503020204020204" pitchFamily="34" charset="-122"/>
                          <a:cs typeface="微软雅黑"/>
                        </a:rPr>
                        <a:t>system is too much, and</a:t>
                      </a:r>
                      <a:endParaRPr lang="en-US" sz="1400" dirty="0">
                        <a:latin typeface="Microsoft YaHei" panose="020B0503020204020204" pitchFamily="34" charset="-122"/>
                        <a:ea typeface="Microsoft YaHei" panose="020B0503020204020204" pitchFamily="34" charset="-122"/>
                        <a:cs typeface="微软雅黑"/>
                      </a:endParaRPr>
                    </a:p>
                    <a:p>
                      <a:pPr marL="227965" marR="85090" indent="-198120" algn="l">
                        <a:lnSpc>
                          <a:spcPct val="120000"/>
                        </a:lnSpc>
                      </a:pPr>
                      <a:r>
                        <a:rPr sz="1400" spc="-5" dirty="0">
                          <a:latin typeface="Microsoft YaHei" panose="020B0503020204020204" pitchFamily="34" charset="-122"/>
                          <a:ea typeface="Microsoft YaHei" panose="020B0503020204020204" pitchFamily="34" charset="-122"/>
                          <a:cs typeface="微软雅黑"/>
                        </a:rPr>
                        <a:t>the cooling effect cannot</a:t>
                      </a:r>
                      <a:endParaRPr lang="en-US" sz="1400" spc="-5" dirty="0">
                        <a:latin typeface="Microsoft YaHei" panose="020B0503020204020204" pitchFamily="34" charset="-122"/>
                        <a:ea typeface="Microsoft YaHei" panose="020B0503020204020204" pitchFamily="34" charset="-122"/>
                        <a:cs typeface="微软雅黑"/>
                      </a:endParaRPr>
                    </a:p>
                    <a:p>
                      <a:pPr marL="227965" marR="85090" indent="-198120" algn="l">
                        <a:lnSpc>
                          <a:spcPct val="120000"/>
                        </a:lnSpc>
                      </a:pPr>
                      <a:r>
                        <a:rPr sz="1400" spc="-5" dirty="0">
                          <a:latin typeface="Microsoft YaHei" panose="020B0503020204020204" pitchFamily="34" charset="-122"/>
                          <a:ea typeface="Microsoft YaHei" panose="020B0503020204020204" pitchFamily="34" charset="-122"/>
                          <a:cs typeface="微软雅黑"/>
                        </a:rPr>
                        <a:t>be fully exerted.</a:t>
                      </a:r>
                      <a:endParaRPr sz="1400" dirty="0">
                        <a:latin typeface="Microsoft YaHei" panose="020B0503020204020204" pitchFamily="34" charset="-122"/>
                        <a:ea typeface="Microsoft YaHei" panose="020B0503020204020204" pitchFamily="34" charset="-122"/>
                        <a:cs typeface="微软雅黑"/>
                      </a:endParaRPr>
                    </a:p>
                    <a:p>
                      <a:pPr marL="29845" algn="l">
                        <a:lnSpc>
                          <a:spcPct val="100000"/>
                        </a:lnSpc>
                        <a:spcBef>
                          <a:spcPts val="335"/>
                        </a:spcBef>
                      </a:pPr>
                      <a:r>
                        <a:rPr sz="1400" dirty="0">
                          <a:latin typeface="Microsoft YaHei" panose="020B0503020204020204" pitchFamily="34" charset="-122"/>
                          <a:ea typeface="Microsoft YaHei" panose="020B0503020204020204" pitchFamily="34" charset="-122"/>
                          <a:cs typeface="微软雅黑"/>
                        </a:rPr>
                        <a:t>The refrigerator is not sufficiently cooled</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28600" marR="231140" indent="-198120" algn="l">
                        <a:lnSpc>
                          <a:spcPct val="120000"/>
                        </a:lnSpc>
                      </a:pPr>
                      <a:r>
                        <a:rPr sz="1400" dirty="0">
                          <a:latin typeface="Microsoft YaHei" panose="020B0503020204020204" pitchFamily="34" charset="-122"/>
                          <a:ea typeface="Microsoft YaHei" panose="020B0503020204020204" pitchFamily="34" charset="-122"/>
                          <a:cs typeface="微软雅黑"/>
                        </a:rPr>
                        <a:t>Excess refrigerant in the</a:t>
                      </a:r>
                      <a:endParaRPr lang="en-US" sz="1400" dirty="0">
                        <a:latin typeface="Microsoft YaHei" panose="020B0503020204020204" pitchFamily="34" charset="-122"/>
                        <a:ea typeface="Microsoft YaHei" panose="020B0503020204020204" pitchFamily="34" charset="-122"/>
                        <a:cs typeface="微软雅黑"/>
                      </a:endParaRPr>
                    </a:p>
                    <a:p>
                      <a:pPr marL="228600" marR="231140" indent="-198120" algn="l">
                        <a:lnSpc>
                          <a:spcPct val="120000"/>
                        </a:lnSpc>
                      </a:pPr>
                      <a:r>
                        <a:rPr sz="1400" dirty="0">
                          <a:latin typeface="Microsoft YaHei" panose="020B0503020204020204" pitchFamily="34" charset="-122"/>
                          <a:ea typeface="Microsoft YaHei" panose="020B0503020204020204" pitchFamily="34" charset="-122"/>
                          <a:cs typeface="微软雅黑"/>
                        </a:rPr>
                        <a:t>system </a:t>
                      </a:r>
                      <a:r>
                        <a:rPr sz="1400" dirty="0">
                          <a:latin typeface="Microsoft YaHei" panose="020B0503020204020204" pitchFamily="34" charset="-122"/>
                          <a:ea typeface="Microsoft YaHei" panose="020B0503020204020204" pitchFamily="34" charset="-122"/>
                          <a:cs typeface="Arial"/>
                        </a:rPr>
                        <a:t>→ </a:t>
                      </a:r>
                      <a:r>
                        <a:rPr sz="1400" dirty="0">
                          <a:latin typeface="Microsoft YaHei" panose="020B0503020204020204" pitchFamily="34" charset="-122"/>
                          <a:ea typeface="Microsoft YaHei" panose="020B0503020204020204" pitchFamily="34" charset="-122"/>
                          <a:cs typeface="微软雅黑"/>
                        </a:rPr>
                        <a:t>excessive</a:t>
                      </a:r>
                      <a:endParaRPr lang="en-US" sz="1400" dirty="0">
                        <a:latin typeface="Microsoft YaHei" panose="020B0503020204020204" pitchFamily="34" charset="-122"/>
                        <a:ea typeface="Microsoft YaHei" panose="020B0503020204020204" pitchFamily="34" charset="-122"/>
                        <a:cs typeface="微软雅黑"/>
                      </a:endParaRPr>
                    </a:p>
                    <a:p>
                      <a:pPr marL="228600" marR="231140" indent="-198120" algn="l">
                        <a:lnSpc>
                          <a:spcPct val="120000"/>
                        </a:lnSpc>
                      </a:pPr>
                      <a:r>
                        <a:rPr sz="1400" dirty="0">
                          <a:latin typeface="Microsoft YaHei" panose="020B0503020204020204" pitchFamily="34" charset="-122"/>
                          <a:ea typeface="Microsoft YaHei" panose="020B0503020204020204" pitchFamily="34" charset="-122"/>
                          <a:cs typeface="微软雅黑"/>
                        </a:rPr>
                        <a:t>refrigerant injection.</a:t>
                      </a:r>
                    </a:p>
                    <a:p>
                      <a:pPr marL="228600" marR="210820" indent="-198120" algn="l">
                        <a:lnSpc>
                          <a:spcPts val="2020"/>
                        </a:lnSpc>
                        <a:spcBef>
                          <a:spcPts val="120"/>
                        </a:spcBef>
                      </a:pPr>
                      <a:r>
                        <a:rPr sz="1400" dirty="0">
                          <a:latin typeface="Microsoft YaHei" panose="020B0503020204020204" pitchFamily="34" charset="-122"/>
                          <a:ea typeface="Microsoft YaHei" panose="020B0503020204020204" pitchFamily="34" charset="-122"/>
                          <a:cs typeface="微软雅黑"/>
                        </a:rPr>
                        <a:t>Insufficient cooling of the</a:t>
                      </a:r>
                      <a:endParaRPr lang="en-US" sz="1400" dirty="0">
                        <a:latin typeface="Microsoft YaHei" panose="020B0503020204020204" pitchFamily="34" charset="-122"/>
                        <a:ea typeface="Microsoft YaHei" panose="020B0503020204020204" pitchFamily="34" charset="-122"/>
                        <a:cs typeface="微软雅黑"/>
                      </a:endParaRPr>
                    </a:p>
                    <a:p>
                      <a:pPr marL="228600" marR="210820" indent="-198120" algn="l">
                        <a:lnSpc>
                          <a:spcPts val="2020"/>
                        </a:lnSpc>
                        <a:spcBef>
                          <a:spcPts val="120"/>
                        </a:spcBef>
                      </a:pPr>
                      <a:r>
                        <a:rPr sz="1400" dirty="0">
                          <a:latin typeface="Microsoft YaHei" panose="020B0503020204020204" pitchFamily="34" charset="-122"/>
                          <a:ea typeface="Microsoft YaHei" panose="020B0503020204020204" pitchFamily="34" charset="-122"/>
                          <a:cs typeface="微软雅黑"/>
                        </a:rPr>
                        <a:t>condenser </a:t>
                      </a:r>
                      <a:r>
                        <a:rPr sz="1400" dirty="0">
                          <a:latin typeface="Microsoft YaHei" panose="020B0503020204020204" pitchFamily="34" charset="-122"/>
                          <a:ea typeface="Microsoft YaHei" panose="020B0503020204020204" pitchFamily="34" charset="-122"/>
                          <a:cs typeface="Arial"/>
                        </a:rPr>
                        <a:t>→ </a:t>
                      </a:r>
                      <a:r>
                        <a:rPr sz="1400" dirty="0">
                          <a:latin typeface="Microsoft YaHei" panose="020B0503020204020204" pitchFamily="34" charset="-122"/>
                          <a:ea typeface="Microsoft YaHei" panose="020B0503020204020204" pitchFamily="34" charset="-122"/>
                          <a:cs typeface="微软雅黑"/>
                        </a:rPr>
                        <a:t>blockage of</a:t>
                      </a:r>
                      <a:endParaRPr lang="en-US" sz="1400" dirty="0">
                        <a:latin typeface="Microsoft YaHei" panose="020B0503020204020204" pitchFamily="34" charset="-122"/>
                        <a:ea typeface="Microsoft YaHei" panose="020B0503020204020204" pitchFamily="34" charset="-122"/>
                        <a:cs typeface="微软雅黑"/>
                      </a:endParaRPr>
                    </a:p>
                    <a:p>
                      <a:pPr marL="228600" marR="210820" indent="-198120" algn="l">
                        <a:lnSpc>
                          <a:spcPts val="2020"/>
                        </a:lnSpc>
                        <a:spcBef>
                          <a:spcPts val="120"/>
                        </a:spcBef>
                      </a:pPr>
                      <a:r>
                        <a:rPr sz="1400" dirty="0">
                          <a:latin typeface="Microsoft YaHei" panose="020B0503020204020204" pitchFamily="34" charset="-122"/>
                          <a:ea typeface="Microsoft YaHei" panose="020B0503020204020204" pitchFamily="34" charset="-122"/>
                          <a:cs typeface="微软雅黑"/>
                        </a:rPr>
                        <a:t>the condenser fins or</a:t>
                      </a:r>
                      <a:endParaRPr lang="en-US" sz="1400" dirty="0">
                        <a:latin typeface="Microsoft YaHei" panose="020B0503020204020204" pitchFamily="34" charset="-122"/>
                        <a:ea typeface="Microsoft YaHei" panose="020B0503020204020204" pitchFamily="34" charset="-122"/>
                        <a:cs typeface="微软雅黑"/>
                      </a:endParaRPr>
                    </a:p>
                    <a:p>
                      <a:pPr marL="228600" marR="210820" indent="-198120" algn="l">
                        <a:lnSpc>
                          <a:spcPts val="2020"/>
                        </a:lnSpc>
                        <a:spcBef>
                          <a:spcPts val="120"/>
                        </a:spcBef>
                      </a:pPr>
                      <a:r>
                        <a:rPr lang="en-US" sz="1400" dirty="0">
                          <a:latin typeface="Microsoft YaHei" panose="020B0503020204020204" pitchFamily="34" charset="-122"/>
                          <a:ea typeface="Microsoft YaHei" panose="020B0503020204020204" pitchFamily="34" charset="-122"/>
                          <a:cs typeface="微软雅黑"/>
                        </a:rPr>
                        <a:t>f</a:t>
                      </a:r>
                      <a:r>
                        <a:rPr sz="1400" dirty="0">
                          <a:latin typeface="Microsoft YaHei" panose="020B0503020204020204" pitchFamily="34" charset="-122"/>
                          <a:ea typeface="Microsoft YaHei" panose="020B0503020204020204" pitchFamily="34" charset="-122"/>
                          <a:cs typeface="微软雅黑"/>
                        </a:rPr>
                        <a:t>aulty fan motor.</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30480" algn="l">
                        <a:lnSpc>
                          <a:spcPct val="100000"/>
                        </a:lnSpc>
                      </a:pPr>
                      <a:r>
                        <a:rPr sz="1400" dirty="0">
                          <a:latin typeface="Microsoft YaHei" panose="020B0503020204020204" pitchFamily="34" charset="-122"/>
                          <a:ea typeface="Microsoft YaHei" panose="020B0503020204020204" pitchFamily="34" charset="-122"/>
                          <a:cs typeface="微软雅黑"/>
                        </a:rPr>
                        <a:t>Cleaning the condenser</a:t>
                      </a:r>
                    </a:p>
                    <a:p>
                      <a:pPr marL="30480" algn="l">
                        <a:lnSpc>
                          <a:spcPct val="100000"/>
                        </a:lnSpc>
                        <a:spcBef>
                          <a:spcPts val="335"/>
                        </a:spcBef>
                      </a:pPr>
                      <a:r>
                        <a:rPr sz="1400" dirty="0">
                          <a:latin typeface="Microsoft YaHei" panose="020B0503020204020204" pitchFamily="34" charset="-122"/>
                          <a:ea typeface="Microsoft YaHei" panose="020B0503020204020204" pitchFamily="34" charset="-122"/>
                          <a:cs typeface="微软雅黑"/>
                        </a:rPr>
                        <a:t>Check the operation of the fan motor</a:t>
                      </a:r>
                    </a:p>
                    <a:p>
                      <a:pPr marL="208915" marR="44450" indent="-178435" algn="l">
                        <a:lnSpc>
                          <a:spcPts val="2020"/>
                        </a:lnSpc>
                        <a:spcBef>
                          <a:spcPts val="120"/>
                        </a:spcBef>
                      </a:pPr>
                      <a:r>
                        <a:rPr sz="1400" dirty="0">
                          <a:latin typeface="Microsoft YaHei" panose="020B0503020204020204" pitchFamily="34" charset="-122"/>
                          <a:ea typeface="Microsoft YaHei" panose="020B0503020204020204" pitchFamily="34" charset="-122"/>
                          <a:cs typeface="微软雅黑"/>
                        </a:rPr>
                        <a:t>If the first two conditions are</a:t>
                      </a:r>
                      <a:endParaRPr lang="en-US" sz="1400" dirty="0">
                        <a:latin typeface="Microsoft YaHei" panose="020B0503020204020204" pitchFamily="34" charset="-122"/>
                        <a:ea typeface="Microsoft YaHei" panose="020B0503020204020204" pitchFamily="34" charset="-122"/>
                        <a:cs typeface="微软雅黑"/>
                      </a:endParaRPr>
                    </a:p>
                    <a:p>
                      <a:pPr marL="208915" marR="44450" indent="-178435" algn="l">
                        <a:lnSpc>
                          <a:spcPts val="2020"/>
                        </a:lnSpc>
                        <a:spcBef>
                          <a:spcPts val="120"/>
                        </a:spcBef>
                      </a:pPr>
                      <a:r>
                        <a:rPr sz="1400" dirty="0">
                          <a:latin typeface="Microsoft YaHei" panose="020B0503020204020204" pitchFamily="34" charset="-122"/>
                          <a:ea typeface="Microsoft YaHei" panose="020B0503020204020204" pitchFamily="34" charset="-122"/>
                          <a:cs typeface="微软雅黑"/>
                        </a:rPr>
                        <a:t>normal, check the refrigerant</a:t>
                      </a:r>
                      <a:endParaRPr lang="en-US" sz="1400" dirty="0">
                        <a:latin typeface="Microsoft YaHei" panose="020B0503020204020204" pitchFamily="34" charset="-122"/>
                        <a:ea typeface="Microsoft YaHei" panose="020B0503020204020204" pitchFamily="34" charset="-122"/>
                        <a:cs typeface="微软雅黑"/>
                      </a:endParaRPr>
                    </a:p>
                    <a:p>
                      <a:pPr marL="208915" marR="44450" indent="-178435" algn="l">
                        <a:lnSpc>
                          <a:spcPts val="2020"/>
                        </a:lnSpc>
                        <a:spcBef>
                          <a:spcPts val="120"/>
                        </a:spcBef>
                      </a:pPr>
                      <a:r>
                        <a:rPr sz="1400" dirty="0">
                          <a:latin typeface="Microsoft YaHei" panose="020B0503020204020204" pitchFamily="34" charset="-122"/>
                          <a:ea typeface="Microsoft YaHei" panose="020B0503020204020204" pitchFamily="34" charset="-122"/>
                          <a:cs typeface="微软雅黑"/>
                        </a:rPr>
                        <a:t>quantity. Inject proper amount of</a:t>
                      </a:r>
                      <a:endParaRPr lang="en-US" sz="1400" dirty="0">
                        <a:latin typeface="Microsoft YaHei" panose="020B0503020204020204" pitchFamily="34" charset="-122"/>
                        <a:ea typeface="Microsoft YaHei" panose="020B0503020204020204" pitchFamily="34" charset="-122"/>
                        <a:cs typeface="微软雅黑"/>
                      </a:endParaRPr>
                    </a:p>
                    <a:p>
                      <a:pPr marL="208915" marR="44450" indent="-178435" algn="l">
                        <a:lnSpc>
                          <a:spcPts val="2020"/>
                        </a:lnSpc>
                        <a:spcBef>
                          <a:spcPts val="120"/>
                        </a:spcBef>
                      </a:pPr>
                      <a:r>
                        <a:rPr sz="1400" dirty="0">
                          <a:latin typeface="Microsoft YaHei" panose="020B0503020204020204" pitchFamily="34" charset="-122"/>
                          <a:ea typeface="Microsoft YaHei" panose="020B0503020204020204" pitchFamily="34" charset="-122"/>
                          <a:cs typeface="微软雅黑"/>
                        </a:rPr>
                        <a:t>refrigerant</a:t>
                      </a: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矩形 7">
            <a:extLst>
              <a:ext uri="{FF2B5EF4-FFF2-40B4-BE49-F238E27FC236}">
                <a16:creationId xmlns:a16="http://schemas.microsoft.com/office/drawing/2014/main" id="{E48B4A57-4AFE-4163-A555-E471016F0B62}"/>
              </a:ext>
            </a:extLst>
          </p:cNvPr>
          <p:cNvSpPr/>
          <p:nvPr/>
        </p:nvSpPr>
        <p:spPr>
          <a:xfrm>
            <a:off x="269181" y="2262270"/>
            <a:ext cx="5795626" cy="307777"/>
          </a:xfrm>
          <a:prstGeom prst="rect">
            <a:avLst/>
          </a:prstGeom>
        </p:spPr>
        <p:txBody>
          <a:bodyPr wrap="none">
            <a:spAutoFit/>
          </a:bodyPr>
          <a:lstStyle/>
          <a:p>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6. </a:t>
            </a:r>
            <a:r>
              <a:rPr lang="en" altLang="en-US" sz="1400" dirty="0">
                <a:latin typeface="微软雅黑" panose="020B0503020204020204" pitchFamily="34" charset="-122"/>
                <a:ea typeface="微软雅黑" panose="020B0503020204020204" pitchFamily="34" charset="-122"/>
              </a:rPr>
              <a:t>Refrigerant is over charged or the condenser is not sufficiently </a:t>
            </a:r>
            <a:endParaRPr lang="zh-CN" altLang="en-US" sz="14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D0DE239D-8AF6-4436-AB01-99A07B8B87C6}"/>
              </a:ext>
            </a:extLst>
          </p:cNvPr>
          <p:cNvSpPr/>
          <p:nvPr/>
        </p:nvSpPr>
        <p:spPr>
          <a:xfrm>
            <a:off x="264104" y="2570047"/>
            <a:ext cx="2779288" cy="307777"/>
          </a:xfrm>
          <a:prstGeom prst="rect">
            <a:avLst/>
          </a:prstGeom>
        </p:spPr>
        <p:txBody>
          <a:bodyPr wrap="square">
            <a:spAutoFit/>
          </a:bodyPr>
          <a:lstStyle/>
          <a:p>
            <a:r>
              <a:rPr lang="en" altLang="en-US" sz="1400" dirty="0">
                <a:latin typeface="微软雅黑" panose="020B0503020204020204" pitchFamily="34" charset="-122"/>
                <a:ea typeface="微软雅黑" panose="020B0503020204020204" pitchFamily="34" charset="-122"/>
              </a:rPr>
              <a:t>Condition: inadequate cooling</a:t>
            </a:r>
            <a:endParaRPr lang="zh-CN" altLang="en-US" sz="1400" dirty="0">
              <a:latin typeface="微软雅黑" panose="020B0503020204020204" pitchFamily="34" charset="-122"/>
              <a:ea typeface="微软雅黑" panose="020B0503020204020204" pitchFamily="34" charset="-122"/>
            </a:endParaRPr>
          </a:p>
        </p:txBody>
      </p:sp>
      <p:sp>
        <p:nvSpPr>
          <p:cNvPr id="10" name="文本框 3">
            <a:extLst>
              <a:ext uri="{FF2B5EF4-FFF2-40B4-BE49-F238E27FC236}">
                <a16:creationId xmlns:a16="http://schemas.microsoft.com/office/drawing/2014/main" id="{02CA9A7D-F90E-48A9-808D-65A8F986AC5D}"/>
              </a:ext>
            </a:extLst>
          </p:cNvPr>
          <p:cNvSpPr txBox="1"/>
          <p:nvPr/>
        </p:nvSpPr>
        <p:spPr>
          <a:xfrm>
            <a:off x="422295"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detection using manifold pressure gauge 6</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294651148"/>
      </p:ext>
    </p:extLst>
  </p:cSld>
  <p:clrMapOvr>
    <a:masterClrMapping/>
  </p:clrMapOvr>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2">
            <a:extLst>
              <a:ext uri="{FF2B5EF4-FFF2-40B4-BE49-F238E27FC236}">
                <a16:creationId xmlns:a16="http://schemas.microsoft.com/office/drawing/2014/main" id="{5A0DA2C0-7646-4C18-9EB4-20253D849F17}"/>
              </a:ext>
            </a:extLst>
          </p:cNvPr>
          <p:cNvSpPr/>
          <p:nvPr/>
        </p:nvSpPr>
        <p:spPr>
          <a:xfrm>
            <a:off x="6773593" y="2006109"/>
            <a:ext cx="4287265" cy="2410114"/>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a:extLst>
              <a:ext uri="{FF2B5EF4-FFF2-40B4-BE49-F238E27FC236}">
                <a16:creationId xmlns:a16="http://schemas.microsoft.com/office/drawing/2014/main" id="{0179C322-8885-4482-A1A6-8CC28687156A}"/>
              </a:ext>
            </a:extLst>
          </p:cNvPr>
          <p:cNvSpPr txBox="1"/>
          <p:nvPr/>
        </p:nvSpPr>
        <p:spPr>
          <a:xfrm>
            <a:off x="5031026" y="4416223"/>
            <a:ext cx="85090" cy="224790"/>
          </a:xfrm>
          <a:prstGeom prst="rect">
            <a:avLst/>
          </a:prstGeom>
        </p:spPr>
        <p:txBody>
          <a:bodyPr vert="horz" wrap="square" lIns="0" tIns="0" rIns="0" bIns="0" rtlCol="0">
            <a:noAutofit/>
          </a:bodyPr>
          <a:lstStyle/>
          <a:p>
            <a:pPr marL="12700">
              <a:lnSpc>
                <a:spcPct val="100000"/>
              </a:lnSpc>
            </a:pPr>
            <a:r>
              <a:rPr sz="1400" dirty="0">
                <a:latin typeface="Arial"/>
                <a:cs typeface="Arial"/>
              </a:rPr>
              <a:t>·</a:t>
            </a:r>
            <a:endParaRPr sz="1400">
              <a:latin typeface="Arial"/>
              <a:cs typeface="Arial"/>
            </a:endParaRPr>
          </a:p>
        </p:txBody>
      </p:sp>
      <p:graphicFrame>
        <p:nvGraphicFramePr>
          <p:cNvPr id="7" name="object 3">
            <a:extLst>
              <a:ext uri="{FF2B5EF4-FFF2-40B4-BE49-F238E27FC236}">
                <a16:creationId xmlns:a16="http://schemas.microsoft.com/office/drawing/2014/main" id="{9421BF25-A68D-4411-A8FE-431DB2E12AA2}"/>
              </a:ext>
            </a:extLst>
          </p:cNvPr>
          <p:cNvGraphicFramePr>
            <a:graphicFrameLocks noGrp="1"/>
          </p:cNvGraphicFramePr>
          <p:nvPr>
            <p:extLst>
              <p:ext uri="{D42A27DB-BD31-4B8C-83A1-F6EECF244321}">
                <p14:modId xmlns:p14="http://schemas.microsoft.com/office/powerpoint/2010/main" val="3582223041"/>
              </p:ext>
            </p:extLst>
          </p:nvPr>
        </p:nvGraphicFramePr>
        <p:xfrm>
          <a:off x="486396" y="4943650"/>
          <a:ext cx="11442750" cy="1569720"/>
        </p:xfrm>
        <a:graphic>
          <a:graphicData uri="http://schemas.openxmlformats.org/drawingml/2006/table">
            <a:tbl>
              <a:tblPr firstRow="1" bandRow="1">
                <a:tableStyleId>{2D5ABB26-0587-4C30-8999-92F81FD0307C}</a:tableStyleId>
              </a:tblPr>
              <a:tblGrid>
                <a:gridCol w="3496395">
                  <a:extLst>
                    <a:ext uri="{9D8B030D-6E8A-4147-A177-3AD203B41FA5}">
                      <a16:colId xmlns:a16="http://schemas.microsoft.com/office/drawing/2014/main" val="20000"/>
                    </a:ext>
                  </a:extLst>
                </a:gridCol>
                <a:gridCol w="2542834">
                  <a:extLst>
                    <a:ext uri="{9D8B030D-6E8A-4147-A177-3AD203B41FA5}">
                      <a16:colId xmlns:a16="http://schemas.microsoft.com/office/drawing/2014/main" val="20001"/>
                    </a:ext>
                  </a:extLst>
                </a:gridCol>
                <a:gridCol w="2542834">
                  <a:extLst>
                    <a:ext uri="{9D8B030D-6E8A-4147-A177-3AD203B41FA5}">
                      <a16:colId xmlns:a16="http://schemas.microsoft.com/office/drawing/2014/main" val="20002"/>
                    </a:ext>
                  </a:extLst>
                </a:gridCol>
                <a:gridCol w="2860687">
                  <a:extLst>
                    <a:ext uri="{9D8B030D-6E8A-4147-A177-3AD203B41FA5}">
                      <a16:colId xmlns:a16="http://schemas.microsoft.com/office/drawing/2014/main" val="20003"/>
                    </a:ext>
                  </a:extLst>
                </a:gridCol>
              </a:tblGrid>
              <a:tr h="57637">
                <a:tc>
                  <a:txBody>
                    <a:bodyPr/>
                    <a:lstStyle/>
                    <a:p>
                      <a:pPr marL="330200">
                        <a:lnSpc>
                          <a:spcPct val="100000"/>
                        </a:lnSpc>
                      </a:pPr>
                      <a:r>
                        <a:rPr sz="1400" dirty="0">
                          <a:latin typeface="微软雅黑"/>
                          <a:cs typeface="微软雅黑"/>
                        </a:rPr>
                        <a:t>Symptoms of the refrigeration system</a:t>
                      </a:r>
                    </a:p>
                  </a:txBody>
                  <a:tcPr marL="0" marR="0" marT="0" marB="0" anchor="ctr">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01320">
                        <a:lnSpc>
                          <a:spcPct val="100000"/>
                        </a:lnSpc>
                      </a:pPr>
                      <a:r>
                        <a:rPr lang="de-DE" sz="1400" dirty="0">
                          <a:latin typeface="微软雅黑"/>
                          <a:cs typeface="微软雅黑"/>
                        </a:rPr>
                        <a:t>P</a:t>
                      </a:r>
                      <a:r>
                        <a:rPr sz="1400" dirty="0" err="1">
                          <a:latin typeface="微软雅黑"/>
                          <a:cs typeface="微软雅黑"/>
                        </a:rPr>
                        <a:t>ossible</a:t>
                      </a:r>
                      <a:r>
                        <a:rPr sz="1400" dirty="0">
                          <a:latin typeface="微软雅黑"/>
                          <a:cs typeface="微软雅黑"/>
                        </a:rPr>
                        <a:t> reason</a:t>
                      </a: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0" algn="ctr">
                        <a:lnSpc>
                          <a:spcPct val="100000"/>
                        </a:lnSpc>
                      </a:pPr>
                      <a:r>
                        <a:rPr lang="de-DE" sz="1400" dirty="0">
                          <a:latin typeface="微软雅黑"/>
                          <a:cs typeface="微软雅黑"/>
                        </a:rPr>
                        <a:t>D</a:t>
                      </a:r>
                      <a:r>
                        <a:rPr sz="1400" dirty="0" err="1">
                          <a:latin typeface="微软雅黑"/>
                          <a:cs typeface="微软雅黑"/>
                        </a:rPr>
                        <a:t>iagnosis</a:t>
                      </a:r>
                      <a:endParaRPr sz="1400" dirty="0">
                        <a:latin typeface="微软雅黑"/>
                        <a:cs typeface="微软雅黑"/>
                      </a:endParaRP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87680" algn="l">
                        <a:lnSpc>
                          <a:spcPct val="100000"/>
                        </a:lnSpc>
                      </a:pPr>
                      <a:r>
                        <a:rPr sz="1400" dirty="0">
                          <a:latin typeface="微软雅黑"/>
                          <a:cs typeface="微软雅黑"/>
                        </a:rPr>
                        <a:t>Troubleshooting</a:t>
                      </a:r>
                    </a:p>
                  </a:txBody>
                  <a:tcPr marL="0" marR="0" marT="0" marB="0" anchor="ctr">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54383">
                <a:tc>
                  <a:txBody>
                    <a:bodyPr/>
                    <a:lstStyle/>
                    <a:p>
                      <a:pPr marL="75565" algn="l">
                        <a:lnSpc>
                          <a:spcPct val="100000"/>
                        </a:lnSpc>
                      </a:pPr>
                      <a:r>
                        <a:rPr sz="1400" dirty="0">
                          <a:latin typeface="微软雅黑"/>
                          <a:cs typeface="微软雅黑"/>
                        </a:rPr>
                        <a:t>The pressure at both the high and low pressure ends </a:t>
                      </a:r>
                      <a:r>
                        <a:rPr sz="1400" spc="-15" dirty="0">
                          <a:latin typeface="微软雅黑"/>
                          <a:cs typeface="微软雅黑"/>
                        </a:rPr>
                        <a:t>is too high</a:t>
                      </a:r>
                      <a:endParaRPr sz="1400" dirty="0">
                        <a:latin typeface="微软雅黑"/>
                        <a:cs typeface="微软雅黑"/>
                      </a:endParaRPr>
                    </a:p>
                    <a:p>
                      <a:pPr marL="75565" algn="l">
                        <a:lnSpc>
                          <a:spcPct val="100000"/>
                        </a:lnSpc>
                        <a:spcBef>
                          <a:spcPts val="335"/>
                        </a:spcBef>
                      </a:pPr>
                      <a:r>
                        <a:rPr sz="1400" spc="-15" dirty="0">
                          <a:latin typeface="微软雅黑"/>
                          <a:cs typeface="微软雅黑"/>
                        </a:rPr>
                        <a:t>hot </a:t>
                      </a:r>
                      <a:endParaRPr sz="1400" dirty="0">
                        <a:latin typeface="微软雅黑"/>
                        <a:cs typeface="微软雅黑"/>
                      </a:endParaRPr>
                    </a:p>
                    <a:p>
                      <a:pPr marL="75565" algn="l">
                        <a:lnSpc>
                          <a:spcPct val="100000"/>
                        </a:lnSpc>
                        <a:spcBef>
                          <a:spcPts val="335"/>
                        </a:spcBef>
                      </a:pPr>
                      <a:r>
                        <a:rPr sz="1400" spc="-5" dirty="0">
                          <a:latin typeface="微软雅黑"/>
                          <a:cs typeface="微软雅黑"/>
                        </a:rPr>
                        <a:t>Bubbles can be observed from the sight glass </a:t>
                      </a:r>
                      <a:r>
                        <a:rPr sz="1400" spc="0" dirty="0">
                          <a:latin typeface="微软雅黑"/>
                          <a:cs typeface="微软雅黑"/>
                        </a:rPr>
                        <a:t>.</a:t>
                      </a:r>
                      <a:endParaRPr sz="1400" dirty="0">
                        <a:latin typeface="微软雅黑"/>
                        <a:cs typeface="微软雅黑"/>
                      </a:endParaRP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3820" algn="l">
                        <a:lnSpc>
                          <a:spcPct val="100000"/>
                        </a:lnSpc>
                      </a:pPr>
                      <a:r>
                        <a:rPr sz="1400" dirty="0">
                          <a:latin typeface="微软雅黑"/>
                          <a:cs typeface="微软雅黑"/>
                        </a:rPr>
                        <a:t>Air enters the refrigeration system</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gn="l">
                        <a:lnSpc>
                          <a:spcPct val="100000"/>
                        </a:lnSpc>
                      </a:pPr>
                      <a:r>
                        <a:rPr sz="1400" dirty="0">
                          <a:latin typeface="微软雅黑"/>
                          <a:cs typeface="微软雅黑"/>
                        </a:rPr>
                        <a:t>Air enters the refrigeration system</a:t>
                      </a:r>
                    </a:p>
                    <a:p>
                      <a:pPr marL="84455" algn="l">
                        <a:lnSpc>
                          <a:spcPct val="100000"/>
                        </a:lnSpc>
                        <a:spcBef>
                          <a:spcPts val="275"/>
                        </a:spcBef>
                      </a:pPr>
                      <a:r>
                        <a:rPr sz="1400" dirty="0">
                          <a:latin typeface="微软雅黑"/>
                          <a:cs typeface="微软雅黑"/>
                        </a:rPr>
                        <a:t>Insufficient vacuuming</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62890" marR="168275" indent="-178435" algn="l">
                        <a:lnSpc>
                          <a:spcPct val="100000"/>
                        </a:lnSpc>
                      </a:pPr>
                      <a:r>
                        <a:rPr sz="1400" dirty="0">
                          <a:latin typeface="微软雅黑"/>
                          <a:cs typeface="微软雅黑"/>
                        </a:rPr>
                        <a:t>Check if the compressor oil is</a:t>
                      </a:r>
                      <a:endParaRPr lang="en-US" sz="1400" dirty="0">
                        <a:latin typeface="微软雅黑"/>
                        <a:cs typeface="微软雅黑"/>
                      </a:endParaRPr>
                    </a:p>
                    <a:p>
                      <a:pPr marL="262890" marR="168275" indent="-178435" algn="l">
                        <a:lnSpc>
                          <a:spcPct val="100000"/>
                        </a:lnSpc>
                      </a:pPr>
                      <a:r>
                        <a:rPr sz="1400" dirty="0">
                          <a:latin typeface="微软雅黑"/>
                          <a:cs typeface="微软雅黑"/>
                        </a:rPr>
                        <a:t>not clean or not enough</a:t>
                      </a:r>
                    </a:p>
                    <a:p>
                      <a:pPr marL="282575" marR="168275" indent="-198120" algn="l">
                        <a:lnSpc>
                          <a:spcPct val="100000"/>
                        </a:lnSpc>
                        <a:spcBef>
                          <a:spcPts val="60"/>
                        </a:spcBef>
                      </a:pPr>
                      <a:r>
                        <a:rPr sz="1400" dirty="0">
                          <a:latin typeface="微软雅黑"/>
                          <a:cs typeface="微软雅黑"/>
                        </a:rPr>
                        <a:t>Extract air and inject new</a:t>
                      </a:r>
                      <a:endParaRPr lang="en-US" sz="1400" dirty="0">
                        <a:latin typeface="微软雅黑"/>
                        <a:cs typeface="微软雅黑"/>
                      </a:endParaRPr>
                    </a:p>
                    <a:p>
                      <a:pPr marL="282575" marR="168275" indent="-198120" algn="l">
                        <a:lnSpc>
                          <a:spcPct val="100000"/>
                        </a:lnSpc>
                        <a:spcBef>
                          <a:spcPts val="60"/>
                        </a:spcBef>
                      </a:pPr>
                      <a:r>
                        <a:rPr sz="1400" dirty="0">
                          <a:latin typeface="微软雅黑"/>
                          <a:cs typeface="微软雅黑"/>
                        </a:rPr>
                        <a:t>refrigerant</a:t>
                      </a: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矩形 7">
            <a:extLst>
              <a:ext uri="{FF2B5EF4-FFF2-40B4-BE49-F238E27FC236}">
                <a16:creationId xmlns:a16="http://schemas.microsoft.com/office/drawing/2014/main" id="{7CB6AADB-E103-4298-96C2-D00B7F2706C2}"/>
              </a:ext>
            </a:extLst>
          </p:cNvPr>
          <p:cNvSpPr/>
          <p:nvPr/>
        </p:nvSpPr>
        <p:spPr>
          <a:xfrm>
            <a:off x="328204" y="2446046"/>
            <a:ext cx="3648563" cy="307777"/>
          </a:xfrm>
          <a:prstGeom prst="rect">
            <a:avLst/>
          </a:prstGeom>
        </p:spPr>
        <p:txBody>
          <a:bodyPr wrap="none">
            <a:spAutoFit/>
          </a:bodyPr>
          <a:lstStyle/>
          <a:p>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7. There </a:t>
            </a:r>
            <a:r>
              <a:rPr lang="en" altLang="en-US" sz="1400" dirty="0">
                <a:latin typeface="微软雅黑" panose="020B0503020204020204" pitchFamily="34" charset="-122"/>
                <a:ea typeface="微软雅黑" panose="020B0503020204020204" pitchFamily="34" charset="-122"/>
              </a:rPr>
              <a:t>is air in the refrigeration system</a:t>
            </a:r>
            <a:endParaRPr lang="zh-CN" altLang="en-US" sz="14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95D35F94-D176-49D3-9ABD-0E36ECCFC622}"/>
              </a:ext>
            </a:extLst>
          </p:cNvPr>
          <p:cNvSpPr/>
          <p:nvPr/>
        </p:nvSpPr>
        <p:spPr>
          <a:xfrm>
            <a:off x="328204" y="2753823"/>
            <a:ext cx="6124968" cy="954107"/>
          </a:xfrm>
          <a:prstGeom prst="rect">
            <a:avLst/>
          </a:prstGeom>
        </p:spPr>
        <p:txBody>
          <a:bodyPr wrap="square">
            <a:spAutoFit/>
          </a:bodyPr>
          <a:lstStyle/>
          <a:p>
            <a:r>
              <a:rPr lang="en" altLang="en-US" sz="1400" dirty="0">
                <a:latin typeface="微软雅黑" panose="020B0503020204020204" pitchFamily="34" charset="-122"/>
                <a:ea typeface="微软雅黑" panose="020B0503020204020204" pitchFamily="34" charset="-122"/>
              </a:rPr>
              <a:t>Condition: inadequate cooling</a:t>
            </a:r>
          </a:p>
          <a:p>
            <a:endParaRPr lang="en-US" altLang="zh-CN" sz="1400" dirty="0">
              <a:latin typeface="微软雅黑" panose="020B0503020204020204" pitchFamily="34" charset="-122"/>
              <a:ea typeface="微软雅黑" panose="020B0503020204020204" pitchFamily="34" charset="-122"/>
            </a:endParaRPr>
          </a:p>
          <a:p>
            <a:r>
              <a:rPr lang="en" altLang="en-US" sz="1400" dirty="0">
                <a:latin typeface="微软雅黑" panose="020B0503020204020204" pitchFamily="34" charset="-122"/>
                <a:ea typeface="微软雅黑" panose="020B0503020204020204" pitchFamily="34" charset="-122"/>
              </a:rPr>
              <a:t>Note: If the refrigeration system is opened and filled with refrigerant without vacuuming, the meter readings will appear as follows:</a:t>
            </a:r>
            <a:endParaRPr lang="zh-CN" altLang="en-US" sz="1400" dirty="0">
              <a:latin typeface="微软雅黑" panose="020B0503020204020204" pitchFamily="34" charset="-122"/>
              <a:ea typeface="微软雅黑" panose="020B0503020204020204" pitchFamily="34" charset="-122"/>
            </a:endParaRPr>
          </a:p>
        </p:txBody>
      </p:sp>
      <p:sp>
        <p:nvSpPr>
          <p:cNvPr id="10" name="文本框 3">
            <a:extLst>
              <a:ext uri="{FF2B5EF4-FFF2-40B4-BE49-F238E27FC236}">
                <a16:creationId xmlns:a16="http://schemas.microsoft.com/office/drawing/2014/main" id="{0199BC1A-A1F6-458A-88B5-7E3E99DDE317}"/>
              </a:ext>
            </a:extLst>
          </p:cNvPr>
          <p:cNvSpPr txBox="1"/>
          <p:nvPr/>
        </p:nvSpPr>
        <p:spPr>
          <a:xfrm>
            <a:off x="486395" y="848942"/>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detection using manifold pressure gauge 7</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1345464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B0DB271-9CDE-40ED-BFA5-62650D97FC37}"/>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4070" b="95640" l="4722" r="91400">
                        <a14:foregroundMark x1="68803" y1="17151" x2="68803" y2="17151"/>
                        <a14:foregroundMark x1="35413" y1="4360" x2="35413" y2="4360"/>
                        <a14:foregroundMark x1="91400" y1="26744" x2="91400" y2="26744"/>
                        <a14:foregroundMark x1="9444" y1="41279" x2="9444" y2="41279"/>
                        <a14:foregroundMark x1="7251" y1="67006" x2="7251" y2="67006"/>
                        <a14:foregroundMark x1="5734" y1="63372" x2="5734" y2="63372"/>
                        <a14:foregroundMark x1="5059" y1="72529" x2="5059" y2="72529"/>
                        <a14:foregroundMark x1="31535" y1="90988" x2="31535" y2="90988"/>
                        <a14:foregroundMark x1="61720" y1="95640" x2="61720" y2="95640"/>
                      </a14:backgroundRemoval>
                    </a14:imgEffect>
                    <a14:imgEffect>
                      <a14:sharpenSoften amount="50000"/>
                    </a14:imgEffect>
                  </a14:imgLayer>
                </a14:imgProps>
              </a:ext>
            </a:extLst>
          </a:blip>
          <a:stretch>
            <a:fillRect/>
          </a:stretch>
        </p:blipFill>
        <p:spPr>
          <a:xfrm>
            <a:off x="1636406" y="3803331"/>
            <a:ext cx="2398830" cy="2783128"/>
          </a:xfrm>
          <a:prstGeom prst="rect">
            <a:avLst/>
          </a:prstGeom>
        </p:spPr>
      </p:pic>
      <p:pic>
        <p:nvPicPr>
          <p:cNvPr id="4" name="图片 3">
            <a:extLst>
              <a:ext uri="{FF2B5EF4-FFF2-40B4-BE49-F238E27FC236}">
                <a16:creationId xmlns:a16="http://schemas.microsoft.com/office/drawing/2014/main" id="{8C19C66E-8DAA-45FC-AF52-F04403CFC66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5789" b="96093" l="5734" r="94266">
                        <a14:foregroundMark x1="38449" y1="16498" x2="38449" y2="16498"/>
                        <a14:foregroundMark x1="68971" y1="6078" x2="68971" y2="6078"/>
                        <a14:foregroundMark x1="9949" y1="29088" x2="9949" y2="29088"/>
                        <a14:foregroundMark x1="5734" y1="25036" x2="5734" y2="25036"/>
                        <a14:foregroundMark x1="6577" y1="33140" x2="6577" y2="33140"/>
                        <a14:foregroundMark x1="21585" y1="93054" x2="21585" y2="93054"/>
                        <a14:foregroundMark x1="23946" y1="96382" x2="23946" y2="96382"/>
                        <a14:foregroundMark x1="90725" y1="68307" x2="90725" y2="68307"/>
                        <a14:foregroundMark x1="94266" y1="63965" x2="94266" y2="63965"/>
                        <a14:foregroundMark x1="94098" y1="71780" x2="94098" y2="71780"/>
                      </a14:backgroundRemoval>
                    </a14:imgEffect>
                    <a14:imgEffect>
                      <a14:sharpenSoften amount="50000"/>
                    </a14:imgEffect>
                  </a14:imgLayer>
                </a14:imgProps>
              </a:ext>
            </a:extLst>
          </a:blip>
          <a:stretch>
            <a:fillRect/>
          </a:stretch>
        </p:blipFill>
        <p:spPr>
          <a:xfrm>
            <a:off x="1560709" y="919860"/>
            <a:ext cx="2474527" cy="2883471"/>
          </a:xfrm>
          <a:prstGeom prst="rect">
            <a:avLst/>
          </a:prstGeom>
        </p:spPr>
      </p:pic>
      <p:pic>
        <p:nvPicPr>
          <p:cNvPr id="5" name="Picture 4">
            <a:extLst>
              <a:ext uri="{FF2B5EF4-FFF2-40B4-BE49-F238E27FC236}">
                <a16:creationId xmlns:a16="http://schemas.microsoft.com/office/drawing/2014/main" id="{1DE01156-E319-470D-BC9D-1A017773785E}"/>
              </a:ext>
            </a:extLst>
          </p:cNvPr>
          <p:cNvPicPr>
            <a:picLocks noChangeAspect="1"/>
          </p:cNvPicPr>
          <p:nvPr/>
        </p:nvPicPr>
        <p:blipFill>
          <a:blip r:embed="rId6"/>
          <a:stretch>
            <a:fillRect/>
          </a:stretch>
        </p:blipFill>
        <p:spPr>
          <a:xfrm>
            <a:off x="7258050" y="3429000"/>
            <a:ext cx="4843463" cy="3036888"/>
          </a:xfrm>
          <a:prstGeom prst="rect">
            <a:avLst/>
          </a:prstGeom>
          <a:noFill/>
          <a:ln w="9525">
            <a:noFill/>
          </a:ln>
        </p:spPr>
      </p:pic>
      <p:pic>
        <p:nvPicPr>
          <p:cNvPr id="6" name="Picture 3">
            <a:extLst>
              <a:ext uri="{FF2B5EF4-FFF2-40B4-BE49-F238E27FC236}">
                <a16:creationId xmlns:a16="http://schemas.microsoft.com/office/drawing/2014/main" id="{2158D7C9-0D62-48AF-895D-060185C29D45}"/>
              </a:ext>
            </a:extLst>
          </p:cNvPr>
          <p:cNvPicPr>
            <a:picLocks noChangeAspect="1"/>
          </p:cNvPicPr>
          <p:nvPr/>
        </p:nvPicPr>
        <p:blipFill>
          <a:blip r:embed="rId7">
            <a:extLst>
              <a:ext uri="{BEBA8EAE-BF5A-486C-A8C5-ECC9F3942E4B}">
                <a14:imgProps xmlns:a14="http://schemas.microsoft.com/office/drawing/2010/main">
                  <a14:imgLayer r:embed="rId8">
                    <a14:imgEffect>
                      <a14:sharpenSoften amount="50000"/>
                    </a14:imgEffect>
                  </a14:imgLayer>
                </a14:imgProps>
              </a:ext>
            </a:extLst>
          </a:blip>
          <a:srcRect t="10837"/>
          <a:stretch>
            <a:fillRect/>
          </a:stretch>
        </p:blipFill>
        <p:spPr>
          <a:xfrm>
            <a:off x="7258050" y="1203439"/>
            <a:ext cx="4933950" cy="2366963"/>
          </a:xfrm>
          <a:prstGeom prst="rect">
            <a:avLst/>
          </a:prstGeom>
          <a:noFill/>
          <a:ln w="9525">
            <a:noFill/>
          </a:ln>
        </p:spPr>
      </p:pic>
      <p:pic>
        <p:nvPicPr>
          <p:cNvPr id="7" name="Picture 2">
            <a:extLst>
              <a:ext uri="{FF2B5EF4-FFF2-40B4-BE49-F238E27FC236}">
                <a16:creationId xmlns:a16="http://schemas.microsoft.com/office/drawing/2014/main" id="{4E67B146-F732-4052-B5E4-ACE9C0446247}"/>
              </a:ext>
            </a:extLst>
          </p:cNvPr>
          <p:cNvPicPr>
            <a:picLocks noChangeAspect="1"/>
          </p:cNvPicPr>
          <p:nvPr/>
        </p:nvPicPr>
        <p:blipFill>
          <a:blip r:embed="rId9"/>
          <a:srcRect b="9323"/>
          <a:stretch>
            <a:fillRect/>
          </a:stretch>
        </p:blipFill>
        <p:spPr>
          <a:xfrm rot="5400000">
            <a:off x="4455343" y="2297147"/>
            <a:ext cx="3500106" cy="1312690"/>
          </a:xfrm>
          <a:prstGeom prst="rect">
            <a:avLst/>
          </a:prstGeom>
          <a:noFill/>
          <a:ln w="9525">
            <a:noFill/>
          </a:ln>
        </p:spPr>
      </p:pic>
      <p:sp>
        <p:nvSpPr>
          <p:cNvPr id="8" name="文本框 1">
            <a:extLst>
              <a:ext uri="{FF2B5EF4-FFF2-40B4-BE49-F238E27FC236}">
                <a16:creationId xmlns:a16="http://schemas.microsoft.com/office/drawing/2014/main" id="{2C1BEDF2-276C-4A36-BCA3-531E8BFDE82E}"/>
              </a:ext>
            </a:extLst>
          </p:cNvPr>
          <p:cNvSpPr txBox="1"/>
          <p:nvPr/>
        </p:nvSpPr>
        <p:spPr>
          <a:xfrm>
            <a:off x="363636" y="690727"/>
            <a:ext cx="1397000" cy="369332"/>
          </a:xfrm>
          <a:prstGeom prst="rect">
            <a:avLst/>
          </a:prstGeom>
          <a:noFill/>
          <a:ln w="9525">
            <a:noFill/>
          </a:ln>
        </p:spPr>
        <p:txBody>
          <a:bodyPr wrap="square" anchor="t" anchorCtr="0">
            <a:spAutoFit/>
          </a:bodyPr>
          <a:lstStyle/>
          <a:p>
            <a:r>
              <a:rPr lang="zh-CN" altLang="en-US" dirty="0">
                <a:latin typeface="Arial" panose="020B0604020202020204" pitchFamily="34" charset="0"/>
                <a:ea typeface="宋体" panose="02010600030101010101" pitchFamily="2" charset="-122"/>
              </a:rPr>
              <a:t>端口溢流阀</a:t>
            </a:r>
          </a:p>
        </p:txBody>
      </p:sp>
      <p:sp>
        <p:nvSpPr>
          <p:cNvPr id="9" name="文本框 8">
            <a:extLst>
              <a:ext uri="{FF2B5EF4-FFF2-40B4-BE49-F238E27FC236}">
                <a16:creationId xmlns:a16="http://schemas.microsoft.com/office/drawing/2014/main" id="{3ABB62E1-E712-44BD-B877-E91EA7F1074F}"/>
              </a:ext>
            </a:extLst>
          </p:cNvPr>
          <p:cNvSpPr txBox="1"/>
          <p:nvPr/>
        </p:nvSpPr>
        <p:spPr>
          <a:xfrm>
            <a:off x="3297966" y="2000110"/>
            <a:ext cx="554072" cy="2462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rgbClr val="FFFF00"/>
                </a:solidFill>
                <a:latin typeface="微软雅黑" panose="020B0503020204020204" pitchFamily="34" charset="-122"/>
                <a:ea typeface="微软雅黑" panose="020B0503020204020204" pitchFamily="34" charset="-122"/>
              </a:rPr>
              <a:t>AOR</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10" name="文本框 9">
            <a:extLst>
              <a:ext uri="{FF2B5EF4-FFF2-40B4-BE49-F238E27FC236}">
                <a16:creationId xmlns:a16="http://schemas.microsoft.com/office/drawing/2014/main" id="{9EB0E23E-4E03-4838-AD67-32C39B888565}"/>
              </a:ext>
            </a:extLst>
          </p:cNvPr>
          <p:cNvSpPr txBox="1"/>
          <p:nvPr/>
        </p:nvSpPr>
        <p:spPr>
          <a:xfrm>
            <a:off x="1953930" y="4402577"/>
            <a:ext cx="554072" cy="2462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rgbClr val="FFFF00"/>
                </a:solidFill>
                <a:latin typeface="微软雅黑" panose="020B0503020204020204" pitchFamily="34" charset="-122"/>
                <a:ea typeface="微软雅黑" panose="020B0503020204020204" pitchFamily="34" charset="-122"/>
              </a:rPr>
              <a:t>BaR</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E6B3F387-FD4B-4688-B171-745AA134BD1B}"/>
              </a:ext>
            </a:extLst>
          </p:cNvPr>
          <p:cNvSpPr txBox="1"/>
          <p:nvPr/>
        </p:nvSpPr>
        <p:spPr>
          <a:xfrm>
            <a:off x="3197672" y="5094037"/>
            <a:ext cx="554072" cy="2462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rgbClr val="FFFF00"/>
                </a:solidFill>
                <a:latin typeface="微软雅黑" panose="020B0503020204020204" pitchFamily="34" charset="-122"/>
                <a:ea typeface="微软雅黑" panose="020B0503020204020204" pitchFamily="34" charset="-122"/>
              </a:rPr>
              <a:t>BbR</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13" name="文本框 12">
            <a:extLst>
              <a:ext uri="{FF2B5EF4-FFF2-40B4-BE49-F238E27FC236}">
                <a16:creationId xmlns:a16="http://schemas.microsoft.com/office/drawing/2014/main" id="{E2CF2083-8715-4E1C-9EE8-F1369DC2F3F4}"/>
              </a:ext>
            </a:extLst>
          </p:cNvPr>
          <p:cNvSpPr txBox="1"/>
          <p:nvPr/>
        </p:nvSpPr>
        <p:spPr>
          <a:xfrm>
            <a:off x="3207267" y="4819576"/>
            <a:ext cx="554072" cy="2462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rgbClr val="FFFF00"/>
                </a:solidFill>
                <a:latin typeface="微软雅黑" panose="020B0503020204020204" pitchFamily="34" charset="-122"/>
                <a:ea typeface="微软雅黑" panose="020B0503020204020204" pitchFamily="34" charset="-122"/>
              </a:rPr>
              <a:t>BkR</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14" name="文本框 13">
            <a:extLst>
              <a:ext uri="{FF2B5EF4-FFF2-40B4-BE49-F238E27FC236}">
                <a16:creationId xmlns:a16="http://schemas.microsoft.com/office/drawing/2014/main" id="{92D63EB0-AF86-4BE5-8168-108C4E89D34E}"/>
              </a:ext>
            </a:extLst>
          </p:cNvPr>
          <p:cNvSpPr txBox="1"/>
          <p:nvPr/>
        </p:nvSpPr>
        <p:spPr>
          <a:xfrm>
            <a:off x="1960563" y="4759354"/>
            <a:ext cx="554072" cy="2462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rgbClr val="FFFF00"/>
                </a:solidFill>
                <a:latin typeface="微软雅黑" panose="020B0503020204020204" pitchFamily="34" charset="-122"/>
                <a:ea typeface="微软雅黑" panose="020B0503020204020204" pitchFamily="34" charset="-122"/>
              </a:rPr>
              <a:t>BoR</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D6CE9740-AE74-4000-A12D-BF95AD390FFE}"/>
              </a:ext>
            </a:extLst>
          </p:cNvPr>
          <p:cNvSpPr txBox="1"/>
          <p:nvPr/>
        </p:nvSpPr>
        <p:spPr>
          <a:xfrm>
            <a:off x="3297966" y="1611916"/>
            <a:ext cx="554072" cy="2462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a:solidFill>
                  <a:srgbClr val="FFFF00"/>
                </a:solidFill>
                <a:latin typeface="微软雅黑" panose="020B0503020204020204" pitchFamily="34" charset="-122"/>
                <a:ea typeface="微软雅黑" panose="020B0503020204020204" pitchFamily="34" charset="-122"/>
              </a:rPr>
              <a:t>AR</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A46A0BD5-50B1-4BB0-99D9-63BA03FD22B6}"/>
              </a:ext>
            </a:extLst>
          </p:cNvPr>
          <p:cNvSpPr txBox="1"/>
          <p:nvPr/>
        </p:nvSpPr>
        <p:spPr>
          <a:xfrm>
            <a:off x="1880837" y="2263809"/>
            <a:ext cx="554072" cy="2462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rgbClr val="FFFF00"/>
                </a:solidFill>
                <a:latin typeface="微软雅黑" panose="020B0503020204020204" pitchFamily="34" charset="-122"/>
                <a:ea typeface="微软雅黑" panose="020B0503020204020204" pitchFamily="34" charset="-122"/>
              </a:rPr>
              <a:t>AbR</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59DD76FA-680B-44B4-9461-41773029F07A}"/>
              </a:ext>
            </a:extLst>
          </p:cNvPr>
          <p:cNvSpPr txBox="1"/>
          <p:nvPr/>
        </p:nvSpPr>
        <p:spPr>
          <a:xfrm>
            <a:off x="1880837" y="1948033"/>
            <a:ext cx="554072" cy="2462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rgbClr val="FFFF00"/>
                </a:solidFill>
                <a:latin typeface="微软雅黑" panose="020B0503020204020204" pitchFamily="34" charset="-122"/>
                <a:ea typeface="微软雅黑" panose="020B0503020204020204" pitchFamily="34" charset="-122"/>
              </a:rPr>
              <a:t>AkR</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18" name="矩形 17">
            <a:extLst>
              <a:ext uri="{FF2B5EF4-FFF2-40B4-BE49-F238E27FC236}">
                <a16:creationId xmlns:a16="http://schemas.microsoft.com/office/drawing/2014/main" id="{278C3D16-F764-463F-928E-F0D79E04DF52}"/>
              </a:ext>
            </a:extLst>
          </p:cNvPr>
          <p:cNvSpPr/>
          <p:nvPr/>
        </p:nvSpPr>
        <p:spPr>
          <a:xfrm>
            <a:off x="3751743" y="1597523"/>
            <a:ext cx="1448432"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幼圆" panose="02010509060101010101" pitchFamily="49" charset="-122"/>
                <a:ea typeface="幼圆" panose="02010509060101010101" pitchFamily="49" charset="-122"/>
              </a:rPr>
              <a:t>斗杆油缸小腔</a:t>
            </a:r>
          </a:p>
        </p:txBody>
      </p:sp>
      <p:sp>
        <p:nvSpPr>
          <p:cNvPr id="19" name="矩形 18">
            <a:extLst>
              <a:ext uri="{FF2B5EF4-FFF2-40B4-BE49-F238E27FC236}">
                <a16:creationId xmlns:a16="http://schemas.microsoft.com/office/drawing/2014/main" id="{C62B4A2F-707F-4895-854B-066A10EE608F}"/>
              </a:ext>
            </a:extLst>
          </p:cNvPr>
          <p:cNvSpPr/>
          <p:nvPr/>
        </p:nvSpPr>
        <p:spPr>
          <a:xfrm>
            <a:off x="328346" y="2263809"/>
            <a:ext cx="146758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幼圆" panose="02010509060101010101" pitchFamily="49" charset="-122"/>
                <a:ea typeface="幼圆" panose="02010509060101010101" pitchFamily="49" charset="-122"/>
              </a:rPr>
              <a:t>动臂油缸大腔</a:t>
            </a:r>
          </a:p>
        </p:txBody>
      </p:sp>
      <p:sp>
        <p:nvSpPr>
          <p:cNvPr id="20" name="矩形 19">
            <a:extLst>
              <a:ext uri="{FF2B5EF4-FFF2-40B4-BE49-F238E27FC236}">
                <a16:creationId xmlns:a16="http://schemas.microsoft.com/office/drawing/2014/main" id="{CFE6A785-6820-4267-A328-E05D87F0B008}"/>
              </a:ext>
            </a:extLst>
          </p:cNvPr>
          <p:cNvSpPr/>
          <p:nvPr/>
        </p:nvSpPr>
        <p:spPr>
          <a:xfrm>
            <a:off x="3761339" y="5094955"/>
            <a:ext cx="1448432"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幼圆" panose="02010509060101010101" pitchFamily="49" charset="-122"/>
                <a:ea typeface="幼圆" panose="02010509060101010101" pitchFamily="49" charset="-122"/>
              </a:rPr>
              <a:t>动臂油缸小腔</a:t>
            </a:r>
          </a:p>
        </p:txBody>
      </p:sp>
      <p:sp>
        <p:nvSpPr>
          <p:cNvPr id="21" name="矩形 20">
            <a:extLst>
              <a:ext uri="{FF2B5EF4-FFF2-40B4-BE49-F238E27FC236}">
                <a16:creationId xmlns:a16="http://schemas.microsoft.com/office/drawing/2014/main" id="{CFBC021E-CF0B-47E6-9A23-48483A2EE3E5}"/>
              </a:ext>
            </a:extLst>
          </p:cNvPr>
          <p:cNvSpPr/>
          <p:nvPr/>
        </p:nvSpPr>
        <p:spPr>
          <a:xfrm>
            <a:off x="3774170" y="4717139"/>
            <a:ext cx="1448432"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幼圆" panose="02010509060101010101" pitchFamily="49" charset="-122"/>
                <a:ea typeface="幼圆" panose="02010509060101010101" pitchFamily="49" charset="-122"/>
              </a:rPr>
              <a:t>铲斗油缸小腔</a:t>
            </a:r>
          </a:p>
        </p:txBody>
      </p:sp>
      <p:sp>
        <p:nvSpPr>
          <p:cNvPr id="22" name="矩形 21">
            <a:extLst>
              <a:ext uri="{FF2B5EF4-FFF2-40B4-BE49-F238E27FC236}">
                <a16:creationId xmlns:a16="http://schemas.microsoft.com/office/drawing/2014/main" id="{1AD9712A-4D80-4557-8902-969DF4447DF4}"/>
              </a:ext>
            </a:extLst>
          </p:cNvPr>
          <p:cNvSpPr/>
          <p:nvPr/>
        </p:nvSpPr>
        <p:spPr>
          <a:xfrm>
            <a:off x="1119521" y="4731520"/>
            <a:ext cx="67980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幼圆" panose="02010509060101010101" pitchFamily="49" charset="-122"/>
                <a:ea typeface="幼圆" panose="02010509060101010101" pitchFamily="49" charset="-122"/>
              </a:rPr>
              <a:t>机具</a:t>
            </a:r>
          </a:p>
        </p:txBody>
      </p:sp>
      <p:sp>
        <p:nvSpPr>
          <p:cNvPr id="23" name="矩形 22">
            <a:extLst>
              <a:ext uri="{FF2B5EF4-FFF2-40B4-BE49-F238E27FC236}">
                <a16:creationId xmlns:a16="http://schemas.microsoft.com/office/drawing/2014/main" id="{FFB8D891-2D08-49BA-92F1-460770A70F5A}"/>
              </a:ext>
            </a:extLst>
          </p:cNvPr>
          <p:cNvSpPr/>
          <p:nvPr/>
        </p:nvSpPr>
        <p:spPr>
          <a:xfrm>
            <a:off x="328346" y="4412047"/>
            <a:ext cx="146758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幼圆" panose="02010509060101010101" pitchFamily="49" charset="-122"/>
                <a:ea typeface="幼圆" panose="02010509060101010101" pitchFamily="49" charset="-122"/>
              </a:rPr>
              <a:t>斗杆油缸大腔</a:t>
            </a:r>
          </a:p>
        </p:txBody>
      </p:sp>
      <p:sp>
        <p:nvSpPr>
          <p:cNvPr id="24" name="矩形 23">
            <a:extLst>
              <a:ext uri="{FF2B5EF4-FFF2-40B4-BE49-F238E27FC236}">
                <a16:creationId xmlns:a16="http://schemas.microsoft.com/office/drawing/2014/main" id="{222AE43A-134C-42D7-8841-D7C8A00903AB}"/>
              </a:ext>
            </a:extLst>
          </p:cNvPr>
          <p:cNvSpPr/>
          <p:nvPr/>
        </p:nvSpPr>
        <p:spPr>
          <a:xfrm>
            <a:off x="3751744" y="1990179"/>
            <a:ext cx="67980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幼圆" panose="02010509060101010101" pitchFamily="49" charset="-122"/>
                <a:ea typeface="幼圆" panose="02010509060101010101" pitchFamily="49" charset="-122"/>
              </a:rPr>
              <a:t>机具</a:t>
            </a:r>
          </a:p>
        </p:txBody>
      </p:sp>
      <p:sp>
        <p:nvSpPr>
          <p:cNvPr id="25" name="矩形 24">
            <a:extLst>
              <a:ext uri="{FF2B5EF4-FFF2-40B4-BE49-F238E27FC236}">
                <a16:creationId xmlns:a16="http://schemas.microsoft.com/office/drawing/2014/main" id="{2BE74AA0-234D-4C3A-A815-722AFB17D234}"/>
              </a:ext>
            </a:extLst>
          </p:cNvPr>
          <p:cNvSpPr/>
          <p:nvPr/>
        </p:nvSpPr>
        <p:spPr>
          <a:xfrm>
            <a:off x="328346" y="1920516"/>
            <a:ext cx="146758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幼圆" panose="02010509060101010101" pitchFamily="49" charset="-122"/>
                <a:ea typeface="幼圆" panose="02010509060101010101" pitchFamily="49" charset="-122"/>
              </a:rPr>
              <a:t>铲斗油缸大腔</a:t>
            </a:r>
          </a:p>
        </p:txBody>
      </p:sp>
      <p:grpSp>
        <p:nvGrpSpPr>
          <p:cNvPr id="26" name="组合 25">
            <a:extLst>
              <a:ext uri="{FF2B5EF4-FFF2-40B4-BE49-F238E27FC236}">
                <a16:creationId xmlns:a16="http://schemas.microsoft.com/office/drawing/2014/main" id="{6215A7E1-AE58-4CC3-8B8D-9F93670FF6FF}"/>
              </a:ext>
            </a:extLst>
          </p:cNvPr>
          <p:cNvGrpSpPr/>
          <p:nvPr/>
        </p:nvGrpSpPr>
        <p:grpSpPr>
          <a:xfrm>
            <a:off x="5076013" y="4819576"/>
            <a:ext cx="2652610" cy="1365850"/>
            <a:chOff x="5076013" y="4819576"/>
            <a:chExt cx="2652610" cy="1365850"/>
          </a:xfrm>
        </p:grpSpPr>
        <p:pic>
          <p:nvPicPr>
            <p:cNvPr id="27" name="图片 26">
              <a:extLst>
                <a:ext uri="{FF2B5EF4-FFF2-40B4-BE49-F238E27FC236}">
                  <a16:creationId xmlns:a16="http://schemas.microsoft.com/office/drawing/2014/main" id="{AA9CFC70-0210-4376-8C9E-CC5AD783C225}"/>
                </a:ext>
              </a:extLst>
            </p:cNvPr>
            <p:cNvPicPr>
              <a:picLocks noChangeAspect="1"/>
            </p:cNvPicPr>
            <p:nvPr/>
          </p:nvPicPr>
          <p:blipFill>
            <a:blip r:embed="rId10"/>
            <a:stretch>
              <a:fillRect/>
            </a:stretch>
          </p:blipFill>
          <p:spPr>
            <a:xfrm>
              <a:off x="5343296" y="4819576"/>
              <a:ext cx="2119401" cy="1365850"/>
            </a:xfrm>
            <a:prstGeom prst="rect">
              <a:avLst/>
            </a:prstGeom>
          </p:spPr>
        </p:pic>
        <p:sp>
          <p:nvSpPr>
            <p:cNvPr id="28" name="文本框 27">
              <a:extLst>
                <a:ext uri="{FF2B5EF4-FFF2-40B4-BE49-F238E27FC236}">
                  <a16:creationId xmlns:a16="http://schemas.microsoft.com/office/drawing/2014/main" id="{1B6D3B17-F6F7-46F7-B648-71892EF71C2A}"/>
                </a:ext>
              </a:extLst>
            </p:cNvPr>
            <p:cNvSpPr txBox="1"/>
            <p:nvPr/>
          </p:nvSpPr>
          <p:spPr>
            <a:xfrm>
              <a:off x="5076013" y="5519046"/>
              <a:ext cx="303288" cy="369332"/>
            </a:xfrm>
            <a:prstGeom prst="rect">
              <a:avLst/>
            </a:prstGeom>
            <a:noFill/>
          </p:spPr>
          <p:txBody>
            <a:bodyPr wrap="none" rtlCol="0">
              <a:spAutoFit/>
            </a:bodyPr>
            <a:lstStyle/>
            <a:p>
              <a:r>
                <a:rPr lang="en-US" altLang="zh-CN" dirty="0"/>
                <a:t>P</a:t>
              </a:r>
              <a:endParaRPr lang="zh-CN" altLang="en-US" dirty="0"/>
            </a:p>
          </p:txBody>
        </p:sp>
        <p:sp>
          <p:nvSpPr>
            <p:cNvPr id="29" name="文本框 28">
              <a:extLst>
                <a:ext uri="{FF2B5EF4-FFF2-40B4-BE49-F238E27FC236}">
                  <a16:creationId xmlns:a16="http://schemas.microsoft.com/office/drawing/2014/main" id="{93DB9D9C-112A-4120-9378-EA416062F4B4}"/>
                </a:ext>
              </a:extLst>
            </p:cNvPr>
            <p:cNvSpPr txBox="1"/>
            <p:nvPr/>
          </p:nvSpPr>
          <p:spPr>
            <a:xfrm>
              <a:off x="7431747" y="5519046"/>
              <a:ext cx="296876" cy="369332"/>
            </a:xfrm>
            <a:prstGeom prst="rect">
              <a:avLst/>
            </a:prstGeom>
            <a:noFill/>
          </p:spPr>
          <p:txBody>
            <a:bodyPr wrap="none" rtlCol="0">
              <a:spAutoFit/>
            </a:bodyPr>
            <a:lstStyle/>
            <a:p>
              <a:r>
                <a:rPr lang="en-US" altLang="zh-CN" dirty="0"/>
                <a:t>T</a:t>
              </a:r>
              <a:endParaRPr lang="zh-CN" altLang="en-US" dirty="0"/>
            </a:p>
          </p:txBody>
        </p:sp>
      </p:grpSp>
    </p:spTree>
    <p:extLst>
      <p:ext uri="{BB962C8B-B14F-4D97-AF65-F5344CB8AC3E}">
        <p14:creationId xmlns:p14="http://schemas.microsoft.com/office/powerpoint/2010/main" val="202331365"/>
      </p:ext>
    </p:extLst>
  </p:cSld>
  <p:clrMapOvr>
    <a:masterClrMapping/>
  </p:clrMapOvr>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5">
            <a:extLst>
              <a:ext uri="{FF2B5EF4-FFF2-40B4-BE49-F238E27FC236}">
                <a16:creationId xmlns:a16="http://schemas.microsoft.com/office/drawing/2014/main" id="{716E8269-0D6F-4EAC-AA3F-8F8E49FEFDEE}"/>
              </a:ext>
            </a:extLst>
          </p:cNvPr>
          <p:cNvSpPr txBox="1"/>
          <p:nvPr/>
        </p:nvSpPr>
        <p:spPr>
          <a:xfrm>
            <a:off x="2946652" y="4091933"/>
            <a:ext cx="5161915" cy="949960"/>
          </a:xfrm>
          <a:prstGeom prst="rect">
            <a:avLst/>
          </a:prstGeom>
        </p:spPr>
        <p:txBody>
          <a:bodyPr vert="horz" wrap="square" lIns="0" tIns="0" rIns="0" bIns="0" rtlCol="0">
            <a:noAutofit/>
          </a:bodyPr>
          <a:lstStyle/>
          <a:p>
            <a:pPr marR="312420" algn="ctr">
              <a:lnSpc>
                <a:spcPct val="100000"/>
              </a:lnSpc>
            </a:pPr>
            <a:r>
              <a:rPr sz="1400" dirty="0">
                <a:latin typeface="Arial"/>
                <a:cs typeface="Arial"/>
              </a:rPr>
              <a:t>·</a:t>
            </a:r>
            <a:endParaRPr sz="1400">
              <a:latin typeface="Arial"/>
              <a:cs typeface="Arial"/>
            </a:endParaRPr>
          </a:p>
        </p:txBody>
      </p:sp>
      <p:sp>
        <p:nvSpPr>
          <p:cNvPr id="6" name="object 6">
            <a:extLst>
              <a:ext uri="{FF2B5EF4-FFF2-40B4-BE49-F238E27FC236}">
                <a16:creationId xmlns:a16="http://schemas.microsoft.com/office/drawing/2014/main" id="{73FB778A-414C-45FC-A68B-AC817E999F03}"/>
              </a:ext>
            </a:extLst>
          </p:cNvPr>
          <p:cNvSpPr/>
          <p:nvPr/>
        </p:nvSpPr>
        <p:spPr>
          <a:xfrm>
            <a:off x="6572771" y="1772785"/>
            <a:ext cx="4568487" cy="2706564"/>
          </a:xfrm>
          <a:prstGeom prst="rect">
            <a:avLst/>
          </a:prstGeom>
          <a:blipFill>
            <a:blip r:embed="rId2" cstate="print"/>
            <a:stretch>
              <a:fillRect/>
            </a:stretch>
          </a:blipFill>
        </p:spPr>
        <p:txBody>
          <a:bodyPr wrap="square" lIns="0" tIns="0" rIns="0" bIns="0" rtlCol="0">
            <a:noAutofit/>
          </a:bodyPr>
          <a:lstStyle/>
          <a:p>
            <a:endParaRPr/>
          </a:p>
        </p:txBody>
      </p:sp>
      <p:graphicFrame>
        <p:nvGraphicFramePr>
          <p:cNvPr id="7" name="object 2">
            <a:extLst>
              <a:ext uri="{FF2B5EF4-FFF2-40B4-BE49-F238E27FC236}">
                <a16:creationId xmlns:a16="http://schemas.microsoft.com/office/drawing/2014/main" id="{37AC02E1-B3D7-431D-9718-3EE3FC3E5D41}"/>
              </a:ext>
            </a:extLst>
          </p:cNvPr>
          <p:cNvGraphicFramePr>
            <a:graphicFrameLocks noGrp="1"/>
          </p:cNvGraphicFramePr>
          <p:nvPr>
            <p:extLst>
              <p:ext uri="{D42A27DB-BD31-4B8C-83A1-F6EECF244321}">
                <p14:modId xmlns:p14="http://schemas.microsoft.com/office/powerpoint/2010/main" val="3148721959"/>
              </p:ext>
            </p:extLst>
          </p:nvPr>
        </p:nvGraphicFramePr>
        <p:xfrm>
          <a:off x="348367" y="5179940"/>
          <a:ext cx="11495266" cy="1418971"/>
        </p:xfrm>
        <a:graphic>
          <a:graphicData uri="http://schemas.openxmlformats.org/drawingml/2006/table">
            <a:tbl>
              <a:tblPr firstRow="1" bandRow="1">
                <a:tableStyleId>{2D5ABB26-0587-4C30-8999-92F81FD0307C}</a:tableStyleId>
              </a:tblPr>
              <a:tblGrid>
                <a:gridCol w="3577166">
                  <a:extLst>
                    <a:ext uri="{9D8B030D-6E8A-4147-A177-3AD203B41FA5}">
                      <a16:colId xmlns:a16="http://schemas.microsoft.com/office/drawing/2014/main" val="20000"/>
                    </a:ext>
                  </a:extLst>
                </a:gridCol>
                <a:gridCol w="2522136">
                  <a:extLst>
                    <a:ext uri="{9D8B030D-6E8A-4147-A177-3AD203B41FA5}">
                      <a16:colId xmlns:a16="http://schemas.microsoft.com/office/drawing/2014/main" val="20001"/>
                    </a:ext>
                  </a:extLst>
                </a:gridCol>
                <a:gridCol w="2628585">
                  <a:extLst>
                    <a:ext uri="{9D8B030D-6E8A-4147-A177-3AD203B41FA5}">
                      <a16:colId xmlns:a16="http://schemas.microsoft.com/office/drawing/2014/main" val="20002"/>
                    </a:ext>
                  </a:extLst>
                </a:gridCol>
                <a:gridCol w="2767379">
                  <a:extLst>
                    <a:ext uri="{9D8B030D-6E8A-4147-A177-3AD203B41FA5}">
                      <a16:colId xmlns:a16="http://schemas.microsoft.com/office/drawing/2014/main" val="20003"/>
                    </a:ext>
                  </a:extLst>
                </a:gridCol>
              </a:tblGrid>
              <a:tr h="0">
                <a:tc>
                  <a:txBody>
                    <a:bodyPr/>
                    <a:lstStyle/>
                    <a:p>
                      <a:pPr marL="254000">
                        <a:lnSpc>
                          <a:spcPct val="100000"/>
                        </a:lnSpc>
                      </a:pPr>
                      <a:r>
                        <a:rPr sz="1400" dirty="0">
                          <a:latin typeface="微软雅黑"/>
                          <a:cs typeface="微软雅黑"/>
                        </a:rPr>
                        <a:t>Symptoms of the refrigeration system</a:t>
                      </a:r>
                      <a:endParaRPr sz="1400">
                        <a:latin typeface="微软雅黑"/>
                        <a:cs typeface="微软雅黑"/>
                      </a:endParaRPr>
                    </a:p>
                  </a:txBody>
                  <a:tcPr marL="0" marR="0" marT="0" marB="0" anchor="ctr">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25120" algn="l">
                        <a:lnSpc>
                          <a:spcPct val="100000"/>
                        </a:lnSpc>
                      </a:pPr>
                      <a:r>
                        <a:rPr lang="de-DE" sz="1400" dirty="0">
                          <a:latin typeface="微软雅黑"/>
                          <a:cs typeface="微软雅黑"/>
                        </a:rPr>
                        <a:t>P</a:t>
                      </a:r>
                      <a:r>
                        <a:rPr sz="1400" dirty="0" err="1">
                          <a:latin typeface="微软雅黑"/>
                          <a:cs typeface="微软雅黑"/>
                        </a:rPr>
                        <a:t>ossible</a:t>
                      </a:r>
                      <a:r>
                        <a:rPr sz="1400" dirty="0">
                          <a:latin typeface="微软雅黑"/>
                          <a:cs typeface="微软雅黑"/>
                        </a:rPr>
                        <a:t> reason</a:t>
                      </a: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0" algn="ctr">
                        <a:lnSpc>
                          <a:spcPct val="100000"/>
                        </a:lnSpc>
                      </a:pPr>
                      <a:r>
                        <a:rPr lang="de-DE" sz="1400" dirty="0">
                          <a:latin typeface="微软雅黑"/>
                          <a:cs typeface="微软雅黑"/>
                        </a:rPr>
                        <a:t>D</a:t>
                      </a:r>
                      <a:r>
                        <a:rPr sz="1400" dirty="0" err="1">
                          <a:latin typeface="微软雅黑"/>
                          <a:cs typeface="微软雅黑"/>
                        </a:rPr>
                        <a:t>iagnosis</a:t>
                      </a:r>
                      <a:endParaRPr sz="1400" dirty="0">
                        <a:latin typeface="微软雅黑"/>
                        <a:cs typeface="微软雅黑"/>
                      </a:endParaRP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49580">
                        <a:lnSpc>
                          <a:spcPct val="100000"/>
                        </a:lnSpc>
                      </a:pPr>
                      <a:r>
                        <a:rPr sz="1400" dirty="0">
                          <a:latin typeface="微软雅黑"/>
                          <a:cs typeface="微软雅黑"/>
                        </a:rPr>
                        <a:t>Troubleshooting</a:t>
                      </a:r>
                    </a:p>
                  </a:txBody>
                  <a:tcPr marL="0" marR="0" marT="0" marB="0" anchor="ctr">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38845">
                <a:tc>
                  <a:txBody>
                    <a:bodyPr/>
                    <a:lstStyle/>
                    <a:p>
                      <a:pPr marL="75565">
                        <a:lnSpc>
                          <a:spcPct val="100000"/>
                        </a:lnSpc>
                      </a:pPr>
                      <a:r>
                        <a:rPr sz="1400" dirty="0">
                          <a:latin typeface="微软雅黑"/>
                          <a:cs typeface="微软雅黑"/>
                        </a:rPr>
                        <a:t>The pressure at both the high and low pressure ends </a:t>
                      </a:r>
                      <a:r>
                        <a:rPr sz="1400" spc="-15" dirty="0">
                          <a:latin typeface="微软雅黑"/>
                          <a:cs typeface="微软雅黑"/>
                        </a:rPr>
                        <a:t>is too high</a:t>
                      </a:r>
                      <a:endParaRPr sz="1400" dirty="0">
                        <a:latin typeface="微软雅黑"/>
                        <a:cs typeface="微软雅黑"/>
                      </a:endParaRPr>
                    </a:p>
                    <a:p>
                      <a:pPr marL="254000" marR="127000" indent="-178435">
                        <a:lnSpc>
                          <a:spcPct val="120000"/>
                        </a:lnSpc>
                      </a:pPr>
                      <a:r>
                        <a:rPr sz="1400" spc="0" dirty="0">
                          <a:solidFill>
                            <a:srgbClr val="FFC000"/>
                          </a:solidFill>
                          <a:latin typeface="微软雅黑"/>
                          <a:cs typeface="微软雅黑"/>
                        </a:rPr>
                        <a:t>or a large amount of dew has </a:t>
                      </a:r>
                      <a:endParaRPr sz="1400" dirty="0">
                        <a:solidFill>
                          <a:srgbClr val="FFC000"/>
                        </a:solidFill>
                        <a:latin typeface="微软雅黑"/>
                        <a:cs typeface="微软雅黑"/>
                      </a:endParaRP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262255" marR="153035" indent="-178435">
                        <a:lnSpc>
                          <a:spcPct val="120000"/>
                        </a:lnSpc>
                      </a:pPr>
                      <a:r>
                        <a:rPr sz="1400" dirty="0">
                          <a:latin typeface="微软雅黑"/>
                          <a:cs typeface="微软雅黑"/>
                        </a:rPr>
                        <a:t>Faulty expansion valve</a:t>
                      </a:r>
                      <a:r>
                        <a:rPr lang="en-US" sz="1400" baseline="0" dirty="0">
                          <a:latin typeface="微软雅黑"/>
                          <a:cs typeface="微软雅黑"/>
                        </a:rPr>
                        <a:t> </a:t>
                      </a:r>
                    </a:p>
                    <a:p>
                      <a:pPr marL="262255" marR="153035" indent="-178435">
                        <a:lnSpc>
                          <a:spcPct val="120000"/>
                        </a:lnSpc>
                      </a:pPr>
                      <a:r>
                        <a:rPr lang="en-US" sz="1400" baseline="0" dirty="0">
                          <a:latin typeface="微软雅黑"/>
                          <a:cs typeface="微软雅黑"/>
                        </a:rPr>
                        <a:t>installation </a:t>
                      </a:r>
                      <a:r>
                        <a:rPr sz="1400" dirty="0">
                          <a:latin typeface="微软雅黑"/>
                          <a:cs typeface="微软雅黑"/>
                        </a:rPr>
                        <a:t>or improper </a:t>
                      </a:r>
                      <a:endParaRPr lang="en-US" sz="1400" dirty="0">
                        <a:latin typeface="微软雅黑"/>
                        <a:cs typeface="微软雅黑"/>
                      </a:endParaRPr>
                    </a:p>
                    <a:p>
                      <a:pPr marL="262255" marR="153035" indent="-178435">
                        <a:lnSpc>
                          <a:spcPct val="120000"/>
                        </a:lnSpc>
                      </a:pPr>
                      <a:r>
                        <a:rPr lang="af-ZA" sz="1400" dirty="0">
                          <a:latin typeface="微软雅黑"/>
                          <a:cs typeface="微软雅黑"/>
                        </a:rPr>
                        <a:t>i</a:t>
                      </a:r>
                      <a:r>
                        <a:rPr sz="1400" dirty="0" err="1">
                          <a:latin typeface="微软雅黑"/>
                          <a:cs typeface="微软雅黑"/>
                        </a:rPr>
                        <a:t>nstallation</a:t>
                      </a:r>
                      <a:r>
                        <a:rPr lang="en-US" sz="1400" baseline="0" dirty="0">
                          <a:latin typeface="微软雅黑"/>
                          <a:cs typeface="微软雅黑"/>
                        </a:rPr>
                        <a:t> </a:t>
                      </a:r>
                      <a:r>
                        <a:rPr sz="1400" dirty="0">
                          <a:latin typeface="微软雅黑"/>
                          <a:cs typeface="微软雅黑"/>
                        </a:rPr>
                        <a:t>of thermal</a:t>
                      </a:r>
                      <a:endParaRPr lang="en-US" sz="1400" dirty="0">
                        <a:latin typeface="微软雅黑"/>
                        <a:cs typeface="微软雅黑"/>
                      </a:endParaRPr>
                    </a:p>
                    <a:p>
                      <a:pPr marL="262255" marR="153035" indent="-178435">
                        <a:lnSpc>
                          <a:spcPct val="120000"/>
                        </a:lnSpc>
                      </a:pPr>
                      <a:r>
                        <a:rPr sz="1400" dirty="0">
                          <a:latin typeface="微软雅黑"/>
                          <a:cs typeface="微软雅黑"/>
                        </a:rPr>
                        <a:t>tube</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nSpc>
                          <a:spcPct val="100000"/>
                        </a:lnSpc>
                      </a:pPr>
                      <a:r>
                        <a:rPr sz="1400" dirty="0">
                          <a:latin typeface="微软雅黑"/>
                          <a:cs typeface="微软雅黑"/>
                        </a:rPr>
                        <a:t>Excess</a:t>
                      </a:r>
                      <a:r>
                        <a:rPr lang="en-US" sz="1400" dirty="0">
                          <a:latin typeface="微软雅黑"/>
                          <a:cs typeface="微软雅黑"/>
                        </a:rPr>
                        <a:t>ive</a:t>
                      </a:r>
                      <a:r>
                        <a:rPr sz="1400" dirty="0">
                          <a:latin typeface="微软雅黑"/>
                          <a:cs typeface="微软雅黑"/>
                        </a:rPr>
                        <a:t> refrigerant in the low pressure pipe</a:t>
                      </a:r>
                      <a:endParaRPr lang="en-US" sz="1400" dirty="0">
                        <a:latin typeface="微软雅黑"/>
                        <a:cs typeface="微软雅黑"/>
                      </a:endParaRPr>
                    </a:p>
                    <a:p>
                      <a:pPr marL="84455">
                        <a:lnSpc>
                          <a:spcPct val="100000"/>
                        </a:lnSpc>
                      </a:pPr>
                      <a:r>
                        <a:rPr sz="1400" dirty="0">
                          <a:latin typeface="微软雅黑"/>
                          <a:cs typeface="微软雅黑"/>
                        </a:rPr>
                        <a:t>The opening of the expansion valve is too wide</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nSpc>
                          <a:spcPct val="100000"/>
                        </a:lnSpc>
                      </a:pPr>
                      <a:r>
                        <a:rPr sz="1400" dirty="0">
                          <a:latin typeface="微软雅黑"/>
                          <a:cs typeface="微软雅黑"/>
                        </a:rPr>
                        <a:t>Check the installation of the thermal tube</a:t>
                      </a:r>
                    </a:p>
                    <a:p>
                      <a:pPr marL="282575" marR="92075" indent="-198120">
                        <a:lnSpc>
                          <a:spcPts val="2020"/>
                        </a:lnSpc>
                        <a:spcBef>
                          <a:spcPts val="60"/>
                        </a:spcBef>
                      </a:pPr>
                      <a:r>
                        <a:rPr sz="1400" dirty="0">
                          <a:latin typeface="微软雅黑"/>
                          <a:cs typeface="微软雅黑"/>
                        </a:rPr>
                        <a:t>If </a:t>
                      </a:r>
                      <a:r>
                        <a:rPr lang="en-US" sz="1400" dirty="0">
                          <a:latin typeface="微软雅黑"/>
                          <a:cs typeface="微软雅黑"/>
                        </a:rPr>
                        <a:t>it </a:t>
                      </a:r>
                      <a:r>
                        <a:rPr sz="1400" dirty="0">
                          <a:latin typeface="微软雅黑"/>
                          <a:cs typeface="微软雅黑"/>
                        </a:rPr>
                        <a:t>is normal, check</a:t>
                      </a:r>
                      <a:endParaRPr lang="en-US" sz="1400" dirty="0">
                        <a:latin typeface="微软雅黑"/>
                        <a:cs typeface="微软雅黑"/>
                      </a:endParaRPr>
                    </a:p>
                    <a:p>
                      <a:pPr marL="282575" marR="92075" indent="-198120">
                        <a:lnSpc>
                          <a:spcPts val="2020"/>
                        </a:lnSpc>
                        <a:spcBef>
                          <a:spcPts val="60"/>
                        </a:spcBef>
                      </a:pPr>
                      <a:r>
                        <a:rPr sz="1400" dirty="0">
                          <a:latin typeface="微软雅黑"/>
                          <a:cs typeface="微软雅黑"/>
                        </a:rPr>
                        <a:t>the expansion valve, if it is</a:t>
                      </a:r>
                      <a:endParaRPr lang="en-US" sz="1400" dirty="0">
                        <a:latin typeface="微软雅黑"/>
                        <a:cs typeface="微软雅黑"/>
                      </a:endParaRPr>
                    </a:p>
                    <a:p>
                      <a:pPr marL="282575" marR="92075" indent="-198120">
                        <a:lnSpc>
                          <a:spcPts val="2020"/>
                        </a:lnSpc>
                        <a:spcBef>
                          <a:spcPts val="60"/>
                        </a:spcBef>
                      </a:pPr>
                      <a:r>
                        <a:rPr sz="1400" dirty="0">
                          <a:latin typeface="微软雅黑"/>
                          <a:cs typeface="微软雅黑"/>
                        </a:rPr>
                        <a:t>defective, replace it.</a:t>
                      </a: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矩形 7">
            <a:extLst>
              <a:ext uri="{FF2B5EF4-FFF2-40B4-BE49-F238E27FC236}">
                <a16:creationId xmlns:a16="http://schemas.microsoft.com/office/drawing/2014/main" id="{6BA0F328-C736-4426-81CF-F803AB93D78E}"/>
              </a:ext>
            </a:extLst>
          </p:cNvPr>
          <p:cNvSpPr/>
          <p:nvPr/>
        </p:nvSpPr>
        <p:spPr>
          <a:xfrm>
            <a:off x="163351" y="2258645"/>
            <a:ext cx="6475488" cy="523220"/>
          </a:xfrm>
          <a:prstGeom prst="rect">
            <a:avLst/>
          </a:prstGeom>
        </p:spPr>
        <p:txBody>
          <a:bodyPr wrap="square">
            <a:spAutoFit/>
          </a:bodyPr>
          <a:lstStyle/>
          <a:p>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8. </a:t>
            </a:r>
            <a:r>
              <a:rPr lang="en" altLang="en-US" sz="1400" dirty="0">
                <a:latin typeface="微软雅黑" panose="020B0503020204020204" pitchFamily="34" charset="-122"/>
                <a:ea typeface="微软雅黑" panose="020B0503020204020204" pitchFamily="34" charset="-122"/>
              </a:rPr>
              <a:t>Improper installation of expansion valve </a:t>
            </a:r>
            <a:r>
              <a:rPr lang="en" altLang="zh-CN" sz="1400" dirty="0">
                <a:latin typeface="微软雅黑" panose="020B0503020204020204" pitchFamily="34" charset="-122"/>
                <a:ea typeface="微软雅黑" panose="020B0503020204020204" pitchFamily="34" charset="-122"/>
              </a:rPr>
              <a:t>/ </a:t>
            </a:r>
            <a:r>
              <a:rPr lang="en" altLang="en-US" sz="1400" dirty="0">
                <a:latin typeface="微软雅黑" panose="020B0503020204020204" pitchFamily="34" charset="-122"/>
                <a:ea typeface="微软雅黑" panose="020B0503020204020204" pitchFamily="34" charset="-122"/>
              </a:rPr>
              <a:t>defective thermal tube </a:t>
            </a:r>
            <a:r>
              <a:rPr lang="en" altLang="zh-CN" sz="1400" dirty="0">
                <a:latin typeface="微软雅黑" panose="020B0503020204020204" pitchFamily="34" charset="-122"/>
                <a:ea typeface="微软雅黑" panose="020B0503020204020204" pitchFamily="34" charset="-122"/>
              </a:rPr>
              <a:t>(</a:t>
            </a:r>
            <a:r>
              <a:rPr lang="en" altLang="en-US" sz="1400" dirty="0">
                <a:latin typeface="微软雅黑" panose="020B0503020204020204" pitchFamily="34" charset="-122"/>
                <a:ea typeface="微软雅黑" panose="020B0503020204020204" pitchFamily="34" charset="-122"/>
              </a:rPr>
              <a:t>opening too </a:t>
            </a:r>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wide</a:t>
            </a:r>
            <a:r>
              <a:rPr lang="en" altLang="zh-CN" sz="1400" dirty="0">
                <a:latin typeface="微软雅黑" panose="020B0503020204020204" pitchFamily="34" charset="-122"/>
                <a:ea typeface="微软雅黑" panose="020B0503020204020204" pitchFamily="34" charset="-122"/>
              </a:rPr>
              <a:t>)</a:t>
            </a:r>
            <a:endParaRPr lang="zh-CN" altLang="en-US" sz="14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2F27235C-50A8-4795-9764-04BEC2F4A29C}"/>
              </a:ext>
            </a:extLst>
          </p:cNvPr>
          <p:cNvSpPr/>
          <p:nvPr/>
        </p:nvSpPr>
        <p:spPr>
          <a:xfrm>
            <a:off x="163351" y="2778471"/>
            <a:ext cx="3346054" cy="307777"/>
          </a:xfrm>
          <a:prstGeom prst="rect">
            <a:avLst/>
          </a:prstGeom>
        </p:spPr>
        <p:txBody>
          <a:bodyPr wrap="square">
            <a:spAutoFit/>
          </a:bodyPr>
          <a:lstStyle/>
          <a:p>
            <a:r>
              <a:rPr lang="en" altLang="en-US" sz="1400" dirty="0">
                <a:latin typeface="微软雅黑" panose="020B0503020204020204" pitchFamily="34" charset="-122"/>
                <a:ea typeface="微软雅黑" panose="020B0503020204020204" pitchFamily="34" charset="-122"/>
              </a:rPr>
              <a:t>Condition: inadequate cooling</a:t>
            </a:r>
            <a:endParaRPr lang="zh-CN" altLang="en-US" sz="1400" dirty="0">
              <a:latin typeface="微软雅黑" panose="020B0503020204020204" pitchFamily="34" charset="-122"/>
              <a:ea typeface="微软雅黑" panose="020B0503020204020204" pitchFamily="34" charset="-122"/>
            </a:endParaRPr>
          </a:p>
        </p:txBody>
      </p:sp>
      <p:sp>
        <p:nvSpPr>
          <p:cNvPr id="10" name="文本框 3">
            <a:extLst>
              <a:ext uri="{FF2B5EF4-FFF2-40B4-BE49-F238E27FC236}">
                <a16:creationId xmlns:a16="http://schemas.microsoft.com/office/drawing/2014/main" id="{E87CAF33-0A02-48AC-A7BF-DD5EA9C1CC0A}"/>
              </a:ext>
            </a:extLst>
          </p:cNvPr>
          <p:cNvSpPr txBox="1"/>
          <p:nvPr/>
        </p:nvSpPr>
        <p:spPr>
          <a:xfrm>
            <a:off x="321542"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detection using manifold pressure gauge 8</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614078566"/>
      </p:ext>
    </p:extLst>
  </p:cSld>
  <p:clrMapOvr>
    <a:masterClrMapping/>
  </p:clrMapOvr>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object 2">
            <a:extLst>
              <a:ext uri="{FF2B5EF4-FFF2-40B4-BE49-F238E27FC236}">
                <a16:creationId xmlns:a16="http://schemas.microsoft.com/office/drawing/2014/main" id="{10B652C5-6B3C-449E-9B96-6DBCBCD6205A}"/>
              </a:ext>
            </a:extLst>
          </p:cNvPr>
          <p:cNvSpPr/>
          <p:nvPr/>
        </p:nvSpPr>
        <p:spPr>
          <a:xfrm>
            <a:off x="6460157" y="1745011"/>
            <a:ext cx="4903092" cy="2967938"/>
          </a:xfrm>
          <a:prstGeom prst="rect">
            <a:avLst/>
          </a:prstGeom>
          <a:blipFill>
            <a:blip r:embed="rId2" cstate="print"/>
            <a:stretch>
              <a:fillRect/>
            </a:stretch>
          </a:blipFill>
        </p:spPr>
        <p:txBody>
          <a:bodyPr wrap="square" lIns="0" tIns="0" rIns="0" bIns="0" rtlCol="0">
            <a:noAutofit/>
          </a:bodyPr>
          <a:lstStyle/>
          <a:p>
            <a:endParaRPr/>
          </a:p>
        </p:txBody>
      </p:sp>
      <p:sp>
        <p:nvSpPr>
          <p:cNvPr id="6" name="object 6">
            <a:extLst>
              <a:ext uri="{FF2B5EF4-FFF2-40B4-BE49-F238E27FC236}">
                <a16:creationId xmlns:a16="http://schemas.microsoft.com/office/drawing/2014/main" id="{FD492EAE-A500-465C-8511-87E111207E6E}"/>
              </a:ext>
            </a:extLst>
          </p:cNvPr>
          <p:cNvSpPr txBox="1"/>
          <p:nvPr/>
        </p:nvSpPr>
        <p:spPr>
          <a:xfrm>
            <a:off x="4867285" y="4196677"/>
            <a:ext cx="85090" cy="224790"/>
          </a:xfrm>
          <a:prstGeom prst="rect">
            <a:avLst/>
          </a:prstGeom>
        </p:spPr>
        <p:txBody>
          <a:bodyPr vert="horz" wrap="square" lIns="0" tIns="0" rIns="0" bIns="0" rtlCol="0">
            <a:noAutofit/>
          </a:bodyPr>
          <a:lstStyle/>
          <a:p>
            <a:pPr marL="12700">
              <a:lnSpc>
                <a:spcPct val="100000"/>
              </a:lnSpc>
            </a:pPr>
            <a:r>
              <a:rPr sz="1400" dirty="0">
                <a:latin typeface="Arial"/>
                <a:cs typeface="Arial"/>
              </a:rPr>
              <a:t>·</a:t>
            </a:r>
            <a:endParaRPr sz="1400">
              <a:latin typeface="Arial"/>
              <a:cs typeface="Arial"/>
            </a:endParaRPr>
          </a:p>
        </p:txBody>
      </p:sp>
      <p:graphicFrame>
        <p:nvGraphicFramePr>
          <p:cNvPr id="7" name="object 3">
            <a:extLst>
              <a:ext uri="{FF2B5EF4-FFF2-40B4-BE49-F238E27FC236}">
                <a16:creationId xmlns:a16="http://schemas.microsoft.com/office/drawing/2014/main" id="{093735C5-91E6-4C1C-9C79-A7BDBE4823BE}"/>
              </a:ext>
            </a:extLst>
          </p:cNvPr>
          <p:cNvGraphicFramePr>
            <a:graphicFrameLocks noGrp="1"/>
          </p:cNvGraphicFramePr>
          <p:nvPr>
            <p:extLst>
              <p:ext uri="{D42A27DB-BD31-4B8C-83A1-F6EECF244321}">
                <p14:modId xmlns:p14="http://schemas.microsoft.com/office/powerpoint/2010/main" val="1358013924"/>
              </p:ext>
            </p:extLst>
          </p:nvPr>
        </p:nvGraphicFramePr>
        <p:xfrm>
          <a:off x="443130" y="4927349"/>
          <a:ext cx="11501481" cy="1862137"/>
        </p:xfrm>
        <a:graphic>
          <a:graphicData uri="http://schemas.openxmlformats.org/drawingml/2006/table">
            <a:tbl>
              <a:tblPr firstRow="1" bandRow="1">
                <a:tableStyleId>{2D5ABB26-0587-4C30-8999-92F81FD0307C}</a:tableStyleId>
              </a:tblPr>
              <a:tblGrid>
                <a:gridCol w="3580107">
                  <a:extLst>
                    <a:ext uri="{9D8B030D-6E8A-4147-A177-3AD203B41FA5}">
                      <a16:colId xmlns:a16="http://schemas.microsoft.com/office/drawing/2014/main" val="20000"/>
                    </a:ext>
                  </a:extLst>
                </a:gridCol>
                <a:gridCol w="2589088">
                  <a:extLst>
                    <a:ext uri="{9D8B030D-6E8A-4147-A177-3AD203B41FA5}">
                      <a16:colId xmlns:a16="http://schemas.microsoft.com/office/drawing/2014/main" val="20001"/>
                    </a:ext>
                  </a:extLst>
                </a:gridCol>
                <a:gridCol w="2702103">
                  <a:extLst>
                    <a:ext uri="{9D8B030D-6E8A-4147-A177-3AD203B41FA5}">
                      <a16:colId xmlns:a16="http://schemas.microsoft.com/office/drawing/2014/main" val="20002"/>
                    </a:ext>
                  </a:extLst>
                </a:gridCol>
                <a:gridCol w="2630183">
                  <a:extLst>
                    <a:ext uri="{9D8B030D-6E8A-4147-A177-3AD203B41FA5}">
                      <a16:colId xmlns:a16="http://schemas.microsoft.com/office/drawing/2014/main" val="20003"/>
                    </a:ext>
                  </a:extLst>
                </a:gridCol>
              </a:tblGrid>
              <a:tr h="337566">
                <a:tc>
                  <a:txBody>
                    <a:bodyPr/>
                    <a:lstStyle/>
                    <a:p>
                      <a:pPr marL="254000" algn="ctr">
                        <a:lnSpc>
                          <a:spcPct val="100000"/>
                        </a:lnSpc>
                      </a:pPr>
                      <a:r>
                        <a:rPr sz="1400" spc="-5" dirty="0">
                          <a:latin typeface="微软雅黑"/>
                          <a:cs typeface="微软雅黑"/>
                        </a:rPr>
                        <a:t>Symptoms of the refrigeration system</a:t>
                      </a:r>
                      <a:endParaRPr sz="1400" dirty="0">
                        <a:latin typeface="微软雅黑"/>
                        <a:cs typeface="微软雅黑"/>
                      </a:endParaRPr>
                    </a:p>
                  </a:txBody>
                  <a:tcPr marL="0" marR="0" marT="0" marB="0" anchor="ctr">
                    <a:lnL w="28575">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363220" algn="l">
                        <a:lnSpc>
                          <a:spcPct val="100000"/>
                        </a:lnSpc>
                      </a:pPr>
                      <a:r>
                        <a:rPr lang="de-DE" sz="1400" spc="-5" dirty="0">
                          <a:latin typeface="微软雅黑"/>
                          <a:cs typeface="微软雅黑"/>
                        </a:rPr>
                        <a:t>P</a:t>
                      </a:r>
                      <a:r>
                        <a:rPr sz="1400" spc="-5" dirty="0" err="1">
                          <a:latin typeface="微软雅黑"/>
                          <a:cs typeface="微软雅黑"/>
                        </a:rPr>
                        <a:t>ossible</a:t>
                      </a:r>
                      <a:r>
                        <a:rPr sz="1400" spc="-5" dirty="0">
                          <a:latin typeface="微软雅黑"/>
                          <a:cs typeface="微软雅黑"/>
                        </a:rPr>
                        <a:t> reason</a:t>
                      </a:r>
                      <a:endParaRPr sz="1400" dirty="0">
                        <a:latin typeface="微软雅黑"/>
                        <a:cs typeface="微软雅黑"/>
                      </a:endParaRP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0" algn="ctr">
                        <a:lnSpc>
                          <a:spcPct val="100000"/>
                        </a:lnSpc>
                      </a:pPr>
                      <a:r>
                        <a:rPr lang="de-DE" sz="1400" spc="-5" dirty="0">
                          <a:latin typeface="微软雅黑"/>
                          <a:cs typeface="微软雅黑"/>
                        </a:rPr>
                        <a:t>D</a:t>
                      </a:r>
                      <a:r>
                        <a:rPr sz="1400" spc="-5" dirty="0" err="1">
                          <a:latin typeface="微软雅黑"/>
                          <a:cs typeface="微软雅黑"/>
                        </a:rPr>
                        <a:t>iagnosis</a:t>
                      </a:r>
                      <a:endParaRPr sz="1400" dirty="0">
                        <a:latin typeface="微软雅黑"/>
                        <a:cs typeface="微软雅黑"/>
                      </a:endParaRPr>
                    </a:p>
                  </a:txBody>
                  <a:tcPr marL="0" marR="0" marT="0" marB="0" anchor="ctr">
                    <a:lnL w="12700">
                      <a:solidFill>
                        <a:srgbClr val="000000"/>
                      </a:solidFill>
                      <a:prstDash val="solid"/>
                    </a:lnL>
                    <a:lnR w="12700">
                      <a:solidFill>
                        <a:srgbClr val="000000"/>
                      </a:solidFill>
                      <a:prstDash val="solid"/>
                    </a:lnR>
                    <a:lnT w="28575">
                      <a:solidFill>
                        <a:srgbClr val="000000"/>
                      </a:solidFill>
                      <a:prstDash val="solid"/>
                    </a:lnT>
                    <a:lnB w="12700">
                      <a:solidFill>
                        <a:srgbClr val="000000"/>
                      </a:solidFill>
                      <a:prstDash val="solid"/>
                    </a:lnB>
                  </a:tcPr>
                </a:tc>
                <a:tc>
                  <a:txBody>
                    <a:bodyPr/>
                    <a:lstStyle/>
                    <a:p>
                      <a:pPr marL="487680" algn="l">
                        <a:lnSpc>
                          <a:spcPct val="100000"/>
                        </a:lnSpc>
                      </a:pPr>
                      <a:r>
                        <a:rPr sz="1400" spc="-5" dirty="0">
                          <a:latin typeface="微软雅黑"/>
                          <a:cs typeface="微软雅黑"/>
                        </a:rPr>
                        <a:t>Troubleshooting</a:t>
                      </a:r>
                      <a:endParaRPr sz="1400" dirty="0">
                        <a:latin typeface="微软雅黑"/>
                        <a:cs typeface="微软雅黑"/>
                      </a:endParaRPr>
                    </a:p>
                  </a:txBody>
                  <a:tcPr marL="0" marR="0" marT="0" marB="0" anchor="ctr">
                    <a:lnL w="12700">
                      <a:solidFill>
                        <a:srgbClr val="000000"/>
                      </a:solidFill>
                      <a:prstDash val="solid"/>
                    </a:lnL>
                    <a:lnR w="28575">
                      <a:solidFill>
                        <a:srgbClr val="000000"/>
                      </a:solidFill>
                      <a:prstDash val="solid"/>
                    </a:lnR>
                    <a:lnT w="28575">
                      <a:solidFill>
                        <a:srgbClr val="000000"/>
                      </a:solidFill>
                      <a:prstDash val="solid"/>
                    </a:lnT>
                    <a:lnB w="12700">
                      <a:solidFill>
                        <a:srgbClr val="000000"/>
                      </a:solidFill>
                      <a:prstDash val="solid"/>
                    </a:lnB>
                  </a:tcPr>
                </a:tc>
                <a:extLst>
                  <a:ext uri="{0D108BD9-81ED-4DB2-BD59-A6C34878D82A}">
                    <a16:rowId xmlns:a16="http://schemas.microsoft.com/office/drawing/2014/main" val="10000"/>
                  </a:ext>
                </a:extLst>
              </a:tr>
              <a:tr h="1524571">
                <a:tc>
                  <a:txBody>
                    <a:bodyPr/>
                    <a:lstStyle/>
                    <a:p>
                      <a:pPr marL="75565" algn="l">
                        <a:lnSpc>
                          <a:spcPct val="100000"/>
                        </a:lnSpc>
                      </a:pPr>
                      <a:r>
                        <a:rPr sz="1400" dirty="0">
                          <a:latin typeface="微软雅黑"/>
                          <a:cs typeface="微软雅黑"/>
                        </a:rPr>
                        <a:t>The pressure on the low pressure side is too high</a:t>
                      </a:r>
                    </a:p>
                    <a:p>
                      <a:pPr marL="75565" algn="l">
                        <a:lnSpc>
                          <a:spcPct val="100000"/>
                        </a:lnSpc>
                        <a:spcBef>
                          <a:spcPts val="335"/>
                        </a:spcBef>
                      </a:pPr>
                      <a:r>
                        <a:rPr sz="1400" dirty="0">
                          <a:latin typeface="微软雅黑"/>
                          <a:cs typeface="微软雅黑"/>
                        </a:rPr>
                        <a:t>The pressure at the high pressure end is too low</a:t>
                      </a:r>
                    </a:p>
                  </a:txBody>
                  <a:tcPr marL="0" marR="0" marT="0" marB="0" anchor="ctr">
                    <a:lnL w="28575">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3820" algn="l">
                        <a:lnSpc>
                          <a:spcPct val="100000"/>
                        </a:lnSpc>
                      </a:pPr>
                      <a:r>
                        <a:rPr sz="1400" dirty="0">
                          <a:latin typeface="微软雅黑"/>
                          <a:cs typeface="微软雅黑"/>
                        </a:rPr>
                        <a:t>Leakage inside the compressor</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gn="l">
                        <a:lnSpc>
                          <a:spcPct val="100000"/>
                        </a:lnSpc>
                      </a:pPr>
                      <a:r>
                        <a:rPr sz="1400" dirty="0">
                          <a:latin typeface="微软雅黑"/>
                          <a:cs typeface="微软雅黑"/>
                        </a:rPr>
                        <a:t>Compression failure</a:t>
                      </a:r>
                    </a:p>
                    <a:p>
                      <a:pPr marL="282575" marR="177165" indent="-198120" algn="l">
                        <a:lnSpc>
                          <a:spcPts val="2020"/>
                        </a:lnSpc>
                        <a:spcBef>
                          <a:spcPts val="60"/>
                        </a:spcBef>
                      </a:pPr>
                      <a:r>
                        <a:rPr sz="1400" dirty="0">
                          <a:latin typeface="微软雅黑"/>
                          <a:cs typeface="微软雅黑"/>
                        </a:rPr>
                        <a:t>Leaky or damaged valves,</a:t>
                      </a:r>
                      <a:endParaRPr lang="en-US" sz="1400" dirty="0">
                        <a:latin typeface="微软雅黑"/>
                        <a:cs typeface="微软雅黑"/>
                      </a:endParaRPr>
                    </a:p>
                    <a:p>
                      <a:pPr marL="282575" marR="177165" indent="-198120" algn="l">
                        <a:lnSpc>
                          <a:spcPts val="2020"/>
                        </a:lnSpc>
                        <a:spcBef>
                          <a:spcPts val="60"/>
                        </a:spcBef>
                      </a:pPr>
                      <a:r>
                        <a:rPr sz="1400" dirty="0">
                          <a:latin typeface="微软雅黑"/>
                          <a:cs typeface="微软雅黑"/>
                        </a:rPr>
                        <a:t>parts slipping off</a:t>
                      </a:r>
                    </a:p>
                  </a:txBody>
                  <a:tcPr marL="0" marR="0" marT="0" marB="0" anchor="ctr">
                    <a:lnL w="12700">
                      <a:solidFill>
                        <a:srgbClr val="000000"/>
                      </a:solidFill>
                      <a:prstDash val="solid"/>
                    </a:lnL>
                    <a:lnR w="12700">
                      <a:solidFill>
                        <a:srgbClr val="000000"/>
                      </a:solidFill>
                      <a:prstDash val="solid"/>
                    </a:lnR>
                    <a:lnT w="12700">
                      <a:solidFill>
                        <a:srgbClr val="000000"/>
                      </a:solidFill>
                      <a:prstDash val="solid"/>
                    </a:lnT>
                    <a:lnB w="28575">
                      <a:solidFill>
                        <a:srgbClr val="000000"/>
                      </a:solidFill>
                      <a:prstDash val="solid"/>
                    </a:lnB>
                  </a:tcPr>
                </a:tc>
                <a:tc>
                  <a:txBody>
                    <a:bodyPr/>
                    <a:lstStyle/>
                    <a:p>
                      <a:pPr marL="84455" algn="l">
                        <a:lnSpc>
                          <a:spcPct val="100000"/>
                        </a:lnSpc>
                      </a:pPr>
                      <a:r>
                        <a:rPr sz="1400" dirty="0">
                          <a:latin typeface="微软雅黑"/>
                          <a:cs typeface="微软雅黑"/>
                        </a:rPr>
                        <a:t>Repair or replace the compressor</a:t>
                      </a:r>
                    </a:p>
                  </a:txBody>
                  <a:tcPr marL="0" marR="0" marT="0" marB="0" anchor="ctr">
                    <a:lnL w="12700">
                      <a:solidFill>
                        <a:srgbClr val="000000"/>
                      </a:solidFill>
                      <a:prstDash val="solid"/>
                    </a:lnL>
                    <a:lnR w="28575">
                      <a:solidFill>
                        <a:srgbClr val="000000"/>
                      </a:solidFill>
                      <a:prstDash val="solid"/>
                    </a:lnR>
                    <a:lnT w="12700">
                      <a:solidFill>
                        <a:srgbClr val="000000"/>
                      </a:solidFill>
                      <a:prstDash val="solid"/>
                    </a:lnT>
                    <a:lnB w="28575">
                      <a:solidFill>
                        <a:srgbClr val="000000"/>
                      </a:solidFill>
                      <a:prstDash val="solid"/>
                    </a:lnB>
                  </a:tcPr>
                </a:tc>
                <a:extLst>
                  <a:ext uri="{0D108BD9-81ED-4DB2-BD59-A6C34878D82A}">
                    <a16:rowId xmlns:a16="http://schemas.microsoft.com/office/drawing/2014/main" val="10001"/>
                  </a:ext>
                </a:extLst>
              </a:tr>
            </a:tbl>
          </a:graphicData>
        </a:graphic>
      </p:graphicFrame>
      <p:sp>
        <p:nvSpPr>
          <p:cNvPr id="8" name="矩形 7">
            <a:extLst>
              <a:ext uri="{FF2B5EF4-FFF2-40B4-BE49-F238E27FC236}">
                <a16:creationId xmlns:a16="http://schemas.microsoft.com/office/drawing/2014/main" id="{57DFE7FC-B0C0-4F41-A7B2-5E93777F6122}"/>
              </a:ext>
            </a:extLst>
          </p:cNvPr>
          <p:cNvSpPr/>
          <p:nvPr/>
        </p:nvSpPr>
        <p:spPr>
          <a:xfrm>
            <a:off x="275281" y="2264782"/>
            <a:ext cx="3873817" cy="307777"/>
          </a:xfrm>
          <a:prstGeom prst="rect">
            <a:avLst/>
          </a:prstGeom>
        </p:spPr>
        <p:txBody>
          <a:bodyPr wrap="none">
            <a:spAutoFit/>
          </a:bodyPr>
          <a:lstStyle/>
          <a:p>
            <a:r>
              <a:rPr lang="en" altLang="zh-CN" sz="1400" dirty="0">
                <a:latin typeface="微软雅黑" panose="020B0503020204020204" pitchFamily="34" charset="-122"/>
                <a:ea typeface="微软雅黑" panose="020B0503020204020204" pitchFamily="34" charset="-122"/>
                <a:cs typeface="Times New Roman" panose="02020603050405020304" pitchFamily="18" charset="0"/>
              </a:rPr>
              <a:t>9. </a:t>
            </a:r>
            <a:r>
              <a:rPr lang="en" altLang="en-US" sz="1400" dirty="0">
                <a:latin typeface="微软雅黑" panose="020B0503020204020204" pitchFamily="34" charset="-122"/>
                <a:ea typeface="微软雅黑" panose="020B0503020204020204" pitchFamily="34" charset="-122"/>
              </a:rPr>
              <a:t>Compression failure of the compressor </a:t>
            </a:r>
            <a:endParaRPr lang="zh-CN" altLang="en-US" sz="14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090F4CF7-C631-4DAD-B11F-3378EFAD7F04}"/>
              </a:ext>
            </a:extLst>
          </p:cNvPr>
          <p:cNvSpPr/>
          <p:nvPr/>
        </p:nvSpPr>
        <p:spPr>
          <a:xfrm>
            <a:off x="275281" y="2572559"/>
            <a:ext cx="2045753" cy="307777"/>
          </a:xfrm>
          <a:prstGeom prst="rect">
            <a:avLst/>
          </a:prstGeom>
        </p:spPr>
        <p:txBody>
          <a:bodyPr wrap="none">
            <a:spAutoFit/>
          </a:bodyPr>
          <a:lstStyle/>
          <a:p>
            <a:r>
              <a:rPr lang="en" altLang="en-US" sz="1400" dirty="0">
                <a:latin typeface="微软雅黑" panose="020B0503020204020204" pitchFamily="34" charset="-122"/>
                <a:ea typeface="微软雅黑" panose="020B0503020204020204" pitchFamily="34" charset="-122"/>
              </a:rPr>
              <a:t>Condition: no cooling</a:t>
            </a:r>
            <a:endParaRPr lang="zh-CN" altLang="en-US" sz="1400" dirty="0">
              <a:latin typeface="微软雅黑" panose="020B0503020204020204" pitchFamily="34" charset="-122"/>
              <a:ea typeface="微软雅黑" panose="020B0503020204020204" pitchFamily="34" charset="-122"/>
            </a:endParaRPr>
          </a:p>
        </p:txBody>
      </p:sp>
      <p:sp>
        <p:nvSpPr>
          <p:cNvPr id="10" name="文本框 3">
            <a:extLst>
              <a:ext uri="{FF2B5EF4-FFF2-40B4-BE49-F238E27FC236}">
                <a16:creationId xmlns:a16="http://schemas.microsoft.com/office/drawing/2014/main" id="{6CF9A60B-2188-4B7B-AB0A-DF4CEC9F49B2}"/>
              </a:ext>
            </a:extLst>
          </p:cNvPr>
          <p:cNvSpPr txBox="1"/>
          <p:nvPr/>
        </p:nvSpPr>
        <p:spPr>
          <a:xfrm>
            <a:off x="433472"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detection using manifold pressure gauge 9</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697494531"/>
      </p:ext>
    </p:extLst>
  </p:cSld>
  <p:clrMapOvr>
    <a:masterClrMapping/>
  </p:clrMapOvr>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3">
            <a:extLst>
              <a:ext uri="{FF2B5EF4-FFF2-40B4-BE49-F238E27FC236}">
                <a16:creationId xmlns:a16="http://schemas.microsoft.com/office/drawing/2014/main" id="{C3B31B34-B45E-44E7-B8CC-E8D936799F79}"/>
              </a:ext>
            </a:extLst>
          </p:cNvPr>
          <p:cNvSpPr txBox="1">
            <a:spLocks noChangeArrowheads="1"/>
          </p:cNvSpPr>
          <p:nvPr/>
        </p:nvSpPr>
        <p:spPr bwMode="auto">
          <a:xfrm>
            <a:off x="403543" y="2464064"/>
            <a:ext cx="3360825"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indent="0" algn="just" eaLnBrk="1" hangingPunct="1">
              <a:buNone/>
            </a:pPr>
            <a:r>
              <a:rPr lang="en" altLang="en-US" sz="1400" dirty="0">
                <a:latin typeface="微软雅黑" panose="020B0503020204020204" pitchFamily="34" charset="-122"/>
                <a:ea typeface="微软雅黑" panose="020B0503020204020204" pitchFamily="34" charset="-122"/>
              </a:rPr>
              <a:t>Troubleshooting Diagnosis Process</a:t>
            </a:r>
          </a:p>
        </p:txBody>
      </p:sp>
      <p:sp>
        <p:nvSpPr>
          <p:cNvPr id="6" name="Rectangle 368">
            <a:extLst>
              <a:ext uri="{FF2B5EF4-FFF2-40B4-BE49-F238E27FC236}">
                <a16:creationId xmlns:a16="http://schemas.microsoft.com/office/drawing/2014/main" id="{DBCD807F-3DC9-4886-8349-9231378B876C}"/>
              </a:ext>
            </a:extLst>
          </p:cNvPr>
          <p:cNvSpPr>
            <a:spLocks noChangeArrowheads="1"/>
          </p:cNvSpPr>
          <p:nvPr/>
        </p:nvSpPr>
        <p:spPr bwMode="auto">
          <a:xfrm>
            <a:off x="403543" y="4277335"/>
            <a:ext cx="6248717"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lang="en" altLang="zh-CN" sz="1400" dirty="0">
                <a:latin typeface="Microsoft YaHei" panose="020B0503020204020204" pitchFamily="34" charset="-122"/>
                <a:ea typeface="Microsoft YaHei" panose="020B0503020204020204" pitchFamily="34" charset="-122"/>
              </a:rPr>
              <a:t> </a:t>
            </a:r>
            <a:r>
              <a:rPr lang="en" altLang="en-US" sz="1400" dirty="0">
                <a:latin typeface="Microsoft YaHei" panose="020B0503020204020204" pitchFamily="34" charset="-122"/>
                <a:ea typeface="Microsoft YaHei" panose="020B0503020204020204" pitchFamily="34" charset="-122"/>
              </a:rPr>
              <a:t>Injection pressure reference</a:t>
            </a:r>
          </a:p>
          <a:p>
            <a:pPr eaLnBrk="1" hangingPunct="1">
              <a:spcBef>
                <a:spcPct val="0"/>
              </a:spcBef>
              <a:buClrTx/>
              <a:buSzTx/>
              <a:buFontTx/>
              <a:buChar char="-"/>
            </a:pPr>
            <a:r>
              <a:rPr lang="en" altLang="en-US" sz="1400" dirty="0">
                <a:latin typeface="Microsoft YaHei" panose="020B0503020204020204" pitchFamily="34" charset="-122"/>
                <a:ea typeface="Microsoft YaHei" panose="020B0503020204020204" pitchFamily="34" charset="-122"/>
              </a:rPr>
              <a:t>High pressure</a:t>
            </a:r>
            <a:r>
              <a:rPr lang="en" altLang="zh-CN" sz="1400" dirty="0">
                <a:latin typeface="Microsoft YaHei" panose="020B0503020204020204" pitchFamily="34" charset="-122"/>
                <a:ea typeface="Microsoft YaHei" panose="020B0503020204020204" pitchFamily="34" charset="-122"/>
              </a:rPr>
              <a:t>:15~18kgf/cm² (1.47~1.77MPa, 312~256psig)</a:t>
            </a:r>
          </a:p>
          <a:p>
            <a:pPr eaLnBrk="1" hangingPunct="1">
              <a:spcBef>
                <a:spcPct val="0"/>
              </a:spcBef>
              <a:buClrTx/>
              <a:buSzTx/>
              <a:buFontTx/>
              <a:buNone/>
            </a:pPr>
            <a:r>
              <a:rPr lang="en" altLang="zh-CN" sz="1400" dirty="0">
                <a:latin typeface="Microsoft YaHei" panose="020B0503020204020204" pitchFamily="34" charset="-122"/>
                <a:ea typeface="Microsoft YaHei" panose="020B0503020204020204" pitchFamily="34" charset="-122"/>
              </a:rPr>
              <a:t>-Low </a:t>
            </a:r>
            <a:r>
              <a:rPr lang="en" altLang="en-US" sz="1400" dirty="0">
                <a:latin typeface="Microsoft YaHei" panose="020B0503020204020204" pitchFamily="34" charset="-122"/>
                <a:ea typeface="Microsoft YaHei" panose="020B0503020204020204" pitchFamily="34" charset="-122"/>
              </a:rPr>
              <a:t>pressure</a:t>
            </a:r>
            <a:r>
              <a:rPr lang="en" altLang="zh-CN" sz="1400" dirty="0">
                <a:latin typeface="Microsoft YaHei" panose="020B0503020204020204" pitchFamily="34" charset="-122"/>
                <a:ea typeface="Microsoft YaHei" panose="020B0503020204020204" pitchFamily="34" charset="-122"/>
              </a:rPr>
              <a:t>: 1.0~2.0kgf/cm² (0.1~0.2MPa, 14~28psig)</a:t>
            </a:r>
          </a:p>
          <a:p>
            <a:pPr eaLnBrk="1" hangingPunct="1">
              <a:spcBef>
                <a:spcPct val="0"/>
              </a:spcBef>
              <a:buClrTx/>
              <a:buSzTx/>
              <a:buFontTx/>
              <a:buNone/>
            </a:pPr>
            <a:r>
              <a:rPr lang="en" altLang="zh-CN" sz="1400" dirty="0">
                <a:latin typeface="Microsoft YaHei" panose="020B0503020204020204" pitchFamily="34" charset="-122"/>
                <a:ea typeface="Microsoft YaHei" panose="020B0503020204020204" pitchFamily="34" charset="-122"/>
              </a:rPr>
              <a:t>(</a:t>
            </a:r>
            <a:r>
              <a:rPr lang="en" altLang="en-US" sz="1400" dirty="0">
                <a:latin typeface="Microsoft YaHei" panose="020B0503020204020204" pitchFamily="34" charset="-122"/>
                <a:ea typeface="Microsoft YaHei" panose="020B0503020204020204" pitchFamily="34" charset="-122"/>
              </a:rPr>
              <a:t>However</a:t>
            </a:r>
            <a:r>
              <a:rPr lang="en" altLang="zh-CN" sz="1400" dirty="0">
                <a:latin typeface="Microsoft YaHei" panose="020B0503020204020204" pitchFamily="34" charset="-122"/>
                <a:ea typeface="Microsoft YaHei" panose="020B0503020204020204" pitchFamily="34" charset="-122"/>
              </a:rPr>
              <a:t>, </a:t>
            </a:r>
            <a:r>
              <a:rPr lang="en" altLang="en-US" sz="1400" dirty="0">
                <a:latin typeface="Microsoft YaHei" panose="020B0503020204020204" pitchFamily="34" charset="-122"/>
                <a:ea typeface="Microsoft YaHei" panose="020B0503020204020204" pitchFamily="34" charset="-122"/>
              </a:rPr>
              <a:t>the outside air temperature is </a:t>
            </a:r>
            <a:r>
              <a:rPr lang="en" altLang="zh-CN" sz="1400" dirty="0">
                <a:latin typeface="Microsoft YaHei" panose="020B0503020204020204" pitchFamily="34" charset="-122"/>
                <a:ea typeface="Microsoft YaHei" panose="020B0503020204020204" pitchFamily="34" charset="-122"/>
              </a:rPr>
              <a:t>30~35℃,</a:t>
            </a:r>
          </a:p>
          <a:p>
            <a:pPr eaLnBrk="1" hangingPunct="1">
              <a:spcBef>
                <a:spcPct val="0"/>
              </a:spcBef>
              <a:buClrTx/>
              <a:buSzTx/>
              <a:buFontTx/>
              <a:buNone/>
            </a:pPr>
            <a:r>
              <a:rPr lang="en" altLang="en-US" sz="1400" dirty="0">
                <a:latin typeface="Microsoft YaHei" panose="020B0503020204020204" pitchFamily="34" charset="-122"/>
                <a:ea typeface="Microsoft YaHei" panose="020B0503020204020204" pitchFamily="34" charset="-122"/>
              </a:rPr>
              <a:t>Engine speed</a:t>
            </a:r>
            <a:r>
              <a:rPr lang="en" altLang="zh-CN" sz="1400" dirty="0">
                <a:latin typeface="Microsoft YaHei" panose="020B0503020204020204" pitchFamily="34" charset="-122"/>
                <a:ea typeface="Microsoft YaHei" panose="020B0503020204020204" pitchFamily="34" charset="-122"/>
              </a:rPr>
              <a:t>: 2600 rpm</a:t>
            </a:r>
          </a:p>
          <a:p>
            <a:pPr eaLnBrk="1" hangingPunct="1">
              <a:spcBef>
                <a:spcPct val="0"/>
              </a:spcBef>
              <a:buClrTx/>
              <a:buSzTx/>
              <a:buFontTx/>
              <a:buNone/>
            </a:pPr>
            <a:r>
              <a:rPr lang="en" altLang="en-US" sz="1400" dirty="0">
                <a:latin typeface="Microsoft YaHei" panose="020B0503020204020204" pitchFamily="34" charset="-122"/>
                <a:ea typeface="Microsoft YaHei" panose="020B0503020204020204" pitchFamily="34" charset="-122"/>
              </a:rPr>
              <a:t>Maximum air volume</a:t>
            </a:r>
          </a:p>
          <a:p>
            <a:pPr eaLnBrk="1" hangingPunct="1">
              <a:spcBef>
                <a:spcPct val="0"/>
              </a:spcBef>
              <a:buClrTx/>
              <a:buSzTx/>
              <a:buFontTx/>
              <a:buNone/>
            </a:pPr>
            <a:r>
              <a:rPr lang="en" altLang="en-US" sz="1400" dirty="0">
                <a:latin typeface="Microsoft YaHei" panose="020B0503020204020204" pitchFamily="34" charset="-122"/>
                <a:ea typeface="Microsoft YaHei" panose="020B0503020204020204" pitchFamily="34" charset="-122"/>
              </a:rPr>
              <a:t>★ With the status of the vehicle, the pressure of the environment changes, for reference only.</a:t>
            </a:r>
          </a:p>
        </p:txBody>
      </p:sp>
      <p:graphicFrame>
        <p:nvGraphicFramePr>
          <p:cNvPr id="7" name="Diagram 58">
            <a:extLst>
              <a:ext uri="{FF2B5EF4-FFF2-40B4-BE49-F238E27FC236}">
                <a16:creationId xmlns:a16="http://schemas.microsoft.com/office/drawing/2014/main" id="{95AAAEDB-5C79-4E24-9073-F26CA6B7D547}"/>
              </a:ext>
            </a:extLst>
          </p:cNvPr>
          <p:cNvGraphicFramePr/>
          <p:nvPr>
            <p:extLst>
              <p:ext uri="{D42A27DB-BD31-4B8C-83A1-F6EECF244321}">
                <p14:modId xmlns:p14="http://schemas.microsoft.com/office/powerpoint/2010/main" val="666597766"/>
              </p:ext>
            </p:extLst>
          </p:nvPr>
        </p:nvGraphicFramePr>
        <p:xfrm>
          <a:off x="2346487" y="1551857"/>
          <a:ext cx="9845513" cy="63587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3">
            <a:extLst>
              <a:ext uri="{FF2B5EF4-FFF2-40B4-BE49-F238E27FC236}">
                <a16:creationId xmlns:a16="http://schemas.microsoft.com/office/drawing/2014/main" id="{0910B118-D8C6-49B0-A3FD-0C26276C57D9}"/>
              </a:ext>
            </a:extLst>
          </p:cNvPr>
          <p:cNvSpPr txBox="1"/>
          <p:nvPr/>
        </p:nvSpPr>
        <p:spPr>
          <a:xfrm>
            <a:off x="403543" y="780170"/>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self-diagnosis and countermeasures</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927461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out)">
                                      <p:cBhvr>
                                        <p:cTn id="7" dur="500"/>
                                        <p:tgtEl>
                                          <p:spTgt spid="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3">
            <a:extLst>
              <a:ext uri="{FF2B5EF4-FFF2-40B4-BE49-F238E27FC236}">
                <a16:creationId xmlns:a16="http://schemas.microsoft.com/office/drawing/2014/main" id="{42AFC404-B68A-4C11-BD7A-3A0B7B5AADBE}"/>
              </a:ext>
            </a:extLst>
          </p:cNvPr>
          <p:cNvSpPr txBox="1">
            <a:spLocks noChangeArrowheads="1"/>
          </p:cNvSpPr>
          <p:nvPr/>
        </p:nvSpPr>
        <p:spPr bwMode="auto">
          <a:xfrm>
            <a:off x="292222" y="1324835"/>
            <a:ext cx="4493814"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indent="0" algn="just">
              <a:buNone/>
            </a:pPr>
            <a:r>
              <a:rPr lang="en" altLang="en-US" sz="1400" dirty="0">
                <a:latin typeface="微软雅黑" panose="020B0503020204020204" pitchFamily="34" charset="-122"/>
                <a:ea typeface="微软雅黑" panose="020B0503020204020204" pitchFamily="34" charset="-122"/>
              </a:rPr>
              <a:t>Troubleshooting Diagnosis Countermeasures</a:t>
            </a:r>
          </a:p>
          <a:p>
            <a:pPr marL="0" indent="0" algn="just" eaLnBrk="1" hangingPunct="1">
              <a:buNone/>
            </a:pPr>
            <a:endParaRPr lang="zh-CN" altLang="en-US" sz="1400" dirty="0">
              <a:latin typeface="微软雅黑" panose="020B0503020204020204" pitchFamily="34" charset="-122"/>
              <a:ea typeface="微软雅黑" panose="020B0503020204020204" pitchFamily="34" charset="-122"/>
            </a:endParaRPr>
          </a:p>
        </p:txBody>
      </p:sp>
      <p:graphicFrame>
        <p:nvGraphicFramePr>
          <p:cNvPr id="6" name="内容占位符 4">
            <a:extLst>
              <a:ext uri="{FF2B5EF4-FFF2-40B4-BE49-F238E27FC236}">
                <a16:creationId xmlns:a16="http://schemas.microsoft.com/office/drawing/2014/main" id="{0B6C2015-109D-4599-899C-EB5B4038ADDB}"/>
              </a:ext>
            </a:extLst>
          </p:cNvPr>
          <p:cNvGraphicFramePr>
            <a:graphicFrameLocks/>
          </p:cNvGraphicFramePr>
          <p:nvPr>
            <p:extLst>
              <p:ext uri="{D42A27DB-BD31-4B8C-83A1-F6EECF244321}">
                <p14:modId xmlns:p14="http://schemas.microsoft.com/office/powerpoint/2010/main" val="1559391491"/>
              </p:ext>
            </p:extLst>
          </p:nvPr>
        </p:nvGraphicFramePr>
        <p:xfrm>
          <a:off x="443130" y="1820474"/>
          <a:ext cx="11494156" cy="4991107"/>
        </p:xfrm>
        <a:graphic>
          <a:graphicData uri="http://schemas.openxmlformats.org/drawingml/2006/table">
            <a:tbl>
              <a:tblPr>
                <a:tableStyleId>{5C22544A-7EE6-4342-B048-85BDC9FD1C3A}</a:tableStyleId>
              </a:tblPr>
              <a:tblGrid>
                <a:gridCol w="771527">
                  <a:extLst>
                    <a:ext uri="{9D8B030D-6E8A-4147-A177-3AD203B41FA5}">
                      <a16:colId xmlns:a16="http://schemas.microsoft.com/office/drawing/2014/main" val="20000"/>
                    </a:ext>
                  </a:extLst>
                </a:gridCol>
                <a:gridCol w="1794387">
                  <a:extLst>
                    <a:ext uri="{9D8B030D-6E8A-4147-A177-3AD203B41FA5}">
                      <a16:colId xmlns:a16="http://schemas.microsoft.com/office/drawing/2014/main" val="20001"/>
                    </a:ext>
                  </a:extLst>
                </a:gridCol>
                <a:gridCol w="4054623">
                  <a:extLst>
                    <a:ext uri="{9D8B030D-6E8A-4147-A177-3AD203B41FA5}">
                      <a16:colId xmlns:a16="http://schemas.microsoft.com/office/drawing/2014/main" val="20002"/>
                    </a:ext>
                  </a:extLst>
                </a:gridCol>
                <a:gridCol w="4873619">
                  <a:extLst>
                    <a:ext uri="{9D8B030D-6E8A-4147-A177-3AD203B41FA5}">
                      <a16:colId xmlns:a16="http://schemas.microsoft.com/office/drawing/2014/main" val="20003"/>
                    </a:ext>
                  </a:extLst>
                </a:gridCol>
              </a:tblGrid>
              <a:tr h="203299">
                <a:tc>
                  <a:txBody>
                    <a:bodyPr/>
                    <a:lstStyle/>
                    <a:p>
                      <a:pPr algn="ctr"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Distinguish</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Symptoms</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Cause of the issue</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Measures</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395177">
                <a:tc rowSpan="3">
                  <a:txBody>
                    <a:bodyPr/>
                    <a:lstStyle/>
                    <a:p>
                      <a:pPr algn="ctr" fontAlgn="ctr"/>
                      <a:r>
                        <a:rPr lang="en" sz="1050" u="none" strike="noStrike" dirty="0">
                          <a:solidFill>
                            <a:schemeClr val="tx1"/>
                          </a:solidFill>
                          <a:effectLst/>
                          <a:latin typeface="Microsoft YaHei" panose="020B0503020204020204" pitchFamily="34" charset="-122"/>
                          <a:ea typeface="Microsoft YaHei" panose="020B0503020204020204" pitchFamily="34" charset="-122"/>
                        </a:rPr>
                        <a:t>a</a:t>
                      </a:r>
                      <a:endParaRPr 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Blower does not start</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of components (relay, speed regulating resistor </a:t>
                      </a:r>
                      <a:r>
                        <a:rPr lang="en" altLang="zh-CN" sz="1050" u="none" strike="noStrike" dirty="0">
                          <a:solidFill>
                            <a:schemeClr val="tx1"/>
                          </a:solidFill>
                          <a:effectLst/>
                          <a:latin typeface="Microsoft YaHei" panose="020B0503020204020204" pitchFamily="34" charset="-122"/>
                          <a:ea typeface="Microsoft YaHei" panose="020B0503020204020204" pitchFamily="34" charset="-122"/>
                        </a:rPr>
                        <a:t>/FET </a:t>
                      </a: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 control board)</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Check connectors or replace parts</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95177">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Fan failure caused by foreign matter</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the blower, speed regulating resistor </a:t>
                      </a:r>
                      <a:r>
                        <a:rPr lang="en" altLang="zh-CN" sz="1050" u="none" strike="noStrike" dirty="0">
                          <a:solidFill>
                            <a:schemeClr val="tx1"/>
                          </a:solidFill>
                          <a:effectLst/>
                          <a:latin typeface="Microsoft YaHei" panose="020B0503020204020204" pitchFamily="34" charset="-122"/>
                          <a:ea typeface="Microsoft YaHei" panose="020B0503020204020204" pitchFamily="34" charset="-122"/>
                        </a:rPr>
                        <a:t>/FET </a:t>
                      </a: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 and replace after confirming the faulty parts</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203299">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fuse blown</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replace fuse</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395177">
                <a:tc rowSpan="4">
                  <a:txBody>
                    <a:bodyPr/>
                    <a:lstStyle/>
                    <a:p>
                      <a:pPr algn="ctr" fontAlgn="ctr"/>
                      <a:r>
                        <a:rPr lang="en" sz="1050" u="none" strike="noStrike" dirty="0">
                          <a:solidFill>
                            <a:schemeClr val="tx1"/>
                          </a:solidFill>
                          <a:effectLst/>
                          <a:latin typeface="Microsoft YaHei" panose="020B0503020204020204" pitchFamily="34" charset="-122"/>
                          <a:ea typeface="Microsoft YaHei" panose="020B0503020204020204" pitchFamily="34" charset="-122"/>
                        </a:rPr>
                        <a:t>b</a:t>
                      </a:r>
                      <a:endParaRPr 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4">
                  <a:txBody>
                    <a:bodyPr/>
                    <a:lstStyle/>
                    <a:p>
                      <a:pPr algn="ctr"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The blower starts but the air volume is small</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The filter is clogged (internal circulation filter, external circulation filter)</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Filter cleaning or replacement</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95177">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Air leakage or blockage is caused by the detachment of the connecting part of the air duct</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Check the air duct, and </a:t>
                      </a:r>
                      <a:r>
                        <a:rPr lang="en" altLang="en-US" sz="1050" u="none" strike="noStrike" dirty="0">
                          <a:solidFill>
                            <a:srgbClr val="FFC000"/>
                          </a:solidFill>
                          <a:effectLst/>
                          <a:latin typeface="Microsoft YaHei" panose="020B0503020204020204" pitchFamily="34" charset="-122"/>
                          <a:ea typeface="Microsoft YaHei" panose="020B0503020204020204" pitchFamily="34" charset="-122"/>
                        </a:rPr>
                        <a:t>then install and restore</a:t>
                      </a:r>
                      <a:endParaRPr lang="zh-CN" altLang="en-US" sz="1050" b="0" i="0" u="none" strike="noStrike" dirty="0">
                        <a:solidFill>
                          <a:srgbClr val="FFC000"/>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95177">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Foreign matter enters the fan blade, causing the fan blade to break</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Replacing blower blades or blower</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203299">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evaporator freezes</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Check the temperature sensor and the amount of refrigerant in the system</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203299">
                <a:tc rowSpan="3">
                  <a:txBody>
                    <a:bodyPr/>
                    <a:lstStyle/>
                    <a:p>
                      <a:pPr algn="ctr" fontAlgn="ctr"/>
                      <a:r>
                        <a:rPr lang="en" sz="1050" u="none" strike="noStrike">
                          <a:solidFill>
                            <a:schemeClr val="tx1"/>
                          </a:solidFill>
                          <a:effectLst/>
                          <a:latin typeface="Microsoft YaHei" panose="020B0503020204020204" pitchFamily="34" charset="-122"/>
                          <a:ea typeface="Microsoft YaHei" panose="020B0503020204020204" pitchFamily="34" charset="-122"/>
                        </a:rPr>
                        <a:t>c</a:t>
                      </a:r>
                      <a:endParaRPr lang="en-US" sz="1050" b="0" i="0" u="none" strike="noStrike">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3">
                  <a:txBody>
                    <a:bodyPr/>
                    <a:lstStyle/>
                    <a:p>
                      <a:pPr algn="ctr"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The blower does not start normally (only for </a:t>
                      </a:r>
                      <a:r>
                        <a:rPr lang="en" altLang="zh-CN" sz="1050" u="none" strike="noStrike" dirty="0">
                          <a:solidFill>
                            <a:schemeClr val="tx1"/>
                          </a:solidFill>
                          <a:effectLst/>
                          <a:latin typeface="Microsoft YaHei" panose="020B0503020204020204" pitchFamily="34" charset="-122"/>
                          <a:ea typeface="Microsoft YaHei" panose="020B0503020204020204" pitchFamily="34" charset="-122"/>
                        </a:rPr>
                        <a:t>7 </a:t>
                      </a: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series air conditioners)</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only top gear</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Replace speed regulating resistor</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03299">
                <a:tc vMerge="1">
                  <a:txBody>
                    <a:bodyPr/>
                    <a:lstStyle/>
                    <a:p>
                      <a:endParaRPr lang="zh-CN"/>
                    </a:p>
                  </a:txBody>
                  <a:tcPr/>
                </a:tc>
                <a:tc vMerge="1">
                  <a:txBody>
                    <a:bodyPr/>
                    <a:lstStyle/>
                    <a:p>
                      <a:endParaRPr lang="zh-CN"/>
                    </a:p>
                  </a:txBody>
                  <a:tcPr/>
                </a:tc>
                <a:tc>
                  <a:txBody>
                    <a:bodyPr/>
                    <a:lstStyle/>
                    <a:p>
                      <a:pPr algn="l" fontAlgn="ctr"/>
                      <a:r>
                        <a:rPr lang="en" altLang="zh-CN" sz="1050" u="none" strike="noStrike" dirty="0">
                          <a:solidFill>
                            <a:schemeClr val="tx1"/>
                          </a:solidFill>
                          <a:effectLst/>
                          <a:latin typeface="Microsoft YaHei" panose="020B0503020204020204" pitchFamily="34" charset="-122"/>
                          <a:ea typeface="Microsoft YaHei" panose="020B0503020204020204" pitchFamily="34" charset="-122"/>
                        </a:rPr>
                        <a:t>1st </a:t>
                      </a: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gear or </a:t>
                      </a:r>
                      <a:r>
                        <a:rPr lang="en" altLang="zh-CN" sz="1050" u="none" strike="noStrike" dirty="0">
                          <a:solidFill>
                            <a:schemeClr val="tx1"/>
                          </a:solidFill>
                          <a:effectLst/>
                          <a:latin typeface="Microsoft YaHei" panose="020B0503020204020204" pitchFamily="34" charset="-122"/>
                          <a:ea typeface="Microsoft YaHei" panose="020B0503020204020204" pitchFamily="34" charset="-122"/>
                        </a:rPr>
                        <a:t>2nd </a:t>
                      </a: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gear does not start ( </a:t>
                      </a:r>
                      <a:r>
                        <a:rPr lang="en" altLang="zh-CN" sz="1050" u="none" strike="noStrike" dirty="0">
                          <a:solidFill>
                            <a:schemeClr val="tx1"/>
                          </a:solidFill>
                          <a:effectLst/>
                          <a:latin typeface="Microsoft YaHei" panose="020B0503020204020204" pitchFamily="34" charset="-122"/>
                          <a:ea typeface="Microsoft YaHei" panose="020B0503020204020204" pitchFamily="34" charset="-122"/>
                        </a:rPr>
                        <a:t>3rd </a:t>
                      </a: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gear, </a:t>
                      </a:r>
                      <a:r>
                        <a:rPr lang="en" altLang="zh-CN" sz="1050" u="none" strike="noStrike" dirty="0">
                          <a:solidFill>
                            <a:schemeClr val="tx1"/>
                          </a:solidFill>
                          <a:effectLst/>
                          <a:latin typeface="Microsoft YaHei" panose="020B0503020204020204" pitchFamily="34" charset="-122"/>
                          <a:ea typeface="Microsoft YaHei" panose="020B0503020204020204" pitchFamily="34" charset="-122"/>
                        </a:rPr>
                        <a:t>4th </a:t>
                      </a: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gear starts)</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Replace control board</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03299">
                <a:tc vMerge="1">
                  <a:txBody>
                    <a:bodyPr/>
                    <a:lstStyle/>
                    <a:p>
                      <a:endParaRPr lang="zh-CN"/>
                    </a:p>
                  </a:txBody>
                  <a:tcPr/>
                </a:tc>
                <a:tc vMerge="1">
                  <a:txBody>
                    <a:bodyPr/>
                    <a:lstStyle/>
                    <a:p>
                      <a:endParaRPr lang="zh-CN"/>
                    </a:p>
                  </a:txBody>
                  <a:tcPr/>
                </a:tc>
                <a:tc>
                  <a:txBody>
                    <a:bodyPr/>
                    <a:lstStyle/>
                    <a:p>
                      <a:pPr algn="l" fontAlgn="ctr"/>
                      <a:r>
                        <a:rPr lang="en" altLang="zh-CN" sz="1050" u="none" strike="noStrike" dirty="0">
                          <a:solidFill>
                            <a:schemeClr val="tx1"/>
                          </a:solidFill>
                          <a:effectLst/>
                          <a:latin typeface="Microsoft YaHei" panose="020B0503020204020204" pitchFamily="34" charset="-122"/>
                          <a:ea typeface="Microsoft YaHei" panose="020B0503020204020204" pitchFamily="34" charset="-122"/>
                        </a:rPr>
                        <a:t>3rd </a:t>
                      </a: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gear or </a:t>
                      </a:r>
                      <a:r>
                        <a:rPr lang="en" altLang="zh-CN" sz="1050" u="none" strike="noStrike" dirty="0">
                          <a:solidFill>
                            <a:schemeClr val="tx1"/>
                          </a:solidFill>
                          <a:effectLst/>
                          <a:latin typeface="Microsoft YaHei" panose="020B0503020204020204" pitchFamily="34" charset="-122"/>
                          <a:ea typeface="Microsoft YaHei" panose="020B0503020204020204" pitchFamily="34" charset="-122"/>
                        </a:rPr>
                        <a:t>4th </a:t>
                      </a: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gear does not start ( </a:t>
                      </a:r>
                      <a:r>
                        <a:rPr lang="en" altLang="zh-CN" sz="1050" u="none" strike="noStrike" dirty="0">
                          <a:solidFill>
                            <a:schemeClr val="tx1"/>
                          </a:solidFill>
                          <a:effectLst/>
                          <a:latin typeface="Microsoft YaHei" panose="020B0503020204020204" pitchFamily="34" charset="-122"/>
                          <a:ea typeface="Microsoft YaHei" panose="020B0503020204020204" pitchFamily="34" charset="-122"/>
                        </a:rPr>
                        <a:t>1st </a:t>
                      </a: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gear, </a:t>
                      </a:r>
                      <a:r>
                        <a:rPr lang="en" altLang="zh-CN" sz="1050" u="none" strike="noStrike" dirty="0">
                          <a:solidFill>
                            <a:schemeClr val="tx1"/>
                          </a:solidFill>
                          <a:effectLst/>
                          <a:latin typeface="Microsoft YaHei" panose="020B0503020204020204" pitchFamily="34" charset="-122"/>
                          <a:ea typeface="Microsoft YaHei" panose="020B0503020204020204" pitchFamily="34" charset="-122"/>
                        </a:rPr>
                        <a:t>2nd </a:t>
                      </a: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gear starts)</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replace relay</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203299">
                <a:tc rowSpan="5">
                  <a:txBody>
                    <a:bodyPr/>
                    <a:lstStyle/>
                    <a:p>
                      <a:pPr algn="ctr" fontAlgn="ctr"/>
                      <a:r>
                        <a:rPr lang="en" sz="1050" u="none" strike="noStrike">
                          <a:solidFill>
                            <a:schemeClr val="tx1"/>
                          </a:solidFill>
                          <a:effectLst/>
                          <a:latin typeface="Microsoft YaHei" panose="020B0503020204020204" pitchFamily="34" charset="-122"/>
                          <a:ea typeface="Microsoft YaHei" panose="020B0503020204020204" pitchFamily="34" charset="-122"/>
                        </a:rPr>
                        <a:t>d</a:t>
                      </a:r>
                      <a:endParaRPr lang="en-US" sz="1050" b="0" i="0" u="none" strike="noStrike">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5">
                  <a:txBody>
                    <a:bodyPr/>
                    <a:lstStyle/>
                    <a:p>
                      <a:pPr algn="ctr" fontAlgn="ctr"/>
                      <a:r>
                        <a:rPr lang="en" altLang="en-US" sz="1050" u="none" strike="noStrike">
                          <a:solidFill>
                            <a:schemeClr val="tx1"/>
                          </a:solidFill>
                          <a:effectLst/>
                          <a:latin typeface="Microsoft YaHei" panose="020B0503020204020204" pitchFamily="34" charset="-122"/>
                          <a:ea typeface="Microsoft YaHei" panose="020B0503020204020204" pitchFamily="34" charset="-122"/>
                        </a:rPr>
                        <a:t>compressor not working</a:t>
                      </a:r>
                      <a:endParaRPr lang="zh-CN" altLang="en-US" sz="1050" b="0" i="0" u="none" strike="noStrike">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Poor circuit (broken wire, poor contact)</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Check connectors or replace parts</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r h="203299">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Start the temperature switch for compressor protection</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Check the amount of refrigerant in the system</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2"/>
                  </a:ext>
                </a:extLst>
              </a:tr>
              <a:tr h="203299">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Start pressure switch protection</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Check the amount of refrigerant in the system</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3"/>
                  </a:ext>
                </a:extLst>
              </a:tr>
              <a:tr h="395177">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Bad compressor, bad electromagnetic clutch, open circuit of coil</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Check or replace parts</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4"/>
                  </a:ext>
                </a:extLst>
              </a:tr>
              <a:tr h="395177">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Refrigerated oil and sludge on compressor or hose</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Confirm according to the refrigerant leakage inspection process, find the parts stained with refrigerant oil and sludge, and inspect or replace parts.</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5"/>
                  </a:ext>
                </a:extLst>
              </a:tr>
              <a:tr h="395177">
                <a:tc>
                  <a:txBody>
                    <a:bodyPr/>
                    <a:lstStyle/>
                    <a:p>
                      <a:pPr algn="ctr" fontAlgn="b"/>
                      <a:r>
                        <a:rPr lang="en" sz="1050" u="none" strike="noStrike" dirty="0">
                          <a:solidFill>
                            <a:schemeClr val="tx1"/>
                          </a:solidFill>
                          <a:effectLst/>
                          <a:latin typeface="Microsoft YaHei" panose="020B0503020204020204" pitchFamily="34" charset="-122"/>
                          <a:ea typeface="Microsoft YaHei" panose="020B0503020204020204" pitchFamily="34" charset="-122"/>
                        </a:rPr>
                        <a:t>e</a:t>
                      </a:r>
                      <a:endParaRPr 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b"/>
                      <a:r>
                        <a:rPr lang="en" altLang="en-US" sz="1050" u="none" strike="noStrike">
                          <a:solidFill>
                            <a:schemeClr val="tx1"/>
                          </a:solidFill>
                          <a:effectLst/>
                          <a:latin typeface="Microsoft YaHei" panose="020B0503020204020204" pitchFamily="34" charset="-122"/>
                          <a:ea typeface="Microsoft YaHei" panose="020B0503020204020204" pitchFamily="34" charset="-122"/>
                        </a:rPr>
                        <a:t>Coolant leaking inside the warm water valve</a:t>
                      </a:r>
                      <a:endParaRPr lang="zh-CN" altLang="en-US" sz="1050" b="0" i="0" u="none" strike="noStrike">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a:solidFill>
                            <a:schemeClr val="tx1"/>
                          </a:solidFill>
                          <a:effectLst/>
                          <a:latin typeface="Microsoft YaHei" panose="020B0503020204020204" pitchFamily="34" charset="-122"/>
                          <a:ea typeface="Microsoft YaHei" panose="020B0503020204020204" pitchFamily="34" charset="-122"/>
                        </a:rPr>
                        <a:t>Confirm the assembly status of the warm water valve</a:t>
                      </a:r>
                      <a:endParaRPr lang="zh-CN" altLang="en-US" sz="1050" b="0" i="0" u="none" strike="noStrike">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b"/>
                      <a:r>
                        <a:rPr lang="en" altLang="en-US" sz="1050" u="none" strike="noStrike" dirty="0">
                          <a:solidFill>
                            <a:schemeClr val="tx1"/>
                          </a:solidFill>
                          <a:effectLst/>
                          <a:latin typeface="Microsoft YaHei" panose="020B0503020204020204" pitchFamily="34" charset="-122"/>
                          <a:ea typeface="Microsoft YaHei" panose="020B0503020204020204" pitchFamily="34" charset="-122"/>
                        </a:rPr>
                        <a:t>Warm water valve replacement</a:t>
                      </a:r>
                      <a:endParaRPr lang="zh-CN" altLang="en-US" sz="1050" b="0" i="0" u="none" strike="noStrike" dirty="0">
                        <a:solidFill>
                          <a:schemeClr val="tx1"/>
                        </a:solidFill>
                        <a:effectLst/>
                        <a:latin typeface="Microsoft YaHei" panose="020B0503020204020204" pitchFamily="34" charset="-122"/>
                        <a:ea typeface="Microsoft YaHei" panose="020B0503020204020204" pitchFamily="34" charset="-122"/>
                      </a:endParaRPr>
                    </a:p>
                  </a:txBody>
                  <a:tcPr marL="9526" marR="9526" marT="9526"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6"/>
                  </a:ext>
                </a:extLst>
              </a:tr>
            </a:tbl>
          </a:graphicData>
        </a:graphic>
      </p:graphicFrame>
      <p:sp>
        <p:nvSpPr>
          <p:cNvPr id="7" name="文本框 3">
            <a:extLst>
              <a:ext uri="{FF2B5EF4-FFF2-40B4-BE49-F238E27FC236}">
                <a16:creationId xmlns:a16="http://schemas.microsoft.com/office/drawing/2014/main" id="{6D77EC94-D8B9-4711-981C-512F4D625EF5}"/>
              </a:ext>
            </a:extLst>
          </p:cNvPr>
          <p:cNvSpPr txBox="1"/>
          <p:nvPr/>
        </p:nvSpPr>
        <p:spPr>
          <a:xfrm>
            <a:off x="412313"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self-diagnosis and countermeasures</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768007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out)">
                                      <p:cBhvr>
                                        <p:cTn id="7" dur="500"/>
                                        <p:tgtEl>
                                          <p:spTgt spid="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Rectangle 3">
            <a:extLst>
              <a:ext uri="{FF2B5EF4-FFF2-40B4-BE49-F238E27FC236}">
                <a16:creationId xmlns:a16="http://schemas.microsoft.com/office/drawing/2014/main" id="{A009B88E-993F-4DE3-BB1E-320F55708BD6}"/>
              </a:ext>
            </a:extLst>
          </p:cNvPr>
          <p:cNvSpPr txBox="1">
            <a:spLocks noChangeArrowheads="1"/>
          </p:cNvSpPr>
          <p:nvPr/>
        </p:nvSpPr>
        <p:spPr bwMode="auto">
          <a:xfrm>
            <a:off x="293083" y="1324835"/>
            <a:ext cx="8248650" cy="422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0" indent="0" algn="just">
              <a:buNone/>
            </a:pPr>
            <a:r>
              <a:rPr lang="en" altLang="en-US" sz="1400" dirty="0">
                <a:latin typeface="微软雅黑" panose="020B0503020204020204" pitchFamily="34" charset="-122"/>
                <a:ea typeface="微软雅黑" panose="020B0503020204020204" pitchFamily="34" charset="-122"/>
              </a:rPr>
              <a:t>Troubleshooting Diagnosis Countermeasures</a:t>
            </a:r>
          </a:p>
          <a:p>
            <a:pPr marL="0" indent="0" algn="just" eaLnBrk="1" hangingPunct="1">
              <a:buNone/>
            </a:pPr>
            <a:endParaRPr lang="zh-CN" altLang="en-US" sz="1400" dirty="0">
              <a:latin typeface="微软雅黑" panose="020B0503020204020204" pitchFamily="34" charset="-122"/>
              <a:ea typeface="微软雅黑" panose="020B0503020204020204" pitchFamily="34" charset="-122"/>
            </a:endParaRPr>
          </a:p>
        </p:txBody>
      </p:sp>
      <p:graphicFrame>
        <p:nvGraphicFramePr>
          <p:cNvPr id="6" name="表格 5">
            <a:extLst>
              <a:ext uri="{FF2B5EF4-FFF2-40B4-BE49-F238E27FC236}">
                <a16:creationId xmlns:a16="http://schemas.microsoft.com/office/drawing/2014/main" id="{7DC8B094-C197-419F-9EAE-828B7E5E6860}"/>
              </a:ext>
            </a:extLst>
          </p:cNvPr>
          <p:cNvGraphicFramePr>
            <a:graphicFrameLocks noGrp="1"/>
          </p:cNvGraphicFramePr>
          <p:nvPr>
            <p:extLst>
              <p:ext uri="{D42A27DB-BD31-4B8C-83A1-F6EECF244321}">
                <p14:modId xmlns:p14="http://schemas.microsoft.com/office/powerpoint/2010/main" val="3975412631"/>
              </p:ext>
            </p:extLst>
          </p:nvPr>
        </p:nvGraphicFramePr>
        <p:xfrm>
          <a:off x="443130" y="1747112"/>
          <a:ext cx="11455684" cy="4719083"/>
        </p:xfrm>
        <a:graphic>
          <a:graphicData uri="http://schemas.openxmlformats.org/drawingml/2006/table">
            <a:tbl>
              <a:tblPr>
                <a:tableStyleId>{5C22544A-7EE6-4342-B048-85BDC9FD1C3A}</a:tableStyleId>
              </a:tblPr>
              <a:tblGrid>
                <a:gridCol w="1115155">
                  <a:extLst>
                    <a:ext uri="{9D8B030D-6E8A-4147-A177-3AD203B41FA5}">
                      <a16:colId xmlns:a16="http://schemas.microsoft.com/office/drawing/2014/main" val="20000"/>
                    </a:ext>
                  </a:extLst>
                </a:gridCol>
                <a:gridCol w="2230311">
                  <a:extLst>
                    <a:ext uri="{9D8B030D-6E8A-4147-A177-3AD203B41FA5}">
                      <a16:colId xmlns:a16="http://schemas.microsoft.com/office/drawing/2014/main" val="20001"/>
                    </a:ext>
                  </a:extLst>
                </a:gridCol>
                <a:gridCol w="4869921">
                  <a:extLst>
                    <a:ext uri="{9D8B030D-6E8A-4147-A177-3AD203B41FA5}">
                      <a16:colId xmlns:a16="http://schemas.microsoft.com/office/drawing/2014/main" val="20002"/>
                    </a:ext>
                  </a:extLst>
                </a:gridCol>
                <a:gridCol w="3240297">
                  <a:extLst>
                    <a:ext uri="{9D8B030D-6E8A-4147-A177-3AD203B41FA5}">
                      <a16:colId xmlns:a16="http://schemas.microsoft.com/office/drawing/2014/main" val="20003"/>
                    </a:ext>
                  </a:extLst>
                </a:gridCol>
              </a:tblGrid>
              <a:tr h="245566">
                <a:tc>
                  <a:txBody>
                    <a:bodyPr/>
                    <a:lstStyle/>
                    <a:p>
                      <a:pPr algn="ctr" fontAlgn="ctr"/>
                      <a:r>
                        <a:rPr lang="en" altLang="en-US" sz="1050" u="none" strike="noStrike" dirty="0">
                          <a:solidFill>
                            <a:schemeClr val="tx1"/>
                          </a:solidFill>
                          <a:effectLst/>
                        </a:rPr>
                        <a:t>Distinguish</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altLang="en-US" sz="1050" u="none" strike="noStrike" dirty="0">
                          <a:solidFill>
                            <a:schemeClr val="tx1"/>
                          </a:solidFill>
                          <a:effectLst/>
                        </a:rPr>
                        <a:t>Symptoms</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altLang="en-US" sz="1050" u="none" strike="noStrike" dirty="0">
                          <a:solidFill>
                            <a:schemeClr val="tx1"/>
                          </a:solidFill>
                          <a:effectLst/>
                        </a:rPr>
                        <a:t>Cause of the issue</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 altLang="en-US" sz="1050" u="none" strike="noStrike" dirty="0">
                          <a:solidFill>
                            <a:schemeClr val="tx1"/>
                          </a:solidFill>
                          <a:effectLst/>
                        </a:rPr>
                        <a:t>Measures</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0"/>
                  </a:ext>
                </a:extLst>
              </a:tr>
              <a:tr h="541241">
                <a:tc rowSpan="9">
                  <a:txBody>
                    <a:bodyPr/>
                    <a:lstStyle/>
                    <a:p>
                      <a:pPr algn="l" fontAlgn="ctr"/>
                      <a:r>
                        <a:rPr lang="en" altLang="zh-CN" sz="1050" u="none" strike="noStrike" dirty="0">
                          <a:solidFill>
                            <a:schemeClr val="tx1"/>
                          </a:solidFill>
                          <a:effectLst/>
                        </a:rPr>
                        <a:t>f </a:t>
                      </a:r>
                      <a:r>
                        <a:rPr lang="en-US" altLang="zh-CN" sz="1050" u="none" strike="noStrike" dirty="0">
                          <a:solidFill>
                            <a:schemeClr val="tx1"/>
                          </a:solidFill>
                          <a:effectLst/>
                        </a:rPr>
                        <a:t>-</a:t>
                      </a:r>
                      <a:r>
                        <a:rPr lang="en-US" altLang="zh-CN" sz="1050" u="none" strike="noStrike" baseline="0" dirty="0">
                          <a:solidFill>
                            <a:schemeClr val="tx1"/>
                          </a:solidFill>
                          <a:effectLst/>
                        </a:rPr>
                        <a:t> </a:t>
                      </a:r>
                      <a:r>
                        <a:rPr lang="en" altLang="en-US" sz="1050" u="none" strike="noStrike" dirty="0">
                          <a:solidFill>
                            <a:schemeClr val="tx1"/>
                          </a:solidFill>
                          <a:effectLst/>
                        </a:rPr>
                        <a:t>system pressure is abnormal</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a:solidFill>
                            <a:schemeClr val="tx1"/>
                          </a:solidFill>
                          <a:effectLst/>
                        </a:rPr>
                        <a:t>Both high pressure and low pressure are very low</a:t>
                      </a:r>
                      <a:endParaRPr lang="zh-CN" altLang="en-US"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Refrigerant leakage, insufficient refrigerant (insufficient refrigerant will cause insufficient lubrication or insufficient cooling inside the compressor, resulting in overheating and internal jamming of the compressor)</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a:solidFill>
                            <a:schemeClr val="tx1"/>
                          </a:solidFill>
                          <a:effectLst/>
                        </a:rPr>
                        <a:t>Confirm the leakage of refrigerant, replace parts and inject proper amount of refrigerant</a:t>
                      </a:r>
                      <a:endParaRPr lang="zh-CN" altLang="en-US"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1"/>
                  </a:ext>
                </a:extLst>
              </a:tr>
              <a:tr h="363538">
                <a:tc vMerge="1">
                  <a:txBody>
                    <a:bodyPr/>
                    <a:lstStyle/>
                    <a:p>
                      <a:endParaRPr lang="zh-CN"/>
                    </a:p>
                  </a:txBody>
                  <a:tcPr/>
                </a:tc>
                <a:tc rowSpan="4">
                  <a:txBody>
                    <a:bodyPr/>
                    <a:lstStyle/>
                    <a:p>
                      <a:pPr algn="l" fontAlgn="ctr"/>
                      <a:r>
                        <a:rPr lang="en" altLang="en-US" sz="1050" u="none" strike="noStrike" dirty="0">
                          <a:solidFill>
                            <a:schemeClr val="tx1"/>
                          </a:solidFill>
                          <a:effectLst/>
                        </a:rPr>
                        <a:t>Both high pressure and low pressure</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a:solidFill>
                            <a:schemeClr val="tx1"/>
                          </a:solidFill>
                          <a:effectLst/>
                        </a:rPr>
                        <a:t>Excessive charging of refrigerant (the compressor will be overloaded and cause damage to the clutch)</a:t>
                      </a:r>
                      <a:endParaRPr lang="zh-CN" altLang="en-US"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a:solidFill>
                            <a:schemeClr val="tx1"/>
                          </a:solidFill>
                          <a:effectLst/>
                        </a:rPr>
                        <a:t>Check the amount of refrigerant</a:t>
                      </a:r>
                      <a:endParaRPr lang="zh-CN" altLang="en-US"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r h="363538">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rPr>
                        <a:t>Poor condenser cooling</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a:solidFill>
                            <a:schemeClr val="tx1"/>
                          </a:solidFill>
                          <a:effectLst/>
                        </a:rPr>
                        <a:t>Clean the condenser and check the air volume of the cooling fan</a:t>
                      </a:r>
                      <a:endParaRPr lang="zh-CN" altLang="en-US"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3"/>
                  </a:ext>
                </a:extLst>
              </a:tr>
              <a:tr h="541241">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rPr>
                        <a:t>System mixed with air</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Carry out vacuum work and refrigerant reinjection. If air is mixed in the system for a long time, the drying bottle needs to be replaced.</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4"/>
                  </a:ext>
                </a:extLst>
              </a:tr>
              <a:tr h="363538">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rPr>
                        <a:t>Defective expansion valve (frosting on the inlet side of the expansion valve)</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a:solidFill>
                            <a:schemeClr val="tx1"/>
                          </a:solidFill>
                          <a:effectLst/>
                        </a:rPr>
                        <a:t>The refrigerant flow adjustment of the expansion valve is poor, replace the expansion valve</a:t>
                      </a:r>
                      <a:endParaRPr lang="zh-CN" altLang="en-US"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5"/>
                  </a:ext>
                </a:extLst>
              </a:tr>
              <a:tr h="363538">
                <a:tc vMerge="1">
                  <a:txBody>
                    <a:bodyPr/>
                    <a:lstStyle/>
                    <a:p>
                      <a:endParaRPr lang="zh-CN"/>
                    </a:p>
                  </a:txBody>
                  <a:tcPr/>
                </a:tc>
                <a:tc>
                  <a:txBody>
                    <a:bodyPr/>
                    <a:lstStyle/>
                    <a:p>
                      <a:pPr algn="l" fontAlgn="ctr"/>
                      <a:r>
                        <a:rPr lang="en" altLang="en-US" sz="1050" u="none" strike="noStrike" dirty="0">
                          <a:solidFill>
                            <a:schemeClr val="tx1"/>
                          </a:solidFill>
                          <a:effectLst/>
                        </a:rPr>
                        <a:t>low pressure high, high pressure low</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Bad compressor compression (high </a:t>
                      </a:r>
                      <a:r>
                        <a:rPr lang="en" altLang="zh-CN" sz="1050" u="none" strike="noStrike" dirty="0">
                          <a:solidFill>
                            <a:schemeClr val="tx1"/>
                          </a:solidFill>
                          <a:effectLst/>
                        </a:rPr>
                        <a:t>/ </a:t>
                      </a:r>
                      <a:r>
                        <a:rPr lang="en" altLang="en-US" sz="1050" u="none" strike="noStrike" dirty="0">
                          <a:solidFill>
                            <a:schemeClr val="tx1"/>
                          </a:solidFill>
                          <a:effectLst/>
                        </a:rPr>
                        <a:t>low pressure becomes the same as soon as it stops running)</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Replace compressor</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6"/>
                  </a:ext>
                </a:extLst>
              </a:tr>
              <a:tr h="541241">
                <a:tc vMerge="1">
                  <a:txBody>
                    <a:bodyPr/>
                    <a:lstStyle/>
                    <a:p>
                      <a:endParaRPr lang="zh-CN"/>
                    </a:p>
                  </a:txBody>
                  <a:tcPr/>
                </a:tc>
                <a:tc>
                  <a:txBody>
                    <a:bodyPr/>
                    <a:lstStyle/>
                    <a:p>
                      <a:pPr algn="l" fontAlgn="ctr"/>
                      <a:r>
                        <a:rPr lang="en" altLang="en-US" sz="1050" u="none" strike="noStrike">
                          <a:solidFill>
                            <a:schemeClr val="tx1"/>
                          </a:solidFill>
                          <a:effectLst/>
                        </a:rPr>
                        <a:t>The pressure on the low pressure side is sometimes negative and sometimes normal</a:t>
                      </a:r>
                      <a:endParaRPr lang="zh-CN" altLang="en-US"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Water mixed in (after stopping, start the refrigerant again to start circulation)</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a:solidFill>
                            <a:schemeClr val="tx1"/>
                          </a:solidFill>
                          <a:effectLst/>
                        </a:rPr>
                        <a:t>Replace the drying bottle or compressor refrigeration oil, check or replace the expansion valve</a:t>
                      </a:r>
                      <a:endParaRPr lang="zh-CN" altLang="en-US"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7"/>
                  </a:ext>
                </a:extLst>
              </a:tr>
              <a:tr h="541241">
                <a:tc vMerge="1">
                  <a:txBody>
                    <a:bodyPr/>
                    <a:lstStyle/>
                    <a:p>
                      <a:endParaRPr lang="zh-CN"/>
                    </a:p>
                  </a:txBody>
                  <a:tcPr/>
                </a:tc>
                <a:tc rowSpan="2">
                  <a:txBody>
                    <a:bodyPr/>
                    <a:lstStyle/>
                    <a:p>
                      <a:pPr algn="l" fontAlgn="ctr"/>
                      <a:r>
                        <a:rPr lang="en" altLang="en-US" sz="1050" u="none" strike="noStrike">
                          <a:solidFill>
                            <a:schemeClr val="tx1"/>
                          </a:solidFill>
                          <a:effectLst/>
                        </a:rPr>
                        <a:t>The low pressure becomes negative, and the high pressure also becomes low ( </a:t>
                      </a:r>
                      <a:r>
                        <a:rPr lang="en" altLang="zh-CN" sz="1050" u="none" strike="noStrike">
                          <a:solidFill>
                            <a:schemeClr val="tx1"/>
                          </a:solidFill>
                          <a:effectLst/>
                        </a:rPr>
                        <a:t>5~6kg/cm2)</a:t>
                      </a:r>
                      <a:endParaRPr lang="en-US" altLang="zh-CN"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System paralysis caused by foreign matter (restart after stopping, refrigerant cannot circulate, and frost forms on the drying bottle)</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Remove foreign matter on the expansion valve or replace the expansion valve, clean the inside of the system</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8"/>
                  </a:ext>
                </a:extLst>
              </a:tr>
              <a:tr h="247624">
                <a:tc vMerge="1">
                  <a:txBody>
                    <a:bodyPr/>
                    <a:lstStyle/>
                    <a:p>
                      <a:endParaRPr lang="zh-CN"/>
                    </a:p>
                  </a:txBody>
                  <a:tcPr/>
                </a:tc>
                <a:tc vMerge="1">
                  <a:txBody>
                    <a:bodyPr/>
                    <a:lstStyle/>
                    <a:p>
                      <a:endParaRPr lang="zh-CN"/>
                    </a:p>
                  </a:txBody>
                  <a:tcPr/>
                </a:tc>
                <a:tc>
                  <a:txBody>
                    <a:bodyPr/>
                    <a:lstStyle/>
                    <a:p>
                      <a:pPr algn="l" fontAlgn="ctr"/>
                      <a:r>
                        <a:rPr lang="en" altLang="en-US" sz="1050" u="none" strike="noStrike" dirty="0">
                          <a:solidFill>
                            <a:schemeClr val="tx1"/>
                          </a:solidFill>
                          <a:effectLst/>
                        </a:rPr>
                        <a:t>Low pressure hose internally clogged or hose crushed</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Repair or parts replacement</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9"/>
                  </a:ext>
                </a:extLst>
              </a:tr>
              <a:tr h="243239">
                <a:tc rowSpan="2">
                  <a:txBody>
                    <a:bodyPr/>
                    <a:lstStyle/>
                    <a:p>
                      <a:pPr algn="l" fontAlgn="ctr"/>
                      <a:r>
                        <a:rPr lang="en" altLang="en-US" sz="1050" u="none" strike="noStrike">
                          <a:solidFill>
                            <a:schemeClr val="tx1"/>
                          </a:solidFill>
                          <a:effectLst/>
                        </a:rPr>
                        <a:t>other</a:t>
                      </a:r>
                      <a:endParaRPr lang="zh-CN" altLang="en-US"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a:solidFill>
                            <a:schemeClr val="tx1"/>
                          </a:solidFill>
                          <a:effectLst/>
                        </a:rPr>
                        <a:t>belt sound</a:t>
                      </a:r>
                      <a:endParaRPr lang="zh-CN" altLang="en-US"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Loose or worn belts, slipping or other unusual noises</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Adjust belt tension or replace</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0"/>
                  </a:ext>
                </a:extLst>
              </a:tr>
              <a:tr h="363538">
                <a:tc vMerge="1">
                  <a:txBody>
                    <a:bodyPr/>
                    <a:lstStyle/>
                    <a:p>
                      <a:endParaRPr lang="zh-CN"/>
                    </a:p>
                  </a:txBody>
                  <a:tcPr/>
                </a:tc>
                <a:tc>
                  <a:txBody>
                    <a:bodyPr/>
                    <a:lstStyle/>
                    <a:p>
                      <a:pPr algn="l" fontAlgn="ctr"/>
                      <a:r>
                        <a:rPr lang="en" altLang="en-US" sz="1050" u="none" strike="noStrike">
                          <a:solidFill>
                            <a:schemeClr val="tx1"/>
                          </a:solidFill>
                          <a:effectLst/>
                        </a:rPr>
                        <a:t>sound from compressor</a:t>
                      </a:r>
                      <a:endParaRPr lang="zh-CN" altLang="en-US" sz="1050" b="0" i="0" u="none" strike="noStrike">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Damage to internal components of the compressor or damage to bearings in various parts</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l" fontAlgn="ctr"/>
                      <a:r>
                        <a:rPr lang="en" altLang="en-US" sz="1050" u="none" strike="noStrike" dirty="0">
                          <a:solidFill>
                            <a:schemeClr val="tx1"/>
                          </a:solidFill>
                          <a:effectLst/>
                        </a:rPr>
                        <a:t>compressor replacement</a:t>
                      </a:r>
                      <a:endParaRPr lang="zh-CN" altLang="en-US" sz="1050" b="0" i="0" u="none" strike="noStrike" dirty="0">
                        <a:solidFill>
                          <a:schemeClr val="tx1"/>
                        </a:solidFill>
                        <a:effectLst/>
                        <a:latin typeface="等线" panose="02010600030101010101" pitchFamily="2" charset="-122"/>
                        <a:ea typeface="等线" panose="02010600030101010101" pitchFamily="2" charset="-122"/>
                      </a:endParaRPr>
                    </a:p>
                  </a:txBody>
                  <a:tcPr marL="7323" marR="7323" marT="732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11"/>
                  </a:ext>
                </a:extLst>
              </a:tr>
            </a:tbl>
          </a:graphicData>
        </a:graphic>
      </p:graphicFrame>
      <p:sp>
        <p:nvSpPr>
          <p:cNvPr id="7" name="文本框 3">
            <a:extLst>
              <a:ext uri="{FF2B5EF4-FFF2-40B4-BE49-F238E27FC236}">
                <a16:creationId xmlns:a16="http://schemas.microsoft.com/office/drawing/2014/main" id="{F2570432-5375-4396-A938-E8584B9F2D1C}"/>
              </a:ext>
            </a:extLst>
          </p:cNvPr>
          <p:cNvSpPr txBox="1"/>
          <p:nvPr/>
        </p:nvSpPr>
        <p:spPr>
          <a:xfrm>
            <a:off x="418496" y="678504"/>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Fault self-diagnosis and countermeasures</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5909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box(out)">
                                      <p:cBhvr>
                                        <p:cTn id="7" dur="500"/>
                                        <p:tgtEl>
                                          <p:spTgt spid="4">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Lst>
  </p:timing>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空调总成</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5" name="Rectangle 6">
            <a:extLst>
              <a:ext uri="{FF2B5EF4-FFF2-40B4-BE49-F238E27FC236}">
                <a16:creationId xmlns:a16="http://schemas.microsoft.com/office/drawing/2014/main" id="{BA1FEE53-1934-4791-8F54-5DAF39741948}"/>
              </a:ext>
            </a:extLst>
          </p:cNvPr>
          <p:cNvSpPr>
            <a:spLocks noChangeArrowheads="1"/>
          </p:cNvSpPr>
          <p:nvPr/>
        </p:nvSpPr>
        <p:spPr bwMode="auto">
          <a:xfrm>
            <a:off x="108167" y="678504"/>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4" name="矩形 3">
            <a:extLst>
              <a:ext uri="{FF2B5EF4-FFF2-40B4-BE49-F238E27FC236}">
                <a16:creationId xmlns:a16="http://schemas.microsoft.com/office/drawing/2014/main" id="{5B19A3D6-76F9-4784-8D08-C10BC97F8EA4}"/>
              </a:ext>
            </a:extLst>
          </p:cNvPr>
          <p:cNvSpPr/>
          <p:nvPr/>
        </p:nvSpPr>
        <p:spPr>
          <a:xfrm>
            <a:off x="252216" y="1397926"/>
            <a:ext cx="11687568" cy="5155257"/>
          </a:xfrm>
          <a:prstGeom prst="rect">
            <a:avLst/>
          </a:prstGeom>
        </p:spPr>
        <p:txBody>
          <a:bodyPr wrap="square">
            <a:spAutoFit/>
          </a:bodyPr>
          <a:lstStyle/>
          <a:p>
            <a:pPr>
              <a:lnSpc>
                <a:spcPct val="200000"/>
              </a:lnSpc>
            </a:pPr>
            <a:r>
              <a:rPr lang="en" altLang="zh-CN" sz="1400" dirty="0">
                <a:latin typeface="微软雅黑" panose="020B0503020204020204" pitchFamily="34" charset="-122"/>
                <a:ea typeface="微软雅黑" panose="020B0503020204020204" pitchFamily="34" charset="-122"/>
              </a:rPr>
              <a:t>Routine maintenance of air conditioning system:</a:t>
            </a:r>
          </a:p>
          <a:p>
            <a:pPr>
              <a:lnSpc>
                <a:spcPct val="200000"/>
              </a:lnSpc>
            </a:pPr>
            <a:r>
              <a:rPr lang="en" altLang="zh-CN" sz="1400" dirty="0">
                <a:latin typeface="微软雅黑" panose="020B0503020204020204" pitchFamily="34" charset="-122"/>
                <a:ea typeface="微软雅黑" panose="020B0503020204020204" pitchFamily="34" charset="-122"/>
              </a:rPr>
              <a:t>1.1 For the entire air conditioning system, please do not disassemble it at will to prevent refrigerant leakage.</a:t>
            </a:r>
          </a:p>
          <a:p>
            <a:pPr>
              <a:lnSpc>
                <a:spcPct val="200000"/>
              </a:lnSpc>
            </a:pPr>
            <a:endParaRPr lang="en" altLang="zh-CN" sz="1400" dirty="0">
              <a:latin typeface="微软雅黑" panose="020B0503020204020204" pitchFamily="34" charset="-122"/>
              <a:ea typeface="微软雅黑" panose="020B0503020204020204" pitchFamily="34" charset="-122"/>
            </a:endParaRPr>
          </a:p>
          <a:p>
            <a:pPr>
              <a:lnSpc>
                <a:spcPct val="200000"/>
              </a:lnSpc>
            </a:pPr>
            <a:r>
              <a:rPr lang="en" altLang="zh-CN" sz="1400" dirty="0">
                <a:latin typeface="微软雅黑" panose="020B0503020204020204" pitchFamily="34" charset="-122"/>
                <a:ea typeface="微软雅黑" panose="020B0503020204020204" pitchFamily="34" charset="-122"/>
              </a:rPr>
              <a:t>1.2 Check and clean the scale on the surface of the condenser to prevent the cooling effect from declining.</a:t>
            </a:r>
          </a:p>
          <a:p>
            <a:pPr>
              <a:lnSpc>
                <a:spcPct val="200000"/>
              </a:lnSpc>
            </a:pPr>
            <a:endParaRPr lang="en" altLang="zh-CN" sz="1400" dirty="0">
              <a:latin typeface="微软雅黑" panose="020B0503020204020204" pitchFamily="34" charset="-122"/>
              <a:ea typeface="微软雅黑" panose="020B0503020204020204" pitchFamily="34" charset="-122"/>
            </a:endParaRPr>
          </a:p>
          <a:p>
            <a:pPr>
              <a:lnSpc>
                <a:spcPct val="200000"/>
              </a:lnSpc>
            </a:pPr>
            <a:r>
              <a:rPr lang="en" altLang="zh-CN" sz="1400" dirty="0">
                <a:latin typeface="微软雅黑" panose="020B0503020204020204" pitchFamily="34" charset="-122"/>
                <a:ea typeface="微软雅黑" panose="020B0503020204020204" pitchFamily="34" charset="-122"/>
              </a:rPr>
              <a:t>1.3 Check and fasten the joints of the air conditioning system pipelines to prevent loosening and leakage caused by long-term use.</a:t>
            </a:r>
          </a:p>
          <a:p>
            <a:pPr>
              <a:lnSpc>
                <a:spcPct val="200000"/>
              </a:lnSpc>
            </a:pPr>
            <a:endParaRPr lang="en" altLang="zh-CN" sz="1400" dirty="0">
              <a:latin typeface="微软雅黑" panose="020B0503020204020204" pitchFamily="34" charset="-122"/>
              <a:ea typeface="微软雅黑" panose="020B0503020204020204" pitchFamily="34" charset="-122"/>
            </a:endParaRPr>
          </a:p>
          <a:p>
            <a:pPr>
              <a:lnSpc>
                <a:spcPct val="200000"/>
              </a:lnSpc>
            </a:pPr>
            <a:r>
              <a:rPr lang="en" altLang="zh-CN" sz="1400" dirty="0">
                <a:latin typeface="微软雅黑" panose="020B0503020204020204" pitchFamily="34" charset="-122"/>
                <a:ea typeface="微软雅黑" panose="020B0503020204020204" pitchFamily="34" charset="-122"/>
              </a:rPr>
              <a:t>1.4 Check whether the power supply of the refrigeration system is connected securely, whether there is an open circuit, short circuit or connectors falling off.</a:t>
            </a:r>
          </a:p>
          <a:p>
            <a:pPr>
              <a:lnSpc>
                <a:spcPct val="200000"/>
              </a:lnSpc>
            </a:pPr>
            <a:endParaRPr lang="en" altLang="zh-CN" sz="1400" dirty="0">
              <a:latin typeface="微软雅黑" panose="020B0503020204020204" pitchFamily="34" charset="-122"/>
              <a:ea typeface="微软雅黑" panose="020B0503020204020204" pitchFamily="34" charset="-122"/>
            </a:endParaRPr>
          </a:p>
          <a:p>
            <a:pPr>
              <a:lnSpc>
                <a:spcPct val="200000"/>
              </a:lnSpc>
            </a:pPr>
            <a:r>
              <a:rPr lang="en" altLang="zh-CN" sz="1400" dirty="0">
                <a:latin typeface="微软雅黑" panose="020B0503020204020204" pitchFamily="34" charset="-122"/>
                <a:ea typeface="微软雅黑" panose="020B0503020204020204" pitchFamily="34" charset="-122"/>
              </a:rPr>
              <a:t>1.5 Check the belt for being too loose or too tight.</a:t>
            </a:r>
          </a:p>
          <a:p>
            <a:pPr>
              <a:lnSpc>
                <a:spcPct val="150000"/>
              </a:lnSpc>
            </a:pPr>
            <a:endParaRPr lang="zh-CN" altLang="en-US" sz="1400" dirty="0">
              <a:latin typeface="微软雅黑" panose="020B0503020204020204" pitchFamily="34" charset="-122"/>
              <a:ea typeface="微软雅黑" panose="020B0503020204020204" pitchFamily="34" charset="-122"/>
              <a:cs typeface="Arial Unicode MS" panose="020B0604020202020204" pitchFamily="34" charset="-122"/>
            </a:endParaRPr>
          </a:p>
        </p:txBody>
      </p:sp>
      <p:sp>
        <p:nvSpPr>
          <p:cNvPr id="6" name="文本框 5">
            <a:extLst>
              <a:ext uri="{FF2B5EF4-FFF2-40B4-BE49-F238E27FC236}">
                <a16:creationId xmlns:a16="http://schemas.microsoft.com/office/drawing/2014/main" id="{A2583276-7243-42C5-9A63-0C86556B9EAB}"/>
              </a:ext>
            </a:extLst>
          </p:cNvPr>
          <p:cNvSpPr txBox="1"/>
          <p:nvPr/>
        </p:nvSpPr>
        <p:spPr>
          <a:xfrm>
            <a:off x="349447" y="751595"/>
            <a:ext cx="8123237"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Air Conditioning system</a:t>
            </a:r>
          </a:p>
          <a:p>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Air conditioning system maintenance</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821922576"/>
      </p:ext>
    </p:extLst>
  </p:cSld>
  <p:clrMapOvr>
    <a:masterClrMapping/>
  </p:clrMapOvr>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像" descr="图像"/>
          <p:cNvPicPr>
            <a:picLocks noChangeAspect="1"/>
          </p:cNvPicPr>
          <p:nvPr/>
        </p:nvPicPr>
        <p:blipFill>
          <a:blip r:embed="rId3"/>
          <a:stretch>
            <a:fillRect/>
          </a:stretch>
        </p:blipFill>
        <p:spPr>
          <a:xfrm>
            <a:off x="583487" y="546956"/>
            <a:ext cx="1394085" cy="659752"/>
          </a:xfrm>
          <a:prstGeom prst="rect">
            <a:avLst/>
          </a:prstGeom>
          <a:ln w="12700">
            <a:miter lim="400000"/>
            <a:headEnd/>
            <a:tailEnd/>
          </a:ln>
        </p:spPr>
      </p:pic>
      <p:grpSp>
        <p:nvGrpSpPr>
          <p:cNvPr id="2" name="组合 1">
            <a:extLst>
              <a:ext uri="{FF2B5EF4-FFF2-40B4-BE49-F238E27FC236}">
                <a16:creationId xmlns:a16="http://schemas.microsoft.com/office/drawing/2014/main" id="{E408DA89-06FB-443F-95CA-3E849AD942DD}"/>
              </a:ext>
            </a:extLst>
          </p:cNvPr>
          <p:cNvGrpSpPr/>
          <p:nvPr/>
        </p:nvGrpSpPr>
        <p:grpSpPr>
          <a:xfrm>
            <a:off x="0" y="0"/>
            <a:ext cx="12192000" cy="6858000"/>
            <a:chOff x="0" y="0"/>
            <a:chExt cx="12192000" cy="6858000"/>
          </a:xfrm>
        </p:grpSpPr>
        <p:pic>
          <p:nvPicPr>
            <p:cNvPr id="1537" name="徐工挖掘机事业部公司简介1.001.jpg" descr="徐工挖掘机事业部公司简介1.001.jpg"/>
            <p:cNvPicPr>
              <a:picLocks noChangeAspect="1"/>
            </p:cNvPicPr>
            <p:nvPr/>
          </p:nvPicPr>
          <p:blipFill>
            <a:blip r:embed="rId4"/>
            <a:stretch>
              <a:fillRect/>
            </a:stretch>
          </p:blipFill>
          <p:spPr>
            <a:xfrm>
              <a:off x="0" y="0"/>
              <a:ext cx="12192000" cy="6858000"/>
            </a:xfrm>
            <a:prstGeom prst="rect">
              <a:avLst/>
            </a:prstGeom>
            <a:ln w="12700">
              <a:miter lim="400000"/>
              <a:headEnd/>
              <a:tailEnd/>
            </a:ln>
          </p:spPr>
        </p:pic>
        <p:pic>
          <p:nvPicPr>
            <p:cNvPr id="3" name="图片 2" descr="未标题-1"/>
            <p:cNvPicPr>
              <a:picLocks noChangeAspect="1"/>
            </p:cNvPicPr>
            <p:nvPr/>
          </p:nvPicPr>
          <p:blipFill>
            <a:blip r:embed="rId5"/>
            <a:srcRect b="10005"/>
            <a:stretch>
              <a:fillRect/>
            </a:stretch>
          </p:blipFill>
          <p:spPr>
            <a:xfrm>
              <a:off x="2345690" y="1696720"/>
              <a:ext cx="7500303" cy="1156653"/>
            </a:xfrm>
            <a:prstGeom prst="rect">
              <a:avLst/>
            </a:prstGeom>
            <a:effectLst>
              <a:reflection blurRad="6350" stA="27000" endA="300" endPos="55000" dir="5400000" sy="-100000" algn="bl" rotWithShape="0"/>
            </a:effectLst>
          </p:spPr>
        </p:pic>
      </p:grpSp>
    </p:spTree>
    <p:extLst>
      <p:ext uri="{BB962C8B-B14F-4D97-AF65-F5344CB8AC3E}">
        <p14:creationId xmlns:p14="http://schemas.microsoft.com/office/powerpoint/2010/main" val="422279227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pSp>
        <p:nvGrpSpPr>
          <p:cNvPr id="3" name="组合 8">
            <a:extLst>
              <a:ext uri="{FF2B5EF4-FFF2-40B4-BE49-F238E27FC236}">
                <a16:creationId xmlns:a16="http://schemas.microsoft.com/office/drawing/2014/main" id="{3B7D870B-76F9-4DC1-AB02-714E976192CD}"/>
              </a:ext>
            </a:extLst>
          </p:cNvPr>
          <p:cNvGrpSpPr/>
          <p:nvPr/>
        </p:nvGrpSpPr>
        <p:grpSpPr>
          <a:xfrm>
            <a:off x="7151641" y="1327868"/>
            <a:ext cx="4624241" cy="3387255"/>
            <a:chOff x="1888508" y="1048364"/>
            <a:chExt cx="8596093" cy="4570764"/>
          </a:xfrm>
        </p:grpSpPr>
        <p:grpSp>
          <p:nvGrpSpPr>
            <p:cNvPr id="4" name="组合 6">
              <a:extLst>
                <a:ext uri="{FF2B5EF4-FFF2-40B4-BE49-F238E27FC236}">
                  <a16:creationId xmlns:a16="http://schemas.microsoft.com/office/drawing/2014/main" id="{A834FB8D-B850-403B-B422-23CCAC584522}"/>
                </a:ext>
              </a:extLst>
            </p:cNvPr>
            <p:cNvGrpSpPr/>
            <p:nvPr/>
          </p:nvGrpSpPr>
          <p:grpSpPr>
            <a:xfrm>
              <a:off x="1888508" y="1048364"/>
              <a:ext cx="8596093" cy="4570764"/>
              <a:chOff x="1888508" y="1048364"/>
              <a:chExt cx="8596093" cy="4570764"/>
            </a:xfrm>
          </p:grpSpPr>
          <p:grpSp>
            <p:nvGrpSpPr>
              <p:cNvPr id="6" name="组合 2">
                <a:extLst>
                  <a:ext uri="{FF2B5EF4-FFF2-40B4-BE49-F238E27FC236}">
                    <a16:creationId xmlns:a16="http://schemas.microsoft.com/office/drawing/2014/main" id="{60D8946A-393D-4091-A7BC-4556420C06A5}"/>
                  </a:ext>
                </a:extLst>
              </p:cNvPr>
              <p:cNvGrpSpPr/>
              <p:nvPr/>
            </p:nvGrpSpPr>
            <p:grpSpPr>
              <a:xfrm>
                <a:off x="1888508" y="1048364"/>
                <a:ext cx="8596093" cy="4570764"/>
                <a:chOff x="1828371" y="958094"/>
                <a:chExt cx="8819662" cy="4939923"/>
              </a:xfrm>
            </p:grpSpPr>
            <p:pic>
              <p:nvPicPr>
                <p:cNvPr id="8" name="Picture 2">
                  <a:extLst>
                    <a:ext uri="{FF2B5EF4-FFF2-40B4-BE49-F238E27FC236}">
                      <a16:creationId xmlns:a16="http://schemas.microsoft.com/office/drawing/2014/main" id="{A4D8CB4F-3B26-4EEB-AA89-FD66DF04B2CF}"/>
                    </a:ext>
                  </a:extLst>
                </p:cNvPr>
                <p:cNvPicPr>
                  <a:picLocks noChangeAspect="1"/>
                </p:cNvPicPr>
                <p:nvPr/>
              </p:nvPicPr>
              <p:blipFill>
                <a:blip r:embed="rId2"/>
                <a:stretch>
                  <a:fillRect/>
                </a:stretch>
              </p:blipFill>
              <p:spPr>
                <a:xfrm>
                  <a:off x="1828371" y="958094"/>
                  <a:ext cx="8214209" cy="4939923"/>
                </a:xfrm>
                <a:prstGeom prst="rect">
                  <a:avLst/>
                </a:prstGeom>
                <a:noFill/>
                <a:ln w="9525">
                  <a:noFill/>
                </a:ln>
              </p:spPr>
            </p:pic>
            <p:cxnSp>
              <p:nvCxnSpPr>
                <p:cNvPr id="9" name="直接箭头连接符 8">
                  <a:extLst>
                    <a:ext uri="{FF2B5EF4-FFF2-40B4-BE49-F238E27FC236}">
                      <a16:creationId xmlns:a16="http://schemas.microsoft.com/office/drawing/2014/main" id="{10DDADB9-7949-4C6A-8580-B04AEBF9CAF7}"/>
                    </a:ext>
                  </a:extLst>
                </p:cNvPr>
                <p:cNvCxnSpPr>
                  <a:cxnSpLocks/>
                </p:cNvCxnSpPr>
                <p:nvPr/>
              </p:nvCxnSpPr>
              <p:spPr>
                <a:xfrm>
                  <a:off x="9466536" y="4377061"/>
                  <a:ext cx="417657" cy="461562"/>
                </a:xfrm>
                <a:prstGeom prst="straightConnector1">
                  <a:avLst/>
                </a:prstGeom>
                <a:ln w="15875">
                  <a:solidFill>
                    <a:srgbClr val="F74521"/>
                  </a:solidFill>
                  <a:tailEnd type="arrow"/>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CBD4C29F-9549-409D-9F79-0B85EE26D09B}"/>
                    </a:ext>
                  </a:extLst>
                </p:cNvPr>
                <p:cNvCxnSpPr/>
                <p:nvPr/>
              </p:nvCxnSpPr>
              <p:spPr>
                <a:xfrm flipV="1">
                  <a:off x="9307586" y="4838623"/>
                  <a:ext cx="576605" cy="576524"/>
                </a:xfrm>
                <a:prstGeom prst="straightConnector1">
                  <a:avLst/>
                </a:prstGeom>
                <a:ln w="15875">
                  <a:solidFill>
                    <a:srgbClr val="F74521"/>
                  </a:solidFill>
                  <a:tailEnd type="arrow"/>
                </a:ln>
              </p:spPr>
              <p:style>
                <a:lnRef idx="1">
                  <a:schemeClr val="accent1"/>
                </a:lnRef>
                <a:fillRef idx="0">
                  <a:schemeClr val="accent1"/>
                </a:fillRef>
                <a:effectRef idx="0">
                  <a:schemeClr val="accent1"/>
                </a:effectRef>
                <a:fontRef idx="minor">
                  <a:schemeClr val="tx1"/>
                </a:fontRef>
              </p:style>
            </p:cxnSp>
            <p:sp>
              <p:nvSpPr>
                <p:cNvPr id="11" name="TextBox 15">
                  <a:extLst>
                    <a:ext uri="{FF2B5EF4-FFF2-40B4-BE49-F238E27FC236}">
                      <a16:creationId xmlns:a16="http://schemas.microsoft.com/office/drawing/2014/main" id="{76490CEA-9B72-49B5-9727-4C0E7423A846}"/>
                    </a:ext>
                  </a:extLst>
                </p:cNvPr>
                <p:cNvSpPr txBox="1"/>
                <p:nvPr/>
              </p:nvSpPr>
              <p:spPr>
                <a:xfrm>
                  <a:off x="9884194" y="4377061"/>
                  <a:ext cx="763839" cy="1482272"/>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0" b="0" i="0" u="none" strike="noStrike" kern="1200" cap="none" spc="0" normalizeH="0" baseline="0" noProof="0" dirty="0">
                      <a:ln>
                        <a:noFill/>
                      </a:ln>
                      <a:solidFill>
                        <a:schemeClr val="dk1"/>
                      </a:solidFill>
                      <a:effectLst/>
                      <a:uLnTx/>
                      <a:uFillTx/>
                      <a:latin typeface="+mn-lt"/>
                      <a:ea typeface="+mn-ea"/>
                      <a:cs typeface="+mn-cs"/>
                    </a:rPr>
                    <a:t>面积差</a:t>
                  </a:r>
                </a:p>
              </p:txBody>
            </p:sp>
          </p:grpSp>
          <p:cxnSp>
            <p:nvCxnSpPr>
              <p:cNvPr id="7" name="直接连接符 6">
                <a:extLst>
                  <a:ext uri="{FF2B5EF4-FFF2-40B4-BE49-F238E27FC236}">
                    <a16:creationId xmlns:a16="http://schemas.microsoft.com/office/drawing/2014/main" id="{858AD033-8C15-4800-BB4F-FEF4B5C4D217}"/>
                  </a:ext>
                </a:extLst>
              </p:cNvPr>
              <p:cNvCxnSpPr>
                <a:cxnSpLocks/>
              </p:cNvCxnSpPr>
              <p:nvPr/>
            </p:nvCxnSpPr>
            <p:spPr>
              <a:xfrm>
                <a:off x="8251620" y="5172343"/>
                <a:ext cx="926513" cy="0"/>
              </a:xfrm>
              <a:prstGeom prst="line">
                <a:avLst/>
              </a:prstGeom>
              <a:ln w="254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cxnSp>
          <p:nvCxnSpPr>
            <p:cNvPr id="5" name="直接连接符 4">
              <a:extLst>
                <a:ext uri="{FF2B5EF4-FFF2-40B4-BE49-F238E27FC236}">
                  <a16:creationId xmlns:a16="http://schemas.microsoft.com/office/drawing/2014/main" id="{DB4EACC2-AEF0-46FC-A2A1-F8601B18C727}"/>
                </a:ext>
              </a:extLst>
            </p:cNvPr>
            <p:cNvCxnSpPr>
              <a:cxnSpLocks/>
            </p:cNvCxnSpPr>
            <p:nvPr/>
          </p:nvCxnSpPr>
          <p:spPr>
            <a:xfrm>
              <a:off x="8119246" y="4172141"/>
              <a:ext cx="1213808" cy="19977"/>
            </a:xfrm>
            <a:prstGeom prst="line">
              <a:avLst/>
            </a:prstGeom>
            <a:ln w="25400" cap="flat" cmpd="sng" algn="ctr">
              <a:solidFill>
                <a:srgbClr val="FF0000"/>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grpSp>
      <p:sp>
        <p:nvSpPr>
          <p:cNvPr id="13" name="TextBox 1">
            <a:extLst>
              <a:ext uri="{FF2B5EF4-FFF2-40B4-BE49-F238E27FC236}">
                <a16:creationId xmlns:a16="http://schemas.microsoft.com/office/drawing/2014/main" id="{E43C132E-ED2C-4B92-97BC-0BD060C24516}"/>
              </a:ext>
            </a:extLst>
          </p:cNvPr>
          <p:cNvSpPr txBox="1"/>
          <p:nvPr/>
        </p:nvSpPr>
        <p:spPr>
          <a:xfrm>
            <a:off x="579105" y="4981227"/>
            <a:ext cx="11033790" cy="1477328"/>
          </a:xfrm>
          <a:prstGeom prst="rect">
            <a:avLst/>
          </a:prstGeom>
          <a:solidFill>
            <a:schemeClr val="accent1">
              <a:lumMod val="60000"/>
              <a:lumOff val="40000"/>
            </a:schemeClr>
          </a:solidFill>
          <a:ln>
            <a:noFill/>
          </a:ln>
        </p:spPr>
        <p:style>
          <a:lnRef idx="3">
            <a:schemeClr val="lt1"/>
          </a:lnRef>
          <a:fillRef idx="1">
            <a:schemeClr val="accent1"/>
          </a:fillRef>
          <a:effectRef idx="1">
            <a:schemeClr val="accent1"/>
          </a:effectRef>
          <a:fontRef idx="minor">
            <a:schemeClr val="lt1"/>
          </a:fontRef>
        </p:style>
        <p:txBody>
          <a:bodyPr wrap="none" anchor="t" anchorCtr="0">
            <a:spAutoFit/>
          </a:bodyPr>
          <a:lstStyle/>
          <a:p>
            <a:r>
              <a:rPr lang="zh-CN" altLang="en-US" dirty="0">
                <a:solidFill>
                  <a:schemeClr val="tx1"/>
                </a:solidFill>
                <a:latin typeface="微软雅黑" panose="020B0503020204020204" pitchFamily="34" charset="-122"/>
                <a:ea typeface="微软雅黑" panose="020B0503020204020204" pitchFamily="34" charset="-122"/>
              </a:rPr>
              <a:t>功能：</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静止锁止时，把高压油引入锥阀芯的弹簧腔。使密封更好；</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工作动作时，先导阀换向，切断高压油到弹簧腔，同时卸掉弹簧腔的液压油，锥阀芯在面积差作用下打开，</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实现动作。</a:t>
            </a:r>
            <a:endParaRPr lang="en-US" altLang="zh-CN" dirty="0">
              <a:solidFill>
                <a:schemeClr val="tx1"/>
              </a:solidFill>
              <a:latin typeface="微软雅黑" panose="020B0503020204020204" pitchFamily="34" charset="-122"/>
              <a:ea typeface="微软雅黑" panose="020B0503020204020204" pitchFamily="34" charset="-122"/>
            </a:endParaRPr>
          </a:p>
          <a:p>
            <a:r>
              <a:rPr lang="zh-CN" altLang="en-US" dirty="0">
                <a:solidFill>
                  <a:schemeClr val="tx1"/>
                </a:solidFill>
                <a:latin typeface="微软雅黑" panose="020B0503020204020204" pitchFamily="34" charset="-122"/>
                <a:ea typeface="微软雅黑" panose="020B0503020204020204" pitchFamily="34" charset="-122"/>
              </a:rPr>
              <a:t>一般用于斗杆内收及动臂下降方向；</a:t>
            </a:r>
          </a:p>
        </p:txBody>
      </p:sp>
      <p:sp>
        <p:nvSpPr>
          <p:cNvPr id="14" name="文本框 1">
            <a:extLst>
              <a:ext uri="{FF2B5EF4-FFF2-40B4-BE49-F238E27FC236}">
                <a16:creationId xmlns:a16="http://schemas.microsoft.com/office/drawing/2014/main" id="{C723664A-BFF1-42AE-84C4-57894DC90714}"/>
              </a:ext>
            </a:extLst>
          </p:cNvPr>
          <p:cNvSpPr txBox="1"/>
          <p:nvPr/>
        </p:nvSpPr>
        <p:spPr>
          <a:xfrm>
            <a:off x="335749" y="706600"/>
            <a:ext cx="1397000" cy="369332"/>
          </a:xfrm>
          <a:prstGeom prst="rect">
            <a:avLst/>
          </a:prstGeom>
          <a:noFill/>
          <a:ln w="9525">
            <a:noFill/>
          </a:ln>
        </p:spPr>
        <p:txBody>
          <a:bodyPr wrap="square" anchor="t" anchorCtr="0">
            <a:spAutoFit/>
          </a:bodyPr>
          <a:lstStyle/>
          <a:p>
            <a:r>
              <a:rPr lang="zh-CN" altLang="en-US" dirty="0">
                <a:latin typeface="Arial" panose="020B0604020202020204" pitchFamily="34" charset="0"/>
                <a:ea typeface="宋体" panose="02010600030101010101" pitchFamily="2" charset="-122"/>
              </a:rPr>
              <a:t>保持阀</a:t>
            </a:r>
          </a:p>
        </p:txBody>
      </p:sp>
      <p:grpSp>
        <p:nvGrpSpPr>
          <p:cNvPr id="15" name="组合 14">
            <a:extLst>
              <a:ext uri="{FF2B5EF4-FFF2-40B4-BE49-F238E27FC236}">
                <a16:creationId xmlns:a16="http://schemas.microsoft.com/office/drawing/2014/main" id="{7734BAA6-357A-4C3A-B364-3191DDC038A5}"/>
              </a:ext>
            </a:extLst>
          </p:cNvPr>
          <p:cNvGrpSpPr/>
          <p:nvPr/>
        </p:nvGrpSpPr>
        <p:grpSpPr>
          <a:xfrm>
            <a:off x="742123" y="1075932"/>
            <a:ext cx="3655579" cy="3309766"/>
            <a:chOff x="742123" y="1373535"/>
            <a:chExt cx="3655579" cy="3309766"/>
          </a:xfrm>
        </p:grpSpPr>
        <p:grpSp>
          <p:nvGrpSpPr>
            <p:cNvPr id="16" name="组合 15">
              <a:extLst>
                <a:ext uri="{FF2B5EF4-FFF2-40B4-BE49-F238E27FC236}">
                  <a16:creationId xmlns:a16="http://schemas.microsoft.com/office/drawing/2014/main" id="{CA470892-45AD-4E02-925D-1DA56EC4BC11}"/>
                </a:ext>
              </a:extLst>
            </p:cNvPr>
            <p:cNvGrpSpPr/>
            <p:nvPr/>
          </p:nvGrpSpPr>
          <p:grpSpPr>
            <a:xfrm>
              <a:off x="1326375" y="1373535"/>
              <a:ext cx="3071327" cy="3309766"/>
              <a:chOff x="924646" y="1430096"/>
              <a:chExt cx="3071327" cy="3309766"/>
            </a:xfrm>
          </p:grpSpPr>
          <p:pic>
            <p:nvPicPr>
              <p:cNvPr id="19" name="图片 18">
                <a:extLst>
                  <a:ext uri="{FF2B5EF4-FFF2-40B4-BE49-F238E27FC236}">
                    <a16:creationId xmlns:a16="http://schemas.microsoft.com/office/drawing/2014/main" id="{905FC914-E9A3-4637-BA87-6947AA649B34}"/>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8748" b="94511" l="8318" r="93346">
                            <a14:foregroundMark x1="60444" y1="8919" x2="60444" y2="8919"/>
                            <a14:foregroundMark x1="93900" y1="31046" x2="93900" y2="31046"/>
                            <a14:foregroundMark x1="84473" y1="87993" x2="84473" y2="87993"/>
                            <a14:foregroundMark x1="28835" y1="91252" x2="28835" y2="91252"/>
                            <a14:foregroundMark x1="8318" y1="69983" x2="8318" y2="69983"/>
                            <a14:foregroundMark x1="8872" y1="26758" x2="8872" y2="26758"/>
                            <a14:foregroundMark x1="23660" y1="94168" x2="23660" y2="94168"/>
                            <a14:foregroundMark x1="19593" y1="94340" x2="19593" y2="94340"/>
                            <a14:foregroundMark x1="30684" y1="94511" x2="30684" y2="94511"/>
                            <a14:foregroundMark x1="8503" y1="90909" x2="8503" y2="90909"/>
                          </a14:backgroundRemoval>
                        </a14:imgEffect>
                        <a14:imgEffect>
                          <a14:sharpenSoften amount="50000"/>
                        </a14:imgEffect>
                        <a14:imgEffect>
                          <a14:saturation sat="200000"/>
                        </a14:imgEffect>
                      </a14:imgLayer>
                    </a14:imgProps>
                  </a:ext>
                </a:extLst>
              </a:blip>
              <a:stretch>
                <a:fillRect/>
              </a:stretch>
            </p:blipFill>
            <p:spPr>
              <a:xfrm>
                <a:off x="924646" y="1430096"/>
                <a:ext cx="3071327" cy="3309766"/>
              </a:xfrm>
              <a:prstGeom prst="rect">
                <a:avLst/>
              </a:prstGeom>
            </p:spPr>
          </p:pic>
          <p:sp>
            <p:nvSpPr>
              <p:cNvPr id="20" name="文本框 19">
                <a:extLst>
                  <a:ext uri="{FF2B5EF4-FFF2-40B4-BE49-F238E27FC236}">
                    <a16:creationId xmlns:a16="http://schemas.microsoft.com/office/drawing/2014/main" id="{01292C7E-0F63-453F-AB08-104A95D9EC03}"/>
                  </a:ext>
                </a:extLst>
              </p:cNvPr>
              <p:cNvSpPr txBox="1"/>
              <p:nvPr/>
            </p:nvSpPr>
            <p:spPr>
              <a:xfrm>
                <a:off x="1973675" y="2284250"/>
                <a:ext cx="554072" cy="2462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rgbClr val="FFFF00"/>
                    </a:solidFill>
                    <a:latin typeface="微软雅黑" panose="020B0503020204020204" pitchFamily="34" charset="-122"/>
                    <a:ea typeface="微软雅黑" panose="020B0503020204020204" pitchFamily="34" charset="-122"/>
                  </a:rPr>
                  <a:t>HVa</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21" name="椭圆 20">
                <a:extLst>
                  <a:ext uri="{FF2B5EF4-FFF2-40B4-BE49-F238E27FC236}">
                    <a16:creationId xmlns:a16="http://schemas.microsoft.com/office/drawing/2014/main" id="{EB9E676F-BBD3-483B-86A1-0F8BC47B5EA4}"/>
                  </a:ext>
                </a:extLst>
              </p:cNvPr>
              <p:cNvSpPr/>
              <p:nvPr/>
            </p:nvSpPr>
            <p:spPr>
              <a:xfrm>
                <a:off x="1973675" y="2102176"/>
                <a:ext cx="392453" cy="518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2BF49449-298F-41EA-ACD0-17663E6EC2E4}"/>
                  </a:ext>
                </a:extLst>
              </p:cNvPr>
              <p:cNvSpPr txBox="1"/>
              <p:nvPr/>
            </p:nvSpPr>
            <p:spPr>
              <a:xfrm>
                <a:off x="1949438" y="3274282"/>
                <a:ext cx="554072" cy="246221"/>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000" dirty="0" err="1">
                    <a:solidFill>
                      <a:srgbClr val="FFFF00"/>
                    </a:solidFill>
                    <a:latin typeface="微软雅黑" panose="020B0503020204020204" pitchFamily="34" charset="-122"/>
                    <a:ea typeface="微软雅黑" panose="020B0503020204020204" pitchFamily="34" charset="-122"/>
                  </a:rPr>
                  <a:t>HVb</a:t>
                </a:r>
                <a:endParaRPr lang="zh-CN" altLang="en-US" sz="1000" dirty="0">
                  <a:solidFill>
                    <a:srgbClr val="FFFF00"/>
                  </a:solidFill>
                  <a:latin typeface="微软雅黑" panose="020B0503020204020204" pitchFamily="34" charset="-122"/>
                  <a:ea typeface="微软雅黑" panose="020B0503020204020204" pitchFamily="34" charset="-122"/>
                </a:endParaRPr>
              </a:p>
            </p:txBody>
          </p:sp>
          <p:sp>
            <p:nvSpPr>
              <p:cNvPr id="23" name="椭圆 22">
                <a:extLst>
                  <a:ext uri="{FF2B5EF4-FFF2-40B4-BE49-F238E27FC236}">
                    <a16:creationId xmlns:a16="http://schemas.microsoft.com/office/drawing/2014/main" id="{F526B76F-4EDC-4451-A04F-CF39F879C02F}"/>
                  </a:ext>
                </a:extLst>
              </p:cNvPr>
              <p:cNvSpPr/>
              <p:nvPr/>
            </p:nvSpPr>
            <p:spPr>
              <a:xfrm>
                <a:off x="1949438" y="3092208"/>
                <a:ext cx="392453" cy="51847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7" name="矩形 16">
              <a:extLst>
                <a:ext uri="{FF2B5EF4-FFF2-40B4-BE49-F238E27FC236}">
                  <a16:creationId xmlns:a16="http://schemas.microsoft.com/office/drawing/2014/main" id="{A1CE9AAE-191D-4CED-86AD-94F58283C1EA}"/>
                </a:ext>
              </a:extLst>
            </p:cNvPr>
            <p:cNvSpPr/>
            <p:nvPr/>
          </p:nvSpPr>
          <p:spPr>
            <a:xfrm>
              <a:off x="746204" y="2167349"/>
              <a:ext cx="146758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幼圆" panose="02010509060101010101" pitchFamily="49" charset="-122"/>
                  <a:ea typeface="幼圆" panose="02010509060101010101" pitchFamily="49" charset="-122"/>
                </a:rPr>
                <a:t>斗杆保持阀</a:t>
              </a:r>
            </a:p>
          </p:txBody>
        </p:sp>
        <p:sp>
          <p:nvSpPr>
            <p:cNvPr id="18" name="矩形 17">
              <a:extLst>
                <a:ext uri="{FF2B5EF4-FFF2-40B4-BE49-F238E27FC236}">
                  <a16:creationId xmlns:a16="http://schemas.microsoft.com/office/drawing/2014/main" id="{8B768E3C-92EA-4BA1-AA77-81561FF692FE}"/>
                </a:ext>
              </a:extLst>
            </p:cNvPr>
            <p:cNvSpPr/>
            <p:nvPr/>
          </p:nvSpPr>
          <p:spPr>
            <a:xfrm>
              <a:off x="742123" y="3196679"/>
              <a:ext cx="1467581" cy="275006"/>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b="1" dirty="0">
                  <a:solidFill>
                    <a:schemeClr val="tx1">
                      <a:lumMod val="65000"/>
                      <a:lumOff val="35000"/>
                    </a:schemeClr>
                  </a:solidFill>
                  <a:latin typeface="幼圆" panose="02010509060101010101" pitchFamily="49" charset="-122"/>
                  <a:ea typeface="幼圆" panose="02010509060101010101" pitchFamily="49" charset="-122"/>
                </a:rPr>
                <a:t>动臂保持阀</a:t>
              </a:r>
            </a:p>
          </p:txBody>
        </p:sp>
      </p:grpSp>
      <p:grpSp>
        <p:nvGrpSpPr>
          <p:cNvPr id="24" name="组合 23">
            <a:extLst>
              <a:ext uri="{FF2B5EF4-FFF2-40B4-BE49-F238E27FC236}">
                <a16:creationId xmlns:a16="http://schemas.microsoft.com/office/drawing/2014/main" id="{5D1FC065-F2DA-4D5F-A4A8-7455BD2EC622}"/>
              </a:ext>
            </a:extLst>
          </p:cNvPr>
          <p:cNvGrpSpPr/>
          <p:nvPr/>
        </p:nvGrpSpPr>
        <p:grpSpPr>
          <a:xfrm>
            <a:off x="4283663" y="2515496"/>
            <a:ext cx="2867978" cy="1763561"/>
            <a:chOff x="3786173" y="2585205"/>
            <a:chExt cx="2867978" cy="1763561"/>
          </a:xfrm>
        </p:grpSpPr>
        <p:pic>
          <p:nvPicPr>
            <p:cNvPr id="25" name="图片 24">
              <a:extLst>
                <a:ext uri="{FF2B5EF4-FFF2-40B4-BE49-F238E27FC236}">
                  <a16:creationId xmlns:a16="http://schemas.microsoft.com/office/drawing/2014/main" id="{479E9D49-5715-4850-8A5F-FFDCC85BFD5F}"/>
                </a:ext>
              </a:extLst>
            </p:cNvPr>
            <p:cNvPicPr>
              <a:picLocks noChangeAspect="1"/>
            </p:cNvPicPr>
            <p:nvPr/>
          </p:nvPicPr>
          <p:blipFill>
            <a:blip r:embed="rId5"/>
            <a:stretch>
              <a:fillRect/>
            </a:stretch>
          </p:blipFill>
          <p:spPr>
            <a:xfrm>
              <a:off x="4377367" y="2593445"/>
              <a:ext cx="1902449" cy="1317051"/>
            </a:xfrm>
            <a:prstGeom prst="rect">
              <a:avLst/>
            </a:prstGeom>
          </p:spPr>
          <p:style>
            <a:lnRef idx="1">
              <a:schemeClr val="accent5"/>
            </a:lnRef>
            <a:fillRef idx="3">
              <a:schemeClr val="accent5"/>
            </a:fillRef>
            <a:effectRef idx="2">
              <a:schemeClr val="accent5"/>
            </a:effectRef>
            <a:fontRef idx="minor">
              <a:schemeClr val="lt1"/>
            </a:fontRef>
          </p:style>
        </p:pic>
        <p:sp>
          <p:nvSpPr>
            <p:cNvPr id="26" name="文本框 25">
              <a:extLst>
                <a:ext uri="{FF2B5EF4-FFF2-40B4-BE49-F238E27FC236}">
                  <a16:creationId xmlns:a16="http://schemas.microsoft.com/office/drawing/2014/main" id="{C815CF9E-84EA-4211-9B35-42A5A59706C6}"/>
                </a:ext>
              </a:extLst>
            </p:cNvPr>
            <p:cNvSpPr txBox="1"/>
            <p:nvPr/>
          </p:nvSpPr>
          <p:spPr>
            <a:xfrm>
              <a:off x="3786173" y="3358739"/>
              <a:ext cx="646331" cy="369332"/>
            </a:xfrm>
            <a:prstGeom prst="rect">
              <a:avLst/>
            </a:prstGeom>
            <a:noFill/>
          </p:spPr>
          <p:txBody>
            <a:bodyPr wrap="none" rtlCol="0">
              <a:spAutoFit/>
            </a:bodyPr>
            <a:lstStyle/>
            <a:p>
              <a:r>
                <a:rPr lang="zh-CN" altLang="en-US" dirty="0"/>
                <a:t>阀芯</a:t>
              </a:r>
            </a:p>
          </p:txBody>
        </p:sp>
        <p:sp>
          <p:nvSpPr>
            <p:cNvPr id="27" name="文本框 26">
              <a:extLst>
                <a:ext uri="{FF2B5EF4-FFF2-40B4-BE49-F238E27FC236}">
                  <a16:creationId xmlns:a16="http://schemas.microsoft.com/office/drawing/2014/main" id="{9ADE44C2-82D3-4883-AF04-A15CF1E0A542}"/>
                </a:ext>
              </a:extLst>
            </p:cNvPr>
            <p:cNvSpPr txBox="1"/>
            <p:nvPr/>
          </p:nvSpPr>
          <p:spPr>
            <a:xfrm>
              <a:off x="4581262" y="3979434"/>
              <a:ext cx="646331" cy="369332"/>
            </a:xfrm>
            <a:prstGeom prst="rect">
              <a:avLst/>
            </a:prstGeom>
            <a:noFill/>
          </p:spPr>
          <p:txBody>
            <a:bodyPr wrap="none" rtlCol="0">
              <a:spAutoFit/>
            </a:bodyPr>
            <a:lstStyle/>
            <a:p>
              <a:r>
                <a:rPr lang="zh-CN" altLang="en-US" dirty="0"/>
                <a:t>油缸</a:t>
              </a:r>
            </a:p>
          </p:txBody>
        </p:sp>
        <p:sp>
          <p:nvSpPr>
            <p:cNvPr id="28" name="文本框 27">
              <a:extLst>
                <a:ext uri="{FF2B5EF4-FFF2-40B4-BE49-F238E27FC236}">
                  <a16:creationId xmlns:a16="http://schemas.microsoft.com/office/drawing/2014/main" id="{0782AA8B-0DC6-409E-A1C1-A72A80812BEE}"/>
                </a:ext>
              </a:extLst>
            </p:cNvPr>
            <p:cNvSpPr txBox="1"/>
            <p:nvPr/>
          </p:nvSpPr>
          <p:spPr>
            <a:xfrm>
              <a:off x="6283030" y="2585205"/>
              <a:ext cx="371121" cy="923330"/>
            </a:xfrm>
            <a:prstGeom prst="rect">
              <a:avLst/>
            </a:prstGeom>
            <a:noFill/>
          </p:spPr>
          <p:txBody>
            <a:bodyPr wrap="square" rtlCol="0">
              <a:spAutoFit/>
            </a:bodyPr>
            <a:lstStyle/>
            <a:p>
              <a:r>
                <a:rPr lang="zh-CN" altLang="en-US" dirty="0"/>
                <a:t>先导油</a:t>
              </a:r>
            </a:p>
          </p:txBody>
        </p:sp>
        <p:sp>
          <p:nvSpPr>
            <p:cNvPr id="29" name="文本框 28">
              <a:extLst>
                <a:ext uri="{FF2B5EF4-FFF2-40B4-BE49-F238E27FC236}">
                  <a16:creationId xmlns:a16="http://schemas.microsoft.com/office/drawing/2014/main" id="{D6A9FB0E-4772-48EF-989A-797935945E9A}"/>
                </a:ext>
              </a:extLst>
            </p:cNvPr>
            <p:cNvSpPr txBox="1"/>
            <p:nvPr/>
          </p:nvSpPr>
          <p:spPr>
            <a:xfrm>
              <a:off x="3807128" y="2958398"/>
              <a:ext cx="646331" cy="369332"/>
            </a:xfrm>
            <a:prstGeom prst="rect">
              <a:avLst/>
            </a:prstGeom>
            <a:noFill/>
          </p:spPr>
          <p:txBody>
            <a:bodyPr wrap="none" rtlCol="0">
              <a:spAutoFit/>
            </a:bodyPr>
            <a:lstStyle/>
            <a:p>
              <a:r>
                <a:rPr lang="zh-CN" altLang="en-US" dirty="0"/>
                <a:t>回油</a:t>
              </a:r>
            </a:p>
          </p:txBody>
        </p:sp>
      </p:grpSp>
    </p:spTree>
    <p:extLst>
      <p:ext uri="{BB962C8B-B14F-4D97-AF65-F5344CB8AC3E}">
        <p14:creationId xmlns:p14="http://schemas.microsoft.com/office/powerpoint/2010/main" val="350392331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F160261-EB57-46B5-9936-FE9509742056}"/>
              </a:ext>
            </a:extLst>
          </p:cNvPr>
          <p:cNvPicPr>
            <a:picLocks noChangeAspect="1"/>
          </p:cNvPicPr>
          <p:nvPr/>
        </p:nvPicPr>
        <p:blipFill rotWithShape="1">
          <a:blip r:embed="rId2"/>
          <a:srcRect l="6977" t="8835" r="50001" b="8938"/>
          <a:stretch/>
        </p:blipFill>
        <p:spPr>
          <a:xfrm>
            <a:off x="1358020" y="807376"/>
            <a:ext cx="9475959" cy="5659714"/>
          </a:xfrm>
          <a:prstGeom prst="rect">
            <a:avLst/>
          </a:prstGeom>
        </p:spPr>
      </p:pic>
      <p:cxnSp>
        <p:nvCxnSpPr>
          <p:cNvPr id="4" name="Straight Connector 33">
            <a:extLst>
              <a:ext uri="{FF2B5EF4-FFF2-40B4-BE49-F238E27FC236}">
                <a16:creationId xmlns:a16="http://schemas.microsoft.com/office/drawing/2014/main" id="{E06E206E-C010-4D9F-9C5D-3D0B704CD6E9}"/>
              </a:ext>
            </a:extLst>
          </p:cNvPr>
          <p:cNvCxnSpPr>
            <a:cxnSpLocks/>
          </p:cNvCxnSpPr>
          <p:nvPr/>
        </p:nvCxnSpPr>
        <p:spPr>
          <a:xfrm>
            <a:off x="1895807" y="1471734"/>
            <a:ext cx="2302482" cy="0"/>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5" name="文本框 4">
            <a:extLst>
              <a:ext uri="{FF2B5EF4-FFF2-40B4-BE49-F238E27FC236}">
                <a16:creationId xmlns:a16="http://schemas.microsoft.com/office/drawing/2014/main" id="{6CD9D143-F3C6-44EB-A8B9-4BCD8EB13005}"/>
              </a:ext>
            </a:extLst>
          </p:cNvPr>
          <p:cNvSpPr txBox="1"/>
          <p:nvPr/>
        </p:nvSpPr>
        <p:spPr>
          <a:xfrm>
            <a:off x="701132" y="1320218"/>
            <a:ext cx="1388140"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管滤发讯总成</a:t>
            </a:r>
          </a:p>
        </p:txBody>
      </p:sp>
      <p:cxnSp>
        <p:nvCxnSpPr>
          <p:cNvPr id="6" name="Straight Connector 33">
            <a:extLst>
              <a:ext uri="{FF2B5EF4-FFF2-40B4-BE49-F238E27FC236}">
                <a16:creationId xmlns:a16="http://schemas.microsoft.com/office/drawing/2014/main" id="{C8412324-A61B-4360-8F1E-E165FB17A709}"/>
              </a:ext>
            </a:extLst>
          </p:cNvPr>
          <p:cNvCxnSpPr>
            <a:cxnSpLocks/>
          </p:cNvCxnSpPr>
          <p:nvPr/>
        </p:nvCxnSpPr>
        <p:spPr>
          <a:xfrm>
            <a:off x="1895807" y="2533313"/>
            <a:ext cx="3487226" cy="0"/>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7" name="文本框 6">
            <a:extLst>
              <a:ext uri="{FF2B5EF4-FFF2-40B4-BE49-F238E27FC236}">
                <a16:creationId xmlns:a16="http://schemas.microsoft.com/office/drawing/2014/main" id="{978122A3-584F-4C42-9B57-2730FFF10B21}"/>
              </a:ext>
            </a:extLst>
          </p:cNvPr>
          <p:cNvSpPr txBox="1"/>
          <p:nvPr/>
        </p:nvSpPr>
        <p:spPr>
          <a:xfrm>
            <a:off x="701132" y="2381797"/>
            <a:ext cx="1388140"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双联电磁阀组</a:t>
            </a:r>
          </a:p>
        </p:txBody>
      </p:sp>
      <p:sp>
        <p:nvSpPr>
          <p:cNvPr id="8" name="文本框 7">
            <a:extLst>
              <a:ext uri="{FF2B5EF4-FFF2-40B4-BE49-F238E27FC236}">
                <a16:creationId xmlns:a16="http://schemas.microsoft.com/office/drawing/2014/main" id="{D84FFA9C-68FA-4FCA-9D45-97F7F8F91D9A}"/>
              </a:ext>
            </a:extLst>
          </p:cNvPr>
          <p:cNvSpPr txBox="1"/>
          <p:nvPr/>
        </p:nvSpPr>
        <p:spPr>
          <a:xfrm>
            <a:off x="701132" y="3443375"/>
            <a:ext cx="1388140"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右先导手柄</a:t>
            </a:r>
          </a:p>
        </p:txBody>
      </p:sp>
      <p:cxnSp>
        <p:nvCxnSpPr>
          <p:cNvPr id="9" name="Straight Connector 78">
            <a:extLst>
              <a:ext uri="{FF2B5EF4-FFF2-40B4-BE49-F238E27FC236}">
                <a16:creationId xmlns:a16="http://schemas.microsoft.com/office/drawing/2014/main" id="{0D4CABB3-CEAF-4E1F-A3D0-647A4DCE84BC}"/>
              </a:ext>
            </a:extLst>
          </p:cNvPr>
          <p:cNvCxnSpPr>
            <a:cxnSpLocks/>
            <a:stCxn id="10" idx="1"/>
          </p:cNvCxnSpPr>
          <p:nvPr/>
        </p:nvCxnSpPr>
        <p:spPr>
          <a:xfrm flipH="1">
            <a:off x="7116418" y="3057277"/>
            <a:ext cx="3074710" cy="0"/>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10" name="文本框 17">
            <a:extLst>
              <a:ext uri="{FF2B5EF4-FFF2-40B4-BE49-F238E27FC236}">
                <a16:creationId xmlns:a16="http://schemas.microsoft.com/office/drawing/2014/main" id="{8829444E-3BE9-420B-A4F1-B494F6065FAC}"/>
              </a:ext>
            </a:extLst>
          </p:cNvPr>
          <p:cNvSpPr txBox="1"/>
          <p:nvPr/>
        </p:nvSpPr>
        <p:spPr>
          <a:xfrm>
            <a:off x="10191128" y="2903388"/>
            <a:ext cx="1401445"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先导阀组</a:t>
            </a:r>
          </a:p>
        </p:txBody>
      </p:sp>
      <p:sp>
        <p:nvSpPr>
          <p:cNvPr id="11" name="文本框 17">
            <a:extLst>
              <a:ext uri="{FF2B5EF4-FFF2-40B4-BE49-F238E27FC236}">
                <a16:creationId xmlns:a16="http://schemas.microsoft.com/office/drawing/2014/main" id="{D9311714-704C-4FD4-A421-55951BC72F8A}"/>
              </a:ext>
            </a:extLst>
          </p:cNvPr>
          <p:cNvSpPr txBox="1"/>
          <p:nvPr/>
        </p:nvSpPr>
        <p:spPr>
          <a:xfrm>
            <a:off x="10191127" y="3846378"/>
            <a:ext cx="1401445"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左先导手柄</a:t>
            </a:r>
          </a:p>
        </p:txBody>
      </p:sp>
      <p:sp>
        <p:nvSpPr>
          <p:cNvPr id="13" name="文本框 17">
            <a:extLst>
              <a:ext uri="{FF2B5EF4-FFF2-40B4-BE49-F238E27FC236}">
                <a16:creationId xmlns:a16="http://schemas.microsoft.com/office/drawing/2014/main" id="{FB6A5C00-CA01-40DC-97E7-E4483AE6EBED}"/>
              </a:ext>
            </a:extLst>
          </p:cNvPr>
          <p:cNvSpPr txBox="1"/>
          <p:nvPr/>
        </p:nvSpPr>
        <p:spPr>
          <a:xfrm>
            <a:off x="10191128" y="4694061"/>
            <a:ext cx="1401445"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梭阀块</a:t>
            </a:r>
          </a:p>
        </p:txBody>
      </p:sp>
      <p:cxnSp>
        <p:nvCxnSpPr>
          <p:cNvPr id="14" name="Straight Connector 75">
            <a:extLst>
              <a:ext uri="{FF2B5EF4-FFF2-40B4-BE49-F238E27FC236}">
                <a16:creationId xmlns:a16="http://schemas.microsoft.com/office/drawing/2014/main" id="{A83204E7-F0DF-48DE-8E3F-D16E193CF9CC}"/>
              </a:ext>
            </a:extLst>
          </p:cNvPr>
          <p:cNvCxnSpPr>
            <a:cxnSpLocks/>
          </p:cNvCxnSpPr>
          <p:nvPr/>
        </p:nvCxnSpPr>
        <p:spPr>
          <a:xfrm>
            <a:off x="8165990" y="4847949"/>
            <a:ext cx="0" cy="415814"/>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15" name="Straight Connector 77">
            <a:extLst>
              <a:ext uri="{FF2B5EF4-FFF2-40B4-BE49-F238E27FC236}">
                <a16:creationId xmlns:a16="http://schemas.microsoft.com/office/drawing/2014/main" id="{2E7952A5-3FE7-4DF4-828A-58E80841F4BB}"/>
              </a:ext>
            </a:extLst>
          </p:cNvPr>
          <p:cNvCxnSpPr>
            <a:cxnSpLocks/>
          </p:cNvCxnSpPr>
          <p:nvPr/>
        </p:nvCxnSpPr>
        <p:spPr>
          <a:xfrm flipH="1">
            <a:off x="8165990" y="4848417"/>
            <a:ext cx="2025137" cy="0"/>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6" name="Straight Connector 33">
            <a:extLst>
              <a:ext uri="{FF2B5EF4-FFF2-40B4-BE49-F238E27FC236}">
                <a16:creationId xmlns:a16="http://schemas.microsoft.com/office/drawing/2014/main" id="{26678800-93C5-4864-8A09-8CE44A449CA2}"/>
              </a:ext>
            </a:extLst>
          </p:cNvPr>
          <p:cNvCxnSpPr>
            <a:cxnSpLocks/>
          </p:cNvCxnSpPr>
          <p:nvPr/>
        </p:nvCxnSpPr>
        <p:spPr>
          <a:xfrm>
            <a:off x="1895807" y="6148008"/>
            <a:ext cx="4783289" cy="0"/>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17" name="文本框 16">
            <a:extLst>
              <a:ext uri="{FF2B5EF4-FFF2-40B4-BE49-F238E27FC236}">
                <a16:creationId xmlns:a16="http://schemas.microsoft.com/office/drawing/2014/main" id="{694FF0FE-16FD-4A36-BF88-91AD19F0AFC0}"/>
              </a:ext>
            </a:extLst>
          </p:cNvPr>
          <p:cNvSpPr txBox="1"/>
          <p:nvPr/>
        </p:nvSpPr>
        <p:spPr>
          <a:xfrm>
            <a:off x="701132" y="5996492"/>
            <a:ext cx="1388140"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脚阀总成</a:t>
            </a:r>
          </a:p>
        </p:txBody>
      </p:sp>
      <p:cxnSp>
        <p:nvCxnSpPr>
          <p:cNvPr id="18" name="Straight Connector 78">
            <a:extLst>
              <a:ext uri="{FF2B5EF4-FFF2-40B4-BE49-F238E27FC236}">
                <a16:creationId xmlns:a16="http://schemas.microsoft.com/office/drawing/2014/main" id="{3EAA7357-C6BF-4167-AF1E-5685E8DAE239}"/>
              </a:ext>
            </a:extLst>
          </p:cNvPr>
          <p:cNvCxnSpPr>
            <a:cxnSpLocks/>
            <a:stCxn id="19" idx="1"/>
          </p:cNvCxnSpPr>
          <p:nvPr/>
        </p:nvCxnSpPr>
        <p:spPr>
          <a:xfrm flipH="1">
            <a:off x="6957391" y="5695635"/>
            <a:ext cx="3233736" cy="1"/>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19" name="文本框 17">
            <a:extLst>
              <a:ext uri="{FF2B5EF4-FFF2-40B4-BE49-F238E27FC236}">
                <a16:creationId xmlns:a16="http://schemas.microsoft.com/office/drawing/2014/main" id="{208A3367-63CF-4BAC-A8F5-574DD139E7B7}"/>
              </a:ext>
            </a:extLst>
          </p:cNvPr>
          <p:cNvSpPr txBox="1"/>
          <p:nvPr/>
        </p:nvSpPr>
        <p:spPr>
          <a:xfrm>
            <a:off x="10191127" y="5541746"/>
            <a:ext cx="1401445"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先导分流块</a:t>
            </a:r>
          </a:p>
        </p:txBody>
      </p:sp>
      <p:cxnSp>
        <p:nvCxnSpPr>
          <p:cNvPr id="20" name="Straight Connector 77">
            <a:extLst>
              <a:ext uri="{FF2B5EF4-FFF2-40B4-BE49-F238E27FC236}">
                <a16:creationId xmlns:a16="http://schemas.microsoft.com/office/drawing/2014/main" id="{73B54955-E333-4AB2-BA8A-3C5A09C2825F}"/>
              </a:ext>
            </a:extLst>
          </p:cNvPr>
          <p:cNvCxnSpPr>
            <a:cxnSpLocks/>
            <a:endCxn id="8" idx="3"/>
          </p:cNvCxnSpPr>
          <p:nvPr/>
        </p:nvCxnSpPr>
        <p:spPr>
          <a:xfrm flipH="1">
            <a:off x="2089272" y="3594892"/>
            <a:ext cx="4239966" cy="2372"/>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21" name="Straight Connector 75">
            <a:extLst>
              <a:ext uri="{FF2B5EF4-FFF2-40B4-BE49-F238E27FC236}">
                <a16:creationId xmlns:a16="http://schemas.microsoft.com/office/drawing/2014/main" id="{4105C60A-19BA-41EB-8FCC-8027B763B03B}"/>
              </a:ext>
            </a:extLst>
          </p:cNvPr>
          <p:cNvCxnSpPr>
            <a:cxnSpLocks/>
          </p:cNvCxnSpPr>
          <p:nvPr/>
        </p:nvCxnSpPr>
        <p:spPr>
          <a:xfrm>
            <a:off x="6329238" y="3583153"/>
            <a:ext cx="0" cy="925237"/>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22" name="Straight Connector 77">
            <a:extLst>
              <a:ext uri="{FF2B5EF4-FFF2-40B4-BE49-F238E27FC236}">
                <a16:creationId xmlns:a16="http://schemas.microsoft.com/office/drawing/2014/main" id="{B652D17D-E001-4375-9087-72EE75A2E03A}"/>
              </a:ext>
            </a:extLst>
          </p:cNvPr>
          <p:cNvCxnSpPr>
            <a:cxnSpLocks/>
            <a:stCxn id="11" idx="1"/>
          </p:cNvCxnSpPr>
          <p:nvPr/>
        </p:nvCxnSpPr>
        <p:spPr>
          <a:xfrm flipH="1">
            <a:off x="7711440" y="4000267"/>
            <a:ext cx="2479687" cy="0"/>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23" name="Straight Connector 75">
            <a:extLst>
              <a:ext uri="{FF2B5EF4-FFF2-40B4-BE49-F238E27FC236}">
                <a16:creationId xmlns:a16="http://schemas.microsoft.com/office/drawing/2014/main" id="{01EC07BD-4F3D-4228-9B4B-BE1A8DC739D2}"/>
              </a:ext>
            </a:extLst>
          </p:cNvPr>
          <p:cNvCxnSpPr>
            <a:cxnSpLocks/>
          </p:cNvCxnSpPr>
          <p:nvPr/>
        </p:nvCxnSpPr>
        <p:spPr>
          <a:xfrm>
            <a:off x="7711440" y="4000267"/>
            <a:ext cx="0" cy="914633"/>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5750250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latin typeface="微软雅黑" panose="020B0503020204020204" pitchFamily="34" charset="-122"/>
                <a:ea typeface="微软雅黑" panose="020B0503020204020204" pitchFamily="34" charset="-122"/>
              </a:rPr>
              <a:t>区域适用性说明</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aphicFrame>
        <p:nvGraphicFramePr>
          <p:cNvPr id="10" name="表格 9"/>
          <p:cNvGraphicFramePr>
            <a:graphicFrameLocks noGrp="1"/>
          </p:cNvGraphicFramePr>
          <p:nvPr/>
        </p:nvGraphicFramePr>
        <p:xfrm>
          <a:off x="693276" y="1577131"/>
          <a:ext cx="10805443" cy="1483360"/>
        </p:xfrm>
        <a:graphic>
          <a:graphicData uri="http://schemas.openxmlformats.org/drawingml/2006/table">
            <a:tbl>
              <a:tblPr firstRow="1" bandRow="1">
                <a:tableStyleId>{5940675A-B579-460E-94D1-54222C63F5DA}</a:tableStyleId>
              </a:tblPr>
              <a:tblGrid>
                <a:gridCol w="1229225">
                  <a:extLst>
                    <a:ext uri="{9D8B030D-6E8A-4147-A177-3AD203B41FA5}">
                      <a16:colId xmlns:a16="http://schemas.microsoft.com/office/drawing/2014/main" val="20000"/>
                    </a:ext>
                  </a:extLst>
                </a:gridCol>
                <a:gridCol w="2050409">
                  <a:extLst>
                    <a:ext uri="{9D8B030D-6E8A-4147-A177-3AD203B41FA5}">
                      <a16:colId xmlns:a16="http://schemas.microsoft.com/office/drawing/2014/main" val="20001"/>
                    </a:ext>
                  </a:extLst>
                </a:gridCol>
                <a:gridCol w="2873469">
                  <a:extLst>
                    <a:ext uri="{9D8B030D-6E8A-4147-A177-3AD203B41FA5}">
                      <a16:colId xmlns:a16="http://schemas.microsoft.com/office/drawing/2014/main" val="20002"/>
                    </a:ext>
                  </a:extLst>
                </a:gridCol>
                <a:gridCol w="2326170">
                  <a:extLst>
                    <a:ext uri="{9D8B030D-6E8A-4147-A177-3AD203B41FA5}">
                      <a16:colId xmlns:a16="http://schemas.microsoft.com/office/drawing/2014/main" val="20003"/>
                    </a:ext>
                  </a:extLst>
                </a:gridCol>
                <a:gridCol w="2326170">
                  <a:extLst>
                    <a:ext uri="{9D8B030D-6E8A-4147-A177-3AD203B41FA5}">
                      <a16:colId xmlns:a16="http://schemas.microsoft.com/office/drawing/2014/main" val="20004"/>
                    </a:ext>
                  </a:extLst>
                </a:gridCol>
              </a:tblGrid>
              <a:tr h="370840">
                <a:tc>
                  <a:txBody>
                    <a:bodyPr/>
                    <a:lstStyle/>
                    <a:p>
                      <a:pPr algn="ctr"/>
                      <a:r>
                        <a:rPr lang="zh-CN" altLang="en-US" sz="1600" b="1" dirty="0">
                          <a:solidFill>
                            <a:schemeClr val="bg1"/>
                          </a:solidFill>
                          <a:latin typeface="微软雅黑" panose="020B0503020204020204" pitchFamily="34" charset="-122"/>
                          <a:ea typeface="微软雅黑" panose="020B0503020204020204" pitchFamily="34" charset="-122"/>
                        </a:rPr>
                        <a:t>序号</a:t>
                      </a:r>
                    </a:p>
                  </a:txBody>
                  <a:tcPr anchor="c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latin typeface="微软雅黑" panose="020B0503020204020204" pitchFamily="34" charset="-122"/>
                          <a:ea typeface="微软雅黑" panose="020B0503020204020204" pitchFamily="34" charset="-122"/>
                        </a:rPr>
                        <a:t>文件版本</a:t>
                      </a:r>
                    </a:p>
                  </a:txBody>
                  <a:tcPr anchor="c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latin typeface="微软雅黑" panose="020B0503020204020204" pitchFamily="34" charset="-122"/>
                          <a:ea typeface="微软雅黑" panose="020B0503020204020204" pitchFamily="34" charset="-122"/>
                        </a:rPr>
                        <a:t>文件编码</a:t>
                      </a:r>
                    </a:p>
                  </a:txBody>
                  <a:tcPr anchor="c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latin typeface="微软雅黑" panose="020B0503020204020204" pitchFamily="34" charset="-122"/>
                          <a:ea typeface="微软雅黑" panose="020B0503020204020204" pitchFamily="34" charset="-122"/>
                        </a:rPr>
                        <a:t>更新人</a:t>
                      </a:r>
                    </a:p>
                  </a:txBody>
                  <a:tcPr anchor="ctr">
                    <a:solidFill>
                      <a:schemeClr val="accent5">
                        <a:lumMod val="75000"/>
                      </a:schemeClr>
                    </a:solidFill>
                  </a:tcPr>
                </a:tc>
                <a:tc>
                  <a:txBody>
                    <a:bodyPr/>
                    <a:lstStyle/>
                    <a:p>
                      <a:pPr marL="0" marR="0" indent="0" algn="ctr" defTabSz="914400" rtl="0" eaLnBrk="1" fontAlgn="auto" latinLnBrk="0" hangingPunct="1">
                        <a:lnSpc>
                          <a:spcPct val="100000"/>
                        </a:lnSpc>
                        <a:spcBef>
                          <a:spcPts val="0"/>
                        </a:spcBef>
                        <a:spcAft>
                          <a:spcPts val="0"/>
                        </a:spcAft>
                        <a:buClrTx/>
                        <a:buSzTx/>
                        <a:buFontTx/>
                        <a:buNone/>
                        <a:defRPr/>
                      </a:pPr>
                      <a:r>
                        <a:rPr lang="zh-CN" altLang="en-US" sz="1600" b="1" dirty="0">
                          <a:solidFill>
                            <a:schemeClr val="bg1"/>
                          </a:solidFill>
                          <a:latin typeface="微软雅黑" panose="020B0503020204020204" pitchFamily="34" charset="-122"/>
                          <a:ea typeface="微软雅黑" panose="020B0503020204020204" pitchFamily="34" charset="-122"/>
                        </a:rPr>
                        <a:t>更新时间</a:t>
                      </a:r>
                    </a:p>
                  </a:txBody>
                  <a:tcPr anchor="ctr">
                    <a:solidFill>
                      <a:schemeClr val="accent5">
                        <a:lumMod val="75000"/>
                      </a:schemeClr>
                    </a:solidFill>
                  </a:tcPr>
                </a:tc>
                <a:extLst>
                  <a:ext uri="{0D108BD9-81ED-4DB2-BD59-A6C34878D82A}">
                    <a16:rowId xmlns:a16="http://schemas.microsoft.com/office/drawing/2014/main" val="10000"/>
                  </a:ext>
                </a:extLst>
              </a:tr>
              <a:tr h="370840">
                <a:tc>
                  <a:txBody>
                    <a:bodyPr/>
                    <a:lstStyle/>
                    <a:p>
                      <a:pPr algn="ctr"/>
                      <a:r>
                        <a:rPr lang="en-US" altLang="zh-CN" sz="1400" dirty="0">
                          <a:latin typeface="微软雅黑" panose="020B0503020204020204" pitchFamily="34" charset="-122"/>
                          <a:ea typeface="微软雅黑" panose="020B0503020204020204" pitchFamily="34" charset="-122"/>
                        </a:rPr>
                        <a:t>1</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第一版</a:t>
                      </a: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待定</a:t>
                      </a:r>
                    </a:p>
                  </a:txBody>
                  <a:tcPr anchor="ctr"/>
                </a:tc>
                <a:tc>
                  <a:txBody>
                    <a:bodyPr/>
                    <a:lstStyle/>
                    <a:p>
                      <a:pPr algn="ctr"/>
                      <a:r>
                        <a:rPr lang="zh-CN" altLang="en-US" sz="1400" dirty="0">
                          <a:latin typeface="微软雅黑" panose="020B0503020204020204" pitchFamily="34" charset="-122"/>
                          <a:ea typeface="微软雅黑" panose="020B0503020204020204" pitchFamily="34" charset="-122"/>
                        </a:rPr>
                        <a:t>李金澎</a:t>
                      </a:r>
                    </a:p>
                  </a:txBody>
                  <a:tcPr anchor="ctr"/>
                </a:tc>
                <a:tc>
                  <a:txBody>
                    <a:bodyPr/>
                    <a:lstStyle/>
                    <a:p>
                      <a:pPr algn="ctr"/>
                      <a:r>
                        <a:rPr lang="en-US" altLang="zh-CN" sz="1400" dirty="0">
                          <a:latin typeface="微软雅黑" panose="020B0503020204020204" pitchFamily="34" charset="-122"/>
                          <a:ea typeface="微软雅黑" panose="020B0503020204020204" pitchFamily="34" charset="-122"/>
                        </a:rPr>
                        <a:t>2024.2.6</a:t>
                      </a:r>
                      <a:endParaRPr lang="zh-CN" altLang="en-US" sz="14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1"/>
                  </a:ext>
                </a:extLst>
              </a:tr>
              <a:tr h="370840">
                <a:tc>
                  <a:txBody>
                    <a:bodyPr/>
                    <a:lstStyle/>
                    <a:p>
                      <a:pPr algn="ctr"/>
                      <a:r>
                        <a:rPr lang="en-US" altLang="zh-CN" sz="1400" dirty="0">
                          <a:latin typeface="微软雅黑" panose="020B0503020204020204" pitchFamily="34" charset="-122"/>
                          <a:ea typeface="微软雅黑" panose="020B0503020204020204" pitchFamily="34" charset="-122"/>
                        </a:rPr>
                        <a:t>2</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2"/>
                  </a:ext>
                </a:extLst>
              </a:tr>
              <a:tr h="370840">
                <a:tc>
                  <a:txBody>
                    <a:bodyPr/>
                    <a:lstStyle/>
                    <a:p>
                      <a:pPr algn="ctr"/>
                      <a:r>
                        <a:rPr lang="en-US" altLang="zh-CN" sz="1400" dirty="0">
                          <a:latin typeface="微软雅黑" panose="020B0503020204020204" pitchFamily="34" charset="-122"/>
                          <a:ea typeface="微软雅黑" panose="020B0503020204020204" pitchFamily="34" charset="-122"/>
                        </a:rPr>
                        <a:t>3</a:t>
                      </a: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tc>
                  <a:txBody>
                    <a:bodyPr/>
                    <a:lstStyle/>
                    <a:p>
                      <a:pPr algn="ctr"/>
                      <a:endParaRPr lang="zh-CN" altLang="en-US" sz="1400" dirty="0">
                        <a:latin typeface="微软雅黑" panose="020B0503020204020204" pitchFamily="34" charset="-122"/>
                        <a:ea typeface="微软雅黑" panose="020B0503020204020204" pitchFamily="34" charset="-122"/>
                      </a:endParaRPr>
                    </a:p>
                  </a:txBody>
                  <a:tcPr anchor="ctr"/>
                </a:tc>
                <a:extLst>
                  <a:ext uri="{0D108BD9-81ED-4DB2-BD59-A6C34878D82A}">
                    <a16:rowId xmlns:a16="http://schemas.microsoft.com/office/drawing/2014/main" val="10003"/>
                  </a:ext>
                </a:extLst>
              </a:tr>
            </a:tbl>
          </a:graphicData>
        </a:graphic>
      </p:graphicFrame>
      <p:sp>
        <p:nvSpPr>
          <p:cNvPr id="11" name="矩形 10"/>
          <p:cNvSpPr/>
          <p:nvPr/>
        </p:nvSpPr>
        <p:spPr>
          <a:xfrm>
            <a:off x="693275" y="993053"/>
            <a:ext cx="7370069" cy="369332"/>
          </a:xfrm>
          <a:prstGeom prst="rect">
            <a:avLst/>
          </a:prstGeom>
        </p:spPr>
        <p:txBody>
          <a:bodyPr wrap="square">
            <a:spAutoFit/>
          </a:bodyPr>
          <a:lstStyle/>
          <a:p>
            <a:r>
              <a:rPr lang="en-US" altLang="zh-CN" b="1" dirty="0">
                <a:latin typeface="微软雅黑" panose="020B0503020204020204" pitchFamily="34" charset="-122"/>
                <a:ea typeface="微软雅黑" panose="020B0503020204020204" pitchFamily="34" charset="-122"/>
              </a:rPr>
              <a:t>1</a:t>
            </a:r>
            <a:r>
              <a:rPr lang="zh-CN" altLang="en-US" b="1" dirty="0">
                <a:latin typeface="微软雅黑" panose="020B0503020204020204" pitchFamily="34" charset="-122"/>
                <a:ea typeface="微软雅黑" panose="020B0503020204020204" pitchFamily="34" charset="-122"/>
              </a:rPr>
              <a:t>、</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产品基本结构功能与原理介绍</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版本记录</a:t>
            </a:r>
            <a:endParaRPr lang="zh-CN" altLang="en-US" dirty="0"/>
          </a:p>
        </p:txBody>
      </p:sp>
      <p:graphicFrame>
        <p:nvGraphicFramePr>
          <p:cNvPr id="2" name="表格 1"/>
          <p:cNvGraphicFramePr/>
          <p:nvPr>
            <p:custDataLst>
              <p:tags r:id="rId1"/>
            </p:custDataLst>
            <p:extLst>
              <p:ext uri="{D42A27DB-BD31-4B8C-83A1-F6EECF244321}">
                <p14:modId xmlns:p14="http://schemas.microsoft.com/office/powerpoint/2010/main" val="3463296610"/>
              </p:ext>
            </p:extLst>
          </p:nvPr>
        </p:nvGraphicFramePr>
        <p:xfrm>
          <a:off x="693420" y="4323079"/>
          <a:ext cx="8553450" cy="1130070"/>
        </p:xfrm>
        <a:graphic>
          <a:graphicData uri="http://schemas.openxmlformats.org/drawingml/2006/table">
            <a:tbl>
              <a:tblPr firstRow="1" bandRow="1">
                <a:tableStyleId>{5C22544A-7EE6-4342-B048-85BDC9FD1C3A}</a:tableStyleId>
              </a:tblPr>
              <a:tblGrid>
                <a:gridCol w="2108200">
                  <a:extLst>
                    <a:ext uri="{9D8B030D-6E8A-4147-A177-3AD203B41FA5}">
                      <a16:colId xmlns:a16="http://schemas.microsoft.com/office/drawing/2014/main" val="20000"/>
                    </a:ext>
                  </a:extLst>
                </a:gridCol>
                <a:gridCol w="3594100">
                  <a:extLst>
                    <a:ext uri="{9D8B030D-6E8A-4147-A177-3AD203B41FA5}">
                      <a16:colId xmlns:a16="http://schemas.microsoft.com/office/drawing/2014/main" val="20001"/>
                    </a:ext>
                  </a:extLst>
                </a:gridCol>
                <a:gridCol w="2851150">
                  <a:extLst>
                    <a:ext uri="{9D8B030D-6E8A-4147-A177-3AD203B41FA5}">
                      <a16:colId xmlns:a16="http://schemas.microsoft.com/office/drawing/2014/main" val="20002"/>
                    </a:ext>
                  </a:extLst>
                </a:gridCol>
              </a:tblGrid>
              <a:tr h="376690">
                <a:tc>
                  <a:txBody>
                    <a:bodyPr/>
                    <a:lstStyle/>
                    <a:p>
                      <a:pPr algn="ctr">
                        <a:buNone/>
                      </a:pPr>
                      <a:r>
                        <a:rPr lang="zh-CN" altLang="en-US" sz="1600">
                          <a:latin typeface="微软雅黑" panose="020B0503020204020204" pitchFamily="34" charset="-122"/>
                          <a:ea typeface="微软雅黑" panose="020B0503020204020204" pitchFamily="34" charset="-122"/>
                        </a:rPr>
                        <a:t>销售型号</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2F5597"/>
                    </a:solidFill>
                  </a:tcPr>
                </a:tc>
                <a:tc>
                  <a:txBody>
                    <a:bodyPr/>
                    <a:lstStyle/>
                    <a:p>
                      <a:pPr algn="ctr">
                        <a:buNone/>
                      </a:pPr>
                      <a:r>
                        <a:rPr lang="zh-CN" altLang="en-US" sz="1600">
                          <a:latin typeface="微软雅黑" panose="020B0503020204020204" pitchFamily="34" charset="-122"/>
                          <a:ea typeface="微软雅黑" panose="020B0503020204020204" pitchFamily="34" charset="-122"/>
                        </a:rPr>
                        <a:t>整机物料编码</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2F5597"/>
                    </a:solidFill>
                  </a:tcPr>
                </a:tc>
                <a:tc>
                  <a:txBody>
                    <a:bodyPr/>
                    <a:lstStyle/>
                    <a:p>
                      <a:pPr algn="ctr">
                        <a:buNone/>
                      </a:pPr>
                      <a:r>
                        <a:rPr lang="zh-CN" altLang="en-US" sz="1600">
                          <a:latin typeface="微软雅黑" panose="020B0503020204020204" pitchFamily="34" charset="-122"/>
                          <a:ea typeface="微软雅黑" panose="020B0503020204020204" pitchFamily="34" charset="-122"/>
                        </a:rPr>
                        <a:t>备注</a:t>
                      </a: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solidFill>
                      <a:srgbClr val="2F5597"/>
                    </a:solidFill>
                  </a:tcPr>
                </a:tc>
                <a:extLst>
                  <a:ext uri="{0D108BD9-81ED-4DB2-BD59-A6C34878D82A}">
                    <a16:rowId xmlns:a16="http://schemas.microsoft.com/office/drawing/2014/main" val="10000"/>
                  </a:ext>
                </a:extLst>
              </a:tr>
              <a:tr h="376690">
                <a:tc>
                  <a:txBody>
                    <a:bodyPr/>
                    <a:lstStyle/>
                    <a:p>
                      <a:pPr algn="ctr">
                        <a:buNone/>
                      </a:pPr>
                      <a:endParaRPr lang="zh-CN" altLang="en-US" sz="1400" dirty="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endParaRPr lang="zh-CN" altLang="en-US" sz="1400" dirty="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tc>
                  <a:txBody>
                    <a:bodyPr/>
                    <a:lstStyle/>
                    <a:p>
                      <a:pPr algn="ctr">
                        <a:buNone/>
                      </a:pPr>
                      <a:endParaRPr lang="zh-CN" altLang="en-US" sz="140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mpd="sng">
                      <a:solidFill>
                        <a:schemeClr val="tx1"/>
                      </a:solidFill>
                      <a:prstDash val="solid"/>
                    </a:lnB>
                    <a:noFill/>
                  </a:tcPr>
                </a:tc>
                <a:extLst>
                  <a:ext uri="{0D108BD9-81ED-4DB2-BD59-A6C34878D82A}">
                    <a16:rowId xmlns:a16="http://schemas.microsoft.com/office/drawing/2014/main" val="10001"/>
                  </a:ext>
                </a:extLst>
              </a:tr>
              <a:tr h="376690">
                <a:tc>
                  <a:txBody>
                    <a:bodyPr/>
                    <a:lstStyle/>
                    <a:p>
                      <a:pPr algn="ctr">
                        <a:buNone/>
                      </a:pPr>
                      <a:endParaRPr lang="zh-CN" altLang="en-US" sz="1400" dirty="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None/>
                      </a:pPr>
                      <a:endParaRPr lang="zh-CN" altLang="en-US" sz="1400" dirty="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tc>
                  <a:txBody>
                    <a:bodyPr/>
                    <a:lstStyle/>
                    <a:p>
                      <a:pPr algn="ctr">
                        <a:buNone/>
                      </a:pPr>
                      <a:endParaRPr lang="zh-CN" altLang="en-US" sz="1400" dirty="0">
                        <a:latin typeface="微软雅黑" panose="020B0503020204020204" pitchFamily="34" charset="-122"/>
                        <a:ea typeface="微软雅黑" panose="020B0503020204020204" pitchFamily="34" charset="-122"/>
                      </a:endParaRPr>
                    </a:p>
                  </a:txBody>
                  <a:tcPr>
                    <a:lnL w="12700" cmpd="sng">
                      <a:solidFill>
                        <a:schemeClr val="tx1"/>
                      </a:solidFill>
                      <a:prstDash val="solid"/>
                    </a:lnL>
                    <a:lnR w="12700" cmpd="sng">
                      <a:solidFill>
                        <a:schemeClr val="tx1"/>
                      </a:solidFill>
                      <a:prstDash val="solid"/>
                    </a:lnR>
                    <a:lnT w="12700" cmpd="sng">
                      <a:solidFill>
                        <a:schemeClr val="tx1"/>
                      </a:solidFill>
                      <a:prstDash val="soli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0002"/>
                  </a:ext>
                </a:extLst>
              </a:tr>
            </a:tbl>
          </a:graphicData>
        </a:graphic>
      </p:graphicFrame>
      <p:sp>
        <p:nvSpPr>
          <p:cNvPr id="3" name="文本框 2"/>
          <p:cNvSpPr txBox="1"/>
          <p:nvPr/>
        </p:nvSpPr>
        <p:spPr>
          <a:xfrm>
            <a:off x="858520" y="3850640"/>
            <a:ext cx="2122805" cy="337185"/>
          </a:xfrm>
          <a:prstGeom prst="rect">
            <a:avLst/>
          </a:prstGeom>
          <a:noFill/>
        </p:spPr>
        <p:txBody>
          <a:bodyPr wrap="square" rtlCol="0">
            <a:spAutoFit/>
          </a:bodyPr>
          <a:lstStyle/>
          <a:p>
            <a:r>
              <a:rPr lang="zh-CN" altLang="zh-CN" sz="1600">
                <a:latin typeface="微软雅黑" panose="020B0503020204020204" pitchFamily="34" charset="-122"/>
                <a:ea typeface="微软雅黑" panose="020B0503020204020204" pitchFamily="34" charset="-122"/>
              </a:rPr>
              <a:t>本文件适用机型</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7E0472C-7972-46E8-A4BA-7945B90CE334}"/>
              </a:ext>
            </a:extLst>
          </p:cNvPr>
          <p:cNvPicPr>
            <a:picLocks noChangeAspect="1"/>
          </p:cNvPicPr>
          <p:nvPr/>
        </p:nvPicPr>
        <p:blipFill rotWithShape="1">
          <a:blip r:embed="rId2"/>
          <a:srcRect l="73370" t="21846" r="9413" b="6729"/>
          <a:stretch/>
        </p:blipFill>
        <p:spPr>
          <a:xfrm>
            <a:off x="381074" y="3095033"/>
            <a:ext cx="2789098" cy="3615728"/>
          </a:xfrm>
          <a:prstGeom prst="rect">
            <a:avLst/>
          </a:prstGeom>
        </p:spPr>
      </p:pic>
      <p:pic>
        <p:nvPicPr>
          <p:cNvPr id="4" name="图片 3">
            <a:extLst>
              <a:ext uri="{FF2B5EF4-FFF2-40B4-BE49-F238E27FC236}">
                <a16:creationId xmlns:a16="http://schemas.microsoft.com/office/drawing/2014/main" id="{CD265EAA-D9B6-4834-98A5-5D8B69D45421}"/>
              </a:ext>
            </a:extLst>
          </p:cNvPr>
          <p:cNvPicPr>
            <a:picLocks noChangeAspect="1"/>
          </p:cNvPicPr>
          <p:nvPr/>
        </p:nvPicPr>
        <p:blipFill rotWithShape="1">
          <a:blip r:embed="rId3"/>
          <a:srcRect l="61826" t="12952" b="8422"/>
          <a:stretch/>
        </p:blipFill>
        <p:spPr>
          <a:xfrm>
            <a:off x="6351435" y="1482725"/>
            <a:ext cx="5617528" cy="3615727"/>
          </a:xfrm>
          <a:prstGeom prst="rect">
            <a:avLst/>
          </a:prstGeom>
        </p:spPr>
      </p:pic>
      <p:sp>
        <p:nvSpPr>
          <p:cNvPr id="5" name="文本框 3">
            <a:extLst>
              <a:ext uri="{FF2B5EF4-FFF2-40B4-BE49-F238E27FC236}">
                <a16:creationId xmlns:a16="http://schemas.microsoft.com/office/drawing/2014/main" id="{92CAFB49-58A3-464A-B5B0-CC3B56FF6218}"/>
              </a:ext>
            </a:extLst>
          </p:cNvPr>
          <p:cNvSpPr txBox="1"/>
          <p:nvPr/>
        </p:nvSpPr>
        <p:spPr>
          <a:xfrm>
            <a:off x="401737" y="836394"/>
            <a:ext cx="6180039"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Hydraulic system</a:t>
            </a:r>
            <a:endParaRPr lang="de-DE"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Pilot hydraulic system: filter manifold</a:t>
            </a:r>
          </a:p>
        </p:txBody>
      </p:sp>
      <p:sp>
        <p:nvSpPr>
          <p:cNvPr id="6" name="文本框 10">
            <a:extLst>
              <a:ext uri="{FF2B5EF4-FFF2-40B4-BE49-F238E27FC236}">
                <a16:creationId xmlns:a16="http://schemas.microsoft.com/office/drawing/2014/main" id="{5728CBDD-CF77-42CC-8ED3-453B2F327539}"/>
              </a:ext>
            </a:extLst>
          </p:cNvPr>
          <p:cNvSpPr txBox="1"/>
          <p:nvPr/>
        </p:nvSpPr>
        <p:spPr>
          <a:xfrm>
            <a:off x="587375" y="1482725"/>
            <a:ext cx="5508625" cy="1554272"/>
          </a:xfrm>
          <a:prstGeom prst="rect">
            <a:avLst/>
          </a:prstGeom>
          <a:solidFill>
            <a:schemeClr val="accent5">
              <a:lumMod val="20000"/>
              <a:lumOff val="80000"/>
            </a:schemeClr>
          </a:solidFill>
        </p:spPr>
        <p:txBody>
          <a:bodyPr wrap="square" rtlCol="0">
            <a:spAutoFit/>
          </a:bodyPr>
          <a:lstStyle/>
          <a:p>
            <a:pPr>
              <a:spcAft>
                <a:spcPts val="600"/>
              </a:spcAft>
            </a:pPr>
            <a:r>
              <a:rPr lang="de-DE" altLang="zh-CN" sz="1600" b="1" dirty="0">
                <a:solidFill>
                  <a:srgbClr val="00479D"/>
                </a:solidFill>
                <a:latin typeface="Microsoft YaHei" panose="020B0503020204020204" pitchFamily="34" charset="-122"/>
                <a:ea typeface="Microsoft YaHei" panose="020B0503020204020204" pitchFamily="34" charset="-122"/>
              </a:rPr>
              <a:t>Filter manifold</a:t>
            </a:r>
            <a:r>
              <a:rPr lang="zh-CN" altLang="en-US" sz="1600" b="1" dirty="0">
                <a:solidFill>
                  <a:srgbClr val="00479D"/>
                </a:solidFill>
                <a:latin typeface="Microsoft YaHei" panose="020B0503020204020204" pitchFamily="34" charset="-122"/>
                <a:ea typeface="Microsoft YaHei" panose="020B0503020204020204" pitchFamily="34" charset="-122"/>
              </a:rPr>
              <a:t>：</a:t>
            </a:r>
            <a:endParaRPr lang="en-US" altLang="zh-CN" sz="1600" b="1" dirty="0">
              <a:solidFill>
                <a:srgbClr val="00479D"/>
              </a:solidFill>
              <a:latin typeface="Microsoft YaHei" panose="020B0503020204020204" pitchFamily="34" charset="-122"/>
              <a:ea typeface="Microsoft YaHei" panose="020B0503020204020204" pitchFamily="34" charset="-122"/>
            </a:endParaRPr>
          </a:p>
          <a:p>
            <a:pPr marL="285750" indent="-285750">
              <a:spcAft>
                <a:spcPts val="600"/>
              </a:spcAft>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Subcomponent 1 – </a:t>
            </a:r>
            <a:r>
              <a:rPr lang="zh-CN" altLang="en-US" sz="1600" b="1" dirty="0">
                <a:latin typeface="Microsoft YaHei" panose="020B0503020204020204" pitchFamily="34" charset="-122"/>
                <a:ea typeface="Microsoft YaHei" panose="020B0503020204020204" pitchFamily="34" charset="-122"/>
              </a:rPr>
              <a:t>旁通阀</a:t>
            </a:r>
            <a:r>
              <a:rPr lang="de-DE"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确保滤芯堵塞时压力油正常通过</a:t>
            </a:r>
            <a:r>
              <a:rPr lang="en-US" altLang="zh-CN" sz="1600" dirty="0">
                <a:latin typeface="Microsoft YaHei" panose="020B0503020204020204" pitchFamily="34" charset="-122"/>
                <a:ea typeface="Microsoft YaHei" panose="020B0503020204020204" pitchFamily="34" charset="-122"/>
              </a:rPr>
              <a:t>.</a:t>
            </a:r>
          </a:p>
          <a:p>
            <a:pPr marL="285750" indent="-285750">
              <a:spcAft>
                <a:spcPts val="600"/>
              </a:spcAft>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Subcomponent 2 - </a:t>
            </a:r>
            <a:r>
              <a:rPr lang="en-US" altLang="zh-CN" sz="1600" b="1" dirty="0">
                <a:latin typeface="Microsoft YaHei" panose="020B0503020204020204" pitchFamily="34" charset="-122"/>
                <a:ea typeface="Microsoft YaHei" panose="020B0503020204020204" pitchFamily="34" charset="-122"/>
              </a:rPr>
              <a:t>Filter, </a:t>
            </a:r>
            <a:r>
              <a:rPr lang="en-US" altLang="zh-CN" sz="1600" dirty="0">
                <a:latin typeface="Microsoft YaHei" panose="020B0503020204020204" pitchFamily="34" charset="-122"/>
                <a:ea typeface="Microsoft YaHei" panose="020B0503020204020204" pitchFamily="34" charset="-122"/>
              </a:rPr>
              <a:t>ensure the pilot oil clean.</a:t>
            </a:r>
          </a:p>
          <a:p>
            <a:pPr marL="285750" indent="-285750">
              <a:spcAft>
                <a:spcPts val="600"/>
              </a:spcAft>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Subcomponent 3 – </a:t>
            </a:r>
            <a:r>
              <a:rPr lang="zh-CN" altLang="en-US" sz="1600" b="1" dirty="0">
                <a:latin typeface="Microsoft YaHei" panose="020B0503020204020204" pitchFamily="34" charset="-122"/>
                <a:ea typeface="Microsoft YaHei" panose="020B0503020204020204" pitchFamily="34" charset="-122"/>
              </a:rPr>
              <a:t>发讯器</a:t>
            </a:r>
            <a:r>
              <a:rPr lang="en-US" altLang="zh-CN" sz="1600" dirty="0">
                <a:latin typeface="Microsoft YaHei" panose="020B0503020204020204" pitchFamily="34" charset="-122"/>
                <a:ea typeface="Microsoft YaHei" panose="020B0503020204020204" pitchFamily="34" charset="-122"/>
              </a:rPr>
              <a:t>, </a:t>
            </a:r>
            <a:r>
              <a:rPr lang="zh-CN" altLang="en-US" sz="1600" dirty="0">
                <a:latin typeface="Microsoft YaHei" panose="020B0503020204020204" pitchFamily="34" charset="-122"/>
                <a:ea typeface="Microsoft YaHei" panose="020B0503020204020204" pitchFamily="34" charset="-122"/>
              </a:rPr>
              <a:t>阀芯更换预警发讯装置</a:t>
            </a:r>
            <a:r>
              <a:rPr lang="en-US" altLang="zh-CN" sz="1600" dirty="0">
                <a:latin typeface="Microsoft YaHei" panose="020B0503020204020204" pitchFamily="34" charset="-122"/>
                <a:ea typeface="Microsoft YaHei" panose="020B0503020204020204" pitchFamily="34" charset="-122"/>
              </a:rPr>
              <a:t>.</a:t>
            </a:r>
          </a:p>
        </p:txBody>
      </p:sp>
      <p:sp>
        <p:nvSpPr>
          <p:cNvPr id="7" name="Textfeld 1">
            <a:extLst>
              <a:ext uri="{FF2B5EF4-FFF2-40B4-BE49-F238E27FC236}">
                <a16:creationId xmlns:a16="http://schemas.microsoft.com/office/drawing/2014/main" id="{E6703DD7-FD7C-4CCD-9B53-E55EE50B279C}"/>
              </a:ext>
            </a:extLst>
          </p:cNvPr>
          <p:cNvSpPr txBox="1"/>
          <p:nvPr/>
        </p:nvSpPr>
        <p:spPr>
          <a:xfrm>
            <a:off x="7188332" y="5431813"/>
            <a:ext cx="3189766" cy="830997"/>
          </a:xfrm>
          <a:prstGeom prst="rect">
            <a:avLst/>
          </a:prstGeom>
          <a:solidFill>
            <a:srgbClr val="FFC000"/>
          </a:solidFill>
        </p:spPr>
        <p:txBody>
          <a:bodyPr wrap="square" rtlCol="0">
            <a:spAutoFit/>
          </a:bodyPr>
          <a:lstStyle/>
          <a:p>
            <a:r>
              <a:rPr lang="zh-CN" altLang="en-US" sz="1600" dirty="0">
                <a:latin typeface="Microsoft YaHei" panose="020B0503020204020204" pitchFamily="34" charset="-122"/>
                <a:ea typeface="Microsoft YaHei" panose="020B0503020204020204" pitchFamily="34" charset="-122"/>
              </a:rPr>
              <a:t>过滤精度：</a:t>
            </a:r>
            <a:r>
              <a:rPr lang="en-US" altLang="zh-CN" sz="1600" dirty="0">
                <a:latin typeface="Microsoft YaHei" panose="020B0503020204020204" pitchFamily="34" charset="-122"/>
                <a:ea typeface="Microsoft YaHei" panose="020B0503020204020204" pitchFamily="34" charset="-122"/>
              </a:rPr>
              <a:t>10μm</a:t>
            </a:r>
          </a:p>
          <a:p>
            <a:r>
              <a:rPr lang="zh-CN" altLang="en-US" sz="1600" dirty="0">
                <a:latin typeface="Microsoft YaHei" panose="020B0503020204020204" pitchFamily="34" charset="-122"/>
                <a:ea typeface="Microsoft YaHei" panose="020B0503020204020204" pitchFamily="34" charset="-122"/>
              </a:rPr>
              <a:t>发讯压力：</a:t>
            </a:r>
            <a:r>
              <a:rPr lang="en-US" altLang="zh-CN" sz="1600" dirty="0">
                <a:latin typeface="Microsoft YaHei" panose="020B0503020204020204" pitchFamily="34" charset="-122"/>
                <a:ea typeface="Microsoft YaHei" panose="020B0503020204020204" pitchFamily="34" charset="-122"/>
              </a:rPr>
              <a:t>0.5±0.1MPa</a:t>
            </a:r>
          </a:p>
          <a:p>
            <a:r>
              <a:rPr lang="zh-CN" altLang="en-US" sz="1600" dirty="0">
                <a:latin typeface="Microsoft YaHei" panose="020B0503020204020204" pitchFamily="34" charset="-122"/>
                <a:ea typeface="Microsoft YaHei" panose="020B0503020204020204" pitchFamily="34" charset="-122"/>
              </a:rPr>
              <a:t>旁通开启压力：</a:t>
            </a:r>
            <a:r>
              <a:rPr lang="en-US" altLang="zh-CN" sz="1600" dirty="0">
                <a:latin typeface="Microsoft YaHei" panose="020B0503020204020204" pitchFamily="34" charset="-122"/>
                <a:ea typeface="Microsoft YaHei" panose="020B0503020204020204" pitchFamily="34" charset="-122"/>
              </a:rPr>
              <a:t>0.6(0~+0.1)MPa</a:t>
            </a:r>
          </a:p>
        </p:txBody>
      </p:sp>
      <p:pic>
        <p:nvPicPr>
          <p:cNvPr id="8" name="图片 7">
            <a:extLst>
              <a:ext uri="{FF2B5EF4-FFF2-40B4-BE49-F238E27FC236}">
                <a16:creationId xmlns:a16="http://schemas.microsoft.com/office/drawing/2014/main" id="{6FFF5688-B117-42E0-8D30-63378F44D199}"/>
              </a:ext>
            </a:extLst>
          </p:cNvPr>
          <p:cNvPicPr>
            <a:picLocks noChangeAspect="1"/>
          </p:cNvPicPr>
          <p:nvPr/>
        </p:nvPicPr>
        <p:blipFill rotWithShape="1">
          <a:blip r:embed="rId4"/>
          <a:srcRect l="66955" t="28568" r="19816" b="42045"/>
          <a:stretch/>
        </p:blipFill>
        <p:spPr>
          <a:xfrm>
            <a:off x="3207922" y="4170695"/>
            <a:ext cx="2888078" cy="2004940"/>
          </a:xfrm>
          <a:prstGeom prst="rect">
            <a:avLst/>
          </a:prstGeom>
        </p:spPr>
      </p:pic>
      <p:sp>
        <p:nvSpPr>
          <p:cNvPr id="9" name="文本框 8">
            <a:extLst>
              <a:ext uri="{FF2B5EF4-FFF2-40B4-BE49-F238E27FC236}">
                <a16:creationId xmlns:a16="http://schemas.microsoft.com/office/drawing/2014/main" id="{C9B0B8D5-692C-4321-B11A-93AC6C74AD93}"/>
              </a:ext>
            </a:extLst>
          </p:cNvPr>
          <p:cNvSpPr txBox="1"/>
          <p:nvPr/>
        </p:nvSpPr>
        <p:spPr>
          <a:xfrm>
            <a:off x="3494250" y="5232244"/>
            <a:ext cx="604434" cy="369332"/>
          </a:xfrm>
          <a:prstGeom prst="rect">
            <a:avLst/>
          </a:prstGeom>
          <a:noFill/>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1</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C15CEED3-040A-404B-8860-83C381B6CE8D}"/>
              </a:ext>
            </a:extLst>
          </p:cNvPr>
          <p:cNvSpPr txBox="1"/>
          <p:nvPr/>
        </p:nvSpPr>
        <p:spPr>
          <a:xfrm>
            <a:off x="4106304" y="5270934"/>
            <a:ext cx="604434" cy="369332"/>
          </a:xfrm>
          <a:prstGeom prst="rect">
            <a:avLst/>
          </a:prstGeom>
          <a:noFill/>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2</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533E5244-37ED-48A5-86E8-863FD39DA1C0}"/>
              </a:ext>
            </a:extLst>
          </p:cNvPr>
          <p:cNvSpPr txBox="1"/>
          <p:nvPr/>
        </p:nvSpPr>
        <p:spPr>
          <a:xfrm>
            <a:off x="5191016" y="5186077"/>
            <a:ext cx="604434" cy="369332"/>
          </a:xfrm>
          <a:prstGeom prst="rect">
            <a:avLst/>
          </a:prstGeom>
          <a:noFill/>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3</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grpSp>
        <p:nvGrpSpPr>
          <p:cNvPr id="13" name="Group 3">
            <a:extLst>
              <a:ext uri="{FF2B5EF4-FFF2-40B4-BE49-F238E27FC236}">
                <a16:creationId xmlns:a16="http://schemas.microsoft.com/office/drawing/2014/main" id="{F6627959-2BAF-422A-9D4A-C88B70F87606}"/>
              </a:ext>
            </a:extLst>
          </p:cNvPr>
          <p:cNvGrpSpPr/>
          <p:nvPr/>
        </p:nvGrpSpPr>
        <p:grpSpPr>
          <a:xfrm>
            <a:off x="381074" y="3426596"/>
            <a:ext cx="2491301" cy="739340"/>
            <a:chOff x="6757220" y="1638002"/>
            <a:chExt cx="2491301" cy="739340"/>
          </a:xfrm>
        </p:grpSpPr>
        <p:sp>
          <p:nvSpPr>
            <p:cNvPr id="14" name="文本框 13">
              <a:extLst>
                <a:ext uri="{FF2B5EF4-FFF2-40B4-BE49-F238E27FC236}">
                  <a16:creationId xmlns:a16="http://schemas.microsoft.com/office/drawing/2014/main" id="{4649E5E4-6888-4C5E-A912-DD3C2DBF1D6B}"/>
                </a:ext>
              </a:extLst>
            </p:cNvPr>
            <p:cNvSpPr txBox="1"/>
            <p:nvPr/>
          </p:nvSpPr>
          <p:spPr>
            <a:xfrm>
              <a:off x="8644087" y="2008010"/>
              <a:ext cx="604434" cy="369332"/>
            </a:xfrm>
            <a:prstGeom prst="rect">
              <a:avLst/>
            </a:prstGeom>
            <a:noFill/>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P2</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15" name="文本框 14">
              <a:extLst>
                <a:ext uri="{FF2B5EF4-FFF2-40B4-BE49-F238E27FC236}">
                  <a16:creationId xmlns:a16="http://schemas.microsoft.com/office/drawing/2014/main" id="{89329830-4E14-4070-BD21-18D1304DEB84}"/>
                </a:ext>
              </a:extLst>
            </p:cNvPr>
            <p:cNvSpPr txBox="1"/>
            <p:nvPr/>
          </p:nvSpPr>
          <p:spPr>
            <a:xfrm>
              <a:off x="6757220" y="1638002"/>
              <a:ext cx="604434" cy="369332"/>
            </a:xfrm>
            <a:prstGeom prst="rect">
              <a:avLst/>
            </a:prstGeom>
            <a:noFill/>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P1</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grpSp>
    </p:spTree>
    <p:extLst>
      <p:ext uri="{BB962C8B-B14F-4D97-AF65-F5344CB8AC3E}">
        <p14:creationId xmlns:p14="http://schemas.microsoft.com/office/powerpoint/2010/main" val="8757896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2E82CDEF-5F60-4381-B037-0848C7ED37C6}"/>
              </a:ext>
            </a:extLst>
          </p:cNvPr>
          <p:cNvPicPr>
            <a:picLocks noChangeAspect="1"/>
          </p:cNvPicPr>
          <p:nvPr/>
        </p:nvPicPr>
        <p:blipFill>
          <a:blip r:embed="rId2"/>
          <a:stretch>
            <a:fillRect/>
          </a:stretch>
        </p:blipFill>
        <p:spPr>
          <a:xfrm>
            <a:off x="7513657" y="3812213"/>
            <a:ext cx="3627434" cy="1975275"/>
          </a:xfrm>
          <a:prstGeom prst="rect">
            <a:avLst/>
          </a:prstGeom>
        </p:spPr>
      </p:pic>
      <p:pic>
        <p:nvPicPr>
          <p:cNvPr id="4" name="图片 3">
            <a:extLst>
              <a:ext uri="{FF2B5EF4-FFF2-40B4-BE49-F238E27FC236}">
                <a16:creationId xmlns:a16="http://schemas.microsoft.com/office/drawing/2014/main" id="{C0A73F4C-29A4-4674-B2D2-EA706035275B}"/>
              </a:ext>
            </a:extLst>
          </p:cNvPr>
          <p:cNvPicPr>
            <a:picLocks noChangeAspect="1"/>
          </p:cNvPicPr>
          <p:nvPr/>
        </p:nvPicPr>
        <p:blipFill rotWithShape="1">
          <a:blip r:embed="rId3"/>
          <a:srcRect l="7044" t="13026" r="57477" b="22719"/>
          <a:stretch/>
        </p:blipFill>
        <p:spPr>
          <a:xfrm>
            <a:off x="7006250" y="1032728"/>
            <a:ext cx="4642249" cy="2627387"/>
          </a:xfrm>
          <a:prstGeom prst="rect">
            <a:avLst/>
          </a:prstGeom>
          <a:ln>
            <a:solidFill>
              <a:srgbClr val="0070C0"/>
            </a:solidFill>
          </a:ln>
        </p:spPr>
      </p:pic>
      <p:sp>
        <p:nvSpPr>
          <p:cNvPr id="5" name="文本框 4">
            <a:extLst>
              <a:ext uri="{FF2B5EF4-FFF2-40B4-BE49-F238E27FC236}">
                <a16:creationId xmlns:a16="http://schemas.microsoft.com/office/drawing/2014/main" id="{D6CAEC95-DF85-4E02-8999-9BA8033C0BBC}"/>
              </a:ext>
            </a:extLst>
          </p:cNvPr>
          <p:cNvSpPr txBox="1"/>
          <p:nvPr/>
        </p:nvSpPr>
        <p:spPr>
          <a:xfrm>
            <a:off x="8972180" y="2190959"/>
            <a:ext cx="790413" cy="369332"/>
          </a:xfrm>
          <a:prstGeom prst="rect">
            <a:avLst/>
          </a:prstGeom>
          <a:noFill/>
        </p:spPr>
        <p:txBody>
          <a:bodyPr wrap="square" rtlCol="0">
            <a:spAutoFit/>
          </a:bodyPr>
          <a:lstStyle/>
          <a:p>
            <a:r>
              <a:rPr lang="en-US" altLang="zh-CN" dirty="0">
                <a:solidFill>
                  <a:srgbClr val="FF0000"/>
                </a:solidFill>
              </a:rPr>
              <a:t>ACC</a:t>
            </a:r>
            <a:endParaRPr lang="zh-CN" altLang="en-US" dirty="0">
              <a:solidFill>
                <a:srgbClr val="FF0000"/>
              </a:solidFill>
            </a:endParaRPr>
          </a:p>
        </p:txBody>
      </p:sp>
      <p:sp>
        <p:nvSpPr>
          <p:cNvPr id="6" name="文本框 3">
            <a:extLst>
              <a:ext uri="{FF2B5EF4-FFF2-40B4-BE49-F238E27FC236}">
                <a16:creationId xmlns:a16="http://schemas.microsoft.com/office/drawing/2014/main" id="{9F36A5C6-2F23-4F18-B3B2-1549E2512C6E}"/>
              </a:ext>
            </a:extLst>
          </p:cNvPr>
          <p:cNvSpPr txBox="1"/>
          <p:nvPr/>
        </p:nvSpPr>
        <p:spPr>
          <a:xfrm>
            <a:off x="2073645" y="170751"/>
            <a:ext cx="6180039"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Hydraulic system</a:t>
            </a:r>
            <a:endParaRPr lang="de-DE"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Pilot hydraulic system:</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先导阀组</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文本框 10">
            <a:extLst>
              <a:ext uri="{FF2B5EF4-FFF2-40B4-BE49-F238E27FC236}">
                <a16:creationId xmlns:a16="http://schemas.microsoft.com/office/drawing/2014/main" id="{7F41AD42-6241-4B23-A640-443577EE48A1}"/>
              </a:ext>
            </a:extLst>
          </p:cNvPr>
          <p:cNvSpPr txBox="1"/>
          <p:nvPr/>
        </p:nvSpPr>
        <p:spPr>
          <a:xfrm>
            <a:off x="649281" y="868832"/>
            <a:ext cx="5508625" cy="2139047"/>
          </a:xfrm>
          <a:prstGeom prst="rect">
            <a:avLst/>
          </a:prstGeom>
          <a:solidFill>
            <a:schemeClr val="accent5">
              <a:lumMod val="20000"/>
              <a:lumOff val="80000"/>
            </a:schemeClr>
          </a:solidFill>
        </p:spPr>
        <p:txBody>
          <a:bodyPr wrap="square" rtlCol="0">
            <a:spAutoFit/>
          </a:bodyPr>
          <a:lstStyle/>
          <a:p>
            <a:pPr>
              <a:spcAft>
                <a:spcPts val="600"/>
              </a:spcAft>
            </a:pPr>
            <a:r>
              <a:rPr lang="zh-CN" altLang="en-US" sz="1200" b="1" dirty="0">
                <a:solidFill>
                  <a:srgbClr val="00479D"/>
                </a:solidFill>
                <a:latin typeface="Microsoft YaHei" panose="020B0503020204020204" pitchFamily="34" charset="-122"/>
                <a:ea typeface="Microsoft YaHei" panose="020B0503020204020204" pitchFamily="34" charset="-122"/>
              </a:rPr>
              <a:t>先导阀组：</a:t>
            </a:r>
            <a:endParaRPr lang="en-US" altLang="zh-CN" sz="1200" b="1" dirty="0">
              <a:solidFill>
                <a:srgbClr val="00479D"/>
              </a:solidFill>
              <a:latin typeface="Microsoft YaHei" panose="020B0503020204020204" pitchFamily="34" charset="-122"/>
              <a:ea typeface="Microsoft YaHei" panose="020B0503020204020204" pitchFamily="34" charset="-122"/>
            </a:endParaRPr>
          </a:p>
          <a:p>
            <a:pPr marL="285750" indent="-285750">
              <a:spcAft>
                <a:spcPts val="600"/>
              </a:spcAft>
              <a:buFont typeface="Arial" panose="020B0604020202020204" pitchFamily="34" charset="0"/>
              <a:buChar char="•"/>
            </a:pPr>
            <a:r>
              <a:rPr lang="en-US" altLang="zh-CN" sz="1200" dirty="0">
                <a:latin typeface="Microsoft YaHei" panose="020B0503020204020204" pitchFamily="34" charset="-122"/>
                <a:ea typeface="Microsoft YaHei" panose="020B0503020204020204" pitchFamily="34" charset="-122"/>
              </a:rPr>
              <a:t>The solenoid 1 controls the pressure on and off of the pilot hydraulic of the whole machine</a:t>
            </a:r>
          </a:p>
          <a:p>
            <a:pPr marL="285750" indent="-285750">
              <a:spcAft>
                <a:spcPts val="600"/>
              </a:spcAft>
              <a:buFont typeface="Arial" panose="020B0604020202020204" pitchFamily="34" charset="0"/>
              <a:buChar char="•"/>
            </a:pPr>
            <a:r>
              <a:rPr lang="en-US" altLang="zh-CN" sz="1200" dirty="0">
                <a:latin typeface="Microsoft YaHei" panose="020B0503020204020204" pitchFamily="34" charset="-122"/>
                <a:ea typeface="Microsoft YaHei" panose="020B0503020204020204" pitchFamily="34" charset="-122"/>
              </a:rPr>
              <a:t>The solenoid 2 controls the pressure of the main relief valve</a:t>
            </a:r>
          </a:p>
          <a:p>
            <a:pPr marL="285750" indent="-285750">
              <a:spcAft>
                <a:spcPts val="600"/>
              </a:spcAft>
              <a:buFont typeface="Arial" panose="020B0604020202020204" pitchFamily="34" charset="0"/>
              <a:buChar char="•"/>
            </a:pPr>
            <a:r>
              <a:rPr lang="en-US" altLang="zh-CN" sz="1200" dirty="0">
                <a:latin typeface="Microsoft YaHei" panose="020B0503020204020204" pitchFamily="34" charset="-122"/>
                <a:ea typeface="Microsoft YaHei" panose="020B0503020204020204" pitchFamily="34" charset="-122"/>
              </a:rPr>
              <a:t>The solenoid 3 controls the high and low speed of the vehicle</a:t>
            </a:r>
          </a:p>
          <a:p>
            <a:pPr marL="285750" indent="-285750">
              <a:spcAft>
                <a:spcPts val="600"/>
              </a:spcAft>
              <a:buFont typeface="Arial" panose="020B0604020202020204" pitchFamily="34" charset="0"/>
              <a:buChar char="•"/>
            </a:pPr>
            <a:r>
              <a:rPr lang="en-US" altLang="zh-CN" sz="1200" dirty="0">
                <a:latin typeface="Microsoft YaHei" panose="020B0503020204020204" pitchFamily="34" charset="-122"/>
                <a:ea typeface="Microsoft YaHei" panose="020B0503020204020204" pitchFamily="34" charset="-122"/>
              </a:rPr>
              <a:t>Maintain the stability of the pilot circuit pressure</a:t>
            </a:r>
          </a:p>
          <a:p>
            <a:pPr marL="285750" indent="-285750">
              <a:spcAft>
                <a:spcPts val="600"/>
              </a:spcAft>
              <a:buFont typeface="Arial" panose="020B0604020202020204" pitchFamily="34" charset="0"/>
              <a:buChar char="•"/>
            </a:pPr>
            <a:r>
              <a:rPr lang="en-US" altLang="zh-CN" sz="1200" dirty="0">
                <a:latin typeface="Microsoft YaHei" panose="020B0503020204020204" pitchFamily="34" charset="-122"/>
                <a:ea typeface="Microsoft YaHei" panose="020B0503020204020204" pitchFamily="34" charset="-122"/>
              </a:rPr>
              <a:t>When the engine is turned off, the pressure of the accumulator could open the spool, and the hydraulic cylinders can be put down to ensure the safety</a:t>
            </a:r>
          </a:p>
        </p:txBody>
      </p:sp>
      <p:sp>
        <p:nvSpPr>
          <p:cNvPr id="8" name="文本框 7">
            <a:extLst>
              <a:ext uri="{FF2B5EF4-FFF2-40B4-BE49-F238E27FC236}">
                <a16:creationId xmlns:a16="http://schemas.microsoft.com/office/drawing/2014/main" id="{6D23E4D0-B4BA-4B58-85D7-3EB6E1824AA7}"/>
              </a:ext>
            </a:extLst>
          </p:cNvPr>
          <p:cNvSpPr txBox="1"/>
          <p:nvPr/>
        </p:nvSpPr>
        <p:spPr>
          <a:xfrm>
            <a:off x="6841889" y="3266029"/>
            <a:ext cx="1411795"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Accumulator</a:t>
            </a:r>
          </a:p>
        </p:txBody>
      </p:sp>
      <p:sp>
        <p:nvSpPr>
          <p:cNvPr id="9" name="文本框 17">
            <a:extLst>
              <a:ext uri="{FF2B5EF4-FFF2-40B4-BE49-F238E27FC236}">
                <a16:creationId xmlns:a16="http://schemas.microsoft.com/office/drawing/2014/main" id="{3876B001-2BFB-4075-851C-9D58446FAD05}"/>
              </a:ext>
            </a:extLst>
          </p:cNvPr>
          <p:cNvSpPr txBox="1"/>
          <p:nvPr/>
        </p:nvSpPr>
        <p:spPr>
          <a:xfrm>
            <a:off x="10074404" y="3515171"/>
            <a:ext cx="1491778"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T</a:t>
            </a:r>
            <a:r>
              <a:rPr lang="en-US" altLang="zh-CN" sz="1400" dirty="0" err="1">
                <a:latin typeface="Microsoft YaHei" panose="020B0503020204020204" pitchFamily="34" charset="-122"/>
                <a:ea typeface="Microsoft YaHei" panose="020B0503020204020204" pitchFamily="34" charset="-122"/>
              </a:rPr>
              <a:t>riple</a:t>
            </a:r>
            <a:r>
              <a:rPr lang="de-DE" altLang="zh-CN" sz="1400" dirty="0">
                <a:latin typeface="Microsoft YaHei" panose="020B0503020204020204" pitchFamily="34" charset="-122"/>
                <a:ea typeface="Microsoft YaHei" panose="020B0503020204020204" pitchFamily="34" charset="-122"/>
              </a:rPr>
              <a:t> solenoid</a:t>
            </a:r>
          </a:p>
        </p:txBody>
      </p:sp>
      <p:sp>
        <p:nvSpPr>
          <p:cNvPr id="10" name="文本框 17">
            <a:extLst>
              <a:ext uri="{FF2B5EF4-FFF2-40B4-BE49-F238E27FC236}">
                <a16:creationId xmlns:a16="http://schemas.microsoft.com/office/drawing/2014/main" id="{6B6C4F02-B835-4918-BD47-CDD886D2594D}"/>
              </a:ext>
            </a:extLst>
          </p:cNvPr>
          <p:cNvSpPr txBox="1"/>
          <p:nvPr/>
        </p:nvSpPr>
        <p:spPr>
          <a:xfrm>
            <a:off x="8403230" y="5773444"/>
            <a:ext cx="1411795"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Check valve</a:t>
            </a:r>
          </a:p>
        </p:txBody>
      </p:sp>
      <p:sp>
        <p:nvSpPr>
          <p:cNvPr id="11" name="文本框 4">
            <a:extLst>
              <a:ext uri="{FF2B5EF4-FFF2-40B4-BE49-F238E27FC236}">
                <a16:creationId xmlns:a16="http://schemas.microsoft.com/office/drawing/2014/main" id="{109D737D-49F2-4BEF-BC8E-04B0EA819D6E}"/>
              </a:ext>
            </a:extLst>
          </p:cNvPr>
          <p:cNvSpPr txBox="1"/>
          <p:nvPr/>
        </p:nvSpPr>
        <p:spPr>
          <a:xfrm>
            <a:off x="7535863" y="6129436"/>
            <a:ext cx="3513621" cy="307777"/>
          </a:xfrm>
          <a:prstGeom prst="rect">
            <a:avLst/>
          </a:prstGeom>
          <a:solidFill>
            <a:srgbClr val="FCC800"/>
          </a:solidFill>
          <a:ln>
            <a:noFill/>
          </a:ln>
        </p:spPr>
        <p:style>
          <a:lnRef idx="2">
            <a:schemeClr val="accent6">
              <a:shade val="50000"/>
            </a:schemeClr>
          </a:lnRef>
          <a:fillRef idx="1">
            <a:schemeClr val="accent6"/>
          </a:fillRef>
          <a:effectRef idx="0">
            <a:schemeClr val="accent6"/>
          </a:effectRef>
          <a:fontRef idx="minor">
            <a:schemeClr val="lt1"/>
          </a:fontRef>
        </p:style>
        <p:txBody>
          <a:bodyPr wrap="square" rtlCol="0">
            <a:spAutoFit/>
          </a:bodyPr>
          <a:lstStyle/>
          <a:p>
            <a:r>
              <a:rPr lang="en-US" altLang="zh-CN" sz="1400" b="1" dirty="0">
                <a:solidFill>
                  <a:schemeClr val="tx1"/>
                </a:solidFill>
                <a:latin typeface="Microsoft YaHei" panose="020B0503020204020204" pitchFamily="34" charset="-122"/>
                <a:ea typeface="Microsoft YaHei" panose="020B0503020204020204" pitchFamily="34" charset="-122"/>
              </a:rPr>
              <a:t>Check valve</a:t>
            </a:r>
            <a:r>
              <a:rPr lang="en-US" altLang="zh-CN" sz="1400" dirty="0">
                <a:solidFill>
                  <a:schemeClr val="tx1"/>
                </a:solidFill>
                <a:latin typeface="Microsoft YaHei" panose="020B0503020204020204" pitchFamily="34" charset="-122"/>
                <a:ea typeface="Microsoft YaHei" panose="020B0503020204020204" pitchFamily="34" charset="-122"/>
              </a:rPr>
              <a:t>: limit the flow direction</a:t>
            </a:r>
          </a:p>
        </p:txBody>
      </p:sp>
      <p:cxnSp>
        <p:nvCxnSpPr>
          <p:cNvPr id="13" name="Gerade Verbindung mit Pfeil 14">
            <a:extLst>
              <a:ext uri="{FF2B5EF4-FFF2-40B4-BE49-F238E27FC236}">
                <a16:creationId xmlns:a16="http://schemas.microsoft.com/office/drawing/2014/main" id="{CE03CB74-A323-4F5B-BAEE-D2571A59705E}"/>
              </a:ext>
            </a:extLst>
          </p:cNvPr>
          <p:cNvCxnSpPr>
            <a:cxnSpLocks/>
            <a:stCxn id="10" idx="0"/>
          </p:cNvCxnSpPr>
          <p:nvPr/>
        </p:nvCxnSpPr>
        <p:spPr>
          <a:xfrm flipH="1" flipV="1">
            <a:off x="8403230" y="5009322"/>
            <a:ext cx="705898" cy="76412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Gerade Verbindung mit Pfeil 14">
            <a:extLst>
              <a:ext uri="{FF2B5EF4-FFF2-40B4-BE49-F238E27FC236}">
                <a16:creationId xmlns:a16="http://schemas.microsoft.com/office/drawing/2014/main" id="{2476C3AF-4D13-458B-BF79-A87FA2BABD74}"/>
              </a:ext>
            </a:extLst>
          </p:cNvPr>
          <p:cNvCxnSpPr>
            <a:cxnSpLocks/>
            <a:stCxn id="9" idx="2"/>
          </p:cNvCxnSpPr>
          <p:nvPr/>
        </p:nvCxnSpPr>
        <p:spPr>
          <a:xfrm flipH="1">
            <a:off x="10567283" y="3822948"/>
            <a:ext cx="253010" cy="55392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Gerade Verbindung mit Pfeil 14">
            <a:extLst>
              <a:ext uri="{FF2B5EF4-FFF2-40B4-BE49-F238E27FC236}">
                <a16:creationId xmlns:a16="http://schemas.microsoft.com/office/drawing/2014/main" id="{E2BD3BE2-0FA9-417E-9D17-D0325E86F380}"/>
              </a:ext>
            </a:extLst>
          </p:cNvPr>
          <p:cNvCxnSpPr>
            <a:cxnSpLocks/>
            <a:stCxn id="8" idx="3"/>
          </p:cNvCxnSpPr>
          <p:nvPr/>
        </p:nvCxnSpPr>
        <p:spPr>
          <a:xfrm>
            <a:off x="8253684" y="3419918"/>
            <a:ext cx="365530" cy="49583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Rechteck 6">
            <a:extLst>
              <a:ext uri="{FF2B5EF4-FFF2-40B4-BE49-F238E27FC236}">
                <a16:creationId xmlns:a16="http://schemas.microsoft.com/office/drawing/2014/main" id="{C3815DAD-D727-430C-896B-E98ECC18D4BC}"/>
              </a:ext>
            </a:extLst>
          </p:cNvPr>
          <p:cNvSpPr/>
          <p:nvPr/>
        </p:nvSpPr>
        <p:spPr>
          <a:xfrm>
            <a:off x="9109129" y="4376872"/>
            <a:ext cx="1940356" cy="1225598"/>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文本框 16">
            <a:extLst>
              <a:ext uri="{FF2B5EF4-FFF2-40B4-BE49-F238E27FC236}">
                <a16:creationId xmlns:a16="http://schemas.microsoft.com/office/drawing/2014/main" id="{34FCC51A-744A-4848-98E3-9732EC7340BB}"/>
              </a:ext>
            </a:extLst>
          </p:cNvPr>
          <p:cNvSpPr txBox="1"/>
          <p:nvPr/>
        </p:nvSpPr>
        <p:spPr>
          <a:xfrm>
            <a:off x="9277265" y="4883705"/>
            <a:ext cx="296106" cy="369332"/>
          </a:xfrm>
          <a:prstGeom prst="rect">
            <a:avLst/>
          </a:prstGeom>
          <a:noFill/>
        </p:spPr>
        <p:txBody>
          <a:bodyPr wrap="square" rtlCol="0">
            <a:spAutoFit/>
          </a:bodyPr>
          <a:lstStyle/>
          <a:p>
            <a:r>
              <a:rPr lang="en-US" altLang="zh-CN" dirty="0">
                <a:solidFill>
                  <a:srgbClr val="FF0000"/>
                </a:solidFill>
              </a:rPr>
              <a:t>1</a:t>
            </a:r>
            <a:endParaRPr lang="zh-CN" altLang="en-US" dirty="0">
              <a:solidFill>
                <a:srgbClr val="FF0000"/>
              </a:solidFill>
            </a:endParaRPr>
          </a:p>
        </p:txBody>
      </p:sp>
      <p:sp>
        <p:nvSpPr>
          <p:cNvPr id="18" name="文本框 17">
            <a:extLst>
              <a:ext uri="{FF2B5EF4-FFF2-40B4-BE49-F238E27FC236}">
                <a16:creationId xmlns:a16="http://schemas.microsoft.com/office/drawing/2014/main" id="{66D37D3A-385A-4B60-B97B-68A7AFE4E169}"/>
              </a:ext>
            </a:extLst>
          </p:cNvPr>
          <p:cNvSpPr txBox="1"/>
          <p:nvPr/>
        </p:nvSpPr>
        <p:spPr>
          <a:xfrm>
            <a:off x="9998701" y="4883705"/>
            <a:ext cx="296106"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19" name="文本框 18">
            <a:extLst>
              <a:ext uri="{FF2B5EF4-FFF2-40B4-BE49-F238E27FC236}">
                <a16:creationId xmlns:a16="http://schemas.microsoft.com/office/drawing/2014/main" id="{4A6A3839-C2CD-4EA5-B657-633B51797A04}"/>
              </a:ext>
            </a:extLst>
          </p:cNvPr>
          <p:cNvSpPr txBox="1"/>
          <p:nvPr/>
        </p:nvSpPr>
        <p:spPr>
          <a:xfrm>
            <a:off x="10713188" y="4884104"/>
            <a:ext cx="296106"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pic>
        <p:nvPicPr>
          <p:cNvPr id="20" name="图片 19">
            <a:extLst>
              <a:ext uri="{FF2B5EF4-FFF2-40B4-BE49-F238E27FC236}">
                <a16:creationId xmlns:a16="http://schemas.microsoft.com/office/drawing/2014/main" id="{13BF4CAC-CEAC-4793-9DC0-900919DA581C}"/>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108" b="100000" l="0" r="100000"/>
                    </a14:imgEffect>
                  </a14:imgLayer>
                </a14:imgProps>
              </a:ext>
            </a:extLst>
          </a:blip>
          <a:stretch>
            <a:fillRect/>
          </a:stretch>
        </p:blipFill>
        <p:spPr>
          <a:xfrm>
            <a:off x="4007326" y="2687790"/>
            <a:ext cx="1491778" cy="2183551"/>
          </a:xfrm>
          <a:prstGeom prst="rect">
            <a:avLst/>
          </a:prstGeom>
          <a:ln>
            <a:noFill/>
          </a:ln>
          <a:effectLst>
            <a:outerShdw blurRad="50800" dist="38100" dir="5400000" algn="t" rotWithShape="0">
              <a:prstClr val="black">
                <a:alpha val="40000"/>
              </a:prstClr>
            </a:outerShdw>
          </a:effectLst>
        </p:spPr>
      </p:pic>
      <p:sp>
        <p:nvSpPr>
          <p:cNvPr id="21" name="文本框 20">
            <a:extLst>
              <a:ext uri="{FF2B5EF4-FFF2-40B4-BE49-F238E27FC236}">
                <a16:creationId xmlns:a16="http://schemas.microsoft.com/office/drawing/2014/main" id="{3B2D3800-EACB-4A0F-BBA4-ADD6B3CC8C38}"/>
              </a:ext>
            </a:extLst>
          </p:cNvPr>
          <p:cNvSpPr txBox="1"/>
          <p:nvPr/>
        </p:nvSpPr>
        <p:spPr>
          <a:xfrm>
            <a:off x="4260336" y="4227546"/>
            <a:ext cx="296106" cy="369332"/>
          </a:xfrm>
          <a:prstGeom prst="rect">
            <a:avLst/>
          </a:prstGeom>
          <a:noFill/>
        </p:spPr>
        <p:txBody>
          <a:bodyPr wrap="square" rtlCol="0">
            <a:spAutoFit/>
          </a:bodyPr>
          <a:lstStyle/>
          <a:p>
            <a:r>
              <a:rPr lang="en-US" altLang="zh-CN" dirty="0">
                <a:solidFill>
                  <a:srgbClr val="FF0000"/>
                </a:solidFill>
              </a:rPr>
              <a:t>1</a:t>
            </a:r>
            <a:endParaRPr lang="zh-CN" altLang="en-US" dirty="0">
              <a:solidFill>
                <a:srgbClr val="FF0000"/>
              </a:solidFill>
            </a:endParaRPr>
          </a:p>
        </p:txBody>
      </p:sp>
      <p:sp>
        <p:nvSpPr>
          <p:cNvPr id="22" name="文本框 21">
            <a:extLst>
              <a:ext uri="{FF2B5EF4-FFF2-40B4-BE49-F238E27FC236}">
                <a16:creationId xmlns:a16="http://schemas.microsoft.com/office/drawing/2014/main" id="{0716145D-5FC7-4411-9583-B56FB3A7FF35}"/>
              </a:ext>
            </a:extLst>
          </p:cNvPr>
          <p:cNvSpPr txBox="1"/>
          <p:nvPr/>
        </p:nvSpPr>
        <p:spPr>
          <a:xfrm>
            <a:off x="4556442" y="4213854"/>
            <a:ext cx="296106" cy="369332"/>
          </a:xfrm>
          <a:prstGeom prst="rect">
            <a:avLst/>
          </a:prstGeom>
          <a:noFill/>
        </p:spPr>
        <p:txBody>
          <a:bodyPr wrap="square" rtlCol="0">
            <a:spAutoFit/>
          </a:bodyPr>
          <a:lstStyle/>
          <a:p>
            <a:r>
              <a:rPr lang="en-US" altLang="zh-CN" dirty="0">
                <a:solidFill>
                  <a:srgbClr val="FF0000"/>
                </a:solidFill>
              </a:rPr>
              <a:t>2</a:t>
            </a:r>
            <a:endParaRPr lang="zh-CN" altLang="en-US" dirty="0">
              <a:solidFill>
                <a:srgbClr val="FF0000"/>
              </a:solidFill>
            </a:endParaRPr>
          </a:p>
        </p:txBody>
      </p:sp>
      <p:sp>
        <p:nvSpPr>
          <p:cNvPr id="23" name="文本框 22">
            <a:extLst>
              <a:ext uri="{FF2B5EF4-FFF2-40B4-BE49-F238E27FC236}">
                <a16:creationId xmlns:a16="http://schemas.microsoft.com/office/drawing/2014/main" id="{F1458074-02C4-4557-9B4D-1E196F8221A7}"/>
              </a:ext>
            </a:extLst>
          </p:cNvPr>
          <p:cNvSpPr txBox="1"/>
          <p:nvPr/>
        </p:nvSpPr>
        <p:spPr>
          <a:xfrm>
            <a:off x="4872460" y="4227546"/>
            <a:ext cx="296106" cy="369332"/>
          </a:xfrm>
          <a:prstGeom prst="rect">
            <a:avLst/>
          </a:prstGeom>
          <a:noFill/>
        </p:spPr>
        <p:txBody>
          <a:bodyPr wrap="square" rtlCol="0">
            <a:spAutoFit/>
          </a:bodyPr>
          <a:lstStyle/>
          <a:p>
            <a:r>
              <a:rPr lang="en-US" altLang="zh-CN" dirty="0">
                <a:solidFill>
                  <a:srgbClr val="FF0000"/>
                </a:solidFill>
              </a:rPr>
              <a:t>3</a:t>
            </a:r>
            <a:endParaRPr lang="zh-CN" altLang="en-US" dirty="0">
              <a:solidFill>
                <a:srgbClr val="FF0000"/>
              </a:solidFill>
            </a:endParaRPr>
          </a:p>
        </p:txBody>
      </p:sp>
      <p:pic>
        <p:nvPicPr>
          <p:cNvPr id="24" name="Picture 7">
            <a:extLst>
              <a:ext uri="{FF2B5EF4-FFF2-40B4-BE49-F238E27FC236}">
                <a16:creationId xmlns:a16="http://schemas.microsoft.com/office/drawing/2014/main" id="{B23E1C5A-290F-48CC-9223-7C7791556FB9}"/>
              </a:ext>
            </a:extLst>
          </p:cNvPr>
          <p:cNvPicPr>
            <a:picLocks noChangeAspect="1"/>
          </p:cNvPicPr>
          <p:nvPr/>
        </p:nvPicPr>
        <p:blipFill rotWithShape="1">
          <a:blip r:embed="rId6"/>
          <a:srcRect l="35536" t="45300" r="30041" b="34848"/>
          <a:stretch/>
        </p:blipFill>
        <p:spPr>
          <a:xfrm>
            <a:off x="1171678" y="3148940"/>
            <a:ext cx="1901014" cy="1461775"/>
          </a:xfrm>
          <a:prstGeom prst="rect">
            <a:avLst/>
          </a:prstGeom>
        </p:spPr>
      </p:pic>
      <p:pic>
        <p:nvPicPr>
          <p:cNvPr id="25" name="Picture 3">
            <a:extLst>
              <a:ext uri="{FF2B5EF4-FFF2-40B4-BE49-F238E27FC236}">
                <a16:creationId xmlns:a16="http://schemas.microsoft.com/office/drawing/2014/main" id="{A3C93370-0B3D-4A31-8313-E60FDF06E73A}"/>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1412" t="74068" r="67639" b="13207"/>
          <a:stretch/>
        </p:blipFill>
        <p:spPr bwMode="auto">
          <a:xfrm>
            <a:off x="5194387" y="4927003"/>
            <a:ext cx="1130826" cy="1146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6" name="文本框 17">
            <a:extLst>
              <a:ext uri="{FF2B5EF4-FFF2-40B4-BE49-F238E27FC236}">
                <a16:creationId xmlns:a16="http://schemas.microsoft.com/office/drawing/2014/main" id="{8EB4ACFE-54B0-412E-A496-32E0B1A64ADE}"/>
              </a:ext>
            </a:extLst>
          </p:cNvPr>
          <p:cNvSpPr txBox="1"/>
          <p:nvPr/>
        </p:nvSpPr>
        <p:spPr>
          <a:xfrm>
            <a:off x="4475001" y="6129436"/>
            <a:ext cx="2531249"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Travel speed mode switch</a:t>
            </a:r>
          </a:p>
        </p:txBody>
      </p:sp>
      <p:sp>
        <p:nvSpPr>
          <p:cNvPr id="27" name="文本框 17">
            <a:extLst>
              <a:ext uri="{FF2B5EF4-FFF2-40B4-BE49-F238E27FC236}">
                <a16:creationId xmlns:a16="http://schemas.microsoft.com/office/drawing/2014/main" id="{A1D3BB12-225E-465F-8628-6429A8A18199}"/>
              </a:ext>
            </a:extLst>
          </p:cNvPr>
          <p:cNvSpPr txBox="1"/>
          <p:nvPr/>
        </p:nvSpPr>
        <p:spPr>
          <a:xfrm>
            <a:off x="1456032" y="4665581"/>
            <a:ext cx="1279417"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Safety lever</a:t>
            </a:r>
          </a:p>
        </p:txBody>
      </p:sp>
      <p:pic>
        <p:nvPicPr>
          <p:cNvPr id="28" name="图片 27">
            <a:extLst>
              <a:ext uri="{FF2B5EF4-FFF2-40B4-BE49-F238E27FC236}">
                <a16:creationId xmlns:a16="http://schemas.microsoft.com/office/drawing/2014/main" id="{7BE43B0F-77B0-4EA6-9817-A51E4A65330A}"/>
              </a:ext>
            </a:extLst>
          </p:cNvPr>
          <p:cNvPicPr>
            <a:picLocks noChangeAspect="1"/>
          </p:cNvPicPr>
          <p:nvPr/>
        </p:nvPicPr>
        <p:blipFill>
          <a:blip r:embed="rId8"/>
          <a:stretch>
            <a:fillRect/>
          </a:stretch>
        </p:blipFill>
        <p:spPr>
          <a:xfrm>
            <a:off x="2982428" y="4973358"/>
            <a:ext cx="781967" cy="1413934"/>
          </a:xfrm>
          <a:prstGeom prst="rect">
            <a:avLst/>
          </a:prstGeom>
        </p:spPr>
      </p:pic>
      <p:sp>
        <p:nvSpPr>
          <p:cNvPr id="29" name="文本框 17">
            <a:extLst>
              <a:ext uri="{FF2B5EF4-FFF2-40B4-BE49-F238E27FC236}">
                <a16:creationId xmlns:a16="http://schemas.microsoft.com/office/drawing/2014/main" id="{5B143CDF-C1F4-464C-B6F1-A497DEFC4CD8}"/>
              </a:ext>
            </a:extLst>
          </p:cNvPr>
          <p:cNvSpPr txBox="1"/>
          <p:nvPr/>
        </p:nvSpPr>
        <p:spPr>
          <a:xfrm>
            <a:off x="1738666" y="5704600"/>
            <a:ext cx="1279417"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右手柄</a:t>
            </a:r>
            <a:endParaRPr lang="de-DE" altLang="zh-CN" sz="1400" dirty="0">
              <a:latin typeface="Microsoft YaHei" panose="020B0503020204020204" pitchFamily="34" charset="-122"/>
              <a:ea typeface="Microsoft YaHei" panose="020B0503020204020204" pitchFamily="34" charset="-122"/>
            </a:endParaRPr>
          </a:p>
        </p:txBody>
      </p:sp>
      <p:cxnSp>
        <p:nvCxnSpPr>
          <p:cNvPr id="30" name="Gerade Verbindung mit Pfeil 20">
            <a:extLst>
              <a:ext uri="{FF2B5EF4-FFF2-40B4-BE49-F238E27FC236}">
                <a16:creationId xmlns:a16="http://schemas.microsoft.com/office/drawing/2014/main" id="{52D57994-8B6E-4199-AF50-D0B66C940FE4}"/>
              </a:ext>
            </a:extLst>
          </p:cNvPr>
          <p:cNvCxnSpPr>
            <a:cxnSpLocks/>
            <a:stCxn id="21" idx="1"/>
            <a:endCxn id="24" idx="3"/>
          </p:cNvCxnSpPr>
          <p:nvPr/>
        </p:nvCxnSpPr>
        <p:spPr>
          <a:xfrm flipH="1" flipV="1">
            <a:off x="3072692" y="3879828"/>
            <a:ext cx="1187644" cy="53238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Gerade Verbindung mit Pfeil 20">
            <a:extLst>
              <a:ext uri="{FF2B5EF4-FFF2-40B4-BE49-F238E27FC236}">
                <a16:creationId xmlns:a16="http://schemas.microsoft.com/office/drawing/2014/main" id="{C5B56059-5666-424E-A313-B39B5285F028}"/>
              </a:ext>
            </a:extLst>
          </p:cNvPr>
          <p:cNvCxnSpPr>
            <a:cxnSpLocks/>
            <a:stCxn id="22" idx="2"/>
          </p:cNvCxnSpPr>
          <p:nvPr/>
        </p:nvCxnSpPr>
        <p:spPr>
          <a:xfrm flipH="1">
            <a:off x="3230387" y="4583186"/>
            <a:ext cx="1474108" cy="55078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2" name="Gerade Verbindung mit Pfeil 20">
            <a:extLst>
              <a:ext uri="{FF2B5EF4-FFF2-40B4-BE49-F238E27FC236}">
                <a16:creationId xmlns:a16="http://schemas.microsoft.com/office/drawing/2014/main" id="{BB40375F-CDCE-42C1-A835-F33622598E07}"/>
              </a:ext>
            </a:extLst>
          </p:cNvPr>
          <p:cNvCxnSpPr>
            <a:cxnSpLocks/>
            <a:stCxn id="23" idx="2"/>
            <a:endCxn id="25" idx="0"/>
          </p:cNvCxnSpPr>
          <p:nvPr/>
        </p:nvCxnSpPr>
        <p:spPr>
          <a:xfrm>
            <a:off x="5020513" y="4596878"/>
            <a:ext cx="739287" cy="33012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531783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B07C1A3-3AB6-4DA6-BD36-7715E20A6681}"/>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5675" b="97853" l="3340" r="92927"/>
                    </a14:imgEffect>
                  </a14:imgLayer>
                </a14:imgProps>
              </a:ext>
            </a:extLst>
          </a:blip>
          <a:stretch>
            <a:fillRect/>
          </a:stretch>
        </p:blipFill>
        <p:spPr>
          <a:xfrm>
            <a:off x="8552746" y="3633279"/>
            <a:ext cx="2060209" cy="2639009"/>
          </a:xfrm>
          <a:prstGeom prst="rect">
            <a:avLst/>
          </a:prstGeom>
          <a:effectLst>
            <a:outerShdw blurRad="50800" dist="38100" dir="5400000" algn="t" rotWithShape="0">
              <a:prstClr val="black">
                <a:alpha val="40000"/>
              </a:prstClr>
            </a:outerShdw>
          </a:effectLst>
        </p:spPr>
      </p:pic>
      <p:pic>
        <p:nvPicPr>
          <p:cNvPr id="4" name="图片 3">
            <a:extLst>
              <a:ext uri="{FF2B5EF4-FFF2-40B4-BE49-F238E27FC236}">
                <a16:creationId xmlns:a16="http://schemas.microsoft.com/office/drawing/2014/main" id="{77B6B95A-4EA8-4EA2-8B76-81AC665DA621}"/>
              </a:ext>
            </a:extLst>
          </p:cNvPr>
          <p:cNvPicPr>
            <a:picLocks noChangeAspect="1"/>
          </p:cNvPicPr>
          <p:nvPr/>
        </p:nvPicPr>
        <p:blipFill rotWithShape="1">
          <a:blip r:embed="rId4"/>
          <a:srcRect l="16966" t="15917" r="53218" b="18730"/>
          <a:stretch/>
        </p:blipFill>
        <p:spPr>
          <a:xfrm>
            <a:off x="7376160" y="885446"/>
            <a:ext cx="4072736" cy="2789709"/>
          </a:xfrm>
          <a:prstGeom prst="rect">
            <a:avLst/>
          </a:prstGeom>
        </p:spPr>
      </p:pic>
      <p:pic>
        <p:nvPicPr>
          <p:cNvPr id="5" name="图片 4">
            <a:extLst>
              <a:ext uri="{FF2B5EF4-FFF2-40B4-BE49-F238E27FC236}">
                <a16:creationId xmlns:a16="http://schemas.microsoft.com/office/drawing/2014/main" id="{55A5C712-B0A2-4127-ABE0-0E11156B1D3B}"/>
              </a:ext>
            </a:extLst>
          </p:cNvPr>
          <p:cNvPicPr>
            <a:picLocks noChangeAspect="1"/>
          </p:cNvPicPr>
          <p:nvPr/>
        </p:nvPicPr>
        <p:blipFill>
          <a:blip r:embed="rId5" cstate="print">
            <a:extLst>
              <a:ext uri="{BEBA8EAE-BF5A-486C-A8C5-ECC9F3942E4B}">
                <a14:imgProps xmlns:a14="http://schemas.microsoft.com/office/drawing/2010/main">
                  <a14:imgLayer r:embed="rId6">
                    <a14:imgEffect>
                      <a14:artisticPhotocopy/>
                    </a14:imgEffect>
                  </a14:imgLayer>
                </a14:imgProps>
              </a:ext>
              <a:ext uri="{28A0092B-C50C-407E-A947-70E740481C1C}">
                <a14:useLocalDpi xmlns:a14="http://schemas.microsoft.com/office/drawing/2010/main" val="0"/>
              </a:ext>
            </a:extLst>
          </a:blip>
          <a:stretch>
            <a:fillRect/>
          </a:stretch>
        </p:blipFill>
        <p:spPr>
          <a:xfrm>
            <a:off x="595910" y="3505801"/>
            <a:ext cx="3581616" cy="2431391"/>
          </a:xfrm>
          <a:prstGeom prst="rect">
            <a:avLst/>
          </a:prstGeom>
          <a:effectLst>
            <a:outerShdw blurRad="50800" dist="38100" dir="5400000" algn="t" rotWithShape="0">
              <a:prstClr val="black">
                <a:alpha val="40000"/>
              </a:prstClr>
            </a:outerShdw>
          </a:effectLst>
        </p:spPr>
      </p:pic>
      <p:sp>
        <p:nvSpPr>
          <p:cNvPr id="6" name="文本框 5">
            <a:extLst>
              <a:ext uri="{FF2B5EF4-FFF2-40B4-BE49-F238E27FC236}">
                <a16:creationId xmlns:a16="http://schemas.microsoft.com/office/drawing/2014/main" id="{2E09C8AE-8F75-4D46-83D8-C84C1A98D806}"/>
              </a:ext>
            </a:extLst>
          </p:cNvPr>
          <p:cNvSpPr txBox="1"/>
          <p:nvPr/>
        </p:nvSpPr>
        <p:spPr>
          <a:xfrm>
            <a:off x="9296151" y="6109210"/>
            <a:ext cx="573397"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1</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7" name="文本框 6">
            <a:extLst>
              <a:ext uri="{FF2B5EF4-FFF2-40B4-BE49-F238E27FC236}">
                <a16:creationId xmlns:a16="http://schemas.microsoft.com/office/drawing/2014/main" id="{B6AE0CF8-C892-4990-9377-CAEC8D4739B9}"/>
              </a:ext>
            </a:extLst>
          </p:cNvPr>
          <p:cNvSpPr txBox="1"/>
          <p:nvPr/>
        </p:nvSpPr>
        <p:spPr>
          <a:xfrm>
            <a:off x="8467942" y="4207133"/>
            <a:ext cx="464950"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P</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8" name="文本框 7">
            <a:extLst>
              <a:ext uri="{FF2B5EF4-FFF2-40B4-BE49-F238E27FC236}">
                <a16:creationId xmlns:a16="http://schemas.microsoft.com/office/drawing/2014/main" id="{70074EB0-B84D-45C5-9F95-A65904569149}"/>
              </a:ext>
            </a:extLst>
          </p:cNvPr>
          <p:cNvSpPr txBox="1"/>
          <p:nvPr/>
        </p:nvSpPr>
        <p:spPr>
          <a:xfrm>
            <a:off x="9815949" y="6109210"/>
            <a:ext cx="371991"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2</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9" name="文本框 8">
            <a:extLst>
              <a:ext uri="{FF2B5EF4-FFF2-40B4-BE49-F238E27FC236}">
                <a16:creationId xmlns:a16="http://schemas.microsoft.com/office/drawing/2014/main" id="{444F0351-E342-4659-86A5-162AB5B63FC5}"/>
              </a:ext>
            </a:extLst>
          </p:cNvPr>
          <p:cNvSpPr txBox="1"/>
          <p:nvPr/>
        </p:nvSpPr>
        <p:spPr>
          <a:xfrm>
            <a:off x="8467942" y="4527982"/>
            <a:ext cx="571500"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T</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10" name="文本框 9">
            <a:extLst>
              <a:ext uri="{FF2B5EF4-FFF2-40B4-BE49-F238E27FC236}">
                <a16:creationId xmlns:a16="http://schemas.microsoft.com/office/drawing/2014/main" id="{4DD0221F-47CA-4082-B244-05C336891FB3}"/>
              </a:ext>
            </a:extLst>
          </p:cNvPr>
          <p:cNvSpPr txBox="1"/>
          <p:nvPr/>
        </p:nvSpPr>
        <p:spPr>
          <a:xfrm>
            <a:off x="9186107" y="3971047"/>
            <a:ext cx="550190"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A1</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11" name="文本框 10">
            <a:extLst>
              <a:ext uri="{FF2B5EF4-FFF2-40B4-BE49-F238E27FC236}">
                <a16:creationId xmlns:a16="http://schemas.microsoft.com/office/drawing/2014/main" id="{F2AEAA2D-66E1-4C0C-BA09-C1062760E695}"/>
              </a:ext>
            </a:extLst>
          </p:cNvPr>
          <p:cNvSpPr txBox="1"/>
          <p:nvPr/>
        </p:nvSpPr>
        <p:spPr>
          <a:xfrm>
            <a:off x="9726849" y="3969778"/>
            <a:ext cx="550190"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A2</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13" name="文本框 3">
            <a:extLst>
              <a:ext uri="{FF2B5EF4-FFF2-40B4-BE49-F238E27FC236}">
                <a16:creationId xmlns:a16="http://schemas.microsoft.com/office/drawing/2014/main" id="{12F7A514-F43C-4369-BD5D-E64C09AEEFB9}"/>
              </a:ext>
            </a:extLst>
          </p:cNvPr>
          <p:cNvSpPr txBox="1"/>
          <p:nvPr/>
        </p:nvSpPr>
        <p:spPr>
          <a:xfrm>
            <a:off x="556041" y="967014"/>
            <a:ext cx="6180039"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Hydraulic system</a:t>
            </a:r>
            <a:endParaRPr lang="de-DE"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Pilot hydraulic system: dual solenoid</a:t>
            </a:r>
          </a:p>
        </p:txBody>
      </p:sp>
      <p:sp>
        <p:nvSpPr>
          <p:cNvPr id="14" name="文本框 10">
            <a:extLst>
              <a:ext uri="{FF2B5EF4-FFF2-40B4-BE49-F238E27FC236}">
                <a16:creationId xmlns:a16="http://schemas.microsoft.com/office/drawing/2014/main" id="{905CE531-5C50-465D-9BB6-8F2E8D681BD1}"/>
              </a:ext>
            </a:extLst>
          </p:cNvPr>
          <p:cNvSpPr txBox="1"/>
          <p:nvPr/>
        </p:nvSpPr>
        <p:spPr>
          <a:xfrm>
            <a:off x="587375" y="2068879"/>
            <a:ext cx="5508625" cy="1308050"/>
          </a:xfrm>
          <a:prstGeom prst="rect">
            <a:avLst/>
          </a:prstGeom>
          <a:solidFill>
            <a:schemeClr val="accent5">
              <a:lumMod val="20000"/>
              <a:lumOff val="80000"/>
            </a:schemeClr>
          </a:solidFill>
        </p:spPr>
        <p:txBody>
          <a:bodyPr wrap="square" rtlCol="0">
            <a:spAutoFit/>
          </a:bodyPr>
          <a:lstStyle/>
          <a:p>
            <a:pPr>
              <a:spcAft>
                <a:spcPts val="600"/>
              </a:spcAft>
            </a:pPr>
            <a:r>
              <a:rPr lang="de-DE" altLang="zh-CN" sz="1600" b="1" dirty="0">
                <a:solidFill>
                  <a:srgbClr val="00479D"/>
                </a:solidFill>
                <a:latin typeface="Microsoft YaHei" panose="020B0503020204020204" pitchFamily="34" charset="-122"/>
                <a:ea typeface="Microsoft YaHei" panose="020B0503020204020204" pitchFamily="34" charset="-122"/>
              </a:rPr>
              <a:t>Dual solenoid</a:t>
            </a:r>
            <a:r>
              <a:rPr lang="zh-CN" altLang="en-US" sz="1600" b="1" dirty="0">
                <a:solidFill>
                  <a:srgbClr val="00479D"/>
                </a:solidFill>
                <a:latin typeface="Microsoft YaHei" panose="020B0503020204020204" pitchFamily="34" charset="-122"/>
                <a:ea typeface="Microsoft YaHei" panose="020B0503020204020204" pitchFamily="34" charset="-122"/>
              </a:rPr>
              <a:t>：</a:t>
            </a:r>
            <a:endParaRPr lang="en-US" altLang="zh-CN" sz="1600" b="1" dirty="0">
              <a:solidFill>
                <a:srgbClr val="00479D"/>
              </a:solidFill>
              <a:latin typeface="Microsoft YaHei" panose="020B0503020204020204" pitchFamily="34" charset="-122"/>
              <a:ea typeface="Microsoft YaHei" panose="020B0503020204020204" pitchFamily="34" charset="-122"/>
            </a:endParaRPr>
          </a:p>
          <a:p>
            <a:pPr marL="285750" indent="-285750">
              <a:spcAft>
                <a:spcPts val="600"/>
              </a:spcAft>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The </a:t>
            </a:r>
            <a:r>
              <a:rPr lang="en-US" altLang="zh-CN" sz="1600" b="1" dirty="0">
                <a:latin typeface="Microsoft YaHei" panose="020B0503020204020204" pitchFamily="34" charset="-122"/>
                <a:ea typeface="Microsoft YaHei" panose="020B0503020204020204" pitchFamily="34" charset="-122"/>
              </a:rPr>
              <a:t>solenoid </a:t>
            </a:r>
            <a:r>
              <a:rPr lang="en-US" altLang="zh-CN" sz="1600" dirty="0">
                <a:latin typeface="Microsoft YaHei" panose="020B0503020204020204" pitchFamily="34" charset="-122"/>
                <a:ea typeface="Microsoft YaHei" panose="020B0503020204020204" pitchFamily="34" charset="-122"/>
              </a:rPr>
              <a:t>1 </a:t>
            </a:r>
            <a:r>
              <a:rPr lang="zh-CN" altLang="en-US" sz="1600" dirty="0">
                <a:latin typeface="Microsoft YaHei" panose="020B0503020204020204" pitchFamily="34" charset="-122"/>
                <a:ea typeface="Microsoft YaHei" panose="020B0503020204020204" pitchFamily="34" charset="-122"/>
              </a:rPr>
              <a:t>用于精准控制斗杆内收动作的操控性</a:t>
            </a:r>
            <a:endParaRPr lang="en-US" altLang="zh-CN" sz="1600" dirty="0">
              <a:latin typeface="Microsoft YaHei" panose="020B0503020204020204" pitchFamily="34" charset="-122"/>
              <a:ea typeface="Microsoft YaHei" panose="020B0503020204020204" pitchFamily="34" charset="-122"/>
            </a:endParaRPr>
          </a:p>
          <a:p>
            <a:pPr marL="285750" indent="-285750">
              <a:spcAft>
                <a:spcPts val="600"/>
              </a:spcAft>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The </a:t>
            </a:r>
            <a:r>
              <a:rPr lang="en-US" altLang="zh-CN" sz="1600" b="1" dirty="0">
                <a:latin typeface="Microsoft YaHei" panose="020B0503020204020204" pitchFamily="34" charset="-122"/>
                <a:ea typeface="Microsoft YaHei" panose="020B0503020204020204" pitchFamily="34" charset="-122"/>
              </a:rPr>
              <a:t>solenoid</a:t>
            </a:r>
            <a:r>
              <a:rPr lang="en-US" altLang="zh-CN" sz="1600" dirty="0">
                <a:latin typeface="Microsoft YaHei" panose="020B0503020204020204" pitchFamily="34" charset="-122"/>
                <a:ea typeface="Microsoft YaHei" panose="020B0503020204020204" pitchFamily="34" charset="-122"/>
              </a:rPr>
              <a:t> 2 </a:t>
            </a:r>
            <a:r>
              <a:rPr lang="zh-CN" altLang="en-US" sz="1600" dirty="0">
                <a:latin typeface="Microsoft YaHei" panose="020B0503020204020204" pitchFamily="34" charset="-122"/>
                <a:ea typeface="Microsoft YaHei" panose="020B0503020204020204" pitchFamily="34" charset="-122"/>
              </a:rPr>
              <a:t>用于精准控制斗杆外摆动作的操控性</a:t>
            </a:r>
            <a:endParaRPr lang="en-US" altLang="zh-CN" sz="1600" dirty="0">
              <a:latin typeface="Microsoft YaHei" panose="020B0503020204020204" pitchFamily="34" charset="-122"/>
              <a:ea typeface="Microsoft YaHei" panose="020B0503020204020204" pitchFamily="34" charset="-122"/>
            </a:endParaRPr>
          </a:p>
          <a:p>
            <a:endParaRPr lang="en-US" altLang="zh-CN" sz="1600" dirty="0">
              <a:latin typeface="Microsoft YaHei" panose="020B0503020204020204" pitchFamily="34" charset="-122"/>
              <a:ea typeface="Microsoft YaHei" panose="020B0503020204020204" pitchFamily="34" charset="-122"/>
            </a:endParaRPr>
          </a:p>
        </p:txBody>
      </p:sp>
      <p:sp>
        <p:nvSpPr>
          <p:cNvPr id="15" name="文本框 17">
            <a:extLst>
              <a:ext uri="{FF2B5EF4-FFF2-40B4-BE49-F238E27FC236}">
                <a16:creationId xmlns:a16="http://schemas.microsoft.com/office/drawing/2014/main" id="{3CF15E88-5C64-4628-92E5-F1AA106603AC}"/>
              </a:ext>
            </a:extLst>
          </p:cNvPr>
          <p:cNvSpPr txBox="1"/>
          <p:nvPr/>
        </p:nvSpPr>
        <p:spPr>
          <a:xfrm>
            <a:off x="4816583" y="4549911"/>
            <a:ext cx="1279417"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控制器</a:t>
            </a:r>
            <a:endParaRPr lang="de-DE" altLang="zh-CN" sz="1400" dirty="0">
              <a:latin typeface="Microsoft YaHei" panose="020B0503020204020204" pitchFamily="34" charset="-122"/>
              <a:ea typeface="Microsoft YaHei" panose="020B0503020204020204" pitchFamily="34" charset="-122"/>
            </a:endParaRPr>
          </a:p>
        </p:txBody>
      </p:sp>
      <p:cxnSp>
        <p:nvCxnSpPr>
          <p:cNvPr id="16" name="Gerade Verbindung mit Pfeil 20">
            <a:extLst>
              <a:ext uri="{FF2B5EF4-FFF2-40B4-BE49-F238E27FC236}">
                <a16:creationId xmlns:a16="http://schemas.microsoft.com/office/drawing/2014/main" id="{8E77A9AF-488B-4DAF-B8E7-9FEB429A8862}"/>
              </a:ext>
            </a:extLst>
          </p:cNvPr>
          <p:cNvCxnSpPr>
            <a:cxnSpLocks/>
            <a:stCxn id="15" idx="3"/>
          </p:cNvCxnSpPr>
          <p:nvPr/>
        </p:nvCxnSpPr>
        <p:spPr>
          <a:xfrm>
            <a:off x="6096000" y="4703800"/>
            <a:ext cx="3316528" cy="1155980"/>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Gerade Verbindung mit Pfeil 20">
            <a:extLst>
              <a:ext uri="{FF2B5EF4-FFF2-40B4-BE49-F238E27FC236}">
                <a16:creationId xmlns:a16="http://schemas.microsoft.com/office/drawing/2014/main" id="{8E3CC397-B228-46B8-A6B5-84E1E6F06B0C}"/>
              </a:ext>
            </a:extLst>
          </p:cNvPr>
          <p:cNvCxnSpPr>
            <a:cxnSpLocks/>
            <a:stCxn id="15" idx="3"/>
          </p:cNvCxnSpPr>
          <p:nvPr/>
        </p:nvCxnSpPr>
        <p:spPr>
          <a:xfrm>
            <a:off x="6096000" y="4703800"/>
            <a:ext cx="3905944" cy="1028645"/>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Gerade Verbindung mit Pfeil 20">
            <a:extLst>
              <a:ext uri="{FF2B5EF4-FFF2-40B4-BE49-F238E27FC236}">
                <a16:creationId xmlns:a16="http://schemas.microsoft.com/office/drawing/2014/main" id="{EBF3986F-615D-45E5-B088-58F88A71508E}"/>
              </a:ext>
            </a:extLst>
          </p:cNvPr>
          <p:cNvCxnSpPr>
            <a:cxnSpLocks/>
            <a:stCxn id="15" idx="1"/>
            <a:endCxn id="21" idx="3"/>
          </p:cNvCxnSpPr>
          <p:nvPr/>
        </p:nvCxnSpPr>
        <p:spPr>
          <a:xfrm flipH="1">
            <a:off x="2106038" y="4703800"/>
            <a:ext cx="2710545" cy="8848"/>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Gerade Verbindung mit Pfeil 20">
            <a:extLst>
              <a:ext uri="{FF2B5EF4-FFF2-40B4-BE49-F238E27FC236}">
                <a16:creationId xmlns:a16="http://schemas.microsoft.com/office/drawing/2014/main" id="{C02F3D56-F76E-4BAB-9757-B9AF3C017DD5}"/>
              </a:ext>
            </a:extLst>
          </p:cNvPr>
          <p:cNvCxnSpPr>
            <a:cxnSpLocks/>
            <a:stCxn id="15" idx="1"/>
            <a:endCxn id="20" idx="3"/>
          </p:cNvCxnSpPr>
          <p:nvPr/>
        </p:nvCxnSpPr>
        <p:spPr>
          <a:xfrm flipH="1">
            <a:off x="2918460" y="4703800"/>
            <a:ext cx="1898123" cy="433649"/>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a:extLst>
              <a:ext uri="{FF2B5EF4-FFF2-40B4-BE49-F238E27FC236}">
                <a16:creationId xmlns:a16="http://schemas.microsoft.com/office/drawing/2014/main" id="{181F80F6-8C87-45C5-BD2C-BD3F672ED1C1}"/>
              </a:ext>
            </a:extLst>
          </p:cNvPr>
          <p:cNvSpPr txBox="1"/>
          <p:nvPr/>
        </p:nvSpPr>
        <p:spPr>
          <a:xfrm>
            <a:off x="2598171" y="4952783"/>
            <a:ext cx="320289"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1</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21" name="文本框 20">
            <a:extLst>
              <a:ext uri="{FF2B5EF4-FFF2-40B4-BE49-F238E27FC236}">
                <a16:creationId xmlns:a16="http://schemas.microsoft.com/office/drawing/2014/main" id="{018CE55E-B92E-4EFC-9D5C-692EF4CDD042}"/>
              </a:ext>
            </a:extLst>
          </p:cNvPr>
          <p:cNvSpPr txBox="1"/>
          <p:nvPr/>
        </p:nvSpPr>
        <p:spPr>
          <a:xfrm>
            <a:off x="1734047" y="4527982"/>
            <a:ext cx="371991"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2</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05096678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291C9C07-F5A1-453C-9C05-025EF54EACEB}"/>
              </a:ext>
            </a:extLst>
          </p:cNvPr>
          <p:cNvPicPr>
            <a:picLocks noChangeAspect="1"/>
          </p:cNvPicPr>
          <p:nvPr/>
        </p:nvPicPr>
        <p:blipFill rotWithShape="1">
          <a:blip r:embed="rId2"/>
          <a:srcRect l="58372" t="13200" r="12103" b="5771"/>
          <a:stretch/>
        </p:blipFill>
        <p:spPr>
          <a:xfrm>
            <a:off x="6604182" y="1360490"/>
            <a:ext cx="5512347" cy="4727569"/>
          </a:xfrm>
          <a:prstGeom prst="rect">
            <a:avLst/>
          </a:prstGeom>
        </p:spPr>
      </p:pic>
      <p:pic>
        <p:nvPicPr>
          <p:cNvPr id="8" name="图片 7">
            <a:extLst>
              <a:ext uri="{FF2B5EF4-FFF2-40B4-BE49-F238E27FC236}">
                <a16:creationId xmlns:a16="http://schemas.microsoft.com/office/drawing/2014/main" id="{1B047B72-D540-4B5F-BF44-41B9DBCBA8A3}"/>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Effect>
                      <a14:brightnessContrast bright="20000" contrast="-40000"/>
                    </a14:imgEffect>
                  </a14:imgLayer>
                </a14:imgProps>
              </a:ext>
            </a:extLst>
          </a:blip>
          <a:stretch>
            <a:fillRect/>
          </a:stretch>
        </p:blipFill>
        <p:spPr>
          <a:xfrm>
            <a:off x="4474654" y="3978644"/>
            <a:ext cx="2268084" cy="2777192"/>
          </a:xfrm>
          <a:prstGeom prst="rect">
            <a:avLst/>
          </a:prstGeom>
          <a:effectLst>
            <a:outerShdw blurRad="50800" dist="38100" dir="5400000" algn="t" rotWithShape="0">
              <a:prstClr val="black">
                <a:alpha val="40000"/>
              </a:prstClr>
            </a:outerShdw>
          </a:effectLst>
        </p:spPr>
      </p:pic>
      <p:sp>
        <p:nvSpPr>
          <p:cNvPr id="9" name="文本框 3">
            <a:extLst>
              <a:ext uri="{FF2B5EF4-FFF2-40B4-BE49-F238E27FC236}">
                <a16:creationId xmlns:a16="http://schemas.microsoft.com/office/drawing/2014/main" id="{1F3049E3-94EF-48E9-BC23-6341739D91B7}"/>
              </a:ext>
            </a:extLst>
          </p:cNvPr>
          <p:cNvSpPr txBox="1"/>
          <p:nvPr/>
        </p:nvSpPr>
        <p:spPr>
          <a:xfrm>
            <a:off x="401737" y="742662"/>
            <a:ext cx="6180039"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Hydraulic system</a:t>
            </a:r>
            <a:endParaRPr lang="de-DE"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Pilot hydraulic system: travel pedal valve</a:t>
            </a:r>
          </a:p>
        </p:txBody>
      </p:sp>
      <p:sp>
        <p:nvSpPr>
          <p:cNvPr id="10" name="文本框 10">
            <a:extLst>
              <a:ext uri="{FF2B5EF4-FFF2-40B4-BE49-F238E27FC236}">
                <a16:creationId xmlns:a16="http://schemas.microsoft.com/office/drawing/2014/main" id="{0C70F46B-F4A5-4703-8F45-31BA445CE694}"/>
              </a:ext>
            </a:extLst>
          </p:cNvPr>
          <p:cNvSpPr txBox="1"/>
          <p:nvPr/>
        </p:nvSpPr>
        <p:spPr>
          <a:xfrm>
            <a:off x="654149" y="1492250"/>
            <a:ext cx="5508625" cy="2523768"/>
          </a:xfrm>
          <a:prstGeom prst="rect">
            <a:avLst/>
          </a:prstGeom>
          <a:solidFill>
            <a:schemeClr val="accent5">
              <a:lumMod val="20000"/>
              <a:lumOff val="80000"/>
            </a:schemeClr>
          </a:solidFill>
        </p:spPr>
        <p:txBody>
          <a:bodyPr wrap="square" rtlCol="0">
            <a:spAutoFit/>
          </a:bodyPr>
          <a:lstStyle/>
          <a:p>
            <a:pPr>
              <a:spcAft>
                <a:spcPts val="600"/>
              </a:spcAft>
            </a:pPr>
            <a:r>
              <a:rPr lang="de-DE" altLang="zh-CN" sz="1600" b="1" dirty="0">
                <a:solidFill>
                  <a:srgbClr val="00479D"/>
                </a:solidFill>
                <a:latin typeface="Microsoft YaHei" panose="020B0503020204020204" pitchFamily="34" charset="-122"/>
                <a:ea typeface="Microsoft YaHei" panose="020B0503020204020204" pitchFamily="34" charset="-122"/>
              </a:rPr>
              <a:t>Travel pedal valve</a:t>
            </a:r>
            <a:r>
              <a:rPr lang="zh-CN" altLang="en-US" sz="1600" b="1" dirty="0">
                <a:solidFill>
                  <a:srgbClr val="00479D"/>
                </a:solidFill>
                <a:latin typeface="Microsoft YaHei" panose="020B0503020204020204" pitchFamily="34" charset="-122"/>
                <a:ea typeface="Microsoft YaHei" panose="020B0503020204020204" pitchFamily="34" charset="-122"/>
              </a:rPr>
              <a:t>：</a:t>
            </a:r>
            <a:endParaRPr lang="en-US" altLang="zh-CN" sz="1600" b="1" dirty="0">
              <a:solidFill>
                <a:srgbClr val="00479D"/>
              </a:solidFill>
              <a:latin typeface="Microsoft YaHei" panose="020B0503020204020204" pitchFamily="34" charset="-122"/>
              <a:ea typeface="Microsoft YaHei" panose="020B0503020204020204" pitchFamily="34" charset="-122"/>
            </a:endParaRPr>
          </a:p>
          <a:p>
            <a:pPr>
              <a:spcAft>
                <a:spcPts val="600"/>
              </a:spcAft>
            </a:pPr>
            <a:r>
              <a:rPr lang="en-US" altLang="zh-CN" sz="1600" b="1" dirty="0">
                <a:latin typeface="Microsoft YaHei" panose="020B0503020204020204" pitchFamily="34" charset="-122"/>
                <a:ea typeface="Microsoft YaHei" panose="020B0503020204020204" pitchFamily="34" charset="-122"/>
              </a:rPr>
              <a:t>Travel pedal valve controls the excavator speed </a:t>
            </a:r>
          </a:p>
          <a:p>
            <a:pPr marL="285750" indent="-285750">
              <a:spcAft>
                <a:spcPts val="600"/>
              </a:spcAft>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Port 1 controls the left track backward</a:t>
            </a:r>
          </a:p>
          <a:p>
            <a:pPr marL="285750" indent="-285750">
              <a:spcAft>
                <a:spcPts val="600"/>
              </a:spcAft>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Port 2 controls the left track forward</a:t>
            </a:r>
          </a:p>
          <a:p>
            <a:pPr marL="285750" indent="-285750">
              <a:spcAft>
                <a:spcPts val="600"/>
              </a:spcAft>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Port 3 controls the right track backward</a:t>
            </a:r>
          </a:p>
          <a:p>
            <a:pPr marL="285750" indent="-285750">
              <a:spcAft>
                <a:spcPts val="600"/>
              </a:spcAft>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Port 4 controls the right track forward</a:t>
            </a:r>
          </a:p>
          <a:p>
            <a:pPr marL="285750" indent="-285750">
              <a:spcAft>
                <a:spcPts val="600"/>
              </a:spcAft>
              <a:buFont typeface="Arial" panose="020B0604020202020204" pitchFamily="34" charset="0"/>
              <a:buChar char="•"/>
            </a:pPr>
            <a:r>
              <a:rPr lang="en-US" altLang="zh-CN" sz="1600" dirty="0">
                <a:latin typeface="Microsoft YaHei" panose="020B0503020204020204" pitchFamily="34" charset="-122"/>
                <a:ea typeface="Microsoft YaHei" panose="020B0503020204020204" pitchFamily="34" charset="-122"/>
              </a:rPr>
              <a:t>Port 5, 6 converts the walking pilot pressure into an electrical signal for the walking alarm</a:t>
            </a:r>
          </a:p>
        </p:txBody>
      </p:sp>
      <p:sp>
        <p:nvSpPr>
          <p:cNvPr id="11" name="文本框 10">
            <a:extLst>
              <a:ext uri="{FF2B5EF4-FFF2-40B4-BE49-F238E27FC236}">
                <a16:creationId xmlns:a16="http://schemas.microsoft.com/office/drawing/2014/main" id="{2CF576F7-10D6-4ADA-A02E-063ED3081C50}"/>
              </a:ext>
            </a:extLst>
          </p:cNvPr>
          <p:cNvSpPr txBox="1"/>
          <p:nvPr/>
        </p:nvSpPr>
        <p:spPr>
          <a:xfrm>
            <a:off x="6825918" y="4967775"/>
            <a:ext cx="278630"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defPPr>
              <a:defRPr lang="zh-CN"/>
            </a:defPPr>
            <a:lvl1pPr>
              <a:defRPr sz="1400"/>
            </a:lvl1pPr>
          </a:lstStyle>
          <a:p>
            <a:r>
              <a:rPr lang="en-US" altLang="zh-CN" sz="1600" dirty="0"/>
              <a:t>P</a:t>
            </a:r>
            <a:endParaRPr lang="zh-CN" altLang="en-US" sz="1600" dirty="0"/>
          </a:p>
        </p:txBody>
      </p:sp>
      <p:sp>
        <p:nvSpPr>
          <p:cNvPr id="13" name="文本框 12">
            <a:extLst>
              <a:ext uri="{FF2B5EF4-FFF2-40B4-BE49-F238E27FC236}">
                <a16:creationId xmlns:a16="http://schemas.microsoft.com/office/drawing/2014/main" id="{A1CF0BDB-C8E8-4F31-9C1B-1377EA50A813}"/>
              </a:ext>
            </a:extLst>
          </p:cNvPr>
          <p:cNvSpPr txBox="1"/>
          <p:nvPr/>
        </p:nvSpPr>
        <p:spPr>
          <a:xfrm>
            <a:off x="6825918" y="5373532"/>
            <a:ext cx="278630"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defPPr>
              <a:defRPr lang="zh-CN"/>
            </a:defPPr>
            <a:lvl1pPr>
              <a:defRPr sz="1400"/>
            </a:lvl1pPr>
          </a:lstStyle>
          <a:p>
            <a:r>
              <a:rPr lang="en-US" altLang="zh-CN" sz="1600" dirty="0"/>
              <a:t>T</a:t>
            </a:r>
            <a:endParaRPr lang="zh-CN" altLang="en-US" sz="1600" dirty="0"/>
          </a:p>
        </p:txBody>
      </p:sp>
      <p:pic>
        <p:nvPicPr>
          <p:cNvPr id="14" name="图片 13">
            <a:extLst>
              <a:ext uri="{FF2B5EF4-FFF2-40B4-BE49-F238E27FC236}">
                <a16:creationId xmlns:a16="http://schemas.microsoft.com/office/drawing/2014/main" id="{81F1DCA6-29B2-4AE3-A499-8496171BA35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0" b="100000" l="0" r="100000"/>
                    </a14:imgEffect>
                  </a14:imgLayer>
                </a14:imgProps>
              </a:ext>
            </a:extLst>
          </a:blip>
          <a:srcRect t="40191"/>
          <a:stretch/>
        </p:blipFill>
        <p:spPr>
          <a:xfrm>
            <a:off x="2146488" y="4405617"/>
            <a:ext cx="2010356" cy="2050020"/>
          </a:xfrm>
          <a:prstGeom prst="rect">
            <a:avLst/>
          </a:prstGeom>
          <a:effectLst>
            <a:outerShdw blurRad="50800" dist="38100" dir="5400000" algn="t" rotWithShape="0">
              <a:prstClr val="black">
                <a:alpha val="40000"/>
              </a:prstClr>
            </a:outerShdw>
          </a:effectLst>
        </p:spPr>
      </p:pic>
      <p:sp>
        <p:nvSpPr>
          <p:cNvPr id="15" name="文本框 14">
            <a:extLst>
              <a:ext uri="{FF2B5EF4-FFF2-40B4-BE49-F238E27FC236}">
                <a16:creationId xmlns:a16="http://schemas.microsoft.com/office/drawing/2014/main" id="{7098632B-6969-40CF-B0AF-5F07CDED6D93}"/>
              </a:ext>
            </a:extLst>
          </p:cNvPr>
          <p:cNvSpPr txBox="1"/>
          <p:nvPr/>
        </p:nvSpPr>
        <p:spPr>
          <a:xfrm>
            <a:off x="3497209" y="5408274"/>
            <a:ext cx="604434"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T</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16" name="文本框 15">
            <a:extLst>
              <a:ext uri="{FF2B5EF4-FFF2-40B4-BE49-F238E27FC236}">
                <a16:creationId xmlns:a16="http://schemas.microsoft.com/office/drawing/2014/main" id="{8213EAED-8689-4C06-A457-BF53351064F6}"/>
              </a:ext>
            </a:extLst>
          </p:cNvPr>
          <p:cNvSpPr txBox="1"/>
          <p:nvPr/>
        </p:nvSpPr>
        <p:spPr>
          <a:xfrm>
            <a:off x="3535352" y="5689799"/>
            <a:ext cx="604434"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P</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17" name="文本框 16">
            <a:extLst>
              <a:ext uri="{FF2B5EF4-FFF2-40B4-BE49-F238E27FC236}">
                <a16:creationId xmlns:a16="http://schemas.microsoft.com/office/drawing/2014/main" id="{0EBE74DE-47AA-4369-BC1E-0B17ED252D1E}"/>
              </a:ext>
            </a:extLst>
          </p:cNvPr>
          <p:cNvSpPr txBox="1"/>
          <p:nvPr/>
        </p:nvSpPr>
        <p:spPr>
          <a:xfrm>
            <a:off x="3255710" y="6201889"/>
            <a:ext cx="604434"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4</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E26E9E33-C26B-4351-AE0E-2023820CF55B}"/>
              </a:ext>
            </a:extLst>
          </p:cNvPr>
          <p:cNvSpPr txBox="1"/>
          <p:nvPr/>
        </p:nvSpPr>
        <p:spPr>
          <a:xfrm>
            <a:off x="3104696" y="5680741"/>
            <a:ext cx="604434"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1</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19" name="文本框 18">
            <a:extLst>
              <a:ext uri="{FF2B5EF4-FFF2-40B4-BE49-F238E27FC236}">
                <a16:creationId xmlns:a16="http://schemas.microsoft.com/office/drawing/2014/main" id="{B57D1E9C-CD25-4B6B-8DB4-912D27216E2B}"/>
              </a:ext>
            </a:extLst>
          </p:cNvPr>
          <p:cNvSpPr txBox="1"/>
          <p:nvPr/>
        </p:nvSpPr>
        <p:spPr>
          <a:xfrm>
            <a:off x="2892775" y="6068189"/>
            <a:ext cx="604434"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2</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20" name="文本框 19">
            <a:extLst>
              <a:ext uri="{FF2B5EF4-FFF2-40B4-BE49-F238E27FC236}">
                <a16:creationId xmlns:a16="http://schemas.microsoft.com/office/drawing/2014/main" id="{CCA67CD7-3C26-49BE-AD61-BFBF961BD044}"/>
              </a:ext>
            </a:extLst>
          </p:cNvPr>
          <p:cNvSpPr txBox="1"/>
          <p:nvPr/>
        </p:nvSpPr>
        <p:spPr>
          <a:xfrm>
            <a:off x="3472739" y="6012734"/>
            <a:ext cx="604434"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3</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pic>
        <p:nvPicPr>
          <p:cNvPr id="21" name="图片 20">
            <a:extLst>
              <a:ext uri="{FF2B5EF4-FFF2-40B4-BE49-F238E27FC236}">
                <a16:creationId xmlns:a16="http://schemas.microsoft.com/office/drawing/2014/main" id="{08FB22CE-730B-497D-AE70-F5336BC9036B}"/>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0" b="100000" l="0" r="100000"/>
                    </a14:imgEffect>
                  </a14:imgLayer>
                </a14:imgProps>
              </a:ext>
            </a:extLst>
          </a:blip>
          <a:stretch>
            <a:fillRect/>
          </a:stretch>
        </p:blipFill>
        <p:spPr>
          <a:xfrm>
            <a:off x="10432340" y="4254139"/>
            <a:ext cx="1455427" cy="2481475"/>
          </a:xfrm>
          <a:prstGeom prst="rect">
            <a:avLst/>
          </a:prstGeom>
          <a:effectLst>
            <a:outerShdw blurRad="50800" dist="38100" dir="5400000" algn="t" rotWithShape="0">
              <a:prstClr val="black">
                <a:alpha val="40000"/>
              </a:prstClr>
            </a:outerShdw>
          </a:effectLst>
        </p:spPr>
      </p:pic>
      <p:pic>
        <p:nvPicPr>
          <p:cNvPr id="22" name="图片 21">
            <a:extLst>
              <a:ext uri="{FF2B5EF4-FFF2-40B4-BE49-F238E27FC236}">
                <a16:creationId xmlns:a16="http://schemas.microsoft.com/office/drawing/2014/main" id="{06538B2D-FD9B-4B27-AC86-7DE09160CF86}"/>
              </a:ext>
            </a:extLst>
          </p:cNvPr>
          <p:cNvPicPr>
            <a:picLocks noChangeAspect="1"/>
          </p:cNvPicPr>
          <p:nvPr/>
        </p:nvPicPr>
        <p:blipFill rotWithShape="1">
          <a:blip r:embed="rId7"/>
          <a:srcRect l="19023" t="14659" r="62374" b="25600"/>
          <a:stretch/>
        </p:blipFill>
        <p:spPr>
          <a:xfrm>
            <a:off x="243002" y="4574829"/>
            <a:ext cx="1889926" cy="1896639"/>
          </a:xfrm>
          <a:prstGeom prst="rect">
            <a:avLst/>
          </a:prstGeom>
        </p:spPr>
      </p:pic>
      <p:sp>
        <p:nvSpPr>
          <p:cNvPr id="23" name="文本框 22">
            <a:extLst>
              <a:ext uri="{FF2B5EF4-FFF2-40B4-BE49-F238E27FC236}">
                <a16:creationId xmlns:a16="http://schemas.microsoft.com/office/drawing/2014/main" id="{4147A32D-0792-487B-828C-28C38E0B3E32}"/>
              </a:ext>
            </a:extLst>
          </p:cNvPr>
          <p:cNvSpPr txBox="1"/>
          <p:nvPr/>
        </p:nvSpPr>
        <p:spPr>
          <a:xfrm>
            <a:off x="1412167" y="5427674"/>
            <a:ext cx="833022"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6</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
        <p:nvSpPr>
          <p:cNvPr id="24" name="文本框 23">
            <a:extLst>
              <a:ext uri="{FF2B5EF4-FFF2-40B4-BE49-F238E27FC236}">
                <a16:creationId xmlns:a16="http://schemas.microsoft.com/office/drawing/2014/main" id="{B547EB50-D881-443A-B5F4-DB88CE4E6B1B}"/>
              </a:ext>
            </a:extLst>
          </p:cNvPr>
          <p:cNvSpPr txBox="1"/>
          <p:nvPr/>
        </p:nvSpPr>
        <p:spPr>
          <a:xfrm>
            <a:off x="2842667" y="5712086"/>
            <a:ext cx="604434" cy="369332"/>
          </a:xfrm>
          <a:prstGeom prst="rect">
            <a:avLst/>
          </a:prstGeom>
          <a:noFill/>
          <a:ln>
            <a:noFill/>
          </a:ln>
        </p:spPr>
        <p:txBody>
          <a:bodyPr wrap="square" rtlCol="0">
            <a:spAutoFit/>
          </a:bodyPr>
          <a:lstStyle/>
          <a:p>
            <a:r>
              <a:rPr lang="en-US" altLang="zh-CN" b="1" dirty="0">
                <a:solidFill>
                  <a:srgbClr val="FF0000"/>
                </a:solidFill>
                <a:latin typeface="Microsoft YaHei" panose="020B0503020204020204" pitchFamily="34" charset="-122"/>
                <a:ea typeface="Microsoft YaHei" panose="020B0503020204020204" pitchFamily="34" charset="-122"/>
              </a:rPr>
              <a:t>5</a:t>
            </a:r>
            <a:endParaRPr lang="zh-CN" altLang="en-US" b="1" dirty="0">
              <a:solidFill>
                <a:srgbClr val="FF0000"/>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314946788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1B8A9B7-A668-4659-A956-878DEF34F7C4}"/>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Photocopy/>
                    </a14:imgEffect>
                    <a14:imgEffect>
                      <a14:brightnessContrast bright="20000" contrast="-40000"/>
                    </a14:imgEffect>
                  </a14:imgLayer>
                </a14:imgProps>
              </a:ext>
            </a:extLst>
          </a:blip>
          <a:srcRect t="3187" b="2454"/>
          <a:stretch/>
        </p:blipFill>
        <p:spPr>
          <a:xfrm>
            <a:off x="3253269" y="3546824"/>
            <a:ext cx="2392782" cy="3094337"/>
          </a:xfrm>
          <a:prstGeom prst="rect">
            <a:avLst/>
          </a:prstGeom>
          <a:effectLst>
            <a:outerShdw blurRad="50800" dist="38100" dir="5400000" algn="t" rotWithShape="0">
              <a:prstClr val="black">
                <a:alpha val="40000"/>
              </a:prstClr>
            </a:outerShdw>
          </a:effectLst>
        </p:spPr>
      </p:pic>
      <p:pic>
        <p:nvPicPr>
          <p:cNvPr id="4" name="图片 3">
            <a:extLst>
              <a:ext uri="{FF2B5EF4-FFF2-40B4-BE49-F238E27FC236}">
                <a16:creationId xmlns:a16="http://schemas.microsoft.com/office/drawing/2014/main" id="{EC88A216-C5C4-4DEF-AB03-B3B4854EF312}"/>
              </a:ext>
            </a:extLst>
          </p:cNvPr>
          <p:cNvPicPr>
            <a:picLocks noChangeAspect="1"/>
          </p:cNvPicPr>
          <p:nvPr/>
        </p:nvPicPr>
        <p:blipFill rotWithShape="1">
          <a:blip r:embed="rId4"/>
          <a:srcRect l="10750" t="9600" r="51563" b="29658"/>
          <a:stretch/>
        </p:blipFill>
        <p:spPr>
          <a:xfrm>
            <a:off x="5270090" y="3143729"/>
            <a:ext cx="6921910" cy="3486281"/>
          </a:xfrm>
          <a:prstGeom prst="rect">
            <a:avLst/>
          </a:prstGeom>
        </p:spPr>
      </p:pic>
      <p:sp>
        <p:nvSpPr>
          <p:cNvPr id="5" name="文本框 3">
            <a:extLst>
              <a:ext uri="{FF2B5EF4-FFF2-40B4-BE49-F238E27FC236}">
                <a16:creationId xmlns:a16="http://schemas.microsoft.com/office/drawing/2014/main" id="{57B1719A-2064-46A9-818F-8297265F8A2A}"/>
              </a:ext>
            </a:extLst>
          </p:cNvPr>
          <p:cNvSpPr txBox="1"/>
          <p:nvPr/>
        </p:nvSpPr>
        <p:spPr>
          <a:xfrm>
            <a:off x="443130" y="718462"/>
            <a:ext cx="6180039"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Hydraulic system</a:t>
            </a:r>
            <a:endParaRPr lang="de-DE"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Pilot hydraulic system: joystick</a:t>
            </a:r>
          </a:p>
        </p:txBody>
      </p:sp>
      <p:sp>
        <p:nvSpPr>
          <p:cNvPr id="6" name="文本框 10">
            <a:extLst>
              <a:ext uri="{FF2B5EF4-FFF2-40B4-BE49-F238E27FC236}">
                <a16:creationId xmlns:a16="http://schemas.microsoft.com/office/drawing/2014/main" id="{E29B0DA1-B67F-4F40-8924-881824DCC2A7}"/>
              </a:ext>
            </a:extLst>
          </p:cNvPr>
          <p:cNvSpPr txBox="1"/>
          <p:nvPr/>
        </p:nvSpPr>
        <p:spPr>
          <a:xfrm>
            <a:off x="587375" y="1410945"/>
            <a:ext cx="5508625" cy="984885"/>
          </a:xfrm>
          <a:prstGeom prst="rect">
            <a:avLst/>
          </a:prstGeom>
          <a:solidFill>
            <a:schemeClr val="accent5">
              <a:lumMod val="20000"/>
              <a:lumOff val="80000"/>
            </a:schemeClr>
          </a:solidFill>
        </p:spPr>
        <p:txBody>
          <a:bodyPr wrap="square" rtlCol="0">
            <a:spAutoFit/>
          </a:bodyPr>
          <a:lstStyle/>
          <a:p>
            <a:pPr>
              <a:spcAft>
                <a:spcPts val="600"/>
              </a:spcAft>
            </a:pPr>
            <a:r>
              <a:rPr lang="de-DE" altLang="zh-CN" sz="1600" b="1" dirty="0">
                <a:solidFill>
                  <a:srgbClr val="00479D"/>
                </a:solidFill>
                <a:latin typeface="Microsoft YaHei" panose="020B0503020204020204" pitchFamily="34" charset="-122"/>
                <a:ea typeface="Microsoft YaHei" panose="020B0503020204020204" pitchFamily="34" charset="-122"/>
              </a:rPr>
              <a:t>Right Joystick</a:t>
            </a:r>
            <a:r>
              <a:rPr lang="zh-CN" altLang="en-US" sz="1600" b="1" dirty="0">
                <a:solidFill>
                  <a:srgbClr val="00479D"/>
                </a:solidFill>
                <a:latin typeface="Microsoft YaHei" panose="020B0503020204020204" pitchFamily="34" charset="-122"/>
                <a:ea typeface="Microsoft YaHei" panose="020B0503020204020204" pitchFamily="34" charset="-122"/>
              </a:rPr>
              <a:t>：</a:t>
            </a:r>
            <a:endParaRPr lang="en-US" altLang="zh-CN" sz="1600" b="1" dirty="0">
              <a:solidFill>
                <a:srgbClr val="00479D"/>
              </a:solidFill>
              <a:latin typeface="Microsoft YaHei" panose="020B0503020204020204" pitchFamily="34" charset="-122"/>
              <a:ea typeface="Microsoft YaHei" panose="020B0503020204020204" pitchFamily="34" charset="-122"/>
            </a:endParaRPr>
          </a:p>
          <a:p>
            <a:pPr marL="285750" indent="-285750">
              <a:spcAft>
                <a:spcPts val="600"/>
              </a:spcAft>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rPr>
              <a:t>Boom</a:t>
            </a:r>
            <a:r>
              <a:rPr lang="en-US" altLang="zh-CN" sz="1600" dirty="0">
                <a:latin typeface="Microsoft YaHei" panose="020B0503020204020204" pitchFamily="34" charset="-122"/>
                <a:ea typeface="Microsoft YaHei" panose="020B0503020204020204" pitchFamily="34" charset="-122"/>
              </a:rPr>
              <a:t>, up and down</a:t>
            </a:r>
          </a:p>
          <a:p>
            <a:pPr marL="285750" indent="-285750">
              <a:spcAft>
                <a:spcPts val="600"/>
              </a:spcAft>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rPr>
              <a:t>Bucket</a:t>
            </a:r>
            <a:r>
              <a:rPr lang="en-US" altLang="zh-CN" sz="1600" dirty="0">
                <a:latin typeface="Microsoft YaHei" panose="020B0503020204020204" pitchFamily="34" charset="-122"/>
                <a:ea typeface="Microsoft YaHei" panose="020B0503020204020204" pitchFamily="34" charset="-122"/>
              </a:rPr>
              <a:t>,  open and close</a:t>
            </a:r>
          </a:p>
        </p:txBody>
      </p:sp>
      <p:sp>
        <p:nvSpPr>
          <p:cNvPr id="7" name="文本框 17">
            <a:extLst>
              <a:ext uri="{FF2B5EF4-FFF2-40B4-BE49-F238E27FC236}">
                <a16:creationId xmlns:a16="http://schemas.microsoft.com/office/drawing/2014/main" id="{29FE5D68-0EC3-4A37-88D2-06BEC03CF304}"/>
              </a:ext>
            </a:extLst>
          </p:cNvPr>
          <p:cNvSpPr txBox="1"/>
          <p:nvPr/>
        </p:nvSpPr>
        <p:spPr>
          <a:xfrm>
            <a:off x="6236196" y="3653504"/>
            <a:ext cx="1401445"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Left joystick</a:t>
            </a:r>
            <a:endParaRPr lang="zh-CN" altLang="en-US" sz="1400" dirty="0">
              <a:latin typeface="Microsoft YaHei" panose="020B0503020204020204" pitchFamily="34" charset="-122"/>
              <a:ea typeface="Microsoft YaHei" panose="020B0503020204020204" pitchFamily="34" charset="-122"/>
            </a:endParaRPr>
          </a:p>
        </p:txBody>
      </p:sp>
      <p:sp>
        <p:nvSpPr>
          <p:cNvPr id="8" name="文本框 17">
            <a:extLst>
              <a:ext uri="{FF2B5EF4-FFF2-40B4-BE49-F238E27FC236}">
                <a16:creationId xmlns:a16="http://schemas.microsoft.com/office/drawing/2014/main" id="{2A26AEBC-F508-4B0B-B70F-023D784870C4}"/>
              </a:ext>
            </a:extLst>
          </p:cNvPr>
          <p:cNvSpPr txBox="1"/>
          <p:nvPr/>
        </p:nvSpPr>
        <p:spPr>
          <a:xfrm>
            <a:off x="9875632" y="3659395"/>
            <a:ext cx="1401445"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Right joystick</a:t>
            </a:r>
            <a:endParaRPr lang="zh-CN" altLang="en-US" sz="1400" dirty="0">
              <a:latin typeface="Microsoft YaHei" panose="020B0503020204020204" pitchFamily="34" charset="-122"/>
              <a:ea typeface="Microsoft YaHei" panose="020B0503020204020204" pitchFamily="34" charset="-122"/>
            </a:endParaRPr>
          </a:p>
        </p:txBody>
      </p:sp>
      <p:sp>
        <p:nvSpPr>
          <p:cNvPr id="9" name="文本框 10">
            <a:extLst>
              <a:ext uri="{FF2B5EF4-FFF2-40B4-BE49-F238E27FC236}">
                <a16:creationId xmlns:a16="http://schemas.microsoft.com/office/drawing/2014/main" id="{CFBCCEA3-0430-4BF8-A20D-03A19E5329D3}"/>
              </a:ext>
            </a:extLst>
          </p:cNvPr>
          <p:cNvSpPr txBox="1"/>
          <p:nvPr/>
        </p:nvSpPr>
        <p:spPr>
          <a:xfrm>
            <a:off x="587375" y="2478885"/>
            <a:ext cx="5508625" cy="984885"/>
          </a:xfrm>
          <a:prstGeom prst="rect">
            <a:avLst/>
          </a:prstGeom>
          <a:solidFill>
            <a:schemeClr val="accent5">
              <a:lumMod val="20000"/>
              <a:lumOff val="80000"/>
            </a:schemeClr>
          </a:solidFill>
        </p:spPr>
        <p:txBody>
          <a:bodyPr wrap="square" rtlCol="0">
            <a:spAutoFit/>
          </a:bodyPr>
          <a:lstStyle/>
          <a:p>
            <a:pPr>
              <a:spcAft>
                <a:spcPts val="600"/>
              </a:spcAft>
            </a:pPr>
            <a:r>
              <a:rPr lang="de-DE" altLang="zh-CN" sz="1600" b="1" dirty="0">
                <a:solidFill>
                  <a:srgbClr val="00479D"/>
                </a:solidFill>
                <a:latin typeface="Microsoft YaHei" panose="020B0503020204020204" pitchFamily="34" charset="-122"/>
                <a:ea typeface="Microsoft YaHei" panose="020B0503020204020204" pitchFamily="34" charset="-122"/>
              </a:rPr>
              <a:t>Left Joystick</a:t>
            </a:r>
            <a:r>
              <a:rPr lang="zh-CN" altLang="en-US" sz="1600" b="1" dirty="0">
                <a:solidFill>
                  <a:srgbClr val="00479D"/>
                </a:solidFill>
                <a:latin typeface="Microsoft YaHei" panose="020B0503020204020204" pitchFamily="34" charset="-122"/>
                <a:ea typeface="Microsoft YaHei" panose="020B0503020204020204" pitchFamily="34" charset="-122"/>
              </a:rPr>
              <a:t>：</a:t>
            </a:r>
            <a:endParaRPr lang="en-US" altLang="zh-CN" sz="1600" b="1" dirty="0">
              <a:solidFill>
                <a:srgbClr val="00479D"/>
              </a:solidFill>
              <a:latin typeface="Microsoft YaHei" panose="020B0503020204020204" pitchFamily="34" charset="-122"/>
              <a:ea typeface="Microsoft YaHei" panose="020B0503020204020204" pitchFamily="34" charset="-122"/>
            </a:endParaRPr>
          </a:p>
          <a:p>
            <a:pPr marL="285750" indent="-285750">
              <a:spcAft>
                <a:spcPts val="600"/>
              </a:spcAft>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rPr>
              <a:t>Swing motor</a:t>
            </a:r>
            <a:r>
              <a:rPr lang="en-US" altLang="zh-CN" sz="1600" dirty="0">
                <a:latin typeface="Microsoft YaHei" panose="020B0503020204020204" pitchFamily="34" charset="-122"/>
                <a:ea typeface="Microsoft YaHei" panose="020B0503020204020204" pitchFamily="34" charset="-122"/>
              </a:rPr>
              <a:t>,</a:t>
            </a:r>
            <a:r>
              <a:rPr lang="en-US" altLang="zh-CN" sz="1600" b="1" dirty="0">
                <a:latin typeface="Microsoft YaHei" panose="020B0503020204020204" pitchFamily="34" charset="-122"/>
                <a:ea typeface="Microsoft YaHei" panose="020B0503020204020204" pitchFamily="34" charset="-122"/>
              </a:rPr>
              <a:t>  </a:t>
            </a:r>
            <a:r>
              <a:rPr lang="en-US" altLang="zh-CN" sz="1600" dirty="0">
                <a:latin typeface="Microsoft YaHei" panose="020B0503020204020204" pitchFamily="34" charset="-122"/>
                <a:ea typeface="Microsoft YaHei" panose="020B0503020204020204" pitchFamily="34" charset="-122"/>
              </a:rPr>
              <a:t>swing left and swing right</a:t>
            </a:r>
          </a:p>
          <a:p>
            <a:pPr marL="285750" indent="-285750">
              <a:spcAft>
                <a:spcPts val="600"/>
              </a:spcAft>
              <a:buFont typeface="Arial" panose="020B0604020202020204" pitchFamily="34" charset="0"/>
              <a:buChar char="•"/>
            </a:pPr>
            <a:r>
              <a:rPr lang="en-US" altLang="zh-CN" sz="1600" b="1" dirty="0">
                <a:latin typeface="Microsoft YaHei" panose="020B0503020204020204" pitchFamily="34" charset="-122"/>
                <a:ea typeface="Microsoft YaHei" panose="020B0503020204020204" pitchFamily="34" charset="-122"/>
              </a:rPr>
              <a:t>Arm</a:t>
            </a:r>
            <a:r>
              <a:rPr lang="en-US" altLang="zh-CN" sz="1600" dirty="0">
                <a:latin typeface="Microsoft YaHei" panose="020B0503020204020204" pitchFamily="34" charset="-122"/>
                <a:ea typeface="Microsoft YaHei" panose="020B0503020204020204" pitchFamily="34" charset="-122"/>
              </a:rPr>
              <a:t>, open and close</a:t>
            </a:r>
          </a:p>
        </p:txBody>
      </p:sp>
      <p:pic>
        <p:nvPicPr>
          <p:cNvPr id="10" name="图片 9">
            <a:extLst>
              <a:ext uri="{FF2B5EF4-FFF2-40B4-BE49-F238E27FC236}">
                <a16:creationId xmlns:a16="http://schemas.microsoft.com/office/drawing/2014/main" id="{04500E19-2797-49CD-AEBC-0E5458C4B214}"/>
              </a:ext>
            </a:extLst>
          </p:cNvPr>
          <p:cNvPicPr>
            <a:picLocks noChangeAspect="1"/>
          </p:cNvPicPr>
          <p:nvPr/>
        </p:nvPicPr>
        <p:blipFill>
          <a:blip r:embed="rId5">
            <a:extLst>
              <a:ext uri="{BEBA8EAE-BF5A-486C-A8C5-ECC9F3942E4B}">
                <a14:imgProps xmlns:a14="http://schemas.microsoft.com/office/drawing/2010/main">
                  <a14:imgLayer r:embed="rId6">
                    <a14:imgEffect>
                      <a14:artisticPhotocopy/>
                    </a14:imgEffect>
                    <a14:imgEffect>
                      <a14:brightnessContrast bright="20000" contrast="-40000"/>
                    </a14:imgEffect>
                  </a14:imgLayer>
                </a14:imgProps>
              </a:ext>
            </a:extLst>
          </a:blip>
          <a:stretch>
            <a:fillRect/>
          </a:stretch>
        </p:blipFill>
        <p:spPr>
          <a:xfrm>
            <a:off x="240362" y="3546824"/>
            <a:ext cx="2392680" cy="3094337"/>
          </a:xfrm>
          <a:prstGeom prst="rect">
            <a:avLst/>
          </a:prstGeom>
          <a:effectLst>
            <a:outerShdw blurRad="50800" dist="38100" dir="5400000" algn="t" rotWithShape="0">
              <a:prstClr val="black">
                <a:alpha val="40000"/>
              </a:prstClr>
            </a:outerShdw>
          </a:effectLst>
        </p:spPr>
      </p:pic>
      <p:sp>
        <p:nvSpPr>
          <p:cNvPr id="11" name="文本框 10">
            <a:extLst>
              <a:ext uri="{FF2B5EF4-FFF2-40B4-BE49-F238E27FC236}">
                <a16:creationId xmlns:a16="http://schemas.microsoft.com/office/drawing/2014/main" id="{98448DD5-4404-47CB-A98F-8EFCA439BE94}"/>
              </a:ext>
            </a:extLst>
          </p:cNvPr>
          <p:cNvSpPr txBox="1"/>
          <p:nvPr/>
        </p:nvSpPr>
        <p:spPr>
          <a:xfrm>
            <a:off x="2730373" y="4728576"/>
            <a:ext cx="278630"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defPPr>
              <a:defRPr lang="zh-CN"/>
            </a:defPPr>
            <a:lvl1pPr>
              <a:defRPr sz="1400"/>
            </a:lvl1pPr>
          </a:lstStyle>
          <a:p>
            <a:r>
              <a:rPr lang="en-US" altLang="zh-CN" sz="1600" dirty="0"/>
              <a:t>P</a:t>
            </a:r>
            <a:endParaRPr lang="zh-CN" altLang="en-US" sz="1600" dirty="0"/>
          </a:p>
        </p:txBody>
      </p:sp>
      <p:sp>
        <p:nvSpPr>
          <p:cNvPr id="13" name="文本框 12">
            <a:extLst>
              <a:ext uri="{FF2B5EF4-FFF2-40B4-BE49-F238E27FC236}">
                <a16:creationId xmlns:a16="http://schemas.microsoft.com/office/drawing/2014/main" id="{B8573A72-CE90-4737-828F-567EF153BC03}"/>
              </a:ext>
            </a:extLst>
          </p:cNvPr>
          <p:cNvSpPr txBox="1"/>
          <p:nvPr/>
        </p:nvSpPr>
        <p:spPr>
          <a:xfrm>
            <a:off x="2730373" y="5134333"/>
            <a:ext cx="278630"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defPPr>
              <a:defRPr lang="zh-CN"/>
            </a:defPPr>
            <a:lvl1pPr>
              <a:defRPr sz="1400"/>
            </a:lvl1pPr>
          </a:lstStyle>
          <a:p>
            <a:r>
              <a:rPr lang="en-US" altLang="zh-CN" sz="1600" dirty="0"/>
              <a:t>T</a:t>
            </a:r>
            <a:endParaRPr lang="zh-CN" altLang="en-US" sz="1600" dirty="0"/>
          </a:p>
        </p:txBody>
      </p:sp>
      <p:sp>
        <p:nvSpPr>
          <p:cNvPr id="14" name="文本框 13">
            <a:extLst>
              <a:ext uri="{FF2B5EF4-FFF2-40B4-BE49-F238E27FC236}">
                <a16:creationId xmlns:a16="http://schemas.microsoft.com/office/drawing/2014/main" id="{5E05472B-95C2-4458-B807-6690BC6FF48B}"/>
              </a:ext>
            </a:extLst>
          </p:cNvPr>
          <p:cNvSpPr txBox="1"/>
          <p:nvPr/>
        </p:nvSpPr>
        <p:spPr>
          <a:xfrm>
            <a:off x="5728745" y="4728576"/>
            <a:ext cx="278630"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defPPr>
              <a:defRPr lang="zh-CN"/>
            </a:defPPr>
            <a:lvl1pPr>
              <a:defRPr sz="1400"/>
            </a:lvl1pPr>
          </a:lstStyle>
          <a:p>
            <a:r>
              <a:rPr lang="en-US" altLang="zh-CN" sz="1600" dirty="0"/>
              <a:t>P</a:t>
            </a:r>
            <a:endParaRPr lang="zh-CN" altLang="en-US" sz="1600" dirty="0"/>
          </a:p>
        </p:txBody>
      </p:sp>
      <p:sp>
        <p:nvSpPr>
          <p:cNvPr id="15" name="文本框 14">
            <a:extLst>
              <a:ext uri="{FF2B5EF4-FFF2-40B4-BE49-F238E27FC236}">
                <a16:creationId xmlns:a16="http://schemas.microsoft.com/office/drawing/2014/main" id="{A8F742CA-4459-465F-9E63-2A867D217B17}"/>
              </a:ext>
            </a:extLst>
          </p:cNvPr>
          <p:cNvSpPr txBox="1"/>
          <p:nvPr/>
        </p:nvSpPr>
        <p:spPr>
          <a:xfrm>
            <a:off x="5728745" y="5134333"/>
            <a:ext cx="278630" cy="338554"/>
          </a:xfrm>
          <a:prstGeom prst="rect">
            <a:avLst/>
          </a:prstGeom>
        </p:spPr>
        <p:style>
          <a:lnRef idx="1">
            <a:schemeClr val="accent4"/>
          </a:lnRef>
          <a:fillRef idx="3">
            <a:schemeClr val="accent4"/>
          </a:fillRef>
          <a:effectRef idx="2">
            <a:schemeClr val="accent4"/>
          </a:effectRef>
          <a:fontRef idx="minor">
            <a:schemeClr val="lt1"/>
          </a:fontRef>
        </p:style>
        <p:txBody>
          <a:bodyPr wrap="square" rtlCol="0">
            <a:spAutoFit/>
          </a:bodyPr>
          <a:lstStyle>
            <a:defPPr>
              <a:defRPr lang="zh-CN"/>
            </a:defPPr>
            <a:lvl1pPr>
              <a:defRPr sz="1400"/>
            </a:lvl1pPr>
          </a:lstStyle>
          <a:p>
            <a:r>
              <a:rPr lang="en-US" altLang="zh-CN" sz="1600" dirty="0"/>
              <a:t>T</a:t>
            </a:r>
            <a:endParaRPr lang="zh-CN" altLang="en-US" sz="1600" dirty="0"/>
          </a:p>
        </p:txBody>
      </p:sp>
      <p:sp>
        <p:nvSpPr>
          <p:cNvPr id="16" name="Textfeld 1">
            <a:extLst>
              <a:ext uri="{FF2B5EF4-FFF2-40B4-BE49-F238E27FC236}">
                <a16:creationId xmlns:a16="http://schemas.microsoft.com/office/drawing/2014/main" id="{5D49378B-58E4-4AED-B3B5-47C4B64A8A70}"/>
              </a:ext>
            </a:extLst>
          </p:cNvPr>
          <p:cNvSpPr txBox="1"/>
          <p:nvPr/>
        </p:nvSpPr>
        <p:spPr>
          <a:xfrm>
            <a:off x="7233816" y="1843598"/>
            <a:ext cx="3189766" cy="584775"/>
          </a:xfrm>
          <a:prstGeom prst="rect">
            <a:avLst/>
          </a:prstGeom>
          <a:solidFill>
            <a:srgbClr val="FFC000"/>
          </a:solidFill>
        </p:spPr>
        <p:txBody>
          <a:bodyPr wrap="square" rtlCol="0">
            <a:spAutoFit/>
          </a:bodyPr>
          <a:lstStyle/>
          <a:p>
            <a:r>
              <a:rPr lang="zh-CN" altLang="en-US" sz="1600" dirty="0">
                <a:latin typeface="Microsoft YaHei" panose="020B0503020204020204" pitchFamily="34" charset="-122"/>
                <a:ea typeface="Microsoft YaHei" panose="020B0503020204020204" pitchFamily="34" charset="-122"/>
              </a:rPr>
              <a:t>此状态为默认，如需更改操控方式，请操作手柄切换阀</a:t>
            </a:r>
            <a:endParaRPr lang="en-US" altLang="zh-CN" sz="16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2494809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6F51D1D1-7CBB-41B2-A69D-276A57405119}"/>
              </a:ext>
            </a:extLst>
          </p:cNvPr>
          <p:cNvPicPr>
            <a:picLocks noChangeAspect="1"/>
          </p:cNvPicPr>
          <p:nvPr/>
        </p:nvPicPr>
        <p:blipFill rotWithShape="1">
          <a:blip r:embed="rId2"/>
          <a:srcRect l="28500" t="15192" r="62208" b="31071"/>
          <a:stretch/>
        </p:blipFill>
        <p:spPr>
          <a:xfrm>
            <a:off x="6095794" y="1962233"/>
            <a:ext cx="1471583" cy="2659380"/>
          </a:xfrm>
          <a:prstGeom prst="rect">
            <a:avLst/>
          </a:prstGeom>
          <a:ln>
            <a:solidFill>
              <a:srgbClr val="0070C0"/>
            </a:solidFill>
          </a:ln>
        </p:spPr>
      </p:pic>
      <p:pic>
        <p:nvPicPr>
          <p:cNvPr id="4" name="图片 3">
            <a:extLst>
              <a:ext uri="{FF2B5EF4-FFF2-40B4-BE49-F238E27FC236}">
                <a16:creationId xmlns:a16="http://schemas.microsoft.com/office/drawing/2014/main" id="{6FB3FDA7-8D4F-4D4C-BD49-5B694F637664}"/>
              </a:ext>
            </a:extLst>
          </p:cNvPr>
          <p:cNvPicPr>
            <a:picLocks noChangeAspect="1"/>
          </p:cNvPicPr>
          <p:nvPr/>
        </p:nvPicPr>
        <p:blipFill rotWithShape="1">
          <a:blip r:embed="rId3"/>
          <a:srcRect l="22684" t="14941" r="65432" b="17316"/>
          <a:stretch/>
        </p:blipFill>
        <p:spPr>
          <a:xfrm>
            <a:off x="785599" y="1962233"/>
            <a:ext cx="1448906" cy="2581001"/>
          </a:xfrm>
          <a:prstGeom prst="rect">
            <a:avLst/>
          </a:prstGeom>
          <a:ln>
            <a:solidFill>
              <a:srgbClr val="0070C0"/>
            </a:solidFill>
          </a:ln>
        </p:spPr>
      </p:pic>
      <p:cxnSp>
        <p:nvCxnSpPr>
          <p:cNvPr id="5" name="直接箭头连接符 4">
            <a:extLst>
              <a:ext uri="{FF2B5EF4-FFF2-40B4-BE49-F238E27FC236}">
                <a16:creationId xmlns:a16="http://schemas.microsoft.com/office/drawing/2014/main" id="{450F12CD-B5DB-4CDD-91FB-4967130D20E1}"/>
              </a:ext>
            </a:extLst>
          </p:cNvPr>
          <p:cNvCxnSpPr>
            <a:cxnSpLocks/>
            <a:stCxn id="9" idx="3"/>
          </p:cNvCxnSpPr>
          <p:nvPr/>
        </p:nvCxnSpPr>
        <p:spPr>
          <a:xfrm flipV="1">
            <a:off x="5466721" y="2222144"/>
            <a:ext cx="1000853" cy="45766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6" name="直接箭头连接符 5">
            <a:extLst>
              <a:ext uri="{FF2B5EF4-FFF2-40B4-BE49-F238E27FC236}">
                <a16:creationId xmlns:a16="http://schemas.microsoft.com/office/drawing/2014/main" id="{8D502577-4D19-4E8B-AD3F-09824F906014}"/>
              </a:ext>
            </a:extLst>
          </p:cNvPr>
          <p:cNvCxnSpPr>
            <a:cxnSpLocks/>
            <a:stCxn id="8" idx="1"/>
          </p:cNvCxnSpPr>
          <p:nvPr/>
        </p:nvCxnSpPr>
        <p:spPr>
          <a:xfrm flipH="1" flipV="1">
            <a:off x="1875482" y="2277593"/>
            <a:ext cx="1278954" cy="140604"/>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文本框 3">
            <a:extLst>
              <a:ext uri="{FF2B5EF4-FFF2-40B4-BE49-F238E27FC236}">
                <a16:creationId xmlns:a16="http://schemas.microsoft.com/office/drawing/2014/main" id="{BD18A9AB-59DA-4721-BB8F-801DD3F0840F}"/>
              </a:ext>
            </a:extLst>
          </p:cNvPr>
          <p:cNvSpPr txBox="1"/>
          <p:nvPr/>
        </p:nvSpPr>
        <p:spPr>
          <a:xfrm>
            <a:off x="401737" y="678504"/>
            <a:ext cx="6180039" cy="646331"/>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Hydraulic system</a:t>
            </a:r>
            <a:endParaRPr lang="de-DE"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Pilot hydraulic system: joystick</a:t>
            </a:r>
          </a:p>
        </p:txBody>
      </p:sp>
      <p:sp>
        <p:nvSpPr>
          <p:cNvPr id="8" name="文本框 17">
            <a:extLst>
              <a:ext uri="{FF2B5EF4-FFF2-40B4-BE49-F238E27FC236}">
                <a16:creationId xmlns:a16="http://schemas.microsoft.com/office/drawing/2014/main" id="{95AFE51F-80E5-4EAA-AF7A-0A96B3C6FD32}"/>
              </a:ext>
            </a:extLst>
          </p:cNvPr>
          <p:cNvSpPr txBox="1"/>
          <p:nvPr/>
        </p:nvSpPr>
        <p:spPr>
          <a:xfrm>
            <a:off x="3154436" y="2156587"/>
            <a:ext cx="889227" cy="523220"/>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AUX2 roller</a:t>
            </a:r>
            <a:endParaRPr lang="zh-CN" altLang="en-US" sz="1400" dirty="0">
              <a:latin typeface="Microsoft YaHei" panose="020B0503020204020204" pitchFamily="34" charset="-122"/>
              <a:ea typeface="Microsoft YaHei" panose="020B0503020204020204" pitchFamily="34" charset="-122"/>
            </a:endParaRPr>
          </a:p>
        </p:txBody>
      </p:sp>
      <p:sp>
        <p:nvSpPr>
          <p:cNvPr id="9" name="文本框 17">
            <a:extLst>
              <a:ext uri="{FF2B5EF4-FFF2-40B4-BE49-F238E27FC236}">
                <a16:creationId xmlns:a16="http://schemas.microsoft.com/office/drawing/2014/main" id="{B2284E10-AF9D-4832-82CA-2C5AF4CA3F60}"/>
              </a:ext>
            </a:extLst>
          </p:cNvPr>
          <p:cNvSpPr txBox="1"/>
          <p:nvPr/>
        </p:nvSpPr>
        <p:spPr>
          <a:xfrm>
            <a:off x="4577494" y="2418197"/>
            <a:ext cx="889227" cy="523220"/>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AUX1 roller</a:t>
            </a:r>
            <a:endParaRPr lang="zh-CN" altLang="en-US" sz="1400" dirty="0">
              <a:latin typeface="Microsoft YaHei" panose="020B0503020204020204" pitchFamily="34" charset="-122"/>
              <a:ea typeface="Microsoft YaHei" panose="020B0503020204020204" pitchFamily="34" charset="-122"/>
            </a:endParaRPr>
          </a:p>
        </p:txBody>
      </p:sp>
      <p:sp>
        <p:nvSpPr>
          <p:cNvPr id="10" name="文本框 27">
            <a:extLst>
              <a:ext uri="{FF2B5EF4-FFF2-40B4-BE49-F238E27FC236}">
                <a16:creationId xmlns:a16="http://schemas.microsoft.com/office/drawing/2014/main" id="{2127AFEE-87DA-43A0-AF69-584F6500EB63}"/>
              </a:ext>
            </a:extLst>
          </p:cNvPr>
          <p:cNvSpPr txBox="1"/>
          <p:nvPr/>
        </p:nvSpPr>
        <p:spPr>
          <a:xfrm>
            <a:off x="901096" y="4638954"/>
            <a:ext cx="1217912" cy="307777"/>
          </a:xfrm>
          <a:prstGeom prst="rect">
            <a:avLst/>
          </a:prstGeom>
          <a:solidFill>
            <a:srgbClr val="FFC000"/>
          </a:solidFill>
        </p:spPr>
        <p:txBody>
          <a:bodyPr wrap="square" rtlCol="0">
            <a:spAutoFit/>
          </a:bodyPr>
          <a:lstStyle/>
          <a:p>
            <a:r>
              <a:rPr lang="de-DE" altLang="zh-CN" sz="1400" dirty="0">
                <a:latin typeface="Microsoft YaHei" panose="020B0503020204020204" pitchFamily="34" charset="-122"/>
                <a:ea typeface="Microsoft YaHei" panose="020B0503020204020204" pitchFamily="34" charset="-122"/>
              </a:rPr>
              <a:t>Left joystick</a:t>
            </a:r>
            <a:endParaRPr lang="zh-CN" altLang="en-US" sz="1400" dirty="0">
              <a:latin typeface="Microsoft YaHei" panose="020B0503020204020204" pitchFamily="34" charset="-122"/>
              <a:ea typeface="Microsoft YaHei" panose="020B0503020204020204" pitchFamily="34" charset="-122"/>
            </a:endParaRPr>
          </a:p>
        </p:txBody>
      </p:sp>
      <p:sp>
        <p:nvSpPr>
          <p:cNvPr id="11" name="文本框 27">
            <a:extLst>
              <a:ext uri="{FF2B5EF4-FFF2-40B4-BE49-F238E27FC236}">
                <a16:creationId xmlns:a16="http://schemas.microsoft.com/office/drawing/2014/main" id="{92BCDA67-59CD-4CA3-B399-0EDE553BCCCF}"/>
              </a:ext>
            </a:extLst>
          </p:cNvPr>
          <p:cNvSpPr txBox="1"/>
          <p:nvPr/>
        </p:nvSpPr>
        <p:spPr>
          <a:xfrm>
            <a:off x="6147385" y="4692856"/>
            <a:ext cx="1357099" cy="307777"/>
          </a:xfrm>
          <a:prstGeom prst="rect">
            <a:avLst/>
          </a:prstGeom>
          <a:solidFill>
            <a:srgbClr val="FFC000"/>
          </a:solidFill>
        </p:spPr>
        <p:txBody>
          <a:bodyPr wrap="square" rtlCol="0">
            <a:spAutoFit/>
          </a:bodyPr>
          <a:lstStyle/>
          <a:p>
            <a:r>
              <a:rPr lang="de-DE" altLang="zh-CN" sz="1400" dirty="0">
                <a:latin typeface="Microsoft YaHei" panose="020B0503020204020204" pitchFamily="34" charset="-122"/>
                <a:ea typeface="Microsoft YaHei" panose="020B0503020204020204" pitchFamily="34" charset="-122"/>
              </a:rPr>
              <a:t>Right</a:t>
            </a:r>
            <a:r>
              <a:rPr lang="de-DE" altLang="zh-CN" sz="1400" u="sng" dirty="0">
                <a:latin typeface="Microsoft YaHei" panose="020B0503020204020204" pitchFamily="34" charset="-122"/>
                <a:ea typeface="Microsoft YaHei" panose="020B0503020204020204" pitchFamily="34" charset="-122"/>
              </a:rPr>
              <a:t> </a:t>
            </a:r>
            <a:r>
              <a:rPr lang="de-DE" altLang="zh-CN" sz="1400" dirty="0">
                <a:latin typeface="Microsoft YaHei" panose="020B0503020204020204" pitchFamily="34" charset="-122"/>
                <a:ea typeface="Microsoft YaHei" panose="020B0503020204020204" pitchFamily="34" charset="-122"/>
              </a:rPr>
              <a:t>joystick</a:t>
            </a:r>
            <a:endParaRPr lang="zh-CN" altLang="en-US" sz="1400" dirty="0">
              <a:latin typeface="Microsoft YaHei" panose="020B0503020204020204" pitchFamily="34" charset="-122"/>
              <a:ea typeface="Microsoft YaHei" panose="020B0503020204020204" pitchFamily="34" charset="-122"/>
            </a:endParaRPr>
          </a:p>
        </p:txBody>
      </p:sp>
      <p:sp>
        <p:nvSpPr>
          <p:cNvPr id="13" name="文本框 17">
            <a:extLst>
              <a:ext uri="{FF2B5EF4-FFF2-40B4-BE49-F238E27FC236}">
                <a16:creationId xmlns:a16="http://schemas.microsoft.com/office/drawing/2014/main" id="{2E670BF6-4882-413F-ACAB-6B67AAC6C5C2}"/>
              </a:ext>
            </a:extLst>
          </p:cNvPr>
          <p:cNvSpPr txBox="1"/>
          <p:nvPr/>
        </p:nvSpPr>
        <p:spPr>
          <a:xfrm>
            <a:off x="4577494" y="3197837"/>
            <a:ext cx="889227"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Microsoft YaHei" panose="020B0503020204020204" pitchFamily="34" charset="-122"/>
                <a:ea typeface="Microsoft YaHei" panose="020B0503020204020204" pitchFamily="34" charset="-122"/>
              </a:rPr>
              <a:t>增力</a:t>
            </a:r>
            <a:endParaRPr lang="zh-CN" altLang="en-US" sz="1200" dirty="0">
              <a:latin typeface="Microsoft YaHei" panose="020B0503020204020204" pitchFamily="34" charset="-122"/>
              <a:ea typeface="Microsoft YaHei" panose="020B0503020204020204" pitchFamily="34" charset="-122"/>
            </a:endParaRPr>
          </a:p>
        </p:txBody>
      </p:sp>
      <p:cxnSp>
        <p:nvCxnSpPr>
          <p:cNvPr id="14" name="直接箭头连接符 16">
            <a:extLst>
              <a:ext uri="{FF2B5EF4-FFF2-40B4-BE49-F238E27FC236}">
                <a16:creationId xmlns:a16="http://schemas.microsoft.com/office/drawing/2014/main" id="{FBF8BD16-5D20-4103-AF52-C542EECEF067}"/>
              </a:ext>
            </a:extLst>
          </p:cNvPr>
          <p:cNvCxnSpPr>
            <a:cxnSpLocks/>
            <a:stCxn id="13" idx="3"/>
          </p:cNvCxnSpPr>
          <p:nvPr/>
        </p:nvCxnSpPr>
        <p:spPr>
          <a:xfrm flipV="1">
            <a:off x="5466721" y="2341253"/>
            <a:ext cx="1054193" cy="101047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文本框 10">
            <a:extLst>
              <a:ext uri="{FF2B5EF4-FFF2-40B4-BE49-F238E27FC236}">
                <a16:creationId xmlns:a16="http://schemas.microsoft.com/office/drawing/2014/main" id="{341D7628-95AE-4C56-9D53-B135B447275F}"/>
              </a:ext>
            </a:extLst>
          </p:cNvPr>
          <p:cNvSpPr txBox="1"/>
          <p:nvPr/>
        </p:nvSpPr>
        <p:spPr>
          <a:xfrm>
            <a:off x="709283" y="5462676"/>
            <a:ext cx="3497052" cy="1246495"/>
          </a:xfrm>
          <a:prstGeom prst="rect">
            <a:avLst/>
          </a:prstGeom>
          <a:solidFill>
            <a:schemeClr val="accent5">
              <a:lumMod val="20000"/>
              <a:lumOff val="80000"/>
            </a:schemeClr>
          </a:solidFill>
        </p:spPr>
        <p:txBody>
          <a:bodyPr wrap="square" rtlCol="0">
            <a:spAutoFit/>
          </a:bodyPr>
          <a:lstStyle/>
          <a:p>
            <a:pPr>
              <a:spcAft>
                <a:spcPts val="600"/>
              </a:spcAft>
            </a:pPr>
            <a:r>
              <a:rPr lang="de-DE" altLang="zh-CN" sz="1600" b="1" dirty="0">
                <a:solidFill>
                  <a:srgbClr val="00479D"/>
                </a:solidFill>
                <a:latin typeface="Microsoft YaHei" panose="020B0503020204020204" pitchFamily="34" charset="-122"/>
                <a:ea typeface="Microsoft YaHei" panose="020B0503020204020204" pitchFamily="34" charset="-122"/>
              </a:rPr>
              <a:t>AUX2 </a:t>
            </a:r>
            <a:r>
              <a:rPr lang="en-US" altLang="zh-CN" sz="1600" b="1" dirty="0">
                <a:solidFill>
                  <a:srgbClr val="00479D"/>
                </a:solidFill>
                <a:latin typeface="Microsoft YaHei" panose="020B0503020204020204" pitchFamily="34" charset="-122"/>
                <a:ea typeface="Microsoft YaHei" panose="020B0503020204020204" pitchFamily="34" charset="-122"/>
              </a:rPr>
              <a:t>roller</a:t>
            </a:r>
            <a:r>
              <a:rPr lang="zh-CN" altLang="en-US" sz="1600" b="1" dirty="0">
                <a:solidFill>
                  <a:srgbClr val="00479D"/>
                </a:solidFill>
                <a:latin typeface="Microsoft YaHei" panose="020B0503020204020204" pitchFamily="34" charset="-122"/>
                <a:ea typeface="Microsoft YaHei" panose="020B0503020204020204" pitchFamily="34" charset="-122"/>
              </a:rPr>
              <a:t>：</a:t>
            </a:r>
            <a:endParaRPr lang="de-DE" altLang="zh-CN" sz="1600" b="1" dirty="0">
              <a:solidFill>
                <a:srgbClr val="00479D"/>
              </a:solidFill>
              <a:latin typeface="Microsoft YaHei" panose="020B0503020204020204" pitchFamily="34" charset="-122"/>
              <a:ea typeface="Microsoft YaHei" panose="020B0503020204020204" pitchFamily="34" charset="-122"/>
            </a:endParaRPr>
          </a:p>
          <a:p>
            <a:pPr>
              <a:spcAft>
                <a:spcPts val="600"/>
              </a:spcAft>
            </a:pPr>
            <a:r>
              <a:rPr lang="zh-CN" altLang="en-US" sz="1400" b="1" dirty="0">
                <a:latin typeface="Microsoft YaHei" panose="020B0503020204020204" pitchFamily="34" charset="-122"/>
                <a:ea typeface="Microsoft YaHei" panose="020B0503020204020204" pitchFamily="34" charset="-122"/>
              </a:rPr>
              <a:t>控制管路进回油，如机具回转</a:t>
            </a:r>
            <a:r>
              <a:rPr lang="de-DE" altLang="zh-CN" sz="1400" dirty="0">
                <a:latin typeface="Microsoft YaHei" panose="020B0503020204020204" pitchFamily="34" charset="-122"/>
                <a:ea typeface="Microsoft YaHei" panose="020B0503020204020204" pitchFamily="34" charset="-122"/>
              </a:rPr>
              <a:t>.</a:t>
            </a:r>
          </a:p>
          <a:p>
            <a:pPr>
              <a:spcAft>
                <a:spcPts val="600"/>
              </a:spcAft>
            </a:pPr>
            <a:r>
              <a:rPr lang="de-DE" altLang="zh-CN" sz="1600" b="1" dirty="0">
                <a:solidFill>
                  <a:srgbClr val="00479D"/>
                </a:solidFill>
                <a:latin typeface="Microsoft YaHei" panose="020B0503020204020204" pitchFamily="34" charset="-122"/>
                <a:ea typeface="Microsoft YaHei" panose="020B0503020204020204" pitchFamily="34" charset="-122"/>
              </a:rPr>
              <a:t>AUX1 </a:t>
            </a:r>
            <a:r>
              <a:rPr lang="en-US" altLang="zh-CN" sz="1600" b="1" dirty="0">
                <a:solidFill>
                  <a:srgbClr val="00479D"/>
                </a:solidFill>
                <a:latin typeface="Microsoft YaHei" panose="020B0503020204020204" pitchFamily="34" charset="-122"/>
                <a:ea typeface="Microsoft YaHei" panose="020B0503020204020204" pitchFamily="34" charset="-122"/>
              </a:rPr>
              <a:t>roller:</a:t>
            </a:r>
          </a:p>
          <a:p>
            <a:pPr>
              <a:spcAft>
                <a:spcPts val="600"/>
              </a:spcAft>
            </a:pPr>
            <a:r>
              <a:rPr lang="zh-CN" altLang="en-US" sz="1400" b="1" dirty="0">
                <a:latin typeface="Microsoft YaHei" panose="020B0503020204020204" pitchFamily="34" charset="-122"/>
                <a:ea typeface="Microsoft YaHei" panose="020B0503020204020204" pitchFamily="34" charset="-122"/>
              </a:rPr>
              <a:t>控制管路进回油，如液压剪、拇指钳</a:t>
            </a:r>
            <a:r>
              <a:rPr lang="en-US" altLang="zh-CN" sz="1400" dirty="0">
                <a:latin typeface="Microsoft YaHei" panose="020B0503020204020204" pitchFamily="34" charset="-122"/>
                <a:ea typeface="Microsoft YaHei" panose="020B0503020204020204" pitchFamily="34" charset="-122"/>
              </a:rPr>
              <a:t>.</a:t>
            </a:r>
            <a:endParaRPr lang="de-DE" altLang="zh-CN" sz="1400" dirty="0">
              <a:latin typeface="Microsoft YaHei" panose="020B0503020204020204" pitchFamily="34" charset="-122"/>
              <a:ea typeface="Microsoft YaHei" panose="020B0503020204020204" pitchFamily="34" charset="-122"/>
            </a:endParaRPr>
          </a:p>
        </p:txBody>
      </p:sp>
      <p:cxnSp>
        <p:nvCxnSpPr>
          <p:cNvPr id="16" name="直接箭头连接符 15">
            <a:extLst>
              <a:ext uri="{FF2B5EF4-FFF2-40B4-BE49-F238E27FC236}">
                <a16:creationId xmlns:a16="http://schemas.microsoft.com/office/drawing/2014/main" id="{8B83B75C-8FAF-4AD1-97F8-91CA617FD627}"/>
              </a:ext>
            </a:extLst>
          </p:cNvPr>
          <p:cNvCxnSpPr>
            <a:cxnSpLocks/>
            <a:stCxn id="17" idx="1"/>
          </p:cNvCxnSpPr>
          <p:nvPr/>
        </p:nvCxnSpPr>
        <p:spPr>
          <a:xfrm flipH="1" flipV="1">
            <a:off x="1761182" y="2418197"/>
            <a:ext cx="1393254" cy="10102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7">
            <a:extLst>
              <a:ext uri="{FF2B5EF4-FFF2-40B4-BE49-F238E27FC236}">
                <a16:creationId xmlns:a16="http://schemas.microsoft.com/office/drawing/2014/main" id="{5936CE1D-42C2-44AA-86F3-A46CA2876227}"/>
              </a:ext>
            </a:extLst>
          </p:cNvPr>
          <p:cNvSpPr txBox="1"/>
          <p:nvPr/>
        </p:nvSpPr>
        <p:spPr>
          <a:xfrm>
            <a:off x="3154436" y="3274574"/>
            <a:ext cx="889227"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Horn</a:t>
            </a:r>
            <a:endParaRPr lang="zh-CN" altLang="en-US" sz="1400" dirty="0">
              <a:latin typeface="Microsoft YaHei" panose="020B0503020204020204" pitchFamily="34" charset="-122"/>
              <a:ea typeface="Microsoft YaHei" panose="020B0503020204020204" pitchFamily="34" charset="-122"/>
            </a:endParaRPr>
          </a:p>
        </p:txBody>
      </p:sp>
      <p:pic>
        <p:nvPicPr>
          <p:cNvPr id="18" name="图片 17">
            <a:extLst>
              <a:ext uri="{FF2B5EF4-FFF2-40B4-BE49-F238E27FC236}">
                <a16:creationId xmlns:a16="http://schemas.microsoft.com/office/drawing/2014/main" id="{C22FAD64-F66B-4E79-B8B7-FA09EAB9E49C}"/>
              </a:ext>
            </a:extLst>
          </p:cNvPr>
          <p:cNvPicPr>
            <a:picLocks noChangeAspect="1"/>
          </p:cNvPicPr>
          <p:nvPr/>
        </p:nvPicPr>
        <p:blipFill rotWithShape="1">
          <a:blip r:embed="rId4"/>
          <a:srcRect l="12938" t="10856" r="68188" b="29470"/>
          <a:stretch/>
        </p:blipFill>
        <p:spPr>
          <a:xfrm>
            <a:off x="7779006" y="1776473"/>
            <a:ext cx="3929287" cy="3882026"/>
          </a:xfrm>
          <a:prstGeom prst="rect">
            <a:avLst/>
          </a:prstGeom>
        </p:spPr>
      </p:pic>
    </p:spTree>
    <p:extLst>
      <p:ext uri="{BB962C8B-B14F-4D97-AF65-F5344CB8AC3E}">
        <p14:creationId xmlns:p14="http://schemas.microsoft.com/office/powerpoint/2010/main" val="50734902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Picture 1" descr="c:\users\public\documents\kk6 files\xcmgwj\account\1183@10.15.7.244\image_cache\ae199f9bdf814207bc16a6749b79e3a2.png">
            <a:extLst>
              <a:ext uri="{FF2B5EF4-FFF2-40B4-BE49-F238E27FC236}">
                <a16:creationId xmlns:a16="http://schemas.microsoft.com/office/drawing/2014/main" id="{6887DE87-87B5-4926-B7DB-789DFFA067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5800" y="1766104"/>
            <a:ext cx="8328495" cy="454984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2">
            <a:extLst>
              <a:ext uri="{FF2B5EF4-FFF2-40B4-BE49-F238E27FC236}">
                <a16:creationId xmlns:a16="http://schemas.microsoft.com/office/drawing/2014/main" id="{A65702CF-A27A-41F3-8A2B-9643CF9742D9}"/>
              </a:ext>
            </a:extLst>
          </p:cNvPr>
          <p:cNvSpPr txBox="1"/>
          <p:nvPr/>
        </p:nvSpPr>
        <p:spPr>
          <a:xfrm>
            <a:off x="264644" y="818447"/>
            <a:ext cx="11927356" cy="461665"/>
          </a:xfrm>
          <a:prstGeom prst="rect">
            <a:avLst/>
          </a:prstGeom>
          <a:noFill/>
        </p:spPr>
        <p:txBody>
          <a:bodyPr wrap="square">
            <a:spAutoFit/>
          </a:bodyPr>
          <a:lstStyle/>
          <a:p>
            <a:r>
              <a:rPr lang="de-DE"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4</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动臂液压系统 </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Boom</a:t>
            </a:r>
          </a:p>
        </p:txBody>
      </p:sp>
      <p:cxnSp>
        <p:nvCxnSpPr>
          <p:cNvPr id="5" name="直接连接符 4">
            <a:extLst>
              <a:ext uri="{FF2B5EF4-FFF2-40B4-BE49-F238E27FC236}">
                <a16:creationId xmlns:a16="http://schemas.microsoft.com/office/drawing/2014/main" id="{31952E29-BBE1-4E76-AF93-A3EB22C113C8}"/>
              </a:ext>
            </a:extLst>
          </p:cNvPr>
          <p:cNvCxnSpPr>
            <a:cxnSpLocks/>
          </p:cNvCxnSpPr>
          <p:nvPr/>
        </p:nvCxnSpPr>
        <p:spPr>
          <a:xfrm flipH="1">
            <a:off x="4779345" y="4756122"/>
            <a:ext cx="1" cy="1630018"/>
          </a:xfrm>
          <a:prstGeom prst="line">
            <a:avLst/>
          </a:prstGeom>
          <a:ln w="28575">
            <a:headEnd type="oval"/>
            <a:tailEnd type="none"/>
          </a:ln>
        </p:spPr>
        <p:style>
          <a:lnRef idx="1">
            <a:schemeClr val="accent2"/>
          </a:lnRef>
          <a:fillRef idx="0">
            <a:schemeClr val="accent2"/>
          </a:fillRef>
          <a:effectRef idx="0">
            <a:schemeClr val="accent2"/>
          </a:effectRef>
          <a:fontRef idx="minor">
            <a:schemeClr val="tx1"/>
          </a:fontRef>
        </p:style>
      </p:cxnSp>
      <p:cxnSp>
        <p:nvCxnSpPr>
          <p:cNvPr id="6" name="直接连接符 5">
            <a:extLst>
              <a:ext uri="{FF2B5EF4-FFF2-40B4-BE49-F238E27FC236}">
                <a16:creationId xmlns:a16="http://schemas.microsoft.com/office/drawing/2014/main" id="{F4DF37DE-FE9C-425C-8C89-6EA624AB80AD}"/>
              </a:ext>
            </a:extLst>
          </p:cNvPr>
          <p:cNvCxnSpPr/>
          <p:nvPr/>
        </p:nvCxnSpPr>
        <p:spPr>
          <a:xfrm flipH="1">
            <a:off x="2831274" y="4557340"/>
            <a:ext cx="1693628" cy="0"/>
          </a:xfrm>
          <a:prstGeom prst="line">
            <a:avLst/>
          </a:prstGeom>
          <a:ln w="28575">
            <a:headEnd type="oval"/>
          </a:ln>
        </p:spPr>
        <p:style>
          <a:lnRef idx="1">
            <a:schemeClr val="accent2"/>
          </a:lnRef>
          <a:fillRef idx="0">
            <a:schemeClr val="accent2"/>
          </a:fillRef>
          <a:effectRef idx="0">
            <a:schemeClr val="accent2"/>
          </a:effectRef>
          <a:fontRef idx="minor">
            <a:schemeClr val="tx1"/>
          </a:fontRef>
        </p:style>
      </p:cxnSp>
      <p:cxnSp>
        <p:nvCxnSpPr>
          <p:cNvPr id="7" name="直接连接符 6">
            <a:extLst>
              <a:ext uri="{FF2B5EF4-FFF2-40B4-BE49-F238E27FC236}">
                <a16:creationId xmlns:a16="http://schemas.microsoft.com/office/drawing/2014/main" id="{A47780ED-DD44-4EAD-B989-C158A98885C0}"/>
              </a:ext>
            </a:extLst>
          </p:cNvPr>
          <p:cNvCxnSpPr/>
          <p:nvPr/>
        </p:nvCxnSpPr>
        <p:spPr>
          <a:xfrm flipH="1">
            <a:off x="1511358" y="4104115"/>
            <a:ext cx="2186608" cy="0"/>
          </a:xfrm>
          <a:prstGeom prst="line">
            <a:avLst/>
          </a:prstGeom>
          <a:ln w="28575">
            <a:headEnd type="oval"/>
          </a:ln>
        </p:spPr>
        <p:style>
          <a:lnRef idx="1">
            <a:schemeClr val="accent2"/>
          </a:lnRef>
          <a:fillRef idx="0">
            <a:schemeClr val="accent2"/>
          </a:fillRef>
          <a:effectRef idx="0">
            <a:schemeClr val="accent2"/>
          </a:effectRef>
          <a:fontRef idx="minor">
            <a:schemeClr val="tx1"/>
          </a:fontRef>
        </p:style>
      </p:cxnSp>
      <p:cxnSp>
        <p:nvCxnSpPr>
          <p:cNvPr id="8" name="直接连接符 7">
            <a:extLst>
              <a:ext uri="{FF2B5EF4-FFF2-40B4-BE49-F238E27FC236}">
                <a16:creationId xmlns:a16="http://schemas.microsoft.com/office/drawing/2014/main" id="{D9435135-79F0-4BE4-8292-94F0F07255FA}"/>
              </a:ext>
            </a:extLst>
          </p:cNvPr>
          <p:cNvCxnSpPr/>
          <p:nvPr/>
        </p:nvCxnSpPr>
        <p:spPr>
          <a:xfrm>
            <a:off x="7848547" y="4041024"/>
            <a:ext cx="0" cy="2345116"/>
          </a:xfrm>
          <a:prstGeom prst="line">
            <a:avLst/>
          </a:prstGeom>
          <a:ln w="28575">
            <a:headEnd type="oval"/>
          </a:ln>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BFDF8072-06EB-4B62-9084-D39409172422}"/>
              </a:ext>
            </a:extLst>
          </p:cNvPr>
          <p:cNvCxnSpPr/>
          <p:nvPr/>
        </p:nvCxnSpPr>
        <p:spPr>
          <a:xfrm>
            <a:off x="9057146" y="2704686"/>
            <a:ext cx="1137036" cy="0"/>
          </a:xfrm>
          <a:prstGeom prst="line">
            <a:avLst/>
          </a:prstGeom>
          <a:ln w="28575">
            <a:headEnd type="oval"/>
          </a:ln>
        </p:spPr>
        <p:style>
          <a:lnRef idx="1">
            <a:schemeClr val="accent2"/>
          </a:lnRef>
          <a:fillRef idx="0">
            <a:schemeClr val="accent2"/>
          </a:fillRef>
          <a:effectRef idx="0">
            <a:schemeClr val="accent2"/>
          </a:effectRef>
          <a:fontRef idx="minor">
            <a:schemeClr val="tx1"/>
          </a:fontRef>
        </p:style>
      </p:cxnSp>
      <p:sp>
        <p:nvSpPr>
          <p:cNvPr id="10" name="文本框 9">
            <a:extLst>
              <a:ext uri="{FF2B5EF4-FFF2-40B4-BE49-F238E27FC236}">
                <a16:creationId xmlns:a16="http://schemas.microsoft.com/office/drawing/2014/main" id="{473A923E-734A-46F3-8A65-6680AA9CB4F0}"/>
              </a:ext>
            </a:extLst>
          </p:cNvPr>
          <p:cNvSpPr txBox="1"/>
          <p:nvPr/>
        </p:nvSpPr>
        <p:spPr>
          <a:xfrm>
            <a:off x="350467" y="3919449"/>
            <a:ext cx="1160891" cy="369332"/>
          </a:xfrm>
          <a:prstGeom prst="rect">
            <a:avLst/>
          </a:prstGeom>
          <a:noFill/>
        </p:spPr>
        <p:txBody>
          <a:bodyPr wrap="square" rtlCol="0">
            <a:spAutoFit/>
          </a:bodyPr>
          <a:lstStyle/>
          <a:p>
            <a:r>
              <a:rPr lang="zh-CN" altLang="en-US" dirty="0"/>
              <a:t>动臂油缸</a:t>
            </a:r>
          </a:p>
        </p:txBody>
      </p:sp>
      <p:sp>
        <p:nvSpPr>
          <p:cNvPr id="11" name="文本框 10">
            <a:extLst>
              <a:ext uri="{FF2B5EF4-FFF2-40B4-BE49-F238E27FC236}">
                <a16:creationId xmlns:a16="http://schemas.microsoft.com/office/drawing/2014/main" id="{BF3AC53B-E88B-4034-BF4F-B2E30B01E916}"/>
              </a:ext>
            </a:extLst>
          </p:cNvPr>
          <p:cNvSpPr txBox="1"/>
          <p:nvPr/>
        </p:nvSpPr>
        <p:spPr>
          <a:xfrm>
            <a:off x="10194182" y="2507447"/>
            <a:ext cx="1160891" cy="369332"/>
          </a:xfrm>
          <a:prstGeom prst="rect">
            <a:avLst/>
          </a:prstGeom>
          <a:noFill/>
        </p:spPr>
        <p:txBody>
          <a:bodyPr wrap="square" rtlCol="0">
            <a:spAutoFit/>
          </a:bodyPr>
          <a:lstStyle/>
          <a:p>
            <a:r>
              <a:rPr lang="zh-CN" altLang="en-US" dirty="0"/>
              <a:t>主泵</a:t>
            </a:r>
          </a:p>
        </p:txBody>
      </p:sp>
      <p:sp>
        <p:nvSpPr>
          <p:cNvPr id="13" name="文本框 12">
            <a:extLst>
              <a:ext uri="{FF2B5EF4-FFF2-40B4-BE49-F238E27FC236}">
                <a16:creationId xmlns:a16="http://schemas.microsoft.com/office/drawing/2014/main" id="{751BD3D9-5A6D-4F46-98DA-9760E80F11C3}"/>
              </a:ext>
            </a:extLst>
          </p:cNvPr>
          <p:cNvSpPr txBox="1"/>
          <p:nvPr/>
        </p:nvSpPr>
        <p:spPr>
          <a:xfrm>
            <a:off x="2008314" y="4386790"/>
            <a:ext cx="1160891" cy="369332"/>
          </a:xfrm>
          <a:prstGeom prst="rect">
            <a:avLst/>
          </a:prstGeom>
          <a:noFill/>
        </p:spPr>
        <p:txBody>
          <a:bodyPr wrap="square" rtlCol="0">
            <a:spAutoFit/>
          </a:bodyPr>
          <a:lstStyle/>
          <a:p>
            <a:r>
              <a:rPr lang="zh-CN" altLang="en-US" dirty="0"/>
              <a:t>防爆阀</a:t>
            </a:r>
          </a:p>
        </p:txBody>
      </p:sp>
      <p:sp>
        <p:nvSpPr>
          <p:cNvPr id="14" name="文本框 13">
            <a:extLst>
              <a:ext uri="{FF2B5EF4-FFF2-40B4-BE49-F238E27FC236}">
                <a16:creationId xmlns:a16="http://schemas.microsoft.com/office/drawing/2014/main" id="{5825C7CF-D7F1-443B-A009-FDF6AFA8AF8C}"/>
              </a:ext>
            </a:extLst>
          </p:cNvPr>
          <p:cNvSpPr txBox="1"/>
          <p:nvPr/>
        </p:nvSpPr>
        <p:spPr>
          <a:xfrm>
            <a:off x="7530495" y="6381703"/>
            <a:ext cx="723570" cy="369332"/>
          </a:xfrm>
          <a:prstGeom prst="rect">
            <a:avLst/>
          </a:prstGeom>
          <a:noFill/>
        </p:spPr>
        <p:txBody>
          <a:bodyPr wrap="square" rtlCol="0">
            <a:spAutoFit/>
          </a:bodyPr>
          <a:lstStyle/>
          <a:p>
            <a:r>
              <a:rPr lang="zh-CN" altLang="en-US" dirty="0"/>
              <a:t>主阀</a:t>
            </a:r>
          </a:p>
        </p:txBody>
      </p:sp>
      <p:sp>
        <p:nvSpPr>
          <p:cNvPr id="15" name="文本框 14">
            <a:extLst>
              <a:ext uri="{FF2B5EF4-FFF2-40B4-BE49-F238E27FC236}">
                <a16:creationId xmlns:a16="http://schemas.microsoft.com/office/drawing/2014/main" id="{2A1A7608-32CB-41BB-9024-27B60F04B521}"/>
              </a:ext>
            </a:extLst>
          </p:cNvPr>
          <p:cNvSpPr txBox="1"/>
          <p:nvPr/>
        </p:nvSpPr>
        <p:spPr>
          <a:xfrm>
            <a:off x="4198899" y="6381703"/>
            <a:ext cx="1160891" cy="369332"/>
          </a:xfrm>
          <a:prstGeom prst="rect">
            <a:avLst/>
          </a:prstGeom>
          <a:noFill/>
        </p:spPr>
        <p:txBody>
          <a:bodyPr wrap="square" rtlCol="0">
            <a:spAutoFit/>
          </a:bodyPr>
          <a:lstStyle/>
          <a:p>
            <a:r>
              <a:rPr lang="zh-CN" altLang="en-US" dirty="0"/>
              <a:t>右手柄</a:t>
            </a:r>
          </a:p>
        </p:txBody>
      </p:sp>
      <p:cxnSp>
        <p:nvCxnSpPr>
          <p:cNvPr id="16" name="直接连接符 15">
            <a:extLst>
              <a:ext uri="{FF2B5EF4-FFF2-40B4-BE49-F238E27FC236}">
                <a16:creationId xmlns:a16="http://schemas.microsoft.com/office/drawing/2014/main" id="{AB7837DE-09C2-4B70-9F87-FCB300791ED1}"/>
              </a:ext>
            </a:extLst>
          </p:cNvPr>
          <p:cNvCxnSpPr/>
          <p:nvPr/>
        </p:nvCxnSpPr>
        <p:spPr>
          <a:xfrm>
            <a:off x="7796368" y="1963343"/>
            <a:ext cx="1137036" cy="0"/>
          </a:xfrm>
          <a:prstGeom prst="line">
            <a:avLst/>
          </a:prstGeom>
          <a:ln w="28575">
            <a:headEnd type="oval"/>
          </a:ln>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58A3A38B-7C27-45B4-8C46-AEE3B38B4368}"/>
              </a:ext>
            </a:extLst>
          </p:cNvPr>
          <p:cNvSpPr txBox="1"/>
          <p:nvPr/>
        </p:nvSpPr>
        <p:spPr>
          <a:xfrm>
            <a:off x="8914855" y="1766104"/>
            <a:ext cx="1160891" cy="369332"/>
          </a:xfrm>
          <a:prstGeom prst="rect">
            <a:avLst/>
          </a:prstGeom>
          <a:noFill/>
        </p:spPr>
        <p:txBody>
          <a:bodyPr wrap="square" rtlCol="0">
            <a:spAutoFit/>
          </a:bodyPr>
          <a:lstStyle/>
          <a:p>
            <a:r>
              <a:rPr lang="zh-CN" altLang="en-US" dirty="0"/>
              <a:t>液压油箱</a:t>
            </a:r>
          </a:p>
        </p:txBody>
      </p:sp>
    </p:spTree>
    <p:extLst>
      <p:ext uri="{BB962C8B-B14F-4D97-AF65-F5344CB8AC3E}">
        <p14:creationId xmlns:p14="http://schemas.microsoft.com/office/powerpoint/2010/main" val="28365070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56E0C846-A344-4FB9-AE83-234B63091C9A}"/>
              </a:ext>
            </a:extLst>
          </p:cNvPr>
          <p:cNvGrpSpPr/>
          <p:nvPr/>
        </p:nvGrpSpPr>
        <p:grpSpPr>
          <a:xfrm>
            <a:off x="397662" y="1247437"/>
            <a:ext cx="7460385" cy="5096798"/>
            <a:chOff x="397662" y="1247437"/>
            <a:chExt cx="7460385" cy="5096798"/>
          </a:xfrm>
        </p:grpSpPr>
        <p:pic>
          <p:nvPicPr>
            <p:cNvPr id="4" name="图片 3">
              <a:extLst>
                <a:ext uri="{FF2B5EF4-FFF2-40B4-BE49-F238E27FC236}">
                  <a16:creationId xmlns:a16="http://schemas.microsoft.com/office/drawing/2014/main" id="{F39D1FC9-08B7-4816-8D8C-FC9A8A6A7AE1}"/>
                </a:ext>
              </a:extLst>
            </p:cNvPr>
            <p:cNvPicPr>
              <a:picLocks noChangeAspect="1"/>
            </p:cNvPicPr>
            <p:nvPr/>
          </p:nvPicPr>
          <p:blipFill>
            <a:blip r:embed="rId2"/>
            <a:stretch>
              <a:fillRect/>
            </a:stretch>
          </p:blipFill>
          <p:spPr>
            <a:xfrm>
              <a:off x="822978" y="1247437"/>
              <a:ext cx="6887430" cy="5096798"/>
            </a:xfrm>
            <a:prstGeom prst="rect">
              <a:avLst/>
            </a:prstGeom>
          </p:spPr>
        </p:pic>
        <p:sp>
          <p:nvSpPr>
            <p:cNvPr id="5" name="椭圆 4">
              <a:extLst>
                <a:ext uri="{FF2B5EF4-FFF2-40B4-BE49-F238E27FC236}">
                  <a16:creationId xmlns:a16="http://schemas.microsoft.com/office/drawing/2014/main" id="{3C8B7395-BF02-4109-B360-FDA252402908}"/>
                </a:ext>
              </a:extLst>
            </p:cNvPr>
            <p:cNvSpPr/>
            <p:nvPr/>
          </p:nvSpPr>
          <p:spPr>
            <a:xfrm>
              <a:off x="6073240" y="4337783"/>
              <a:ext cx="561153" cy="247746"/>
            </a:xfrm>
            <a:prstGeom prst="ellipse">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椭圆 5">
              <a:extLst>
                <a:ext uri="{FF2B5EF4-FFF2-40B4-BE49-F238E27FC236}">
                  <a16:creationId xmlns:a16="http://schemas.microsoft.com/office/drawing/2014/main" id="{FD95CA76-9951-4FB9-A8DF-0FFFAF4AE2AD}"/>
                </a:ext>
              </a:extLst>
            </p:cNvPr>
            <p:cNvSpPr/>
            <p:nvPr/>
          </p:nvSpPr>
          <p:spPr>
            <a:xfrm>
              <a:off x="4197468" y="4475728"/>
              <a:ext cx="860694" cy="188210"/>
            </a:xfrm>
            <a:prstGeom prst="ellipse">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4">
              <a:extLst>
                <a:ext uri="{FF2B5EF4-FFF2-40B4-BE49-F238E27FC236}">
                  <a16:creationId xmlns:a16="http://schemas.microsoft.com/office/drawing/2014/main" id="{C2A78D8E-DE0A-4C4A-A9AD-3BC72326DD26}"/>
                </a:ext>
              </a:extLst>
            </p:cNvPr>
            <p:cNvSpPr txBox="1"/>
            <p:nvPr/>
          </p:nvSpPr>
          <p:spPr>
            <a:xfrm>
              <a:off x="3096318" y="4481855"/>
              <a:ext cx="550151"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动臂</a:t>
              </a:r>
              <a:r>
                <a:rPr lang="en-US" altLang="zh-CN" sz="1100" dirty="0">
                  <a:solidFill>
                    <a:schemeClr val="tx1"/>
                  </a:solidFill>
                </a:rPr>
                <a:t>1</a:t>
              </a:r>
              <a:endParaRPr lang="zh-CN" altLang="en-US" sz="1100" dirty="0">
                <a:solidFill>
                  <a:schemeClr val="tx1"/>
                </a:solidFill>
              </a:endParaRPr>
            </a:p>
          </p:txBody>
        </p:sp>
        <p:sp>
          <p:nvSpPr>
            <p:cNvPr id="8" name="文本框 4">
              <a:extLst>
                <a:ext uri="{FF2B5EF4-FFF2-40B4-BE49-F238E27FC236}">
                  <a16:creationId xmlns:a16="http://schemas.microsoft.com/office/drawing/2014/main" id="{ECA89B12-4E51-4089-B44F-9F04C869F4B6}"/>
                </a:ext>
              </a:extLst>
            </p:cNvPr>
            <p:cNvSpPr txBox="1"/>
            <p:nvPr/>
          </p:nvSpPr>
          <p:spPr>
            <a:xfrm>
              <a:off x="7307896" y="4370909"/>
              <a:ext cx="550151"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动臂</a:t>
              </a:r>
              <a:r>
                <a:rPr lang="en-US" altLang="zh-CN" sz="1100" dirty="0">
                  <a:solidFill>
                    <a:schemeClr val="tx1"/>
                  </a:solidFill>
                </a:rPr>
                <a:t>2</a:t>
              </a:r>
              <a:endParaRPr lang="zh-CN" altLang="en-US" sz="1100" dirty="0">
                <a:solidFill>
                  <a:schemeClr val="tx1"/>
                </a:solidFill>
              </a:endParaRPr>
            </a:p>
          </p:txBody>
        </p:sp>
        <p:sp>
          <p:nvSpPr>
            <p:cNvPr id="9" name="文本框 4">
              <a:extLst>
                <a:ext uri="{FF2B5EF4-FFF2-40B4-BE49-F238E27FC236}">
                  <a16:creationId xmlns:a16="http://schemas.microsoft.com/office/drawing/2014/main" id="{02A465EA-CB9D-4345-BAC9-F7216D44C124}"/>
                </a:ext>
              </a:extLst>
            </p:cNvPr>
            <p:cNvSpPr txBox="1"/>
            <p:nvPr/>
          </p:nvSpPr>
          <p:spPr>
            <a:xfrm>
              <a:off x="660515" y="2640282"/>
              <a:ext cx="607859"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防爆阀</a:t>
              </a:r>
            </a:p>
          </p:txBody>
        </p:sp>
        <p:sp>
          <p:nvSpPr>
            <p:cNvPr id="10" name="文本框 4">
              <a:extLst>
                <a:ext uri="{FF2B5EF4-FFF2-40B4-BE49-F238E27FC236}">
                  <a16:creationId xmlns:a16="http://schemas.microsoft.com/office/drawing/2014/main" id="{E430AB75-F347-447E-A6E2-275D6CC26365}"/>
                </a:ext>
              </a:extLst>
            </p:cNvPr>
            <p:cNvSpPr txBox="1"/>
            <p:nvPr/>
          </p:nvSpPr>
          <p:spPr>
            <a:xfrm>
              <a:off x="2304542" y="2639999"/>
              <a:ext cx="607859"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防爆阀</a:t>
              </a:r>
            </a:p>
          </p:txBody>
        </p:sp>
        <p:sp>
          <p:nvSpPr>
            <p:cNvPr id="11" name="文本框 4">
              <a:extLst>
                <a:ext uri="{FF2B5EF4-FFF2-40B4-BE49-F238E27FC236}">
                  <a16:creationId xmlns:a16="http://schemas.microsoft.com/office/drawing/2014/main" id="{F12386EB-4DD2-439E-BC4E-7595768864DC}"/>
                </a:ext>
              </a:extLst>
            </p:cNvPr>
            <p:cNvSpPr txBox="1"/>
            <p:nvPr/>
          </p:nvSpPr>
          <p:spPr>
            <a:xfrm>
              <a:off x="397662" y="1598574"/>
              <a:ext cx="748923"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动臂油缸</a:t>
              </a:r>
            </a:p>
          </p:txBody>
        </p:sp>
      </p:grpSp>
    </p:spTree>
    <p:extLst>
      <p:ext uri="{BB962C8B-B14F-4D97-AF65-F5344CB8AC3E}">
        <p14:creationId xmlns:p14="http://schemas.microsoft.com/office/powerpoint/2010/main" val="221097044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32">
            <a:extLst>
              <a:ext uri="{FF2B5EF4-FFF2-40B4-BE49-F238E27FC236}">
                <a16:creationId xmlns:a16="http://schemas.microsoft.com/office/drawing/2014/main" id="{F883F5B8-8339-4AC8-825E-D8309B40D835}"/>
              </a:ext>
            </a:extLst>
          </p:cNvPr>
          <p:cNvSpPr/>
          <p:nvPr/>
        </p:nvSpPr>
        <p:spPr>
          <a:xfrm>
            <a:off x="420973" y="1194554"/>
            <a:ext cx="1335622" cy="369332"/>
          </a:xfrm>
          <a:prstGeom prst="rect">
            <a:avLst/>
          </a:prstGeom>
        </p:spPr>
        <p:txBody>
          <a:bodyPr wrap="none">
            <a:spAutoFit/>
          </a:bodyPr>
          <a:lstStyle/>
          <a:p>
            <a:r>
              <a:rPr lang="en-US" altLang="zh-CN" dirty="0"/>
              <a:t>1.</a:t>
            </a:r>
            <a:r>
              <a:rPr lang="zh-CN" altLang="de-DE" dirty="0"/>
              <a:t> </a:t>
            </a:r>
            <a:r>
              <a:rPr lang="zh-CN" altLang="en-US" dirty="0"/>
              <a:t>动臂提升</a:t>
            </a:r>
          </a:p>
        </p:txBody>
      </p:sp>
      <p:graphicFrame>
        <p:nvGraphicFramePr>
          <p:cNvPr id="4" name="对象 3">
            <a:extLst>
              <a:ext uri="{FF2B5EF4-FFF2-40B4-BE49-F238E27FC236}">
                <a16:creationId xmlns:a16="http://schemas.microsoft.com/office/drawing/2014/main" id="{014707CE-783B-48D3-9589-CEC0A225BBBA}"/>
              </a:ext>
            </a:extLst>
          </p:cNvPr>
          <p:cNvGraphicFramePr>
            <a:graphicFrameLocks noChangeAspect="1"/>
          </p:cNvGraphicFramePr>
          <p:nvPr/>
        </p:nvGraphicFramePr>
        <p:xfrm>
          <a:off x="2405002" y="1183764"/>
          <a:ext cx="2769940" cy="1836000"/>
        </p:xfrm>
        <a:graphic>
          <a:graphicData uri="http://schemas.openxmlformats.org/presentationml/2006/ole">
            <mc:AlternateContent xmlns:mc="http://schemas.openxmlformats.org/markup-compatibility/2006">
              <mc:Choice xmlns:v="urn:schemas-microsoft-com:vml" Requires="v">
                <p:oleObj name="ICAD" r:id="rId2" imgW="8277120" imgH="5486400" progId="ICAD.Drawing">
                  <p:embed/>
                </p:oleObj>
              </mc:Choice>
              <mc:Fallback>
                <p:oleObj name="ICAD" r:id="rId2" imgW="8277120" imgH="5486400" progId="ICAD.Drawing">
                  <p:embed/>
                  <p:pic>
                    <p:nvPicPr>
                      <p:cNvPr id="4" name="对象 3">
                        <a:extLst>
                          <a:ext uri="{FF2B5EF4-FFF2-40B4-BE49-F238E27FC236}">
                            <a16:creationId xmlns:a16="http://schemas.microsoft.com/office/drawing/2014/main" id="{014707CE-783B-48D3-9589-CEC0A225BBBA}"/>
                          </a:ext>
                        </a:extLst>
                      </p:cNvPr>
                      <p:cNvPicPr/>
                      <p:nvPr/>
                    </p:nvPicPr>
                    <p:blipFill>
                      <a:blip r:embed="rId3"/>
                      <a:stretch>
                        <a:fillRect/>
                      </a:stretch>
                    </p:blipFill>
                    <p:spPr>
                      <a:xfrm>
                        <a:off x="2405002" y="1183764"/>
                        <a:ext cx="2769940" cy="1836000"/>
                      </a:xfrm>
                      <a:prstGeom prst="rect">
                        <a:avLst/>
                      </a:prstGeom>
                    </p:spPr>
                  </p:pic>
                </p:oleObj>
              </mc:Fallback>
            </mc:AlternateContent>
          </a:graphicData>
        </a:graphic>
      </p:graphicFrame>
      <p:pic>
        <p:nvPicPr>
          <p:cNvPr id="5" name="图片 4">
            <a:extLst>
              <a:ext uri="{FF2B5EF4-FFF2-40B4-BE49-F238E27FC236}">
                <a16:creationId xmlns:a16="http://schemas.microsoft.com/office/drawing/2014/main" id="{B7003FE2-BA78-4CE8-94BE-D9071389F89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0" b="99046" l="0" r="100000"/>
                    </a14:imgEffect>
                  </a14:imgLayer>
                </a14:imgProps>
              </a:ext>
            </a:extLst>
          </a:blip>
          <a:srcRect l="14362"/>
          <a:stretch/>
        </p:blipFill>
        <p:spPr>
          <a:xfrm>
            <a:off x="96491" y="2114063"/>
            <a:ext cx="2005374" cy="4328161"/>
          </a:xfrm>
          <a:prstGeom prst="rect">
            <a:avLst/>
          </a:prstGeom>
          <a:effectLst>
            <a:outerShdw blurRad="50800" dist="38100" dir="5400000" algn="t" rotWithShape="0">
              <a:prstClr val="black">
                <a:alpha val="40000"/>
              </a:prstClr>
            </a:outerShdw>
          </a:effectLst>
        </p:spPr>
      </p:pic>
      <p:pic>
        <p:nvPicPr>
          <p:cNvPr id="6" name="图片 5">
            <a:extLst>
              <a:ext uri="{FF2B5EF4-FFF2-40B4-BE49-F238E27FC236}">
                <a16:creationId xmlns:a16="http://schemas.microsoft.com/office/drawing/2014/main" id="{1509CD61-4097-432B-9772-5246CA118940}"/>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2635" b="99084" l="7087" r="97961"/>
                    </a14:imgEffect>
                  </a14:imgLayer>
                </a14:imgProps>
              </a:ext>
            </a:extLst>
          </a:blip>
          <a:srcRect l="7953" r="8980" b="2618"/>
          <a:stretch/>
        </p:blipFill>
        <p:spPr>
          <a:xfrm>
            <a:off x="4596829" y="3126643"/>
            <a:ext cx="2032840" cy="2036878"/>
          </a:xfrm>
          <a:prstGeom prst="rect">
            <a:avLst/>
          </a:prstGeom>
          <a:effectLst>
            <a:outerShdw blurRad="50800" dist="38100" dir="5400000" algn="t" rotWithShape="0">
              <a:prstClr val="black">
                <a:alpha val="40000"/>
              </a:prstClr>
            </a:outerShdw>
          </a:effectLst>
        </p:spPr>
      </p:pic>
      <p:sp>
        <p:nvSpPr>
          <p:cNvPr id="7" name="文本框 6">
            <a:extLst>
              <a:ext uri="{FF2B5EF4-FFF2-40B4-BE49-F238E27FC236}">
                <a16:creationId xmlns:a16="http://schemas.microsoft.com/office/drawing/2014/main" id="{53FDC092-BC7D-4F10-AF87-D42E4EAFE77C}"/>
              </a:ext>
            </a:extLst>
          </p:cNvPr>
          <p:cNvSpPr txBox="1"/>
          <p:nvPr/>
        </p:nvSpPr>
        <p:spPr>
          <a:xfrm>
            <a:off x="4828681" y="4816904"/>
            <a:ext cx="348172" cy="276999"/>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600"/>
            </a:lvl1pPr>
          </a:lstStyle>
          <a:p>
            <a:r>
              <a:rPr lang="en-US" altLang="zh-CN" sz="1200" dirty="0"/>
              <a:t>Bb</a:t>
            </a:r>
            <a:endParaRPr lang="zh-CN" altLang="en-US" sz="1200" dirty="0"/>
          </a:p>
        </p:txBody>
      </p:sp>
      <p:sp>
        <p:nvSpPr>
          <p:cNvPr id="8" name="文本框 7">
            <a:extLst>
              <a:ext uri="{FF2B5EF4-FFF2-40B4-BE49-F238E27FC236}">
                <a16:creationId xmlns:a16="http://schemas.microsoft.com/office/drawing/2014/main" id="{EEE5FC49-050E-4E01-BBC4-B1577DE45F05}"/>
              </a:ext>
            </a:extLst>
          </p:cNvPr>
          <p:cNvSpPr txBox="1"/>
          <p:nvPr/>
        </p:nvSpPr>
        <p:spPr>
          <a:xfrm>
            <a:off x="5295138" y="3816584"/>
            <a:ext cx="354584" cy="276999"/>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600"/>
            </a:lvl1pPr>
          </a:lstStyle>
          <a:p>
            <a:r>
              <a:rPr lang="en-US" altLang="zh-CN" sz="1200" dirty="0"/>
              <a:t>Ab</a:t>
            </a:r>
            <a:endParaRPr lang="zh-CN" altLang="en-US" sz="1200" dirty="0"/>
          </a:p>
        </p:txBody>
      </p:sp>
      <p:sp>
        <p:nvSpPr>
          <p:cNvPr id="9" name="文本框 8">
            <a:extLst>
              <a:ext uri="{FF2B5EF4-FFF2-40B4-BE49-F238E27FC236}">
                <a16:creationId xmlns:a16="http://schemas.microsoft.com/office/drawing/2014/main" id="{4917D301-E204-4C6B-93B9-80B10C2B79B8}"/>
              </a:ext>
            </a:extLst>
          </p:cNvPr>
          <p:cNvSpPr txBox="1"/>
          <p:nvPr/>
        </p:nvSpPr>
        <p:spPr>
          <a:xfrm>
            <a:off x="5561921" y="4660434"/>
            <a:ext cx="372077" cy="31294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dirty="0"/>
              <a:t>P1</a:t>
            </a:r>
            <a:endParaRPr lang="zh-CN" altLang="en-US" dirty="0"/>
          </a:p>
        </p:txBody>
      </p:sp>
      <p:sp>
        <p:nvSpPr>
          <p:cNvPr id="10" name="文本框 9">
            <a:extLst>
              <a:ext uri="{FF2B5EF4-FFF2-40B4-BE49-F238E27FC236}">
                <a16:creationId xmlns:a16="http://schemas.microsoft.com/office/drawing/2014/main" id="{CEDCCDD5-2B5C-487B-B933-000DF503F4A0}"/>
              </a:ext>
            </a:extLst>
          </p:cNvPr>
          <p:cNvSpPr txBox="1"/>
          <p:nvPr/>
        </p:nvSpPr>
        <p:spPr>
          <a:xfrm>
            <a:off x="6525418" y="4524993"/>
            <a:ext cx="372077" cy="31294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dirty="0"/>
              <a:t>P2</a:t>
            </a:r>
            <a:endParaRPr lang="zh-CN" altLang="en-US" dirty="0"/>
          </a:p>
        </p:txBody>
      </p:sp>
      <p:sp>
        <p:nvSpPr>
          <p:cNvPr id="11" name="任意多边形 10">
            <a:extLst>
              <a:ext uri="{FF2B5EF4-FFF2-40B4-BE49-F238E27FC236}">
                <a16:creationId xmlns:a16="http://schemas.microsoft.com/office/drawing/2014/main" id="{8907724E-0941-4129-AED8-3E463F64046F}"/>
              </a:ext>
            </a:extLst>
          </p:cNvPr>
          <p:cNvSpPr/>
          <p:nvPr/>
        </p:nvSpPr>
        <p:spPr>
          <a:xfrm>
            <a:off x="3608886" y="3005461"/>
            <a:ext cx="1579822" cy="1444231"/>
          </a:xfrm>
          <a:custGeom>
            <a:avLst/>
            <a:gdLst>
              <a:gd name="connsiteX0" fmla="*/ 4155296 w 4155296"/>
              <a:gd name="connsiteY0" fmla="*/ 1402080 h 1798452"/>
              <a:gd name="connsiteX1" fmla="*/ 1945496 w 4155296"/>
              <a:gd name="connsiteY1" fmla="*/ 1798320 h 1798452"/>
              <a:gd name="connsiteX2" fmla="*/ 284336 w 4155296"/>
              <a:gd name="connsiteY2" fmla="*/ 1424940 h 1798452"/>
              <a:gd name="connsiteX3" fmla="*/ 10016 w 4155296"/>
              <a:gd name="connsiteY3" fmla="*/ 0 h 1798452"/>
            </a:gdLst>
            <a:ahLst/>
            <a:cxnLst>
              <a:cxn ang="0">
                <a:pos x="connsiteX0" y="connsiteY0"/>
              </a:cxn>
              <a:cxn ang="0">
                <a:pos x="connsiteX1" y="connsiteY1"/>
              </a:cxn>
              <a:cxn ang="0">
                <a:pos x="connsiteX2" y="connsiteY2"/>
              </a:cxn>
              <a:cxn ang="0">
                <a:pos x="connsiteX3" y="connsiteY3"/>
              </a:cxn>
            </a:cxnLst>
            <a:rect l="l" t="t" r="r" b="b"/>
            <a:pathLst>
              <a:path w="4155296" h="1798452">
                <a:moveTo>
                  <a:pt x="4155296" y="1402080"/>
                </a:moveTo>
                <a:cubicBezTo>
                  <a:pt x="3372976" y="1598295"/>
                  <a:pt x="2590656" y="1794510"/>
                  <a:pt x="1945496" y="1798320"/>
                </a:cubicBezTo>
                <a:cubicBezTo>
                  <a:pt x="1300336" y="1802130"/>
                  <a:pt x="606916" y="1724660"/>
                  <a:pt x="284336" y="1424940"/>
                </a:cubicBezTo>
                <a:cubicBezTo>
                  <a:pt x="-38244" y="1125220"/>
                  <a:pt x="-7764" y="196850"/>
                  <a:pt x="10016" y="0"/>
                </a:cubicBezTo>
              </a:path>
            </a:pathLst>
          </a:custGeom>
          <a:ln w="5715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cxnSp>
        <p:nvCxnSpPr>
          <p:cNvPr id="13" name="直接连接符 12">
            <a:extLst>
              <a:ext uri="{FF2B5EF4-FFF2-40B4-BE49-F238E27FC236}">
                <a16:creationId xmlns:a16="http://schemas.microsoft.com/office/drawing/2014/main" id="{689DA8AB-1FCB-4B84-8404-22D47D86EC0B}"/>
              </a:ext>
            </a:extLst>
          </p:cNvPr>
          <p:cNvCxnSpPr/>
          <p:nvPr/>
        </p:nvCxnSpPr>
        <p:spPr>
          <a:xfrm>
            <a:off x="2216742" y="3010378"/>
            <a:ext cx="0" cy="0"/>
          </a:xfrm>
          <a:prstGeom prst="line">
            <a:avLst/>
          </a:prstGeom>
        </p:spPr>
        <p:style>
          <a:lnRef idx="1">
            <a:schemeClr val="dk1"/>
          </a:lnRef>
          <a:fillRef idx="0">
            <a:schemeClr val="dk1"/>
          </a:fillRef>
          <a:effectRef idx="0">
            <a:schemeClr val="dk1"/>
          </a:effectRef>
          <a:fontRef idx="minor">
            <a:schemeClr val="tx1"/>
          </a:fontRef>
        </p:style>
      </p:cxnSp>
      <p:sp>
        <p:nvSpPr>
          <p:cNvPr id="14" name="任意多边形 19">
            <a:extLst>
              <a:ext uri="{FF2B5EF4-FFF2-40B4-BE49-F238E27FC236}">
                <a16:creationId xmlns:a16="http://schemas.microsoft.com/office/drawing/2014/main" id="{D42F256A-C20C-4FBE-9FA0-3969522DC3AC}"/>
              </a:ext>
            </a:extLst>
          </p:cNvPr>
          <p:cNvSpPr/>
          <p:nvPr/>
        </p:nvSpPr>
        <p:spPr>
          <a:xfrm>
            <a:off x="3744672" y="3023819"/>
            <a:ext cx="1450103" cy="1916466"/>
          </a:xfrm>
          <a:custGeom>
            <a:avLst/>
            <a:gdLst>
              <a:gd name="connsiteX0" fmla="*/ 12764 w 3845624"/>
              <a:gd name="connsiteY0" fmla="*/ 0 h 2386509"/>
              <a:gd name="connsiteX1" fmla="*/ 73724 w 3845624"/>
              <a:gd name="connsiteY1" fmla="*/ 1691640 h 2386509"/>
              <a:gd name="connsiteX2" fmla="*/ 576644 w 3845624"/>
              <a:gd name="connsiteY2" fmla="*/ 2247900 h 2386509"/>
              <a:gd name="connsiteX3" fmla="*/ 2367344 w 3845624"/>
              <a:gd name="connsiteY3" fmla="*/ 2369820 h 2386509"/>
              <a:gd name="connsiteX4" fmla="*/ 3845624 w 3845624"/>
              <a:gd name="connsiteY4" fmla="*/ 1965960 h 238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5624" h="2386509">
                <a:moveTo>
                  <a:pt x="12764" y="0"/>
                </a:moveTo>
                <a:cubicBezTo>
                  <a:pt x="-3746" y="658495"/>
                  <a:pt x="-20256" y="1316990"/>
                  <a:pt x="73724" y="1691640"/>
                </a:cubicBezTo>
                <a:cubicBezTo>
                  <a:pt x="167704" y="2066290"/>
                  <a:pt x="194374" y="2134870"/>
                  <a:pt x="576644" y="2247900"/>
                </a:cubicBezTo>
                <a:cubicBezTo>
                  <a:pt x="958914" y="2360930"/>
                  <a:pt x="1822514" y="2416810"/>
                  <a:pt x="2367344" y="2369820"/>
                </a:cubicBezTo>
                <a:cubicBezTo>
                  <a:pt x="2912174" y="2322830"/>
                  <a:pt x="3570034" y="2045970"/>
                  <a:pt x="3845624" y="1965960"/>
                </a:cubicBezTo>
              </a:path>
            </a:pathLst>
          </a:custGeom>
          <a:ln w="57150">
            <a:solidFill>
              <a:srgbClr val="0070C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grpSp>
        <p:nvGrpSpPr>
          <p:cNvPr id="15" name="组合 14">
            <a:extLst>
              <a:ext uri="{FF2B5EF4-FFF2-40B4-BE49-F238E27FC236}">
                <a16:creationId xmlns:a16="http://schemas.microsoft.com/office/drawing/2014/main" id="{DBC5B749-AB2E-4A67-BE51-A31A094EDD77}"/>
              </a:ext>
            </a:extLst>
          </p:cNvPr>
          <p:cNvGrpSpPr/>
          <p:nvPr/>
        </p:nvGrpSpPr>
        <p:grpSpPr>
          <a:xfrm>
            <a:off x="6541912" y="5826401"/>
            <a:ext cx="376227" cy="387371"/>
            <a:chOff x="9151620" y="6126480"/>
            <a:chExt cx="472440" cy="482380"/>
          </a:xfrm>
        </p:grpSpPr>
        <p:sp>
          <p:nvSpPr>
            <p:cNvPr id="16" name="椭圆 15">
              <a:extLst>
                <a:ext uri="{FF2B5EF4-FFF2-40B4-BE49-F238E27FC236}">
                  <a16:creationId xmlns:a16="http://schemas.microsoft.com/office/drawing/2014/main" id="{FD4F4435-C2CE-444E-937A-BF670D93F4F7}"/>
                </a:ext>
              </a:extLst>
            </p:cNvPr>
            <p:cNvSpPr/>
            <p:nvPr/>
          </p:nvSpPr>
          <p:spPr>
            <a:xfrm>
              <a:off x="9151620" y="6195060"/>
              <a:ext cx="413800" cy="413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7" name="直接箭头连接符 16">
              <a:extLst>
                <a:ext uri="{FF2B5EF4-FFF2-40B4-BE49-F238E27FC236}">
                  <a16:creationId xmlns:a16="http://schemas.microsoft.com/office/drawing/2014/main" id="{B1D97E41-BD7C-4D3D-A5D9-0DB0807E41EC}"/>
                </a:ext>
              </a:extLst>
            </p:cNvPr>
            <p:cNvCxnSpPr/>
            <p:nvPr/>
          </p:nvCxnSpPr>
          <p:spPr>
            <a:xfrm flipV="1">
              <a:off x="9151620" y="6126480"/>
              <a:ext cx="472440" cy="4823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8" name="等腰三角形 17">
              <a:extLst>
                <a:ext uri="{FF2B5EF4-FFF2-40B4-BE49-F238E27FC236}">
                  <a16:creationId xmlns:a16="http://schemas.microsoft.com/office/drawing/2014/main" id="{0C9622CB-30FA-46B2-922F-A848F46B8995}"/>
                </a:ext>
              </a:extLst>
            </p:cNvPr>
            <p:cNvSpPr/>
            <p:nvPr/>
          </p:nvSpPr>
          <p:spPr>
            <a:xfrm>
              <a:off x="9305180" y="6195060"/>
              <a:ext cx="106680" cy="9196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9" name="组合 18">
            <a:extLst>
              <a:ext uri="{FF2B5EF4-FFF2-40B4-BE49-F238E27FC236}">
                <a16:creationId xmlns:a16="http://schemas.microsoft.com/office/drawing/2014/main" id="{33F65DE8-40EC-4A6B-A758-E8381B805D82}"/>
              </a:ext>
            </a:extLst>
          </p:cNvPr>
          <p:cNvGrpSpPr/>
          <p:nvPr/>
        </p:nvGrpSpPr>
        <p:grpSpPr>
          <a:xfrm>
            <a:off x="8010411" y="5826401"/>
            <a:ext cx="376227" cy="387371"/>
            <a:chOff x="9151620" y="6126480"/>
            <a:chExt cx="472440" cy="482380"/>
          </a:xfrm>
        </p:grpSpPr>
        <p:sp>
          <p:nvSpPr>
            <p:cNvPr id="20" name="椭圆 19">
              <a:extLst>
                <a:ext uri="{FF2B5EF4-FFF2-40B4-BE49-F238E27FC236}">
                  <a16:creationId xmlns:a16="http://schemas.microsoft.com/office/drawing/2014/main" id="{329F0316-2BB6-4D8F-825F-38E40420C29A}"/>
                </a:ext>
              </a:extLst>
            </p:cNvPr>
            <p:cNvSpPr/>
            <p:nvPr/>
          </p:nvSpPr>
          <p:spPr>
            <a:xfrm>
              <a:off x="9151620" y="6195060"/>
              <a:ext cx="413800" cy="413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1" name="直接箭头连接符 20">
              <a:extLst>
                <a:ext uri="{FF2B5EF4-FFF2-40B4-BE49-F238E27FC236}">
                  <a16:creationId xmlns:a16="http://schemas.microsoft.com/office/drawing/2014/main" id="{98E81D85-F6C0-4801-859F-2810322CE06C}"/>
                </a:ext>
              </a:extLst>
            </p:cNvPr>
            <p:cNvCxnSpPr/>
            <p:nvPr/>
          </p:nvCxnSpPr>
          <p:spPr>
            <a:xfrm flipV="1">
              <a:off x="9151620" y="6126480"/>
              <a:ext cx="472440" cy="4823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等腰三角形 21">
              <a:extLst>
                <a:ext uri="{FF2B5EF4-FFF2-40B4-BE49-F238E27FC236}">
                  <a16:creationId xmlns:a16="http://schemas.microsoft.com/office/drawing/2014/main" id="{126299E0-5246-4624-B1A4-8D14CB1297BE}"/>
                </a:ext>
              </a:extLst>
            </p:cNvPr>
            <p:cNvSpPr/>
            <p:nvPr/>
          </p:nvSpPr>
          <p:spPr>
            <a:xfrm>
              <a:off x="9305180" y="6195060"/>
              <a:ext cx="106680" cy="9196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文本框 22">
            <a:extLst>
              <a:ext uri="{FF2B5EF4-FFF2-40B4-BE49-F238E27FC236}">
                <a16:creationId xmlns:a16="http://schemas.microsoft.com/office/drawing/2014/main" id="{A66B8BF1-9EA0-4303-9CD3-CE62C455E17A}"/>
              </a:ext>
            </a:extLst>
          </p:cNvPr>
          <p:cNvSpPr txBox="1"/>
          <p:nvPr/>
        </p:nvSpPr>
        <p:spPr>
          <a:xfrm>
            <a:off x="6970368" y="6159632"/>
            <a:ext cx="459359" cy="31294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zh-CN" altLang="en-US" dirty="0"/>
              <a:t>泵</a:t>
            </a:r>
            <a:r>
              <a:rPr lang="en-US" altLang="zh-CN" dirty="0"/>
              <a:t>1</a:t>
            </a:r>
            <a:endParaRPr lang="zh-CN" altLang="en-US" dirty="0"/>
          </a:p>
        </p:txBody>
      </p:sp>
      <p:sp>
        <p:nvSpPr>
          <p:cNvPr id="24" name="文本框 23">
            <a:extLst>
              <a:ext uri="{FF2B5EF4-FFF2-40B4-BE49-F238E27FC236}">
                <a16:creationId xmlns:a16="http://schemas.microsoft.com/office/drawing/2014/main" id="{6DB78D0A-8557-4F46-8173-C2990A160851}"/>
              </a:ext>
            </a:extLst>
          </p:cNvPr>
          <p:cNvSpPr txBox="1"/>
          <p:nvPr/>
        </p:nvSpPr>
        <p:spPr>
          <a:xfrm>
            <a:off x="8647724" y="6159632"/>
            <a:ext cx="459359" cy="312942"/>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zh-CN" altLang="en-US" dirty="0"/>
              <a:t>泵</a:t>
            </a:r>
            <a:r>
              <a:rPr lang="en-US" altLang="zh-CN" dirty="0"/>
              <a:t>2</a:t>
            </a:r>
            <a:endParaRPr lang="zh-CN" altLang="en-US" dirty="0"/>
          </a:p>
        </p:txBody>
      </p:sp>
      <p:sp>
        <p:nvSpPr>
          <p:cNvPr id="25" name="任意多边形 35">
            <a:extLst>
              <a:ext uri="{FF2B5EF4-FFF2-40B4-BE49-F238E27FC236}">
                <a16:creationId xmlns:a16="http://schemas.microsoft.com/office/drawing/2014/main" id="{FF604518-500C-4EF6-9BEA-450BAEAE1ECD}"/>
              </a:ext>
            </a:extLst>
          </p:cNvPr>
          <p:cNvSpPr/>
          <p:nvPr/>
        </p:nvSpPr>
        <p:spPr>
          <a:xfrm>
            <a:off x="5876209" y="4449693"/>
            <a:ext cx="917231" cy="1413424"/>
          </a:xfrm>
          <a:custGeom>
            <a:avLst/>
            <a:gdLst>
              <a:gd name="connsiteX0" fmla="*/ 1021080 w 1131191"/>
              <a:gd name="connsiteY0" fmla="*/ 1699260 h 1699260"/>
              <a:gd name="connsiteX1" fmla="*/ 1036320 w 1131191"/>
              <a:gd name="connsiteY1" fmla="*/ 1226820 h 1699260"/>
              <a:gd name="connsiteX2" fmla="*/ 0 w 1131191"/>
              <a:gd name="connsiteY2" fmla="*/ 0 h 1699260"/>
            </a:gdLst>
            <a:ahLst/>
            <a:cxnLst>
              <a:cxn ang="0">
                <a:pos x="connsiteX0" y="connsiteY0"/>
              </a:cxn>
              <a:cxn ang="0">
                <a:pos x="connsiteX1" y="connsiteY1"/>
              </a:cxn>
              <a:cxn ang="0">
                <a:pos x="connsiteX2" y="connsiteY2"/>
              </a:cxn>
            </a:cxnLst>
            <a:rect l="l" t="t" r="r" b="b"/>
            <a:pathLst>
              <a:path w="1131191" h="1699260">
                <a:moveTo>
                  <a:pt x="1021080" y="1699260"/>
                </a:moveTo>
                <a:cubicBezTo>
                  <a:pt x="1113790" y="1604645"/>
                  <a:pt x="1206500" y="1510030"/>
                  <a:pt x="1036320" y="1226820"/>
                </a:cubicBezTo>
                <a:cubicBezTo>
                  <a:pt x="866140" y="943610"/>
                  <a:pt x="110490" y="200660"/>
                  <a:pt x="0" y="0"/>
                </a:cubicBezTo>
              </a:path>
            </a:pathLst>
          </a:custGeom>
          <a:ln w="5715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sp>
        <p:nvSpPr>
          <p:cNvPr id="26" name="任意多边形 37">
            <a:extLst>
              <a:ext uri="{FF2B5EF4-FFF2-40B4-BE49-F238E27FC236}">
                <a16:creationId xmlns:a16="http://schemas.microsoft.com/office/drawing/2014/main" id="{AEA1C385-83F3-4549-A5E4-DF0223E4D960}"/>
              </a:ext>
            </a:extLst>
          </p:cNvPr>
          <p:cNvSpPr/>
          <p:nvPr/>
        </p:nvSpPr>
        <p:spPr>
          <a:xfrm>
            <a:off x="6262157" y="4603987"/>
            <a:ext cx="1987294" cy="1259130"/>
          </a:xfrm>
          <a:custGeom>
            <a:avLst/>
            <a:gdLst>
              <a:gd name="connsiteX0" fmla="*/ 2416317 w 2495506"/>
              <a:gd name="connsiteY0" fmla="*/ 1463040 h 1463040"/>
              <a:gd name="connsiteX1" fmla="*/ 2416317 w 2495506"/>
              <a:gd name="connsiteY1" fmla="*/ 1127760 h 1463040"/>
              <a:gd name="connsiteX2" fmla="*/ 1593357 w 2495506"/>
              <a:gd name="connsiteY2" fmla="*/ 723900 h 1463040"/>
              <a:gd name="connsiteX3" fmla="*/ 785637 w 2495506"/>
              <a:gd name="connsiteY3" fmla="*/ 784860 h 1463040"/>
              <a:gd name="connsiteX4" fmla="*/ 777 w 2495506"/>
              <a:gd name="connsiteY4" fmla="*/ 0 h 146304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95506" h="1463040">
                <a:moveTo>
                  <a:pt x="2416317" y="1463040"/>
                </a:moveTo>
                <a:cubicBezTo>
                  <a:pt x="2484897" y="1356995"/>
                  <a:pt x="2553477" y="1250950"/>
                  <a:pt x="2416317" y="1127760"/>
                </a:cubicBezTo>
                <a:cubicBezTo>
                  <a:pt x="2279157" y="1004570"/>
                  <a:pt x="1865137" y="781050"/>
                  <a:pt x="1593357" y="723900"/>
                </a:cubicBezTo>
                <a:cubicBezTo>
                  <a:pt x="1321577" y="666750"/>
                  <a:pt x="1051067" y="905510"/>
                  <a:pt x="785637" y="784860"/>
                </a:cubicBezTo>
                <a:cubicBezTo>
                  <a:pt x="520207" y="664210"/>
                  <a:pt x="-23353" y="123190"/>
                  <a:pt x="777" y="0"/>
                </a:cubicBezTo>
              </a:path>
            </a:pathLst>
          </a:custGeom>
          <a:ln w="5715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sp>
        <p:nvSpPr>
          <p:cNvPr id="27" name="文本框 26">
            <a:extLst>
              <a:ext uri="{FF2B5EF4-FFF2-40B4-BE49-F238E27FC236}">
                <a16:creationId xmlns:a16="http://schemas.microsoft.com/office/drawing/2014/main" id="{071DBB56-C212-490E-A321-394E04243851}"/>
              </a:ext>
            </a:extLst>
          </p:cNvPr>
          <p:cNvSpPr txBox="1"/>
          <p:nvPr/>
        </p:nvSpPr>
        <p:spPr>
          <a:xfrm>
            <a:off x="5149403" y="2843722"/>
            <a:ext cx="580608" cy="276999"/>
          </a:xfrm>
          <a:prstGeom prst="rect">
            <a:avLst/>
          </a:prstGeom>
          <a:noFill/>
        </p:spPr>
        <p:txBody>
          <a:bodyPr wrap="non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XAb2</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28" name="直接连接符 27">
            <a:extLst>
              <a:ext uri="{FF2B5EF4-FFF2-40B4-BE49-F238E27FC236}">
                <a16:creationId xmlns:a16="http://schemas.microsoft.com/office/drawing/2014/main" id="{CCE7D838-BC54-4267-A726-49A34A62D44C}"/>
              </a:ext>
            </a:extLst>
          </p:cNvPr>
          <p:cNvCxnSpPr/>
          <p:nvPr/>
        </p:nvCxnSpPr>
        <p:spPr>
          <a:xfrm>
            <a:off x="6262157" y="4117394"/>
            <a:ext cx="720724"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29" name="文本框 28">
            <a:extLst>
              <a:ext uri="{FF2B5EF4-FFF2-40B4-BE49-F238E27FC236}">
                <a16:creationId xmlns:a16="http://schemas.microsoft.com/office/drawing/2014/main" id="{35464BB0-7F8E-48E6-8913-6BC3D6C54CD1}"/>
              </a:ext>
            </a:extLst>
          </p:cNvPr>
          <p:cNvSpPr txBox="1"/>
          <p:nvPr/>
        </p:nvSpPr>
        <p:spPr>
          <a:xfrm>
            <a:off x="6982881" y="3981458"/>
            <a:ext cx="926167" cy="312942"/>
          </a:xfrm>
          <a:prstGeom prst="rect">
            <a:avLst/>
          </a:prstGeom>
          <a:noFill/>
          <a:ln w="28575">
            <a:solidFill>
              <a:schemeClr val="accent1">
                <a:lumMod val="75000"/>
              </a:schemeClr>
            </a:solidFill>
          </a:ln>
        </p:spPr>
        <p:txBody>
          <a:bodyPr wrap="square" rtlCol="0">
            <a:spAutoFit/>
          </a:bodyPr>
          <a:lstStyle>
            <a:defPPr>
              <a:defRPr lang="zh-CN"/>
            </a:defPPr>
            <a:lvl1pPr>
              <a:defRPr>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accent1">
                    <a:lumMod val="75000"/>
                  </a:schemeClr>
                </a:solidFill>
              </a:rPr>
              <a:t>液压油箱</a:t>
            </a:r>
          </a:p>
        </p:txBody>
      </p:sp>
      <p:sp>
        <p:nvSpPr>
          <p:cNvPr id="30" name="文本框 29">
            <a:extLst>
              <a:ext uri="{FF2B5EF4-FFF2-40B4-BE49-F238E27FC236}">
                <a16:creationId xmlns:a16="http://schemas.microsoft.com/office/drawing/2014/main" id="{0E92B54A-16D9-43D1-A44A-20FD287AACD9}"/>
              </a:ext>
            </a:extLst>
          </p:cNvPr>
          <p:cNvSpPr txBox="1"/>
          <p:nvPr/>
        </p:nvSpPr>
        <p:spPr>
          <a:xfrm>
            <a:off x="6565069" y="3756323"/>
            <a:ext cx="376925" cy="312942"/>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dirty="0"/>
              <a:t>R1</a:t>
            </a:r>
            <a:endParaRPr lang="zh-CN" altLang="en-US" dirty="0"/>
          </a:p>
        </p:txBody>
      </p:sp>
      <p:pic>
        <p:nvPicPr>
          <p:cNvPr id="31" name="图片 30">
            <a:extLst>
              <a:ext uri="{FF2B5EF4-FFF2-40B4-BE49-F238E27FC236}">
                <a16:creationId xmlns:a16="http://schemas.microsoft.com/office/drawing/2014/main" id="{B870812A-846D-4D6F-8E42-AF18B6B7EDE6}"/>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7599370" y="1058502"/>
            <a:ext cx="1048354" cy="2257809"/>
          </a:xfrm>
          <a:prstGeom prst="rect">
            <a:avLst/>
          </a:prstGeom>
          <a:effectLst>
            <a:outerShdw blurRad="50800" dist="38100" dir="5400000" algn="t" rotWithShape="0">
              <a:prstClr val="black">
                <a:alpha val="40000"/>
              </a:prstClr>
            </a:outerShdw>
          </a:effectLst>
        </p:spPr>
      </p:pic>
      <p:sp>
        <p:nvSpPr>
          <p:cNvPr id="32" name="文本框 31">
            <a:extLst>
              <a:ext uri="{FF2B5EF4-FFF2-40B4-BE49-F238E27FC236}">
                <a16:creationId xmlns:a16="http://schemas.microsoft.com/office/drawing/2014/main" id="{9F45D743-755C-46B2-A58D-C2AB2F04D763}"/>
              </a:ext>
            </a:extLst>
          </p:cNvPr>
          <p:cNvSpPr txBox="1"/>
          <p:nvPr/>
        </p:nvSpPr>
        <p:spPr>
          <a:xfrm>
            <a:off x="7828584" y="2124396"/>
            <a:ext cx="276038" cy="307777"/>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400"/>
            </a:lvl1pPr>
          </a:lstStyle>
          <a:p>
            <a:r>
              <a:rPr lang="en-US" altLang="zh-CN" dirty="0"/>
              <a:t>4</a:t>
            </a:r>
            <a:endParaRPr lang="zh-CN" altLang="en-US" dirty="0"/>
          </a:p>
        </p:txBody>
      </p:sp>
      <p:pic>
        <p:nvPicPr>
          <p:cNvPr id="33" name="图片 32">
            <a:extLst>
              <a:ext uri="{FF2B5EF4-FFF2-40B4-BE49-F238E27FC236}">
                <a16:creationId xmlns:a16="http://schemas.microsoft.com/office/drawing/2014/main" id="{C0E34C12-E6B3-44B8-8B5D-AE08C3EFE5A8}"/>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0" b="100000" l="0" r="100000"/>
                    </a14:imgEffect>
                  </a14:imgLayer>
                </a14:imgProps>
              </a:ext>
            </a:extLst>
          </a:blip>
          <a:stretch>
            <a:fillRect/>
          </a:stretch>
        </p:blipFill>
        <p:spPr>
          <a:xfrm>
            <a:off x="9627545" y="2486171"/>
            <a:ext cx="2392810" cy="2217548"/>
          </a:xfrm>
          <a:prstGeom prst="rect">
            <a:avLst/>
          </a:prstGeom>
          <a:effectLst>
            <a:outerShdw blurRad="50800" dist="38100" dir="5400000" algn="t" rotWithShape="0">
              <a:prstClr val="black">
                <a:alpha val="40000"/>
              </a:prstClr>
            </a:outerShdw>
          </a:effectLst>
        </p:spPr>
      </p:pic>
      <p:sp>
        <p:nvSpPr>
          <p:cNvPr id="34" name="文本框 33">
            <a:extLst>
              <a:ext uri="{FF2B5EF4-FFF2-40B4-BE49-F238E27FC236}">
                <a16:creationId xmlns:a16="http://schemas.microsoft.com/office/drawing/2014/main" id="{252039B8-1B15-4A14-BC11-D4842A14D6CD}"/>
              </a:ext>
            </a:extLst>
          </p:cNvPr>
          <p:cNvSpPr txBox="1"/>
          <p:nvPr/>
        </p:nvSpPr>
        <p:spPr>
          <a:xfrm>
            <a:off x="10942320" y="4678405"/>
            <a:ext cx="467341"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err="1">
                <a:solidFill>
                  <a:schemeClr val="accent6"/>
                </a:solidFill>
                <a:latin typeface="微软雅黑" panose="020B0503020204020204" pitchFamily="34" charset="-122"/>
                <a:ea typeface="微软雅黑" panose="020B0503020204020204" pitchFamily="34" charset="-122"/>
              </a:rPr>
              <a:t>PCk</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35" name="文本框 34">
            <a:extLst>
              <a:ext uri="{FF2B5EF4-FFF2-40B4-BE49-F238E27FC236}">
                <a16:creationId xmlns:a16="http://schemas.microsoft.com/office/drawing/2014/main" id="{D206B3C7-5C5D-4727-88D4-037DCFF48F55}"/>
              </a:ext>
            </a:extLst>
          </p:cNvPr>
          <p:cNvSpPr txBox="1"/>
          <p:nvPr/>
        </p:nvSpPr>
        <p:spPr>
          <a:xfrm rot="5400000">
            <a:off x="10100462" y="4279908"/>
            <a:ext cx="369332" cy="545274"/>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vert270" wrap="square" rtlCol="0">
            <a:spAutoFit/>
          </a:bodyPr>
          <a:lstStyle>
            <a:defPPr>
              <a:defRPr lang="zh-CN"/>
            </a:defPPr>
            <a:lvl1pPr>
              <a:defRPr sz="1400">
                <a:solidFill>
                  <a:schemeClr val="accent6"/>
                </a:solidFill>
                <a:latin typeface="微软雅黑" panose="020B0503020204020204" pitchFamily="34" charset="-122"/>
                <a:ea typeface="微软雅黑" panose="020B0503020204020204" pitchFamily="34" charset="-122"/>
              </a:defRPr>
            </a:lvl1pPr>
          </a:lstStyle>
          <a:p>
            <a:r>
              <a:rPr lang="en-US" altLang="zh-CN" sz="1200" dirty="0"/>
              <a:t>XAb1</a:t>
            </a:r>
            <a:endParaRPr lang="zh-CN" altLang="en-US" sz="1200" dirty="0"/>
          </a:p>
        </p:txBody>
      </p:sp>
      <p:sp>
        <p:nvSpPr>
          <p:cNvPr id="36" name="任意多边形 25">
            <a:extLst>
              <a:ext uri="{FF2B5EF4-FFF2-40B4-BE49-F238E27FC236}">
                <a16:creationId xmlns:a16="http://schemas.microsoft.com/office/drawing/2014/main" id="{52D593ED-1826-4DCB-B228-708C65F446D5}"/>
              </a:ext>
            </a:extLst>
          </p:cNvPr>
          <p:cNvSpPr/>
          <p:nvPr/>
        </p:nvSpPr>
        <p:spPr>
          <a:xfrm>
            <a:off x="8198524" y="3143550"/>
            <a:ext cx="2743796" cy="1963325"/>
          </a:xfrm>
          <a:custGeom>
            <a:avLst/>
            <a:gdLst>
              <a:gd name="connsiteX0" fmla="*/ 0 w 3040380"/>
              <a:gd name="connsiteY0" fmla="*/ 0 h 3002218"/>
              <a:gd name="connsiteX1" fmla="*/ 472440 w 3040380"/>
              <a:gd name="connsiteY1" fmla="*/ 1836420 h 3002218"/>
              <a:gd name="connsiteX2" fmla="*/ 1790700 w 3040380"/>
              <a:gd name="connsiteY2" fmla="*/ 2865120 h 3002218"/>
              <a:gd name="connsiteX3" fmla="*/ 2804160 w 3040380"/>
              <a:gd name="connsiteY3" fmla="*/ 2948940 h 3002218"/>
              <a:gd name="connsiteX4" fmla="*/ 3040380 w 3040380"/>
              <a:gd name="connsiteY4" fmla="*/ 2468880 h 300221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040380" h="3002218">
                <a:moveTo>
                  <a:pt x="0" y="0"/>
                </a:moveTo>
                <a:cubicBezTo>
                  <a:pt x="86995" y="679450"/>
                  <a:pt x="173990" y="1358900"/>
                  <a:pt x="472440" y="1836420"/>
                </a:cubicBezTo>
                <a:cubicBezTo>
                  <a:pt x="770890" y="2313940"/>
                  <a:pt x="1402080" y="2679700"/>
                  <a:pt x="1790700" y="2865120"/>
                </a:cubicBezTo>
                <a:cubicBezTo>
                  <a:pt x="2179320" y="3050540"/>
                  <a:pt x="2595880" y="3014980"/>
                  <a:pt x="2804160" y="2948940"/>
                </a:cubicBezTo>
                <a:cubicBezTo>
                  <a:pt x="3012440" y="2882900"/>
                  <a:pt x="3014980" y="2531110"/>
                  <a:pt x="3040380" y="2468880"/>
                </a:cubicBezTo>
              </a:path>
            </a:pathLst>
          </a:custGeom>
          <a:ln w="57150">
            <a:solidFill>
              <a:srgbClr val="FFC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sz="1600">
              <a:solidFill>
                <a:schemeClr val="tx1"/>
              </a:solidFill>
            </a:endParaRPr>
          </a:p>
        </p:txBody>
      </p:sp>
      <p:sp>
        <p:nvSpPr>
          <p:cNvPr id="37" name="任意多边形 26">
            <a:extLst>
              <a:ext uri="{FF2B5EF4-FFF2-40B4-BE49-F238E27FC236}">
                <a16:creationId xmlns:a16="http://schemas.microsoft.com/office/drawing/2014/main" id="{BDA2878C-94D5-45F8-949F-31A9FB870BA8}"/>
              </a:ext>
            </a:extLst>
          </p:cNvPr>
          <p:cNvSpPr/>
          <p:nvPr/>
        </p:nvSpPr>
        <p:spPr>
          <a:xfrm>
            <a:off x="8249450" y="3143550"/>
            <a:ext cx="2471889" cy="1627152"/>
          </a:xfrm>
          <a:custGeom>
            <a:avLst/>
            <a:gdLst>
              <a:gd name="connsiteX0" fmla="*/ 0 w 2552700"/>
              <a:gd name="connsiteY0" fmla="*/ 0 h 2332302"/>
              <a:gd name="connsiteX1" fmla="*/ 929640 w 2552700"/>
              <a:gd name="connsiteY1" fmla="*/ 1813560 h 2332302"/>
              <a:gd name="connsiteX2" fmla="*/ 2171700 w 2552700"/>
              <a:gd name="connsiteY2" fmla="*/ 2331720 h 2332302"/>
              <a:gd name="connsiteX3" fmla="*/ 2552700 w 2552700"/>
              <a:gd name="connsiteY3" fmla="*/ 1920240 h 2332302"/>
            </a:gdLst>
            <a:ahLst/>
            <a:cxnLst>
              <a:cxn ang="0">
                <a:pos x="connsiteX0" y="connsiteY0"/>
              </a:cxn>
              <a:cxn ang="0">
                <a:pos x="connsiteX1" y="connsiteY1"/>
              </a:cxn>
              <a:cxn ang="0">
                <a:pos x="connsiteX2" y="connsiteY2"/>
              </a:cxn>
              <a:cxn ang="0">
                <a:pos x="connsiteX3" y="connsiteY3"/>
              </a:cxn>
            </a:cxnLst>
            <a:rect l="l" t="t" r="r" b="b"/>
            <a:pathLst>
              <a:path w="2552700" h="2332302">
                <a:moveTo>
                  <a:pt x="0" y="0"/>
                </a:moveTo>
                <a:cubicBezTo>
                  <a:pt x="283845" y="712470"/>
                  <a:pt x="567690" y="1424940"/>
                  <a:pt x="929640" y="1813560"/>
                </a:cubicBezTo>
                <a:cubicBezTo>
                  <a:pt x="1291590" y="2202180"/>
                  <a:pt x="1901190" y="2313940"/>
                  <a:pt x="2171700" y="2331720"/>
                </a:cubicBezTo>
                <a:cubicBezTo>
                  <a:pt x="2442210" y="2349500"/>
                  <a:pt x="2550160" y="1954530"/>
                  <a:pt x="2552700" y="1920240"/>
                </a:cubicBezTo>
              </a:path>
            </a:pathLst>
          </a:custGeom>
          <a:ln w="57150">
            <a:solidFill>
              <a:srgbClr val="FFC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sz="1600">
              <a:solidFill>
                <a:schemeClr val="tx1"/>
              </a:solidFill>
            </a:endParaRPr>
          </a:p>
        </p:txBody>
      </p:sp>
      <p:sp>
        <p:nvSpPr>
          <p:cNvPr id="38" name="任意多边形 100">
            <a:extLst>
              <a:ext uri="{FF2B5EF4-FFF2-40B4-BE49-F238E27FC236}">
                <a16:creationId xmlns:a16="http://schemas.microsoft.com/office/drawing/2014/main" id="{AA62D140-3FD8-4A93-93F4-C08B933503A1}"/>
              </a:ext>
            </a:extLst>
          </p:cNvPr>
          <p:cNvSpPr/>
          <p:nvPr/>
        </p:nvSpPr>
        <p:spPr>
          <a:xfrm>
            <a:off x="5767420" y="3143550"/>
            <a:ext cx="2378360" cy="172761"/>
          </a:xfrm>
          <a:custGeom>
            <a:avLst/>
            <a:gdLst>
              <a:gd name="connsiteX0" fmla="*/ 1226820 w 1229443"/>
              <a:gd name="connsiteY0" fmla="*/ 0 h 1333500"/>
              <a:gd name="connsiteX1" fmla="*/ 1165860 w 1229443"/>
              <a:gd name="connsiteY1" fmla="*/ 655320 h 1333500"/>
              <a:gd name="connsiteX2" fmla="*/ 800100 w 1229443"/>
              <a:gd name="connsiteY2" fmla="*/ 868680 h 1333500"/>
              <a:gd name="connsiteX3" fmla="*/ 144780 w 1229443"/>
              <a:gd name="connsiteY3" fmla="*/ 937260 h 1333500"/>
              <a:gd name="connsiteX4" fmla="*/ 0 w 1229443"/>
              <a:gd name="connsiteY4" fmla="*/ 1333500 h 133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29443" h="1333500">
                <a:moveTo>
                  <a:pt x="1226820" y="0"/>
                </a:moveTo>
                <a:cubicBezTo>
                  <a:pt x="1231900" y="255270"/>
                  <a:pt x="1236980" y="510540"/>
                  <a:pt x="1165860" y="655320"/>
                </a:cubicBezTo>
                <a:cubicBezTo>
                  <a:pt x="1094740" y="800100"/>
                  <a:pt x="970280" y="821690"/>
                  <a:pt x="800100" y="868680"/>
                </a:cubicBezTo>
                <a:cubicBezTo>
                  <a:pt x="629920" y="915670"/>
                  <a:pt x="278130" y="859790"/>
                  <a:pt x="144780" y="937260"/>
                </a:cubicBezTo>
                <a:cubicBezTo>
                  <a:pt x="11430" y="1014730"/>
                  <a:pt x="8890" y="1282700"/>
                  <a:pt x="0" y="1333500"/>
                </a:cubicBezTo>
              </a:path>
            </a:pathLst>
          </a:custGeom>
          <a:ln w="57150">
            <a:solidFill>
              <a:srgbClr val="FFC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sz="1600">
              <a:solidFill>
                <a:schemeClr val="tx1"/>
              </a:solidFill>
            </a:endParaRPr>
          </a:p>
        </p:txBody>
      </p:sp>
      <p:sp>
        <p:nvSpPr>
          <p:cNvPr id="39" name="文本框 38">
            <a:extLst>
              <a:ext uri="{FF2B5EF4-FFF2-40B4-BE49-F238E27FC236}">
                <a16:creationId xmlns:a16="http://schemas.microsoft.com/office/drawing/2014/main" id="{7C8BB245-AE51-4721-A65A-7CA85F30963A}"/>
              </a:ext>
            </a:extLst>
          </p:cNvPr>
          <p:cNvSpPr txBox="1"/>
          <p:nvPr/>
        </p:nvSpPr>
        <p:spPr>
          <a:xfrm>
            <a:off x="1307295" y="6108073"/>
            <a:ext cx="723275" cy="307777"/>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zh-CN" altLang="en-US" dirty="0"/>
              <a:t>防爆阀</a:t>
            </a:r>
          </a:p>
        </p:txBody>
      </p:sp>
      <p:sp>
        <p:nvSpPr>
          <p:cNvPr id="40" name="文本框 39">
            <a:extLst>
              <a:ext uri="{FF2B5EF4-FFF2-40B4-BE49-F238E27FC236}">
                <a16:creationId xmlns:a16="http://schemas.microsoft.com/office/drawing/2014/main" id="{FA0809C8-7711-4ED8-B799-83AC151D726F}"/>
              </a:ext>
            </a:extLst>
          </p:cNvPr>
          <p:cNvSpPr txBox="1"/>
          <p:nvPr/>
        </p:nvSpPr>
        <p:spPr>
          <a:xfrm>
            <a:off x="1604335" y="5505787"/>
            <a:ext cx="381094"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PL</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41" name="直接箭头连接符 40">
            <a:extLst>
              <a:ext uri="{FF2B5EF4-FFF2-40B4-BE49-F238E27FC236}">
                <a16:creationId xmlns:a16="http://schemas.microsoft.com/office/drawing/2014/main" id="{9BBF8FC2-8A06-4516-BEE9-D0DFB93B2084}"/>
              </a:ext>
            </a:extLst>
          </p:cNvPr>
          <p:cNvCxnSpPr>
            <a:stCxn id="40" idx="1"/>
          </p:cNvCxnSpPr>
          <p:nvPr/>
        </p:nvCxnSpPr>
        <p:spPr>
          <a:xfrm flipH="1" flipV="1">
            <a:off x="876300" y="4940285"/>
            <a:ext cx="728035" cy="704002"/>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42" name="文本框 41">
            <a:extLst>
              <a:ext uri="{FF2B5EF4-FFF2-40B4-BE49-F238E27FC236}">
                <a16:creationId xmlns:a16="http://schemas.microsoft.com/office/drawing/2014/main" id="{C1AB4B0C-65A9-4CDD-BD1D-848F3BC24114}"/>
              </a:ext>
            </a:extLst>
          </p:cNvPr>
          <p:cNvSpPr txBox="1"/>
          <p:nvPr/>
        </p:nvSpPr>
        <p:spPr>
          <a:xfrm>
            <a:off x="1808856" y="5214687"/>
            <a:ext cx="424461"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DR</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43" name="直接箭头连接符 42">
            <a:extLst>
              <a:ext uri="{FF2B5EF4-FFF2-40B4-BE49-F238E27FC236}">
                <a16:creationId xmlns:a16="http://schemas.microsoft.com/office/drawing/2014/main" id="{9DA3D615-C3DD-4657-AFCD-F7EA9473B793}"/>
              </a:ext>
            </a:extLst>
          </p:cNvPr>
          <p:cNvCxnSpPr>
            <a:stCxn id="42" idx="1"/>
          </p:cNvCxnSpPr>
          <p:nvPr/>
        </p:nvCxnSpPr>
        <p:spPr>
          <a:xfrm flipH="1" flipV="1">
            <a:off x="1360174" y="4770702"/>
            <a:ext cx="448682" cy="582485"/>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44" name="文本框 43">
            <a:extLst>
              <a:ext uri="{FF2B5EF4-FFF2-40B4-BE49-F238E27FC236}">
                <a16:creationId xmlns:a16="http://schemas.microsoft.com/office/drawing/2014/main" id="{2BFCE80B-710D-4B6B-BD99-99270ECD2CB2}"/>
              </a:ext>
            </a:extLst>
          </p:cNvPr>
          <p:cNvSpPr txBox="1"/>
          <p:nvPr/>
        </p:nvSpPr>
        <p:spPr>
          <a:xfrm>
            <a:off x="1972935" y="4787153"/>
            <a:ext cx="312833"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C</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45" name="直接箭头连接符 44">
            <a:extLst>
              <a:ext uri="{FF2B5EF4-FFF2-40B4-BE49-F238E27FC236}">
                <a16:creationId xmlns:a16="http://schemas.microsoft.com/office/drawing/2014/main" id="{98BA37E7-2A0A-47D2-8C2C-42163F873D51}"/>
              </a:ext>
            </a:extLst>
          </p:cNvPr>
          <p:cNvCxnSpPr>
            <a:stCxn id="44" idx="1"/>
          </p:cNvCxnSpPr>
          <p:nvPr/>
        </p:nvCxnSpPr>
        <p:spPr>
          <a:xfrm flipH="1" flipV="1">
            <a:off x="1307296" y="4678406"/>
            <a:ext cx="665639" cy="247247"/>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46" name="文本框 45">
            <a:extLst>
              <a:ext uri="{FF2B5EF4-FFF2-40B4-BE49-F238E27FC236}">
                <a16:creationId xmlns:a16="http://schemas.microsoft.com/office/drawing/2014/main" id="{5EE6452B-7861-4BB1-8786-73B5F5DE7AE7}"/>
              </a:ext>
            </a:extLst>
          </p:cNvPr>
          <p:cNvSpPr txBox="1"/>
          <p:nvPr/>
        </p:nvSpPr>
        <p:spPr>
          <a:xfrm>
            <a:off x="501136" y="4117417"/>
            <a:ext cx="298498"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A</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51426133-037A-4466-897D-06AC8DA4399E}"/>
              </a:ext>
            </a:extLst>
          </p:cNvPr>
          <p:cNvSpPr txBox="1"/>
          <p:nvPr/>
        </p:nvSpPr>
        <p:spPr>
          <a:xfrm>
            <a:off x="1025549" y="5790529"/>
            <a:ext cx="298498"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B</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48" name="直接箭头连接符 47">
            <a:extLst>
              <a:ext uri="{FF2B5EF4-FFF2-40B4-BE49-F238E27FC236}">
                <a16:creationId xmlns:a16="http://schemas.microsoft.com/office/drawing/2014/main" id="{50AC4BA7-7DD7-4E50-BAB4-8271A72810E4}"/>
              </a:ext>
            </a:extLst>
          </p:cNvPr>
          <p:cNvCxnSpPr>
            <a:stCxn id="46" idx="3"/>
          </p:cNvCxnSpPr>
          <p:nvPr/>
        </p:nvCxnSpPr>
        <p:spPr>
          <a:xfrm>
            <a:off x="799634" y="4255917"/>
            <a:ext cx="314288" cy="503105"/>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49" name="文本框 48">
            <a:extLst>
              <a:ext uri="{FF2B5EF4-FFF2-40B4-BE49-F238E27FC236}">
                <a16:creationId xmlns:a16="http://schemas.microsoft.com/office/drawing/2014/main" id="{7786F68E-AF55-42AE-9167-E2F8DF7DBF7E}"/>
              </a:ext>
            </a:extLst>
          </p:cNvPr>
          <p:cNvSpPr txBox="1"/>
          <p:nvPr/>
        </p:nvSpPr>
        <p:spPr>
          <a:xfrm>
            <a:off x="8668145" y="1427496"/>
            <a:ext cx="1082348" cy="307777"/>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zh-CN" altLang="en-US" dirty="0"/>
              <a:t>右先导手柄</a:t>
            </a:r>
          </a:p>
        </p:txBody>
      </p:sp>
    </p:spTree>
    <p:extLst>
      <p:ext uri="{BB962C8B-B14F-4D97-AF65-F5344CB8AC3E}">
        <p14:creationId xmlns:p14="http://schemas.microsoft.com/office/powerpoint/2010/main" val="30140490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D6CC8DFF-7F2E-4D2D-93A3-94965DAEB3C8}"/>
              </a:ext>
            </a:extLst>
          </p:cNvPr>
          <p:cNvSpPr txBox="1"/>
          <p:nvPr/>
        </p:nvSpPr>
        <p:spPr>
          <a:xfrm>
            <a:off x="8661558" y="1626671"/>
            <a:ext cx="1295190" cy="369332"/>
          </a:xfrm>
          <a:prstGeom prst="rect">
            <a:avLst/>
          </a:prstGeom>
          <a:solidFill>
            <a:schemeClr val="accent6">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先导油路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FA950748-D5F2-4B12-98D6-1ABDBBDCB40D}"/>
              </a:ext>
            </a:extLst>
          </p:cNvPr>
          <p:cNvSpPr txBox="1"/>
          <p:nvPr/>
        </p:nvSpPr>
        <p:spPr>
          <a:xfrm>
            <a:off x="9232480" y="2174359"/>
            <a:ext cx="1976823" cy="369332"/>
          </a:xfrm>
          <a:prstGeom prst="rect">
            <a:avLst/>
          </a:prstGeom>
          <a:noFill/>
          <a:ln>
            <a:solidFill>
              <a:schemeClr val="accent6"/>
            </a:solidFill>
          </a:ln>
        </p:spPr>
        <p:txBody>
          <a:bodyPr wrap="none" rtlCol="0">
            <a:spAutoFit/>
          </a:bodyPr>
          <a:lstStyle/>
          <a:p>
            <a:r>
              <a:rPr lang="en-US" altLang="zh-CN" dirty="0"/>
              <a:t>XAb1</a:t>
            </a:r>
            <a:r>
              <a:rPr lang="zh-CN" altLang="en-US" dirty="0"/>
              <a:t>、</a:t>
            </a:r>
            <a:r>
              <a:rPr lang="en-US" altLang="zh-CN" dirty="0"/>
              <a:t>XAb2</a:t>
            </a:r>
            <a:r>
              <a:rPr lang="zh-CN" altLang="en-US" dirty="0"/>
              <a:t>、</a:t>
            </a:r>
            <a:r>
              <a:rPr lang="en-US" altLang="zh-CN" dirty="0" err="1"/>
              <a:t>PCk</a:t>
            </a:r>
            <a:endParaRPr lang="zh-CN" altLang="en-US" dirty="0"/>
          </a:p>
        </p:txBody>
      </p:sp>
      <p:sp>
        <p:nvSpPr>
          <p:cNvPr id="5" name="文本框 4">
            <a:extLst>
              <a:ext uri="{FF2B5EF4-FFF2-40B4-BE49-F238E27FC236}">
                <a16:creationId xmlns:a16="http://schemas.microsoft.com/office/drawing/2014/main" id="{9B698C4E-C63D-4FDE-9ACE-D7460AB39D7D}"/>
              </a:ext>
            </a:extLst>
          </p:cNvPr>
          <p:cNvSpPr txBox="1"/>
          <p:nvPr/>
        </p:nvSpPr>
        <p:spPr>
          <a:xfrm>
            <a:off x="8661558" y="3338837"/>
            <a:ext cx="1031718" cy="369332"/>
          </a:xfrm>
          <a:prstGeom prst="rect">
            <a:avLst/>
          </a:prstGeom>
          <a:solidFill>
            <a:schemeClr val="accent2">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1C5F738B-B0E7-4E4D-B831-3B815C4E6DFC}"/>
              </a:ext>
            </a:extLst>
          </p:cNvPr>
          <p:cNvSpPr txBox="1"/>
          <p:nvPr/>
        </p:nvSpPr>
        <p:spPr>
          <a:xfrm>
            <a:off x="9232479" y="3925491"/>
            <a:ext cx="2381827" cy="1477328"/>
          </a:xfrm>
          <a:prstGeom prst="rect">
            <a:avLst/>
          </a:prstGeom>
          <a:noFill/>
          <a:ln>
            <a:solidFill>
              <a:schemeClr val="accent2"/>
            </a:solidFill>
          </a:ln>
        </p:spPr>
        <p:txBody>
          <a:bodyPr wrap="square" rtlCol="0">
            <a:spAutoFit/>
          </a:bodyPr>
          <a:lstStyle/>
          <a:p>
            <a:r>
              <a:rPr lang="zh-CN" altLang="en-US" dirty="0"/>
              <a:t>泵</a:t>
            </a:r>
            <a:r>
              <a:rPr lang="en-US" altLang="zh-CN" dirty="0"/>
              <a:t>1</a:t>
            </a:r>
            <a:r>
              <a:rPr lang="zh-CN" altLang="en-US" dirty="0"/>
              <a:t>→</a:t>
            </a:r>
            <a:r>
              <a:rPr lang="en-US" altLang="zh-CN" dirty="0"/>
              <a:t>P1</a:t>
            </a:r>
            <a:r>
              <a:rPr lang="zh-CN" altLang="en-US" dirty="0"/>
              <a:t>→动臂</a:t>
            </a:r>
            <a:r>
              <a:rPr lang="en-US" altLang="zh-CN" dirty="0"/>
              <a:t>1</a:t>
            </a:r>
            <a:r>
              <a:rPr lang="zh-CN" altLang="en-US" dirty="0"/>
              <a:t>阀芯→</a:t>
            </a:r>
            <a:r>
              <a:rPr lang="zh-CN" altLang="en-US" dirty="0">
                <a:solidFill>
                  <a:srgbClr val="FF0000"/>
                </a:solidFill>
              </a:rPr>
              <a:t>保持阀</a:t>
            </a:r>
            <a:r>
              <a:rPr lang="zh-CN" altLang="en-US" dirty="0"/>
              <a:t>→油缸大腔</a:t>
            </a:r>
            <a:endParaRPr lang="en-US" altLang="zh-CN" dirty="0"/>
          </a:p>
          <a:p>
            <a:endParaRPr lang="en-US" altLang="zh-CN" dirty="0"/>
          </a:p>
          <a:p>
            <a:r>
              <a:rPr lang="zh-CN" altLang="en-US" dirty="0"/>
              <a:t>泵</a:t>
            </a:r>
            <a:r>
              <a:rPr lang="en-US" altLang="zh-CN" dirty="0"/>
              <a:t>2</a:t>
            </a:r>
            <a:r>
              <a:rPr lang="zh-CN" altLang="en-US" dirty="0"/>
              <a:t> →</a:t>
            </a:r>
            <a:r>
              <a:rPr lang="en-US" altLang="zh-CN" dirty="0"/>
              <a:t>P2</a:t>
            </a:r>
            <a:r>
              <a:rPr lang="zh-CN" altLang="en-US" dirty="0"/>
              <a:t>→动臂</a:t>
            </a:r>
            <a:r>
              <a:rPr lang="en-US" altLang="zh-CN" dirty="0"/>
              <a:t>2</a:t>
            </a:r>
            <a:r>
              <a:rPr lang="zh-CN" altLang="en-US" dirty="0"/>
              <a:t>阀芯→</a:t>
            </a:r>
            <a:r>
              <a:rPr lang="zh-CN" altLang="en-US" dirty="0">
                <a:solidFill>
                  <a:srgbClr val="FF0000"/>
                </a:solidFill>
              </a:rPr>
              <a:t>保持阀</a:t>
            </a:r>
            <a:r>
              <a:rPr lang="zh-CN" altLang="en-US" dirty="0"/>
              <a:t>→油缸大腔</a:t>
            </a:r>
          </a:p>
        </p:txBody>
      </p:sp>
      <p:sp>
        <p:nvSpPr>
          <p:cNvPr id="7" name="左大括号 6">
            <a:extLst>
              <a:ext uri="{FF2B5EF4-FFF2-40B4-BE49-F238E27FC236}">
                <a16:creationId xmlns:a16="http://schemas.microsoft.com/office/drawing/2014/main" id="{D10B1FDD-AB90-4944-967A-6048651CADD1}"/>
              </a:ext>
            </a:extLst>
          </p:cNvPr>
          <p:cNvSpPr/>
          <p:nvPr/>
        </p:nvSpPr>
        <p:spPr>
          <a:xfrm>
            <a:off x="8879615" y="3979703"/>
            <a:ext cx="292565" cy="132846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F203EA42-C949-41C9-BCD4-74E0635C4688}"/>
              </a:ext>
            </a:extLst>
          </p:cNvPr>
          <p:cNvSpPr txBox="1"/>
          <p:nvPr/>
        </p:nvSpPr>
        <p:spPr>
          <a:xfrm>
            <a:off x="8468691" y="4040981"/>
            <a:ext cx="396000" cy="1200329"/>
          </a:xfrm>
          <a:prstGeom prst="rect">
            <a:avLst/>
          </a:prstGeom>
          <a:solidFill>
            <a:schemeClr val="accent1">
              <a:lumMod val="40000"/>
              <a:lumOff val="60000"/>
            </a:schemeClr>
          </a:solidFill>
        </p:spPr>
        <p:txBody>
          <a:bodyPr wrap="square" rtlCol="0">
            <a:spAutoFit/>
          </a:bodyPr>
          <a:lstStyle/>
          <a:p>
            <a:r>
              <a:rPr lang="zh-CN" altLang="en-US" dirty="0"/>
              <a:t>动臂合流</a:t>
            </a:r>
          </a:p>
        </p:txBody>
      </p:sp>
      <p:sp>
        <p:nvSpPr>
          <p:cNvPr id="9" name="文本框 8">
            <a:extLst>
              <a:ext uri="{FF2B5EF4-FFF2-40B4-BE49-F238E27FC236}">
                <a16:creationId xmlns:a16="http://schemas.microsoft.com/office/drawing/2014/main" id="{2707478E-2DD9-47B9-B406-C32C68DE5361}"/>
              </a:ext>
            </a:extLst>
          </p:cNvPr>
          <p:cNvSpPr txBox="1"/>
          <p:nvPr/>
        </p:nvSpPr>
        <p:spPr>
          <a:xfrm>
            <a:off x="9232479" y="5726927"/>
            <a:ext cx="2381827" cy="646331"/>
          </a:xfrm>
          <a:prstGeom prst="rect">
            <a:avLst/>
          </a:prstGeom>
          <a:noFill/>
          <a:ln>
            <a:solidFill>
              <a:schemeClr val="accent2"/>
            </a:solidFill>
          </a:ln>
        </p:spPr>
        <p:txBody>
          <a:bodyPr wrap="square" rtlCol="0">
            <a:spAutoFit/>
          </a:bodyPr>
          <a:lstStyle/>
          <a:p>
            <a:r>
              <a:rPr lang="zh-CN" altLang="en-US" dirty="0"/>
              <a:t>油缸小腔→动臂</a:t>
            </a:r>
            <a:r>
              <a:rPr lang="en-US" altLang="zh-CN" dirty="0"/>
              <a:t>1</a:t>
            </a:r>
            <a:r>
              <a:rPr lang="zh-CN" altLang="en-US" dirty="0"/>
              <a:t>阀芯→</a:t>
            </a:r>
            <a:r>
              <a:rPr lang="en-US" altLang="zh-CN" dirty="0"/>
              <a:t>R1</a:t>
            </a:r>
            <a:r>
              <a:rPr lang="zh-CN" altLang="en-US" dirty="0"/>
              <a:t>→液压油箱</a:t>
            </a:r>
          </a:p>
        </p:txBody>
      </p:sp>
      <p:grpSp>
        <p:nvGrpSpPr>
          <p:cNvPr id="10" name="组合 9">
            <a:extLst>
              <a:ext uri="{FF2B5EF4-FFF2-40B4-BE49-F238E27FC236}">
                <a16:creationId xmlns:a16="http://schemas.microsoft.com/office/drawing/2014/main" id="{2C867211-F79A-4381-942B-3C0B876C135B}"/>
              </a:ext>
            </a:extLst>
          </p:cNvPr>
          <p:cNvGrpSpPr/>
          <p:nvPr/>
        </p:nvGrpSpPr>
        <p:grpSpPr>
          <a:xfrm>
            <a:off x="397662" y="1247437"/>
            <a:ext cx="7460385" cy="5275927"/>
            <a:chOff x="397662" y="1247437"/>
            <a:chExt cx="7460385" cy="5275927"/>
          </a:xfrm>
        </p:grpSpPr>
        <p:pic>
          <p:nvPicPr>
            <p:cNvPr id="11" name="图片 10">
              <a:extLst>
                <a:ext uri="{FF2B5EF4-FFF2-40B4-BE49-F238E27FC236}">
                  <a16:creationId xmlns:a16="http://schemas.microsoft.com/office/drawing/2014/main" id="{D0BE16DC-8F2B-486C-A1FA-A59BDB97AFE7}"/>
                </a:ext>
              </a:extLst>
            </p:cNvPr>
            <p:cNvPicPr>
              <a:picLocks noChangeAspect="1"/>
            </p:cNvPicPr>
            <p:nvPr/>
          </p:nvPicPr>
          <p:blipFill>
            <a:blip r:embed="rId2"/>
            <a:stretch>
              <a:fillRect/>
            </a:stretch>
          </p:blipFill>
          <p:spPr>
            <a:xfrm>
              <a:off x="822978" y="1247437"/>
              <a:ext cx="6887430" cy="5096798"/>
            </a:xfrm>
            <a:prstGeom prst="rect">
              <a:avLst/>
            </a:prstGeom>
          </p:spPr>
        </p:pic>
        <p:cxnSp>
          <p:nvCxnSpPr>
            <p:cNvPr id="13" name="直接连接符 12">
              <a:extLst>
                <a:ext uri="{FF2B5EF4-FFF2-40B4-BE49-F238E27FC236}">
                  <a16:creationId xmlns:a16="http://schemas.microsoft.com/office/drawing/2014/main" id="{3BD3F22E-0415-407E-AB09-93E5858612D7}"/>
                </a:ext>
              </a:extLst>
            </p:cNvPr>
            <p:cNvCxnSpPr/>
            <p:nvPr/>
          </p:nvCxnSpPr>
          <p:spPr>
            <a:xfrm flipV="1">
              <a:off x="4652914" y="5637816"/>
              <a:ext cx="0" cy="62903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59F78AAD-8DC3-4458-B66E-50E31C493460}"/>
                </a:ext>
              </a:extLst>
            </p:cNvPr>
            <p:cNvCxnSpPr/>
            <p:nvPr/>
          </p:nvCxnSpPr>
          <p:spPr>
            <a:xfrm flipV="1">
              <a:off x="4652914" y="5634149"/>
              <a:ext cx="624263" cy="36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FCD59DE0-0FF0-45A8-A19B-3047881A6A31}"/>
                </a:ext>
              </a:extLst>
            </p:cNvPr>
            <p:cNvCxnSpPr/>
            <p:nvPr/>
          </p:nvCxnSpPr>
          <p:spPr>
            <a:xfrm flipV="1">
              <a:off x="5279011" y="4684183"/>
              <a:ext cx="1" cy="94996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2822102-CA7B-4D84-A5FB-858D8043CD35}"/>
                </a:ext>
              </a:extLst>
            </p:cNvPr>
            <p:cNvCxnSpPr/>
            <p:nvPr/>
          </p:nvCxnSpPr>
          <p:spPr>
            <a:xfrm flipH="1" flipV="1">
              <a:off x="4618804" y="4680515"/>
              <a:ext cx="658374" cy="36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06D5D06C-17D6-4986-B7D7-692E4D683CCA}"/>
                </a:ext>
              </a:extLst>
            </p:cNvPr>
            <p:cNvCxnSpPr/>
            <p:nvPr/>
          </p:nvCxnSpPr>
          <p:spPr>
            <a:xfrm>
              <a:off x="4624306" y="4634667"/>
              <a:ext cx="0" cy="4951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D61EDBAA-70D5-4732-9F5C-B2764ABFFB3A}"/>
                </a:ext>
              </a:extLst>
            </p:cNvPr>
            <p:cNvCxnSpPr/>
            <p:nvPr/>
          </p:nvCxnSpPr>
          <p:spPr>
            <a:xfrm flipV="1">
              <a:off x="4618804" y="4234875"/>
              <a:ext cx="0" cy="2695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D00154E1-DA72-433A-A286-2BAF733CE353}"/>
                </a:ext>
              </a:extLst>
            </p:cNvPr>
            <p:cNvCxnSpPr/>
            <p:nvPr/>
          </p:nvCxnSpPr>
          <p:spPr>
            <a:xfrm flipH="1">
              <a:off x="4420742" y="4231207"/>
              <a:ext cx="203564" cy="18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E6F9B5C3-89F2-4482-978D-3304D2B243C4}"/>
                </a:ext>
              </a:extLst>
            </p:cNvPr>
            <p:cNvCxnSpPr/>
            <p:nvPr/>
          </p:nvCxnSpPr>
          <p:spPr>
            <a:xfrm>
              <a:off x="4406070" y="4251381"/>
              <a:ext cx="1834" cy="385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7AF410A-C2AA-43A4-B5F9-5CA824FED82C}"/>
                </a:ext>
              </a:extLst>
            </p:cNvPr>
            <p:cNvCxnSpPr/>
            <p:nvPr/>
          </p:nvCxnSpPr>
          <p:spPr>
            <a:xfrm flipH="1" flipV="1">
              <a:off x="2707260" y="4294171"/>
              <a:ext cx="3593239" cy="61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44CDBF5-71A2-4D03-BAE2-0E40A7C933E0}"/>
                </a:ext>
              </a:extLst>
            </p:cNvPr>
            <p:cNvCxnSpPr/>
            <p:nvPr/>
          </p:nvCxnSpPr>
          <p:spPr>
            <a:xfrm>
              <a:off x="2713372" y="3069120"/>
              <a:ext cx="2445" cy="12207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2D191C5-D0CA-4508-969D-9433B845C087}"/>
                </a:ext>
              </a:extLst>
            </p:cNvPr>
            <p:cNvCxnSpPr/>
            <p:nvPr/>
          </p:nvCxnSpPr>
          <p:spPr>
            <a:xfrm>
              <a:off x="1713280" y="3064230"/>
              <a:ext cx="997647" cy="4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E9127A0-3E18-4658-A86F-2592C0C4B839}"/>
                </a:ext>
              </a:extLst>
            </p:cNvPr>
            <p:cNvCxnSpPr/>
            <p:nvPr/>
          </p:nvCxnSpPr>
          <p:spPr>
            <a:xfrm flipV="1">
              <a:off x="1713280" y="2215741"/>
              <a:ext cx="4890" cy="8533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EA7C7EC-D2DA-4A1D-A10C-4CEB7AFFC9DF}"/>
                </a:ext>
              </a:extLst>
            </p:cNvPr>
            <p:cNvCxnSpPr/>
            <p:nvPr/>
          </p:nvCxnSpPr>
          <p:spPr>
            <a:xfrm flipH="1">
              <a:off x="1507882" y="2208405"/>
              <a:ext cx="202953" cy="24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3627B6C6-EFEB-4338-A8DC-4785C7890FA1}"/>
                </a:ext>
              </a:extLst>
            </p:cNvPr>
            <p:cNvCxnSpPr/>
            <p:nvPr/>
          </p:nvCxnSpPr>
          <p:spPr>
            <a:xfrm flipV="1">
              <a:off x="1444307" y="2105706"/>
              <a:ext cx="0" cy="489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14AB2CA0-C1C3-4927-8ACA-60C05EE7289F}"/>
                </a:ext>
              </a:extLst>
            </p:cNvPr>
            <p:cNvCxnSpPr/>
            <p:nvPr/>
          </p:nvCxnSpPr>
          <p:spPr>
            <a:xfrm>
              <a:off x="1454088" y="2103261"/>
              <a:ext cx="232295" cy="24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2B614067-4D48-4A26-9034-6FC8BD084B76}"/>
                </a:ext>
              </a:extLst>
            </p:cNvPr>
            <p:cNvCxnSpPr/>
            <p:nvPr/>
          </p:nvCxnSpPr>
          <p:spPr>
            <a:xfrm>
              <a:off x="1681492" y="1875857"/>
              <a:ext cx="4890" cy="21273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5DF55DE-9B35-42D2-B854-CE391A74585A}"/>
                </a:ext>
              </a:extLst>
            </p:cNvPr>
            <p:cNvCxnSpPr/>
            <p:nvPr/>
          </p:nvCxnSpPr>
          <p:spPr>
            <a:xfrm flipH="1" flipV="1">
              <a:off x="1356279" y="1875857"/>
              <a:ext cx="330104" cy="48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7CAF4D27-1FB4-40D8-A7CB-E6C8D9F14B1E}"/>
                </a:ext>
              </a:extLst>
            </p:cNvPr>
            <p:cNvCxnSpPr/>
            <p:nvPr/>
          </p:nvCxnSpPr>
          <p:spPr>
            <a:xfrm>
              <a:off x="1718171" y="2208405"/>
              <a:ext cx="33499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1193BB8-65D2-44DD-A186-316216B30158}"/>
                </a:ext>
              </a:extLst>
            </p:cNvPr>
            <p:cNvCxnSpPr/>
            <p:nvPr/>
          </p:nvCxnSpPr>
          <p:spPr>
            <a:xfrm>
              <a:off x="2124076" y="2103261"/>
              <a:ext cx="7336" cy="5134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4F9C3A91-34CF-49D8-9932-FD682EAF38C2}"/>
                </a:ext>
              </a:extLst>
            </p:cNvPr>
            <p:cNvCxnSpPr/>
            <p:nvPr/>
          </p:nvCxnSpPr>
          <p:spPr>
            <a:xfrm>
              <a:off x="1879555" y="2103261"/>
              <a:ext cx="24696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6BCEEBF9-3BFD-4FAD-BC0B-D2B1DC2E9CCA}"/>
                </a:ext>
              </a:extLst>
            </p:cNvPr>
            <p:cNvCxnSpPr/>
            <p:nvPr/>
          </p:nvCxnSpPr>
          <p:spPr>
            <a:xfrm flipH="1">
              <a:off x="1879555" y="1878302"/>
              <a:ext cx="2445" cy="22496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019DEEC-FF6D-46C2-B1EE-A426642E5488}"/>
                </a:ext>
              </a:extLst>
            </p:cNvPr>
            <p:cNvCxnSpPr/>
            <p:nvPr/>
          </p:nvCxnSpPr>
          <p:spPr>
            <a:xfrm>
              <a:off x="1879555" y="1878302"/>
              <a:ext cx="132041" cy="24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20D3393F-9524-452A-AEE9-9F94E3DF2D5B}"/>
                </a:ext>
              </a:extLst>
            </p:cNvPr>
            <p:cNvCxnSpPr/>
            <p:nvPr/>
          </p:nvCxnSpPr>
          <p:spPr>
            <a:xfrm>
              <a:off x="1370950" y="1667402"/>
              <a:ext cx="640646" cy="18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93FD72AE-4C34-4668-B81C-1EC940131166}"/>
                </a:ext>
              </a:extLst>
            </p:cNvPr>
            <p:cNvCxnSpPr/>
            <p:nvPr/>
          </p:nvCxnSpPr>
          <p:spPr>
            <a:xfrm flipH="1">
              <a:off x="1785414" y="1672904"/>
              <a:ext cx="1834" cy="13497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DD8D5D9-F9F2-43FE-B25C-BBD98F2CCD39}"/>
                </a:ext>
              </a:extLst>
            </p:cNvPr>
            <p:cNvCxnSpPr/>
            <p:nvPr/>
          </p:nvCxnSpPr>
          <p:spPr>
            <a:xfrm flipV="1">
              <a:off x="1785414" y="3018994"/>
              <a:ext cx="1010483" cy="183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2D0A21D-91E9-445F-AB83-45FFA3561103}"/>
                </a:ext>
              </a:extLst>
            </p:cNvPr>
            <p:cNvCxnSpPr/>
            <p:nvPr/>
          </p:nvCxnSpPr>
          <p:spPr>
            <a:xfrm>
              <a:off x="2795898" y="3022661"/>
              <a:ext cx="0" cy="138643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F18A9FFB-ADAD-47BF-89C1-7514A60DABAC}"/>
                </a:ext>
              </a:extLst>
            </p:cNvPr>
            <p:cNvCxnSpPr/>
            <p:nvPr/>
          </p:nvCxnSpPr>
          <p:spPr>
            <a:xfrm>
              <a:off x="2795898" y="4401761"/>
              <a:ext cx="1789895" cy="733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D2A7B4BB-3078-412D-880D-C88EEC613EF7}"/>
                </a:ext>
              </a:extLst>
            </p:cNvPr>
            <p:cNvCxnSpPr/>
            <p:nvPr/>
          </p:nvCxnSpPr>
          <p:spPr>
            <a:xfrm flipH="1">
              <a:off x="4587628" y="4409096"/>
              <a:ext cx="1834" cy="95363"/>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5B16DA6A-004C-4D36-85E6-A079A5E13425}"/>
                </a:ext>
              </a:extLst>
            </p:cNvPr>
            <p:cNvCxnSpPr/>
            <p:nvPr/>
          </p:nvCxnSpPr>
          <p:spPr>
            <a:xfrm>
              <a:off x="4585793" y="4634667"/>
              <a:ext cx="0" cy="3117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03EDD299-EB16-4BC4-AE3C-B7628FA5714B}"/>
                </a:ext>
              </a:extLst>
            </p:cNvPr>
            <p:cNvCxnSpPr/>
            <p:nvPr/>
          </p:nvCxnSpPr>
          <p:spPr>
            <a:xfrm>
              <a:off x="4053960" y="4671346"/>
              <a:ext cx="53183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7366665A-8C8E-4212-AFCD-594C40D3D291}"/>
                </a:ext>
              </a:extLst>
            </p:cNvPr>
            <p:cNvCxnSpPr/>
            <p:nvPr/>
          </p:nvCxnSpPr>
          <p:spPr>
            <a:xfrm flipV="1">
              <a:off x="6252817" y="5406743"/>
              <a:ext cx="0" cy="8601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88424666-AE86-4AD4-A3A9-6D425CF4B9FC}"/>
                </a:ext>
              </a:extLst>
            </p:cNvPr>
            <p:cNvCxnSpPr/>
            <p:nvPr/>
          </p:nvCxnSpPr>
          <p:spPr>
            <a:xfrm>
              <a:off x="5704478" y="5399407"/>
              <a:ext cx="546505" cy="366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848AF9E5-B405-46C3-91E0-653E1D8EDAC6}"/>
                </a:ext>
              </a:extLst>
            </p:cNvPr>
            <p:cNvCxnSpPr/>
            <p:nvPr/>
          </p:nvCxnSpPr>
          <p:spPr>
            <a:xfrm flipV="1">
              <a:off x="5709979" y="4612661"/>
              <a:ext cx="0" cy="79408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A47292D2-9B3B-4B48-A710-17BB47430D20}"/>
                </a:ext>
              </a:extLst>
            </p:cNvPr>
            <p:cNvCxnSpPr/>
            <p:nvPr/>
          </p:nvCxnSpPr>
          <p:spPr>
            <a:xfrm>
              <a:off x="5704478" y="4614494"/>
              <a:ext cx="594187" cy="183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08EF6B5B-862C-4376-BE5E-857847271805}"/>
                </a:ext>
              </a:extLst>
            </p:cNvPr>
            <p:cNvCxnSpPr/>
            <p:nvPr/>
          </p:nvCxnSpPr>
          <p:spPr>
            <a:xfrm flipV="1">
              <a:off x="6300499" y="4522922"/>
              <a:ext cx="0" cy="897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19ABD326-D420-4B19-A1A5-4F8A30DB1170}"/>
                </a:ext>
              </a:extLst>
            </p:cNvPr>
            <p:cNvCxnSpPr/>
            <p:nvPr/>
          </p:nvCxnSpPr>
          <p:spPr>
            <a:xfrm flipV="1">
              <a:off x="6427038" y="4434772"/>
              <a:ext cx="0" cy="1005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2D3A3EDE-7529-4351-8A04-2A7EB9C629E0}"/>
                </a:ext>
              </a:extLst>
            </p:cNvPr>
            <p:cNvCxnSpPr/>
            <p:nvPr/>
          </p:nvCxnSpPr>
          <p:spPr>
            <a:xfrm flipV="1">
              <a:off x="6302332" y="4289893"/>
              <a:ext cx="0" cy="13937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50" name="椭圆 49">
              <a:extLst>
                <a:ext uri="{FF2B5EF4-FFF2-40B4-BE49-F238E27FC236}">
                  <a16:creationId xmlns:a16="http://schemas.microsoft.com/office/drawing/2014/main" id="{C5BB6D81-EAF9-44EC-9769-C37AFD5A9BC8}"/>
                </a:ext>
              </a:extLst>
            </p:cNvPr>
            <p:cNvSpPr/>
            <p:nvPr/>
          </p:nvSpPr>
          <p:spPr>
            <a:xfrm>
              <a:off x="4387686" y="4277177"/>
              <a:ext cx="36769" cy="35210"/>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a:p>
          </p:txBody>
        </p:sp>
        <p:cxnSp>
          <p:nvCxnSpPr>
            <p:cNvPr id="51" name="直接连接符 50">
              <a:extLst>
                <a:ext uri="{FF2B5EF4-FFF2-40B4-BE49-F238E27FC236}">
                  <a16:creationId xmlns:a16="http://schemas.microsoft.com/office/drawing/2014/main" id="{009B36DF-1D4F-40FA-8171-8247FCB1D08B}"/>
                </a:ext>
              </a:extLst>
            </p:cNvPr>
            <p:cNvCxnSpPr/>
            <p:nvPr/>
          </p:nvCxnSpPr>
          <p:spPr>
            <a:xfrm flipV="1">
              <a:off x="4464755" y="4520965"/>
              <a:ext cx="3669" cy="1137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E3EBDC19-40D1-4493-94CA-1130DEFC1DB9}"/>
                </a:ext>
              </a:extLst>
            </p:cNvPr>
            <p:cNvCxnSpPr/>
            <p:nvPr/>
          </p:nvCxnSpPr>
          <p:spPr>
            <a:xfrm>
              <a:off x="4432111" y="4516074"/>
              <a:ext cx="0" cy="118593"/>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3" name="文本框 52">
              <a:extLst>
                <a:ext uri="{FF2B5EF4-FFF2-40B4-BE49-F238E27FC236}">
                  <a16:creationId xmlns:a16="http://schemas.microsoft.com/office/drawing/2014/main" id="{7BE3AD51-6A1E-4CD7-A305-7812E56D94E2}"/>
                </a:ext>
              </a:extLst>
            </p:cNvPr>
            <p:cNvSpPr txBox="1"/>
            <p:nvPr/>
          </p:nvSpPr>
          <p:spPr>
            <a:xfrm>
              <a:off x="4477485" y="6277143"/>
              <a:ext cx="388247" cy="246221"/>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泵</a:t>
              </a:r>
              <a:r>
                <a:rPr lang="en-US" altLang="zh-CN" sz="1000" dirty="0">
                  <a:solidFill>
                    <a:schemeClr val="tx1"/>
                  </a:solidFill>
                  <a:latin typeface="微软雅黑" panose="020B0503020204020204" pitchFamily="34" charset="-122"/>
                  <a:ea typeface="微软雅黑" panose="020B0503020204020204" pitchFamily="34" charset="-122"/>
                </a:rPr>
                <a:t>1</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54" name="文本框 53">
              <a:extLst>
                <a:ext uri="{FF2B5EF4-FFF2-40B4-BE49-F238E27FC236}">
                  <a16:creationId xmlns:a16="http://schemas.microsoft.com/office/drawing/2014/main" id="{4F78C953-C441-46A0-A8DD-4BD103D80F56}"/>
                </a:ext>
              </a:extLst>
            </p:cNvPr>
            <p:cNvSpPr txBox="1"/>
            <p:nvPr/>
          </p:nvSpPr>
          <p:spPr>
            <a:xfrm>
              <a:off x="6093946" y="6277143"/>
              <a:ext cx="388248" cy="246221"/>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zh-CN"/>
              </a:defPPr>
              <a:lvl1pPr>
                <a:defRPr sz="1000">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zh-CN" altLang="en-US" dirty="0"/>
                <a:t>泵</a:t>
              </a:r>
              <a:r>
                <a:rPr lang="en-US" altLang="zh-CN" dirty="0"/>
                <a:t>2</a:t>
              </a:r>
              <a:endParaRPr lang="zh-CN" altLang="en-US" dirty="0"/>
            </a:p>
          </p:txBody>
        </p:sp>
        <p:cxnSp>
          <p:nvCxnSpPr>
            <p:cNvPr id="55" name="直接连接符 54">
              <a:extLst>
                <a:ext uri="{FF2B5EF4-FFF2-40B4-BE49-F238E27FC236}">
                  <a16:creationId xmlns:a16="http://schemas.microsoft.com/office/drawing/2014/main" id="{EFCC2900-F3DB-4E7C-889D-9E32FC4FADC1}"/>
                </a:ext>
              </a:extLst>
            </p:cNvPr>
            <p:cNvCxnSpPr/>
            <p:nvPr/>
          </p:nvCxnSpPr>
          <p:spPr>
            <a:xfrm>
              <a:off x="3824721" y="4564819"/>
              <a:ext cx="50065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6" name="直接连接符 55">
              <a:extLst>
                <a:ext uri="{FF2B5EF4-FFF2-40B4-BE49-F238E27FC236}">
                  <a16:creationId xmlns:a16="http://schemas.microsoft.com/office/drawing/2014/main" id="{5D2743AC-9769-4263-901A-2A280D8A51C0}"/>
                </a:ext>
              </a:extLst>
            </p:cNvPr>
            <p:cNvCxnSpPr/>
            <p:nvPr/>
          </p:nvCxnSpPr>
          <p:spPr>
            <a:xfrm>
              <a:off x="6494404" y="4456008"/>
              <a:ext cx="60323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7" name="直接连接符 56">
              <a:extLst>
                <a:ext uri="{FF2B5EF4-FFF2-40B4-BE49-F238E27FC236}">
                  <a16:creationId xmlns:a16="http://schemas.microsoft.com/office/drawing/2014/main" id="{01D2E319-D093-4FEE-AC52-076103BF3998}"/>
                </a:ext>
              </a:extLst>
            </p:cNvPr>
            <p:cNvCxnSpPr/>
            <p:nvPr/>
          </p:nvCxnSpPr>
          <p:spPr>
            <a:xfrm>
              <a:off x="3824721" y="3692856"/>
              <a:ext cx="131674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BB961764-1563-4AB1-9988-3EA7A1D73A0F}"/>
                </a:ext>
              </a:extLst>
            </p:cNvPr>
            <p:cNvCxnSpPr/>
            <p:nvPr/>
          </p:nvCxnSpPr>
          <p:spPr>
            <a:xfrm>
              <a:off x="5136577" y="3685374"/>
              <a:ext cx="0" cy="732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AAF391E8-18B7-4CB8-9C65-253230599688}"/>
                </a:ext>
              </a:extLst>
            </p:cNvPr>
            <p:cNvCxnSpPr/>
            <p:nvPr/>
          </p:nvCxnSpPr>
          <p:spPr>
            <a:xfrm rot="16200000">
              <a:off x="5104821" y="3712272"/>
              <a:ext cx="0" cy="7329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A0399956-598D-4767-BA71-973D674A2365}"/>
                </a:ext>
              </a:extLst>
            </p:cNvPr>
            <p:cNvCxnSpPr/>
            <p:nvPr/>
          </p:nvCxnSpPr>
          <p:spPr>
            <a:xfrm>
              <a:off x="4053349" y="1995061"/>
              <a:ext cx="153559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431FBCA9-1FC3-4482-8A92-1D3902FD0E73}"/>
                </a:ext>
              </a:extLst>
            </p:cNvPr>
            <p:cNvCxnSpPr/>
            <p:nvPr/>
          </p:nvCxnSpPr>
          <p:spPr>
            <a:xfrm>
              <a:off x="4053349" y="1995672"/>
              <a:ext cx="0" cy="267567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2D6989D-9B94-4610-8449-82AB6CFC7F30}"/>
                </a:ext>
              </a:extLst>
            </p:cNvPr>
            <p:cNvCxnSpPr/>
            <p:nvPr/>
          </p:nvCxnSpPr>
          <p:spPr>
            <a:xfrm>
              <a:off x="5581608" y="2000441"/>
              <a:ext cx="0" cy="42664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63" name="文本框 62">
              <a:extLst>
                <a:ext uri="{FF2B5EF4-FFF2-40B4-BE49-F238E27FC236}">
                  <a16:creationId xmlns:a16="http://schemas.microsoft.com/office/drawing/2014/main" id="{E4A6DD4D-5F11-40C1-97B8-E5038DC7F80B}"/>
                </a:ext>
              </a:extLst>
            </p:cNvPr>
            <p:cNvSpPr txBox="1"/>
            <p:nvPr/>
          </p:nvSpPr>
          <p:spPr>
            <a:xfrm>
              <a:off x="5288323" y="6277143"/>
              <a:ext cx="694023" cy="246221"/>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液压油箱</a:t>
              </a:r>
            </a:p>
          </p:txBody>
        </p:sp>
        <p:sp>
          <p:nvSpPr>
            <p:cNvPr id="64" name="文本框 4">
              <a:extLst>
                <a:ext uri="{FF2B5EF4-FFF2-40B4-BE49-F238E27FC236}">
                  <a16:creationId xmlns:a16="http://schemas.microsoft.com/office/drawing/2014/main" id="{E3A1CF28-AA06-4D07-BAEC-3E59BE748EA3}"/>
                </a:ext>
              </a:extLst>
            </p:cNvPr>
            <p:cNvSpPr txBox="1"/>
            <p:nvPr/>
          </p:nvSpPr>
          <p:spPr>
            <a:xfrm>
              <a:off x="3096318" y="4481855"/>
              <a:ext cx="550151"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动臂</a:t>
              </a:r>
              <a:r>
                <a:rPr lang="en-US" altLang="zh-CN" sz="1100" dirty="0">
                  <a:solidFill>
                    <a:schemeClr val="tx1"/>
                  </a:solidFill>
                </a:rPr>
                <a:t>1</a:t>
              </a:r>
              <a:endParaRPr lang="zh-CN" altLang="en-US" sz="1100" dirty="0">
                <a:solidFill>
                  <a:schemeClr val="tx1"/>
                </a:solidFill>
              </a:endParaRPr>
            </a:p>
          </p:txBody>
        </p:sp>
        <p:sp>
          <p:nvSpPr>
            <p:cNvPr id="65" name="文本框 4">
              <a:extLst>
                <a:ext uri="{FF2B5EF4-FFF2-40B4-BE49-F238E27FC236}">
                  <a16:creationId xmlns:a16="http://schemas.microsoft.com/office/drawing/2014/main" id="{78CB542B-F09B-4312-B6C7-D26AB8A8E98F}"/>
                </a:ext>
              </a:extLst>
            </p:cNvPr>
            <p:cNvSpPr txBox="1"/>
            <p:nvPr/>
          </p:nvSpPr>
          <p:spPr>
            <a:xfrm>
              <a:off x="7307896" y="4370909"/>
              <a:ext cx="550151"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动臂</a:t>
              </a:r>
              <a:r>
                <a:rPr lang="en-US" altLang="zh-CN" sz="1100" dirty="0">
                  <a:solidFill>
                    <a:schemeClr val="tx1"/>
                  </a:solidFill>
                </a:rPr>
                <a:t>2</a:t>
              </a:r>
              <a:endParaRPr lang="zh-CN" altLang="en-US" sz="1100" dirty="0">
                <a:solidFill>
                  <a:schemeClr val="tx1"/>
                </a:solidFill>
              </a:endParaRPr>
            </a:p>
          </p:txBody>
        </p:sp>
        <p:sp>
          <p:nvSpPr>
            <p:cNvPr id="66" name="文本框 4">
              <a:extLst>
                <a:ext uri="{FF2B5EF4-FFF2-40B4-BE49-F238E27FC236}">
                  <a16:creationId xmlns:a16="http://schemas.microsoft.com/office/drawing/2014/main" id="{E5CBD331-572A-4F2F-8DE4-74AE0ADF754A}"/>
                </a:ext>
              </a:extLst>
            </p:cNvPr>
            <p:cNvSpPr txBox="1"/>
            <p:nvPr/>
          </p:nvSpPr>
          <p:spPr>
            <a:xfrm>
              <a:off x="660515" y="2640282"/>
              <a:ext cx="607859"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防爆阀</a:t>
              </a:r>
            </a:p>
          </p:txBody>
        </p:sp>
        <p:sp>
          <p:nvSpPr>
            <p:cNvPr id="67" name="文本框 4">
              <a:extLst>
                <a:ext uri="{FF2B5EF4-FFF2-40B4-BE49-F238E27FC236}">
                  <a16:creationId xmlns:a16="http://schemas.microsoft.com/office/drawing/2014/main" id="{0027188F-7A19-4859-AE08-F3331659ACCA}"/>
                </a:ext>
              </a:extLst>
            </p:cNvPr>
            <p:cNvSpPr txBox="1"/>
            <p:nvPr/>
          </p:nvSpPr>
          <p:spPr>
            <a:xfrm>
              <a:off x="2304542" y="2639999"/>
              <a:ext cx="607859"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防爆阀</a:t>
              </a:r>
            </a:p>
          </p:txBody>
        </p:sp>
        <p:sp>
          <p:nvSpPr>
            <p:cNvPr id="68" name="文本框 4">
              <a:extLst>
                <a:ext uri="{FF2B5EF4-FFF2-40B4-BE49-F238E27FC236}">
                  <a16:creationId xmlns:a16="http://schemas.microsoft.com/office/drawing/2014/main" id="{798CF125-2D27-424F-8F8D-34964FE77B9A}"/>
                </a:ext>
              </a:extLst>
            </p:cNvPr>
            <p:cNvSpPr txBox="1"/>
            <p:nvPr/>
          </p:nvSpPr>
          <p:spPr>
            <a:xfrm>
              <a:off x="397662" y="1598574"/>
              <a:ext cx="748923"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动臂油缸</a:t>
              </a:r>
            </a:p>
          </p:txBody>
        </p:sp>
      </p:grpSp>
      <p:sp>
        <p:nvSpPr>
          <p:cNvPr id="69" name="矩形 32">
            <a:extLst>
              <a:ext uri="{FF2B5EF4-FFF2-40B4-BE49-F238E27FC236}">
                <a16:creationId xmlns:a16="http://schemas.microsoft.com/office/drawing/2014/main" id="{74E55797-BB72-40C3-82B1-ACA6F704088D}"/>
              </a:ext>
            </a:extLst>
          </p:cNvPr>
          <p:cNvSpPr/>
          <p:nvPr/>
        </p:nvSpPr>
        <p:spPr>
          <a:xfrm>
            <a:off x="420973" y="1194554"/>
            <a:ext cx="1335622" cy="369332"/>
          </a:xfrm>
          <a:prstGeom prst="rect">
            <a:avLst/>
          </a:prstGeom>
        </p:spPr>
        <p:txBody>
          <a:bodyPr wrap="none">
            <a:spAutoFit/>
          </a:bodyPr>
          <a:lstStyle/>
          <a:p>
            <a:r>
              <a:rPr lang="en-US" altLang="zh-CN" dirty="0"/>
              <a:t>1.</a:t>
            </a:r>
            <a:r>
              <a:rPr lang="zh-CN" altLang="de-DE" dirty="0"/>
              <a:t> </a:t>
            </a:r>
            <a:r>
              <a:rPr lang="zh-CN" altLang="en-US" dirty="0"/>
              <a:t>动臂提升</a:t>
            </a:r>
          </a:p>
        </p:txBody>
      </p:sp>
    </p:spTree>
    <p:extLst>
      <p:ext uri="{BB962C8B-B14F-4D97-AF65-F5344CB8AC3E}">
        <p14:creationId xmlns:p14="http://schemas.microsoft.com/office/powerpoint/2010/main" val="313003872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id="{6B0789AE-6420-49E7-88B9-0EB437A138C3}"/>
              </a:ext>
            </a:extLst>
          </p:cNvPr>
          <p:cNvSpPr txBox="1"/>
          <p:nvPr/>
        </p:nvSpPr>
        <p:spPr>
          <a:xfrm>
            <a:off x="5542002" y="124507"/>
            <a:ext cx="1107996" cy="646331"/>
          </a:xfrm>
          <a:prstGeom prst="rect">
            <a:avLst/>
          </a:prstGeom>
          <a:noFill/>
        </p:spPr>
        <p:txBody>
          <a:bodyPr wrap="none" rtlCol="0">
            <a:spAutoFit/>
          </a:bodyPr>
          <a:lstStyle/>
          <a:p>
            <a:r>
              <a:rPr lang="zh-CN" altLang="en-US" sz="3600" b="1" dirty="0">
                <a:latin typeface="微软雅黑" panose="020B0503020204020204" pitchFamily="34" charset="-122"/>
                <a:ea typeface="微软雅黑" panose="020B0503020204020204" pitchFamily="34" charset="-122"/>
              </a:rPr>
              <a:t>目录</a:t>
            </a:r>
          </a:p>
        </p:txBody>
      </p:sp>
      <p:grpSp>
        <p:nvGrpSpPr>
          <p:cNvPr id="8" name="组合 97">
            <a:extLst>
              <a:ext uri="{FF2B5EF4-FFF2-40B4-BE49-F238E27FC236}">
                <a16:creationId xmlns:a16="http://schemas.microsoft.com/office/drawing/2014/main" id="{EF33A144-6323-4FB9-A69A-FAC566803FDD}"/>
              </a:ext>
            </a:extLst>
          </p:cNvPr>
          <p:cNvGrpSpPr/>
          <p:nvPr/>
        </p:nvGrpSpPr>
        <p:grpSpPr>
          <a:xfrm>
            <a:off x="3717169" y="1895458"/>
            <a:ext cx="4757662" cy="606274"/>
            <a:chOff x="1908347" y="2134782"/>
            <a:chExt cx="7208682" cy="1069334"/>
          </a:xfrm>
        </p:grpSpPr>
        <p:sp>
          <p:nvSpPr>
            <p:cNvPr id="9" name="Freeform 11">
              <a:extLst>
                <a:ext uri="{FF2B5EF4-FFF2-40B4-BE49-F238E27FC236}">
                  <a16:creationId xmlns:a16="http://schemas.microsoft.com/office/drawing/2014/main" id="{25A7E2CC-663E-4653-A925-C618D80E145E}"/>
                </a:ext>
              </a:extLst>
            </p:cNvPr>
            <p:cNvSpPr/>
            <p:nvPr/>
          </p:nvSpPr>
          <p:spPr bwMode="auto">
            <a:xfrm>
              <a:off x="1908347" y="2134782"/>
              <a:ext cx="1528552" cy="146778"/>
            </a:xfrm>
            <a:custGeom>
              <a:avLst/>
              <a:gdLst/>
              <a:ahLst/>
              <a:cxnLst>
                <a:cxn ang="0">
                  <a:pos x="111" y="0"/>
                </a:cxn>
                <a:cxn ang="0">
                  <a:pos x="1045" y="0"/>
                </a:cxn>
                <a:cxn ang="0">
                  <a:pos x="1156" y="142"/>
                </a:cxn>
                <a:cxn ang="0">
                  <a:pos x="0" y="142"/>
                </a:cxn>
                <a:cxn ang="0">
                  <a:pos x="111" y="0"/>
                </a:cxn>
              </a:cxnLst>
              <a:rect l="0" t="0" r="r" b="b"/>
              <a:pathLst>
                <a:path w="1156" h="142">
                  <a:moveTo>
                    <a:pt x="111" y="0"/>
                  </a:moveTo>
                  <a:lnTo>
                    <a:pt x="1045" y="0"/>
                  </a:lnTo>
                  <a:lnTo>
                    <a:pt x="1156" y="142"/>
                  </a:lnTo>
                  <a:lnTo>
                    <a:pt x="0" y="142"/>
                  </a:lnTo>
                  <a:lnTo>
                    <a:pt x="111" y="0"/>
                  </a:lnTo>
                  <a:close/>
                </a:path>
              </a:pathLst>
            </a:custGeom>
            <a:solidFill>
              <a:srgbClr val="006BA0"/>
            </a:solidFill>
            <a:ln w="9525">
              <a:noFill/>
              <a:round/>
            </a:ln>
          </p:spPr>
          <p:txBody>
            <a:bodyPr/>
            <a:lstStyle/>
            <a:p>
              <a:endParaRPr lang="zh-CN" altLang="en-US" sz="2400" b="1">
                <a:latin typeface="微软雅黑" panose="020B0503020204020204" charset="-122"/>
                <a:ea typeface="微软雅黑" panose="020B0503020204020204" charset="-122"/>
              </a:endParaRPr>
            </a:p>
          </p:txBody>
        </p:sp>
        <p:sp>
          <p:nvSpPr>
            <p:cNvPr id="10" name="Freeform 10">
              <a:extLst>
                <a:ext uri="{FF2B5EF4-FFF2-40B4-BE49-F238E27FC236}">
                  <a16:creationId xmlns:a16="http://schemas.microsoft.com/office/drawing/2014/main" id="{5BD30984-329E-4E28-BE3E-6E8C548121C7}"/>
                </a:ext>
              </a:extLst>
            </p:cNvPr>
            <p:cNvSpPr/>
            <p:nvPr/>
          </p:nvSpPr>
          <p:spPr bwMode="auto">
            <a:xfrm>
              <a:off x="1921649" y="2258384"/>
              <a:ext cx="7195380" cy="945732"/>
            </a:xfrm>
            <a:custGeom>
              <a:avLst/>
              <a:gdLst/>
              <a:ahLst/>
              <a:cxnLst>
                <a:cxn ang="0">
                  <a:pos x="97" y="0"/>
                </a:cxn>
                <a:cxn ang="0">
                  <a:pos x="8475" y="0"/>
                </a:cxn>
                <a:cxn ang="0">
                  <a:pos x="8676" y="202"/>
                </a:cxn>
                <a:cxn ang="0">
                  <a:pos x="8676" y="788"/>
                </a:cxn>
                <a:cxn ang="0">
                  <a:pos x="8579" y="884"/>
                </a:cxn>
                <a:cxn ang="0">
                  <a:pos x="97" y="884"/>
                </a:cxn>
                <a:cxn ang="0">
                  <a:pos x="0" y="788"/>
                </a:cxn>
                <a:cxn ang="0">
                  <a:pos x="0" y="96"/>
                </a:cxn>
                <a:cxn ang="0">
                  <a:pos x="97" y="0"/>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9050" cap="flat" cmpd="sng">
              <a:solidFill>
                <a:srgbClr val="A8A9AD"/>
              </a:solidFill>
              <a:round/>
            </a:ln>
          </p:spPr>
          <p:txBody>
            <a:bodyPr anchor="ctr"/>
            <a:lstStyle/>
            <a:p>
              <a:r>
                <a:rPr lang="zh-CN" altLang="en-US" sz="2400" b="1" dirty="0">
                  <a:latin typeface="微软雅黑" panose="020B0503020204020204" charset="-122"/>
                  <a:ea typeface="微软雅黑" panose="020B0503020204020204" charset="-122"/>
                </a:rPr>
                <a:t>          动力系统</a:t>
              </a:r>
            </a:p>
          </p:txBody>
        </p:sp>
        <p:sp>
          <p:nvSpPr>
            <p:cNvPr id="11" name="Rectangle 12">
              <a:extLst>
                <a:ext uri="{FF2B5EF4-FFF2-40B4-BE49-F238E27FC236}">
                  <a16:creationId xmlns:a16="http://schemas.microsoft.com/office/drawing/2014/main" id="{097C26A7-2E53-4801-A549-33AFEC037473}"/>
                </a:ext>
              </a:extLst>
            </p:cNvPr>
            <p:cNvSpPr>
              <a:spLocks noChangeArrowheads="1"/>
            </p:cNvSpPr>
            <p:nvPr/>
          </p:nvSpPr>
          <p:spPr bwMode="auto">
            <a:xfrm>
              <a:off x="2074662" y="2151582"/>
              <a:ext cx="1195922" cy="980191"/>
            </a:xfrm>
            <a:prstGeom prst="rect">
              <a:avLst/>
            </a:prstGeom>
            <a:solidFill>
              <a:srgbClr val="00479D"/>
            </a:solidFill>
            <a:ln w="9525">
              <a:noFill/>
              <a:miter lim="800000"/>
            </a:ln>
          </p:spPr>
          <p:txBody>
            <a:bodyPr/>
            <a:lstStyle/>
            <a:p>
              <a:endParaRPr lang="zh-CN" altLang="en-US" sz="2400" b="1">
                <a:latin typeface="微软雅黑" panose="020B0503020204020204" charset="-122"/>
                <a:ea typeface="微软雅黑" panose="020B0503020204020204" charset="-122"/>
              </a:endParaRPr>
            </a:p>
          </p:txBody>
        </p:sp>
        <p:sp>
          <p:nvSpPr>
            <p:cNvPr id="12" name="TextBox 106">
              <a:extLst>
                <a:ext uri="{FF2B5EF4-FFF2-40B4-BE49-F238E27FC236}">
                  <a16:creationId xmlns:a16="http://schemas.microsoft.com/office/drawing/2014/main" id="{F954863B-E5EB-4959-81EC-57B7FEA8034E}"/>
                </a:ext>
              </a:extLst>
            </p:cNvPr>
            <p:cNvSpPr txBox="1">
              <a:spLocks noChangeArrowheads="1"/>
            </p:cNvSpPr>
            <p:nvPr/>
          </p:nvSpPr>
          <p:spPr bwMode="auto">
            <a:xfrm>
              <a:off x="2051354" y="2337938"/>
              <a:ext cx="746136" cy="814276"/>
            </a:xfrm>
            <a:prstGeom prst="rect">
              <a:avLst/>
            </a:prstGeom>
            <a:noFill/>
            <a:ln w="9525">
              <a:noFill/>
              <a:miter lim="800000"/>
            </a:ln>
          </p:spPr>
          <p:txBody>
            <a:bodyPr wrap="none">
              <a:spAutoFit/>
            </a:bodyPr>
            <a:lstStyle/>
            <a:p>
              <a:pPr algn="ctr"/>
              <a:r>
                <a:rPr lang="zh-CN" altLang="en-US" sz="2400" b="1" dirty="0">
                  <a:solidFill>
                    <a:srgbClr val="FFFFFF"/>
                  </a:solidFill>
                  <a:latin typeface="微软雅黑" panose="020B0503020204020204" charset="-122"/>
                  <a:ea typeface="微软雅黑" panose="020B0503020204020204" charset="-122"/>
                </a:rPr>
                <a:t>一</a:t>
              </a:r>
            </a:p>
          </p:txBody>
        </p:sp>
      </p:grpSp>
      <p:grpSp>
        <p:nvGrpSpPr>
          <p:cNvPr id="18" name="组合 97">
            <a:extLst>
              <a:ext uri="{FF2B5EF4-FFF2-40B4-BE49-F238E27FC236}">
                <a16:creationId xmlns:a16="http://schemas.microsoft.com/office/drawing/2014/main" id="{39FFADB9-2CB9-45F2-99EF-CC46D9488F47}"/>
              </a:ext>
            </a:extLst>
          </p:cNvPr>
          <p:cNvGrpSpPr/>
          <p:nvPr/>
        </p:nvGrpSpPr>
        <p:grpSpPr>
          <a:xfrm>
            <a:off x="3717169" y="2807430"/>
            <a:ext cx="4757662" cy="606274"/>
            <a:chOff x="1908347" y="2134782"/>
            <a:chExt cx="7208682" cy="1069334"/>
          </a:xfrm>
        </p:grpSpPr>
        <p:sp>
          <p:nvSpPr>
            <p:cNvPr id="19" name="Freeform 11">
              <a:extLst>
                <a:ext uri="{FF2B5EF4-FFF2-40B4-BE49-F238E27FC236}">
                  <a16:creationId xmlns:a16="http://schemas.microsoft.com/office/drawing/2014/main" id="{03C13297-1197-4E0B-B1C3-30229CDA75CF}"/>
                </a:ext>
              </a:extLst>
            </p:cNvPr>
            <p:cNvSpPr/>
            <p:nvPr/>
          </p:nvSpPr>
          <p:spPr bwMode="auto">
            <a:xfrm>
              <a:off x="1908347" y="2134782"/>
              <a:ext cx="1528552" cy="146778"/>
            </a:xfrm>
            <a:custGeom>
              <a:avLst/>
              <a:gdLst/>
              <a:ahLst/>
              <a:cxnLst>
                <a:cxn ang="0">
                  <a:pos x="111" y="0"/>
                </a:cxn>
                <a:cxn ang="0">
                  <a:pos x="1045" y="0"/>
                </a:cxn>
                <a:cxn ang="0">
                  <a:pos x="1156" y="142"/>
                </a:cxn>
                <a:cxn ang="0">
                  <a:pos x="0" y="142"/>
                </a:cxn>
                <a:cxn ang="0">
                  <a:pos x="111" y="0"/>
                </a:cxn>
              </a:cxnLst>
              <a:rect l="0" t="0" r="r" b="b"/>
              <a:pathLst>
                <a:path w="1156" h="142">
                  <a:moveTo>
                    <a:pt x="111" y="0"/>
                  </a:moveTo>
                  <a:lnTo>
                    <a:pt x="1045" y="0"/>
                  </a:lnTo>
                  <a:lnTo>
                    <a:pt x="1156" y="142"/>
                  </a:lnTo>
                  <a:lnTo>
                    <a:pt x="0" y="142"/>
                  </a:lnTo>
                  <a:lnTo>
                    <a:pt x="111" y="0"/>
                  </a:lnTo>
                  <a:close/>
                </a:path>
              </a:pathLst>
            </a:custGeom>
            <a:solidFill>
              <a:srgbClr val="006BA0"/>
            </a:solidFill>
            <a:ln w="9525">
              <a:noFill/>
              <a:round/>
            </a:ln>
          </p:spPr>
          <p:txBody>
            <a:bodyPr/>
            <a:lstStyle/>
            <a:p>
              <a:endParaRPr lang="zh-CN" altLang="en-US" sz="2400" b="1">
                <a:latin typeface="微软雅黑" panose="020B0503020204020204" charset="-122"/>
                <a:ea typeface="微软雅黑" panose="020B0503020204020204" charset="-122"/>
              </a:endParaRPr>
            </a:p>
          </p:txBody>
        </p:sp>
        <p:sp>
          <p:nvSpPr>
            <p:cNvPr id="20" name="Freeform 10">
              <a:extLst>
                <a:ext uri="{FF2B5EF4-FFF2-40B4-BE49-F238E27FC236}">
                  <a16:creationId xmlns:a16="http://schemas.microsoft.com/office/drawing/2014/main" id="{24059D3C-077E-46F4-838D-9C0F533947DD}"/>
                </a:ext>
              </a:extLst>
            </p:cNvPr>
            <p:cNvSpPr/>
            <p:nvPr/>
          </p:nvSpPr>
          <p:spPr bwMode="auto">
            <a:xfrm>
              <a:off x="1921649" y="2258384"/>
              <a:ext cx="7195380" cy="945732"/>
            </a:xfrm>
            <a:custGeom>
              <a:avLst/>
              <a:gdLst/>
              <a:ahLst/>
              <a:cxnLst>
                <a:cxn ang="0">
                  <a:pos x="97" y="0"/>
                </a:cxn>
                <a:cxn ang="0">
                  <a:pos x="8475" y="0"/>
                </a:cxn>
                <a:cxn ang="0">
                  <a:pos x="8676" y="202"/>
                </a:cxn>
                <a:cxn ang="0">
                  <a:pos x="8676" y="788"/>
                </a:cxn>
                <a:cxn ang="0">
                  <a:pos x="8579" y="884"/>
                </a:cxn>
                <a:cxn ang="0">
                  <a:pos x="97" y="884"/>
                </a:cxn>
                <a:cxn ang="0">
                  <a:pos x="0" y="788"/>
                </a:cxn>
                <a:cxn ang="0">
                  <a:pos x="0" y="96"/>
                </a:cxn>
                <a:cxn ang="0">
                  <a:pos x="97" y="0"/>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9050" cap="flat" cmpd="sng">
              <a:solidFill>
                <a:srgbClr val="A8A9AD"/>
              </a:solidFill>
              <a:round/>
            </a:ln>
          </p:spPr>
          <p:txBody>
            <a:bodyPr anchor="ctr"/>
            <a:lstStyle/>
            <a:p>
              <a:r>
                <a:rPr lang="zh-CN" altLang="en-US" sz="2400" b="1" dirty="0">
                  <a:latin typeface="微软雅黑" panose="020B0503020204020204" charset="-122"/>
                  <a:ea typeface="微软雅黑" panose="020B0503020204020204" charset="-122"/>
                </a:rPr>
                <a:t>          电气系统</a:t>
              </a:r>
            </a:p>
          </p:txBody>
        </p:sp>
        <p:sp>
          <p:nvSpPr>
            <p:cNvPr id="21" name="Rectangle 12">
              <a:extLst>
                <a:ext uri="{FF2B5EF4-FFF2-40B4-BE49-F238E27FC236}">
                  <a16:creationId xmlns:a16="http://schemas.microsoft.com/office/drawing/2014/main" id="{B2E432C1-D013-4831-B110-B9DA517CC0F9}"/>
                </a:ext>
              </a:extLst>
            </p:cNvPr>
            <p:cNvSpPr>
              <a:spLocks noChangeArrowheads="1"/>
            </p:cNvSpPr>
            <p:nvPr/>
          </p:nvSpPr>
          <p:spPr bwMode="auto">
            <a:xfrm>
              <a:off x="2074662" y="2151582"/>
              <a:ext cx="1195922" cy="980191"/>
            </a:xfrm>
            <a:prstGeom prst="rect">
              <a:avLst/>
            </a:prstGeom>
            <a:solidFill>
              <a:srgbClr val="00479D"/>
            </a:solidFill>
            <a:ln w="9525">
              <a:noFill/>
              <a:miter lim="800000"/>
            </a:ln>
          </p:spPr>
          <p:txBody>
            <a:bodyPr/>
            <a:lstStyle/>
            <a:p>
              <a:endParaRPr lang="zh-CN" altLang="en-US" sz="2400" b="1">
                <a:latin typeface="微软雅黑" panose="020B0503020204020204" charset="-122"/>
                <a:ea typeface="微软雅黑" panose="020B0503020204020204" charset="-122"/>
              </a:endParaRPr>
            </a:p>
          </p:txBody>
        </p:sp>
        <p:sp>
          <p:nvSpPr>
            <p:cNvPr id="22" name="TextBox 106">
              <a:extLst>
                <a:ext uri="{FF2B5EF4-FFF2-40B4-BE49-F238E27FC236}">
                  <a16:creationId xmlns:a16="http://schemas.microsoft.com/office/drawing/2014/main" id="{3CE53ECD-4E1C-47F9-A8B4-E113D76077EB}"/>
                </a:ext>
              </a:extLst>
            </p:cNvPr>
            <p:cNvSpPr txBox="1">
              <a:spLocks noChangeArrowheads="1"/>
            </p:cNvSpPr>
            <p:nvPr/>
          </p:nvSpPr>
          <p:spPr bwMode="auto">
            <a:xfrm>
              <a:off x="2051354" y="2337938"/>
              <a:ext cx="746136" cy="814276"/>
            </a:xfrm>
            <a:prstGeom prst="rect">
              <a:avLst/>
            </a:prstGeom>
            <a:noFill/>
            <a:ln w="9525">
              <a:noFill/>
              <a:miter lim="800000"/>
            </a:ln>
          </p:spPr>
          <p:txBody>
            <a:bodyPr wrap="none">
              <a:spAutoFit/>
            </a:bodyPr>
            <a:lstStyle/>
            <a:p>
              <a:pPr algn="ctr"/>
              <a:r>
                <a:rPr lang="zh-CN" altLang="en-US" sz="2400" b="1" dirty="0">
                  <a:solidFill>
                    <a:srgbClr val="FFFFFF"/>
                  </a:solidFill>
                  <a:latin typeface="微软雅黑" panose="020B0503020204020204" charset="-122"/>
                  <a:ea typeface="微软雅黑" panose="020B0503020204020204" charset="-122"/>
                </a:rPr>
                <a:t>二</a:t>
              </a:r>
            </a:p>
          </p:txBody>
        </p:sp>
      </p:grpSp>
      <p:grpSp>
        <p:nvGrpSpPr>
          <p:cNvPr id="23" name="组合 97">
            <a:extLst>
              <a:ext uri="{FF2B5EF4-FFF2-40B4-BE49-F238E27FC236}">
                <a16:creationId xmlns:a16="http://schemas.microsoft.com/office/drawing/2014/main" id="{FFCE5C4F-98B6-4F56-A697-E5D24DABAD82}"/>
              </a:ext>
            </a:extLst>
          </p:cNvPr>
          <p:cNvGrpSpPr/>
          <p:nvPr/>
        </p:nvGrpSpPr>
        <p:grpSpPr>
          <a:xfrm>
            <a:off x="3717169" y="3719402"/>
            <a:ext cx="4757662" cy="606274"/>
            <a:chOff x="1908347" y="2134782"/>
            <a:chExt cx="7208682" cy="1069334"/>
          </a:xfrm>
        </p:grpSpPr>
        <p:sp>
          <p:nvSpPr>
            <p:cNvPr id="24" name="Freeform 11">
              <a:extLst>
                <a:ext uri="{FF2B5EF4-FFF2-40B4-BE49-F238E27FC236}">
                  <a16:creationId xmlns:a16="http://schemas.microsoft.com/office/drawing/2014/main" id="{B8252162-A4DB-442F-A39D-1F286459B48F}"/>
                </a:ext>
              </a:extLst>
            </p:cNvPr>
            <p:cNvSpPr/>
            <p:nvPr/>
          </p:nvSpPr>
          <p:spPr bwMode="auto">
            <a:xfrm>
              <a:off x="1908347" y="2134782"/>
              <a:ext cx="1528552" cy="146778"/>
            </a:xfrm>
            <a:custGeom>
              <a:avLst/>
              <a:gdLst/>
              <a:ahLst/>
              <a:cxnLst>
                <a:cxn ang="0">
                  <a:pos x="111" y="0"/>
                </a:cxn>
                <a:cxn ang="0">
                  <a:pos x="1045" y="0"/>
                </a:cxn>
                <a:cxn ang="0">
                  <a:pos x="1156" y="142"/>
                </a:cxn>
                <a:cxn ang="0">
                  <a:pos x="0" y="142"/>
                </a:cxn>
                <a:cxn ang="0">
                  <a:pos x="111" y="0"/>
                </a:cxn>
              </a:cxnLst>
              <a:rect l="0" t="0" r="r" b="b"/>
              <a:pathLst>
                <a:path w="1156" h="142">
                  <a:moveTo>
                    <a:pt x="111" y="0"/>
                  </a:moveTo>
                  <a:lnTo>
                    <a:pt x="1045" y="0"/>
                  </a:lnTo>
                  <a:lnTo>
                    <a:pt x="1156" y="142"/>
                  </a:lnTo>
                  <a:lnTo>
                    <a:pt x="0" y="142"/>
                  </a:lnTo>
                  <a:lnTo>
                    <a:pt x="111" y="0"/>
                  </a:lnTo>
                  <a:close/>
                </a:path>
              </a:pathLst>
            </a:custGeom>
            <a:solidFill>
              <a:srgbClr val="006BA0"/>
            </a:solidFill>
            <a:ln w="9525">
              <a:noFill/>
              <a:round/>
            </a:ln>
          </p:spPr>
          <p:txBody>
            <a:bodyPr/>
            <a:lstStyle/>
            <a:p>
              <a:endParaRPr lang="zh-CN" altLang="en-US" sz="2400" b="1">
                <a:latin typeface="微软雅黑" panose="020B0503020204020204" charset="-122"/>
                <a:ea typeface="微软雅黑" panose="020B0503020204020204" charset="-122"/>
              </a:endParaRPr>
            </a:p>
          </p:txBody>
        </p:sp>
        <p:sp>
          <p:nvSpPr>
            <p:cNvPr id="25" name="Freeform 10">
              <a:extLst>
                <a:ext uri="{FF2B5EF4-FFF2-40B4-BE49-F238E27FC236}">
                  <a16:creationId xmlns:a16="http://schemas.microsoft.com/office/drawing/2014/main" id="{E534AC40-172C-4EEB-9266-BD199D0A077A}"/>
                </a:ext>
              </a:extLst>
            </p:cNvPr>
            <p:cNvSpPr/>
            <p:nvPr/>
          </p:nvSpPr>
          <p:spPr bwMode="auto">
            <a:xfrm>
              <a:off x="1921649" y="2258384"/>
              <a:ext cx="7195380" cy="945732"/>
            </a:xfrm>
            <a:custGeom>
              <a:avLst/>
              <a:gdLst/>
              <a:ahLst/>
              <a:cxnLst>
                <a:cxn ang="0">
                  <a:pos x="97" y="0"/>
                </a:cxn>
                <a:cxn ang="0">
                  <a:pos x="8475" y="0"/>
                </a:cxn>
                <a:cxn ang="0">
                  <a:pos x="8676" y="202"/>
                </a:cxn>
                <a:cxn ang="0">
                  <a:pos x="8676" y="788"/>
                </a:cxn>
                <a:cxn ang="0">
                  <a:pos x="8579" y="884"/>
                </a:cxn>
                <a:cxn ang="0">
                  <a:pos x="97" y="884"/>
                </a:cxn>
                <a:cxn ang="0">
                  <a:pos x="0" y="788"/>
                </a:cxn>
                <a:cxn ang="0">
                  <a:pos x="0" y="96"/>
                </a:cxn>
                <a:cxn ang="0">
                  <a:pos x="97" y="0"/>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9050" cap="flat" cmpd="sng">
              <a:solidFill>
                <a:srgbClr val="A8A9AD"/>
              </a:solidFill>
              <a:round/>
            </a:ln>
          </p:spPr>
          <p:txBody>
            <a:bodyPr anchor="ctr"/>
            <a:lstStyle/>
            <a:p>
              <a:r>
                <a:rPr lang="zh-CN" altLang="en-US" sz="2400" b="1" dirty="0">
                  <a:latin typeface="微软雅黑" panose="020B0503020204020204" charset="-122"/>
                  <a:ea typeface="微软雅黑" panose="020B0503020204020204" charset="-122"/>
                </a:rPr>
                <a:t>          液压系统</a:t>
              </a:r>
            </a:p>
          </p:txBody>
        </p:sp>
        <p:sp>
          <p:nvSpPr>
            <p:cNvPr id="26" name="Rectangle 12">
              <a:extLst>
                <a:ext uri="{FF2B5EF4-FFF2-40B4-BE49-F238E27FC236}">
                  <a16:creationId xmlns:a16="http://schemas.microsoft.com/office/drawing/2014/main" id="{BA4DAF45-53C5-441F-9F81-FA90D99B56F8}"/>
                </a:ext>
              </a:extLst>
            </p:cNvPr>
            <p:cNvSpPr>
              <a:spLocks noChangeArrowheads="1"/>
            </p:cNvSpPr>
            <p:nvPr/>
          </p:nvSpPr>
          <p:spPr bwMode="auto">
            <a:xfrm>
              <a:off x="2074662" y="2151582"/>
              <a:ext cx="1195922" cy="980191"/>
            </a:xfrm>
            <a:prstGeom prst="rect">
              <a:avLst/>
            </a:prstGeom>
            <a:solidFill>
              <a:srgbClr val="00479D"/>
            </a:solidFill>
            <a:ln w="9525">
              <a:noFill/>
              <a:miter lim="800000"/>
            </a:ln>
          </p:spPr>
          <p:txBody>
            <a:bodyPr/>
            <a:lstStyle/>
            <a:p>
              <a:endParaRPr lang="zh-CN" altLang="en-US" sz="2400" b="1">
                <a:latin typeface="微软雅黑" panose="020B0503020204020204" charset="-122"/>
                <a:ea typeface="微软雅黑" panose="020B0503020204020204" charset="-122"/>
              </a:endParaRPr>
            </a:p>
          </p:txBody>
        </p:sp>
        <p:sp>
          <p:nvSpPr>
            <p:cNvPr id="27" name="TextBox 106">
              <a:extLst>
                <a:ext uri="{FF2B5EF4-FFF2-40B4-BE49-F238E27FC236}">
                  <a16:creationId xmlns:a16="http://schemas.microsoft.com/office/drawing/2014/main" id="{13AD3A6A-47F4-400A-B776-09026D488444}"/>
                </a:ext>
              </a:extLst>
            </p:cNvPr>
            <p:cNvSpPr txBox="1">
              <a:spLocks noChangeArrowheads="1"/>
            </p:cNvSpPr>
            <p:nvPr/>
          </p:nvSpPr>
          <p:spPr bwMode="auto">
            <a:xfrm>
              <a:off x="2051354" y="2337938"/>
              <a:ext cx="746136" cy="814276"/>
            </a:xfrm>
            <a:prstGeom prst="rect">
              <a:avLst/>
            </a:prstGeom>
            <a:noFill/>
            <a:ln w="9525">
              <a:noFill/>
              <a:miter lim="800000"/>
            </a:ln>
          </p:spPr>
          <p:txBody>
            <a:bodyPr wrap="none">
              <a:spAutoFit/>
            </a:bodyPr>
            <a:lstStyle/>
            <a:p>
              <a:pPr algn="ctr"/>
              <a:r>
                <a:rPr lang="zh-CN" altLang="en-US" sz="2400" b="1" dirty="0">
                  <a:solidFill>
                    <a:srgbClr val="FFFFFF"/>
                  </a:solidFill>
                  <a:latin typeface="微软雅黑" panose="020B0503020204020204" charset="-122"/>
                  <a:ea typeface="微软雅黑" panose="020B0503020204020204" charset="-122"/>
                </a:rPr>
                <a:t>三</a:t>
              </a:r>
            </a:p>
          </p:txBody>
        </p:sp>
      </p:grpSp>
      <p:grpSp>
        <p:nvGrpSpPr>
          <p:cNvPr id="28" name="组合 97">
            <a:extLst>
              <a:ext uri="{FF2B5EF4-FFF2-40B4-BE49-F238E27FC236}">
                <a16:creationId xmlns:a16="http://schemas.microsoft.com/office/drawing/2014/main" id="{862B0CE4-DD8C-42BC-90DE-DFA2872D946B}"/>
              </a:ext>
            </a:extLst>
          </p:cNvPr>
          <p:cNvGrpSpPr/>
          <p:nvPr/>
        </p:nvGrpSpPr>
        <p:grpSpPr>
          <a:xfrm>
            <a:off x="3717169" y="4631374"/>
            <a:ext cx="4757662" cy="606274"/>
            <a:chOff x="1908347" y="2134782"/>
            <a:chExt cx="7208682" cy="1069334"/>
          </a:xfrm>
        </p:grpSpPr>
        <p:sp>
          <p:nvSpPr>
            <p:cNvPr id="29" name="Freeform 11">
              <a:extLst>
                <a:ext uri="{FF2B5EF4-FFF2-40B4-BE49-F238E27FC236}">
                  <a16:creationId xmlns:a16="http://schemas.microsoft.com/office/drawing/2014/main" id="{DD616520-8C7C-47EB-8D2C-A5847323A351}"/>
                </a:ext>
              </a:extLst>
            </p:cNvPr>
            <p:cNvSpPr/>
            <p:nvPr/>
          </p:nvSpPr>
          <p:spPr bwMode="auto">
            <a:xfrm>
              <a:off x="1908347" y="2134782"/>
              <a:ext cx="1528552" cy="146778"/>
            </a:xfrm>
            <a:custGeom>
              <a:avLst/>
              <a:gdLst/>
              <a:ahLst/>
              <a:cxnLst>
                <a:cxn ang="0">
                  <a:pos x="111" y="0"/>
                </a:cxn>
                <a:cxn ang="0">
                  <a:pos x="1045" y="0"/>
                </a:cxn>
                <a:cxn ang="0">
                  <a:pos x="1156" y="142"/>
                </a:cxn>
                <a:cxn ang="0">
                  <a:pos x="0" y="142"/>
                </a:cxn>
                <a:cxn ang="0">
                  <a:pos x="111" y="0"/>
                </a:cxn>
              </a:cxnLst>
              <a:rect l="0" t="0" r="r" b="b"/>
              <a:pathLst>
                <a:path w="1156" h="142">
                  <a:moveTo>
                    <a:pt x="111" y="0"/>
                  </a:moveTo>
                  <a:lnTo>
                    <a:pt x="1045" y="0"/>
                  </a:lnTo>
                  <a:lnTo>
                    <a:pt x="1156" y="142"/>
                  </a:lnTo>
                  <a:lnTo>
                    <a:pt x="0" y="142"/>
                  </a:lnTo>
                  <a:lnTo>
                    <a:pt x="111" y="0"/>
                  </a:lnTo>
                  <a:close/>
                </a:path>
              </a:pathLst>
            </a:custGeom>
            <a:solidFill>
              <a:srgbClr val="006BA0"/>
            </a:solidFill>
            <a:ln w="9525">
              <a:noFill/>
              <a:round/>
            </a:ln>
          </p:spPr>
          <p:txBody>
            <a:bodyPr/>
            <a:lstStyle/>
            <a:p>
              <a:endParaRPr lang="zh-CN" altLang="en-US" sz="2400" b="1">
                <a:latin typeface="微软雅黑" panose="020B0503020204020204" charset="-122"/>
                <a:ea typeface="微软雅黑" panose="020B0503020204020204" charset="-122"/>
              </a:endParaRPr>
            </a:p>
          </p:txBody>
        </p:sp>
        <p:sp>
          <p:nvSpPr>
            <p:cNvPr id="30" name="Freeform 10">
              <a:extLst>
                <a:ext uri="{FF2B5EF4-FFF2-40B4-BE49-F238E27FC236}">
                  <a16:creationId xmlns:a16="http://schemas.microsoft.com/office/drawing/2014/main" id="{A942D118-ADFF-4532-92F4-FB483537D114}"/>
                </a:ext>
              </a:extLst>
            </p:cNvPr>
            <p:cNvSpPr/>
            <p:nvPr/>
          </p:nvSpPr>
          <p:spPr bwMode="auto">
            <a:xfrm>
              <a:off x="1921649" y="2258384"/>
              <a:ext cx="7195380" cy="945732"/>
            </a:xfrm>
            <a:custGeom>
              <a:avLst/>
              <a:gdLst/>
              <a:ahLst/>
              <a:cxnLst>
                <a:cxn ang="0">
                  <a:pos x="97" y="0"/>
                </a:cxn>
                <a:cxn ang="0">
                  <a:pos x="8475" y="0"/>
                </a:cxn>
                <a:cxn ang="0">
                  <a:pos x="8676" y="202"/>
                </a:cxn>
                <a:cxn ang="0">
                  <a:pos x="8676" y="788"/>
                </a:cxn>
                <a:cxn ang="0">
                  <a:pos x="8579" y="884"/>
                </a:cxn>
                <a:cxn ang="0">
                  <a:pos x="97" y="884"/>
                </a:cxn>
                <a:cxn ang="0">
                  <a:pos x="0" y="788"/>
                </a:cxn>
                <a:cxn ang="0">
                  <a:pos x="0" y="96"/>
                </a:cxn>
                <a:cxn ang="0">
                  <a:pos x="97" y="0"/>
                </a:cxn>
              </a:cxnLst>
              <a:rect l="0" t="0" r="r" b="b"/>
              <a:pathLst>
                <a:path w="8676" h="884">
                  <a:moveTo>
                    <a:pt x="97" y="0"/>
                  </a:moveTo>
                  <a:lnTo>
                    <a:pt x="8475" y="0"/>
                  </a:lnTo>
                  <a:lnTo>
                    <a:pt x="8676" y="202"/>
                  </a:lnTo>
                  <a:lnTo>
                    <a:pt x="8676" y="788"/>
                  </a:lnTo>
                  <a:cubicBezTo>
                    <a:pt x="8676" y="841"/>
                    <a:pt x="8632" y="884"/>
                    <a:pt x="8579" y="884"/>
                  </a:cubicBezTo>
                  <a:lnTo>
                    <a:pt x="97" y="884"/>
                  </a:lnTo>
                  <a:cubicBezTo>
                    <a:pt x="44" y="884"/>
                    <a:pt x="0" y="841"/>
                    <a:pt x="0" y="788"/>
                  </a:cubicBezTo>
                  <a:lnTo>
                    <a:pt x="0" y="96"/>
                  </a:lnTo>
                  <a:cubicBezTo>
                    <a:pt x="0" y="43"/>
                    <a:pt x="44" y="0"/>
                    <a:pt x="97" y="0"/>
                  </a:cubicBezTo>
                  <a:close/>
                </a:path>
              </a:pathLst>
            </a:custGeom>
            <a:solidFill>
              <a:srgbClr val="FFFFFF"/>
            </a:solidFill>
            <a:ln w="19050" cap="flat" cmpd="sng">
              <a:solidFill>
                <a:srgbClr val="A8A9AD"/>
              </a:solidFill>
              <a:round/>
            </a:ln>
          </p:spPr>
          <p:txBody>
            <a:bodyPr anchor="ctr"/>
            <a:lstStyle/>
            <a:p>
              <a:r>
                <a:rPr lang="zh-CN" altLang="en-US" sz="2400" b="1" dirty="0">
                  <a:latin typeface="微软雅黑" panose="020B0503020204020204" charset="-122"/>
                  <a:ea typeface="微软雅黑" panose="020B0503020204020204" charset="-122"/>
                </a:rPr>
                <a:t>          空调总成</a:t>
              </a:r>
            </a:p>
          </p:txBody>
        </p:sp>
        <p:sp>
          <p:nvSpPr>
            <p:cNvPr id="31" name="Rectangle 12">
              <a:extLst>
                <a:ext uri="{FF2B5EF4-FFF2-40B4-BE49-F238E27FC236}">
                  <a16:creationId xmlns:a16="http://schemas.microsoft.com/office/drawing/2014/main" id="{9CED3BBE-F5F1-4588-A0E2-51777EE33F0B}"/>
                </a:ext>
              </a:extLst>
            </p:cNvPr>
            <p:cNvSpPr>
              <a:spLocks noChangeArrowheads="1"/>
            </p:cNvSpPr>
            <p:nvPr/>
          </p:nvSpPr>
          <p:spPr bwMode="auto">
            <a:xfrm>
              <a:off x="2074662" y="2151582"/>
              <a:ext cx="1195922" cy="980191"/>
            </a:xfrm>
            <a:prstGeom prst="rect">
              <a:avLst/>
            </a:prstGeom>
            <a:solidFill>
              <a:srgbClr val="00479D"/>
            </a:solidFill>
            <a:ln w="9525">
              <a:noFill/>
              <a:miter lim="800000"/>
            </a:ln>
          </p:spPr>
          <p:txBody>
            <a:bodyPr/>
            <a:lstStyle/>
            <a:p>
              <a:endParaRPr lang="zh-CN" altLang="en-US" sz="2400" b="1">
                <a:latin typeface="微软雅黑" panose="020B0503020204020204" charset="-122"/>
                <a:ea typeface="微软雅黑" panose="020B0503020204020204" charset="-122"/>
              </a:endParaRPr>
            </a:p>
          </p:txBody>
        </p:sp>
        <p:sp>
          <p:nvSpPr>
            <p:cNvPr id="32" name="TextBox 106">
              <a:extLst>
                <a:ext uri="{FF2B5EF4-FFF2-40B4-BE49-F238E27FC236}">
                  <a16:creationId xmlns:a16="http://schemas.microsoft.com/office/drawing/2014/main" id="{59291E96-D3D7-4B99-A759-8907266001BE}"/>
                </a:ext>
              </a:extLst>
            </p:cNvPr>
            <p:cNvSpPr txBox="1">
              <a:spLocks noChangeArrowheads="1"/>
            </p:cNvSpPr>
            <p:nvPr/>
          </p:nvSpPr>
          <p:spPr bwMode="auto">
            <a:xfrm>
              <a:off x="2051354" y="2337938"/>
              <a:ext cx="746136" cy="814276"/>
            </a:xfrm>
            <a:prstGeom prst="rect">
              <a:avLst/>
            </a:prstGeom>
            <a:noFill/>
            <a:ln w="9525">
              <a:noFill/>
              <a:miter lim="800000"/>
            </a:ln>
          </p:spPr>
          <p:txBody>
            <a:bodyPr wrap="none">
              <a:spAutoFit/>
            </a:bodyPr>
            <a:lstStyle/>
            <a:p>
              <a:pPr algn="ctr"/>
              <a:r>
                <a:rPr lang="zh-CN" altLang="en-US" sz="2400" b="1" dirty="0">
                  <a:solidFill>
                    <a:srgbClr val="FFFFFF"/>
                  </a:solidFill>
                  <a:latin typeface="微软雅黑" panose="020B0503020204020204" charset="-122"/>
                  <a:ea typeface="微软雅黑" panose="020B0503020204020204" charset="-122"/>
                </a:rPr>
                <a:t>四</a:t>
              </a:r>
            </a:p>
          </p:txBody>
        </p:sp>
      </p:grpSp>
      <p:sp>
        <p:nvSpPr>
          <p:cNvPr id="68" name="文本框 67">
            <a:extLst>
              <a:ext uri="{FF2B5EF4-FFF2-40B4-BE49-F238E27FC236}">
                <a16:creationId xmlns:a16="http://schemas.microsoft.com/office/drawing/2014/main" id="{AF77B913-5BCC-4F8C-BAD6-9254AA79076F}"/>
              </a:ext>
            </a:extLst>
          </p:cNvPr>
          <p:cNvSpPr txBox="1"/>
          <p:nvPr/>
        </p:nvSpPr>
        <p:spPr>
          <a:xfrm>
            <a:off x="731909" y="1066704"/>
            <a:ext cx="6062878" cy="461665"/>
          </a:xfrm>
          <a:prstGeom prst="rect">
            <a:avLst/>
          </a:prstGeom>
          <a:noFill/>
        </p:spPr>
        <p:txBody>
          <a:bodyPr wrap="none" rtlCol="0">
            <a:spAutoFit/>
          </a:bodyPr>
          <a:lstStyle/>
          <a:p>
            <a:r>
              <a:rPr lang="zh-CN" altLang="en-US" sz="2400" b="1" dirty="0">
                <a:solidFill>
                  <a:srgbClr val="FF0000"/>
                </a:solidFill>
              </a:rPr>
              <a:t>各系统在进行内容编写时，修改此目录内容</a:t>
            </a:r>
          </a:p>
        </p:txBody>
      </p:sp>
    </p:spTree>
    <p:extLst>
      <p:ext uri="{BB962C8B-B14F-4D97-AF65-F5344CB8AC3E}">
        <p14:creationId xmlns:p14="http://schemas.microsoft.com/office/powerpoint/2010/main" val="4750959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32">
            <a:extLst>
              <a:ext uri="{FF2B5EF4-FFF2-40B4-BE49-F238E27FC236}">
                <a16:creationId xmlns:a16="http://schemas.microsoft.com/office/drawing/2014/main" id="{EAA18975-1289-4677-9CFB-2162512E27C8}"/>
              </a:ext>
            </a:extLst>
          </p:cNvPr>
          <p:cNvSpPr/>
          <p:nvPr/>
        </p:nvSpPr>
        <p:spPr>
          <a:xfrm>
            <a:off x="420973" y="1194554"/>
            <a:ext cx="1335622" cy="369332"/>
          </a:xfrm>
          <a:prstGeom prst="rect">
            <a:avLst/>
          </a:prstGeom>
        </p:spPr>
        <p:txBody>
          <a:bodyPr wrap="none">
            <a:spAutoFit/>
          </a:bodyPr>
          <a:lstStyle/>
          <a:p>
            <a:r>
              <a:rPr lang="en-US" altLang="zh-CN" dirty="0"/>
              <a:t>1.</a:t>
            </a:r>
            <a:r>
              <a:rPr lang="zh-CN" altLang="de-DE" dirty="0"/>
              <a:t> </a:t>
            </a:r>
            <a:r>
              <a:rPr lang="zh-CN" altLang="en-US" dirty="0"/>
              <a:t>动臂提升</a:t>
            </a:r>
          </a:p>
        </p:txBody>
      </p:sp>
      <p:sp>
        <p:nvSpPr>
          <p:cNvPr id="4" name="文本框 3">
            <a:extLst>
              <a:ext uri="{FF2B5EF4-FFF2-40B4-BE49-F238E27FC236}">
                <a16:creationId xmlns:a16="http://schemas.microsoft.com/office/drawing/2014/main" id="{86422A20-3483-4F2F-A880-03AA1E42F20B}"/>
              </a:ext>
            </a:extLst>
          </p:cNvPr>
          <p:cNvSpPr txBox="1"/>
          <p:nvPr/>
        </p:nvSpPr>
        <p:spPr>
          <a:xfrm>
            <a:off x="341464" y="1707245"/>
            <a:ext cx="4721616" cy="2092881"/>
          </a:xfrm>
          <a:prstGeom prst="rect">
            <a:avLst/>
          </a:prstGeom>
          <a:noFill/>
        </p:spPr>
        <p:txBody>
          <a:bodyPr wrap="square" rtlCol="0">
            <a:spAutoFit/>
          </a:bodyPr>
          <a:lstStyle/>
          <a:p>
            <a:pPr indent="457200"/>
            <a:r>
              <a:rPr lang="zh-CN" altLang="en-US" sz="1600" dirty="0">
                <a:latin typeface="+mn-ea"/>
              </a:rPr>
              <a:t>操作动臂上升时、</a:t>
            </a:r>
            <a:r>
              <a:rPr lang="en-US" altLang="zh-CN" sz="1600" dirty="0">
                <a:latin typeface="+mn-ea"/>
              </a:rPr>
              <a:t>XAb1</a:t>
            </a:r>
            <a:r>
              <a:rPr lang="zh-CN" altLang="en-US" sz="1600" dirty="0">
                <a:latin typeface="+mn-ea"/>
              </a:rPr>
              <a:t>接口被供入先导压力油，动臂</a:t>
            </a:r>
            <a:r>
              <a:rPr lang="en-US" altLang="zh-CN" sz="1600" dirty="0">
                <a:latin typeface="+mn-ea"/>
              </a:rPr>
              <a:t>1 </a:t>
            </a:r>
            <a:r>
              <a:rPr lang="zh-CN" altLang="en-US" sz="1600" dirty="0">
                <a:latin typeface="+mn-ea"/>
              </a:rPr>
              <a:t>阀芯</a:t>
            </a:r>
            <a:r>
              <a:rPr lang="en-US" altLang="zh-CN" sz="1600" dirty="0">
                <a:latin typeface="+mn-ea"/>
              </a:rPr>
              <a:t>(303) </a:t>
            </a:r>
            <a:r>
              <a:rPr lang="zh-CN" altLang="en-US" sz="1600" dirty="0">
                <a:latin typeface="+mn-ea"/>
              </a:rPr>
              <a:t>便移动至左方。从</a:t>
            </a:r>
            <a:r>
              <a:rPr lang="en-US" altLang="zh-CN" sz="1600" dirty="0">
                <a:latin typeface="+mn-ea"/>
              </a:rPr>
              <a:t>P1 </a:t>
            </a:r>
            <a:r>
              <a:rPr lang="zh-CN" altLang="en-US" sz="1600" dirty="0">
                <a:latin typeface="+mn-ea"/>
              </a:rPr>
              <a:t>接口流入的工作油借助主通路</a:t>
            </a:r>
            <a:r>
              <a:rPr lang="en-US" altLang="zh-CN" sz="1600" dirty="0">
                <a:latin typeface="+mn-ea"/>
              </a:rPr>
              <a:t>(1) </a:t>
            </a:r>
            <a:r>
              <a:rPr lang="zh-CN" altLang="en-US" sz="1600" dirty="0">
                <a:latin typeface="+mn-ea"/>
              </a:rPr>
              <a:t>被导入到中位旁通</a:t>
            </a:r>
            <a:r>
              <a:rPr lang="en-US" altLang="zh-CN" sz="1600" dirty="0">
                <a:latin typeface="+mn-ea"/>
              </a:rPr>
              <a:t>(2) </a:t>
            </a:r>
            <a:r>
              <a:rPr lang="zh-CN" altLang="en-US" sz="1600" dirty="0">
                <a:latin typeface="+mn-ea"/>
              </a:rPr>
              <a:t>。通过切换动臂</a:t>
            </a:r>
            <a:r>
              <a:rPr lang="en-US" altLang="zh-CN" sz="1600" dirty="0">
                <a:latin typeface="+mn-ea"/>
              </a:rPr>
              <a:t>1 </a:t>
            </a:r>
            <a:r>
              <a:rPr lang="zh-CN" altLang="en-US" sz="1600" dirty="0">
                <a:latin typeface="+mn-ea"/>
              </a:rPr>
              <a:t>阀芯</a:t>
            </a:r>
            <a:r>
              <a:rPr lang="en-US" altLang="zh-CN" sz="1600" dirty="0">
                <a:latin typeface="+mn-ea"/>
              </a:rPr>
              <a:t>(303) </a:t>
            </a:r>
            <a:r>
              <a:rPr lang="zh-CN" altLang="en-US" sz="1600" dirty="0">
                <a:latin typeface="+mn-ea"/>
              </a:rPr>
              <a:t>中位旁通被切断。为此、流向并联通路的工作油推开单向阀的锥阀</a:t>
            </a:r>
            <a:r>
              <a:rPr lang="en-US" altLang="zh-CN" sz="1600" dirty="0">
                <a:latin typeface="+mn-ea"/>
              </a:rPr>
              <a:t>(511) </a:t>
            </a:r>
            <a:r>
              <a:rPr lang="zh-CN" altLang="en-US" sz="1600" dirty="0">
                <a:latin typeface="+mn-ea"/>
              </a:rPr>
              <a:t>，从</a:t>
            </a:r>
            <a:r>
              <a:rPr lang="en-US" altLang="zh-CN" sz="1600" dirty="0">
                <a:latin typeface="+mn-ea"/>
              </a:rPr>
              <a:t>U </a:t>
            </a:r>
            <a:r>
              <a:rPr lang="zh-CN" altLang="en-US" sz="1600" dirty="0">
                <a:latin typeface="+mn-ea"/>
              </a:rPr>
              <a:t>字形通路流入动臂</a:t>
            </a:r>
            <a:r>
              <a:rPr lang="en-US" altLang="zh-CN" sz="1600" dirty="0">
                <a:latin typeface="+mn-ea"/>
              </a:rPr>
              <a:t>1 </a:t>
            </a:r>
            <a:r>
              <a:rPr lang="zh-CN" altLang="en-US" sz="1600" dirty="0">
                <a:latin typeface="+mn-ea"/>
              </a:rPr>
              <a:t>阀芯</a:t>
            </a:r>
            <a:r>
              <a:rPr lang="en-US" altLang="zh-CN" sz="1600" dirty="0">
                <a:latin typeface="+mn-ea"/>
              </a:rPr>
              <a:t>(303) </a:t>
            </a:r>
            <a:r>
              <a:rPr lang="zh-CN" altLang="en-US" sz="1600" dirty="0">
                <a:latin typeface="+mn-ea"/>
              </a:rPr>
              <a:t>。然后、流入动臂</a:t>
            </a:r>
            <a:r>
              <a:rPr lang="en-US" altLang="zh-CN" sz="1600" dirty="0">
                <a:latin typeface="+mn-ea"/>
              </a:rPr>
              <a:t>1 </a:t>
            </a:r>
            <a:r>
              <a:rPr lang="zh-CN" altLang="en-US" sz="1600" dirty="0">
                <a:latin typeface="+mn-ea"/>
              </a:rPr>
              <a:t>阀芯</a:t>
            </a:r>
            <a:r>
              <a:rPr lang="en-US" altLang="zh-CN" sz="1600" dirty="0">
                <a:latin typeface="+mn-ea"/>
              </a:rPr>
              <a:t>(303) </a:t>
            </a:r>
            <a:r>
              <a:rPr lang="zh-CN" altLang="en-US" sz="1600" dirty="0">
                <a:latin typeface="+mn-ea"/>
              </a:rPr>
              <a:t>的外周，被从</a:t>
            </a:r>
            <a:r>
              <a:rPr lang="en-US" altLang="zh-CN" sz="1600" dirty="0">
                <a:latin typeface="+mn-ea"/>
              </a:rPr>
              <a:t>Ab </a:t>
            </a:r>
            <a:r>
              <a:rPr lang="zh-CN" altLang="en-US" sz="1600" dirty="0">
                <a:latin typeface="+mn-ea"/>
              </a:rPr>
              <a:t>接口供入到动臂油缸活塞头侧</a:t>
            </a:r>
            <a:r>
              <a:rPr lang="en-US" altLang="zh-CN" sz="1600" dirty="0">
                <a:latin typeface="+mn-ea"/>
              </a:rPr>
              <a:t>(H)</a:t>
            </a:r>
            <a:r>
              <a:rPr lang="zh-CN" altLang="en-US" sz="1600" dirty="0">
                <a:latin typeface="+mn-ea"/>
              </a:rPr>
              <a:t>。</a:t>
            </a:r>
            <a:r>
              <a:rPr lang="zh-CN" altLang="en-US" dirty="0"/>
              <a:t> </a:t>
            </a:r>
          </a:p>
        </p:txBody>
      </p:sp>
      <p:grpSp>
        <p:nvGrpSpPr>
          <p:cNvPr id="5" name="组合 4">
            <a:extLst>
              <a:ext uri="{FF2B5EF4-FFF2-40B4-BE49-F238E27FC236}">
                <a16:creationId xmlns:a16="http://schemas.microsoft.com/office/drawing/2014/main" id="{DF1EABFF-1D60-4A58-B473-75048C3F5315}"/>
              </a:ext>
            </a:extLst>
          </p:cNvPr>
          <p:cNvGrpSpPr/>
          <p:nvPr/>
        </p:nvGrpSpPr>
        <p:grpSpPr>
          <a:xfrm>
            <a:off x="5530955" y="1221619"/>
            <a:ext cx="5645791" cy="5030190"/>
            <a:chOff x="4546834" y="1080088"/>
            <a:chExt cx="6713470" cy="5033528"/>
          </a:xfrm>
        </p:grpSpPr>
        <p:grpSp>
          <p:nvGrpSpPr>
            <p:cNvPr id="6" name="组合 5">
              <a:extLst>
                <a:ext uri="{FF2B5EF4-FFF2-40B4-BE49-F238E27FC236}">
                  <a16:creationId xmlns:a16="http://schemas.microsoft.com/office/drawing/2014/main" id="{D1F9994D-DEE0-4E58-BEE7-63AA3F0240CD}"/>
                </a:ext>
              </a:extLst>
            </p:cNvPr>
            <p:cNvGrpSpPr/>
            <p:nvPr/>
          </p:nvGrpSpPr>
          <p:grpSpPr>
            <a:xfrm>
              <a:off x="4546834" y="1080088"/>
              <a:ext cx="6713470" cy="5033528"/>
              <a:chOff x="3159675" y="1324314"/>
              <a:chExt cx="8570412" cy="5104765"/>
            </a:xfrm>
          </p:grpSpPr>
          <p:pic>
            <p:nvPicPr>
              <p:cNvPr id="9" name="图片 8">
                <a:extLst>
                  <a:ext uri="{FF2B5EF4-FFF2-40B4-BE49-F238E27FC236}">
                    <a16:creationId xmlns:a16="http://schemas.microsoft.com/office/drawing/2014/main" id="{4B325FCB-BAF3-4BBC-B937-5C8D13CCDA5A}"/>
                  </a:ext>
                </a:extLst>
              </p:cNvPr>
              <p:cNvPicPr>
                <a:picLocks noChangeAspect="1"/>
              </p:cNvPicPr>
              <p:nvPr/>
            </p:nvPicPr>
            <p:blipFill>
              <a:blip r:embed="rId2"/>
              <a:stretch>
                <a:fillRect/>
              </a:stretch>
            </p:blipFill>
            <p:spPr>
              <a:xfrm>
                <a:off x="3431357" y="1324314"/>
                <a:ext cx="8298730" cy="5104765"/>
              </a:xfrm>
              <a:prstGeom prst="rect">
                <a:avLst/>
              </a:prstGeom>
            </p:spPr>
          </p:pic>
          <p:sp>
            <p:nvSpPr>
              <p:cNvPr id="10" name="文本框 9">
                <a:extLst>
                  <a:ext uri="{FF2B5EF4-FFF2-40B4-BE49-F238E27FC236}">
                    <a16:creationId xmlns:a16="http://schemas.microsoft.com/office/drawing/2014/main" id="{0FA73A58-1C91-4E1C-ADDC-9A3DDF5117EB}"/>
                  </a:ext>
                </a:extLst>
              </p:cNvPr>
              <p:cNvSpPr txBox="1"/>
              <p:nvPr/>
            </p:nvSpPr>
            <p:spPr>
              <a:xfrm>
                <a:off x="3159675" y="3792772"/>
                <a:ext cx="1035702" cy="374838"/>
              </a:xfrm>
              <a:prstGeom prst="rect">
                <a:avLst/>
              </a:prstGeom>
              <a:noFill/>
            </p:spPr>
            <p:txBody>
              <a:bodyPr wrap="square" rtlCol="0">
                <a:spAutoFit/>
              </a:bodyPr>
              <a:lstStyle/>
              <a:p>
                <a:r>
                  <a:rPr lang="en-US" altLang="zh-CN" sz="1600" dirty="0"/>
                  <a:t>XBb1</a:t>
                </a:r>
                <a:endParaRPr lang="zh-CN" altLang="en-US" sz="1600" dirty="0"/>
              </a:p>
            </p:txBody>
          </p:sp>
        </p:grpSp>
        <p:sp>
          <p:nvSpPr>
            <p:cNvPr id="7" name="文本框 6">
              <a:extLst>
                <a:ext uri="{FF2B5EF4-FFF2-40B4-BE49-F238E27FC236}">
                  <a16:creationId xmlns:a16="http://schemas.microsoft.com/office/drawing/2014/main" id="{7270E2A4-BC89-4DD7-B5DB-D111EC109350}"/>
                </a:ext>
              </a:extLst>
            </p:cNvPr>
            <p:cNvSpPr txBox="1"/>
            <p:nvPr/>
          </p:nvSpPr>
          <p:spPr>
            <a:xfrm>
              <a:off x="10075178" y="5077338"/>
              <a:ext cx="617220" cy="369607"/>
            </a:xfrm>
            <a:prstGeom prst="rect">
              <a:avLst/>
            </a:prstGeom>
            <a:noFill/>
          </p:spPr>
          <p:txBody>
            <a:bodyPr wrap="square" rtlCol="0">
              <a:spAutoFit/>
            </a:bodyPr>
            <a:lstStyle/>
            <a:p>
              <a:r>
                <a:rPr lang="en-US" altLang="zh-CN" sz="1600" dirty="0">
                  <a:latin typeface="+mn-ea"/>
                </a:rPr>
                <a:t>307</a:t>
              </a:r>
              <a:endParaRPr lang="zh-CN" altLang="en-US" sz="1600" dirty="0">
                <a:latin typeface="+mn-ea"/>
              </a:endParaRPr>
            </a:p>
          </p:txBody>
        </p:sp>
        <p:cxnSp>
          <p:nvCxnSpPr>
            <p:cNvPr id="8" name="直接箭头连接符 7">
              <a:extLst>
                <a:ext uri="{FF2B5EF4-FFF2-40B4-BE49-F238E27FC236}">
                  <a16:creationId xmlns:a16="http://schemas.microsoft.com/office/drawing/2014/main" id="{CFE65EFD-01F9-4B96-A88A-141F740A372A}"/>
                </a:ext>
              </a:extLst>
            </p:cNvPr>
            <p:cNvCxnSpPr/>
            <p:nvPr/>
          </p:nvCxnSpPr>
          <p:spPr>
            <a:xfrm>
              <a:off x="9219501" y="4664279"/>
              <a:ext cx="855677" cy="562062"/>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sp>
        <p:nvSpPr>
          <p:cNvPr id="11" name="文本框 10">
            <a:extLst>
              <a:ext uri="{FF2B5EF4-FFF2-40B4-BE49-F238E27FC236}">
                <a16:creationId xmlns:a16="http://schemas.microsoft.com/office/drawing/2014/main" id="{98800DA1-335A-4F4D-8F04-BADC12D72FD9}"/>
              </a:ext>
            </a:extLst>
          </p:cNvPr>
          <p:cNvSpPr txBox="1"/>
          <p:nvPr/>
        </p:nvSpPr>
        <p:spPr>
          <a:xfrm>
            <a:off x="306638" y="3697264"/>
            <a:ext cx="4923782" cy="2308324"/>
          </a:xfrm>
          <a:prstGeom prst="rect">
            <a:avLst/>
          </a:prstGeom>
          <a:noFill/>
        </p:spPr>
        <p:txBody>
          <a:bodyPr wrap="square" rtlCol="0">
            <a:spAutoFit/>
          </a:bodyPr>
          <a:lstStyle/>
          <a:p>
            <a:pPr indent="457200"/>
            <a:r>
              <a:rPr lang="zh-CN" altLang="en-US" sz="1600" dirty="0">
                <a:latin typeface="+mn-ea"/>
              </a:rPr>
              <a:t>与此同时、先导压力油也被供入到</a:t>
            </a:r>
            <a:r>
              <a:rPr lang="en-US" altLang="zh-CN" sz="1600" dirty="0">
                <a:latin typeface="+mn-ea"/>
              </a:rPr>
              <a:t>XAb2 </a:t>
            </a:r>
            <a:r>
              <a:rPr lang="zh-CN" altLang="en-US" sz="1600" dirty="0">
                <a:latin typeface="+mn-ea"/>
              </a:rPr>
              <a:t>接口，动臂</a:t>
            </a:r>
            <a:r>
              <a:rPr lang="en-US" altLang="zh-CN" sz="1600" dirty="0">
                <a:latin typeface="+mn-ea"/>
              </a:rPr>
              <a:t>2 </a:t>
            </a:r>
            <a:r>
              <a:rPr lang="zh-CN" altLang="en-US" sz="1600" dirty="0">
                <a:latin typeface="+mn-ea"/>
              </a:rPr>
              <a:t>阀芯</a:t>
            </a:r>
            <a:r>
              <a:rPr lang="en-US" altLang="zh-CN" sz="1600" dirty="0">
                <a:latin typeface="+mn-ea"/>
              </a:rPr>
              <a:t>(307) </a:t>
            </a:r>
            <a:r>
              <a:rPr lang="zh-CN" altLang="en-US" sz="1600" dirty="0">
                <a:latin typeface="+mn-ea"/>
              </a:rPr>
              <a:t>便移动至右方。从</a:t>
            </a:r>
            <a:r>
              <a:rPr lang="en-US" altLang="zh-CN" sz="1600" dirty="0">
                <a:latin typeface="+mn-ea"/>
              </a:rPr>
              <a:t>P2 </a:t>
            </a:r>
            <a:r>
              <a:rPr lang="zh-CN" altLang="en-US" sz="1600" dirty="0">
                <a:latin typeface="+mn-ea"/>
              </a:rPr>
              <a:t>接口流入的工作油，由于通过切换动臂</a:t>
            </a:r>
            <a:r>
              <a:rPr lang="en-US" altLang="zh-CN" sz="1600" dirty="0">
                <a:latin typeface="+mn-ea"/>
              </a:rPr>
              <a:t>2 </a:t>
            </a:r>
            <a:r>
              <a:rPr lang="zh-CN" altLang="en-US" sz="1600" dirty="0">
                <a:latin typeface="+mn-ea"/>
              </a:rPr>
              <a:t>阀芯</a:t>
            </a:r>
            <a:r>
              <a:rPr lang="en-US" altLang="zh-CN" sz="1600" dirty="0">
                <a:latin typeface="+mn-ea"/>
              </a:rPr>
              <a:t>(307) </a:t>
            </a:r>
            <a:r>
              <a:rPr lang="zh-CN" altLang="en-US" sz="1600" dirty="0">
                <a:latin typeface="+mn-ea"/>
              </a:rPr>
              <a:t>中位旁通被切断，因此流向并联通路的工作油借助</a:t>
            </a:r>
            <a:r>
              <a:rPr lang="en-US" altLang="zh-CN" sz="1600" dirty="0">
                <a:latin typeface="+mn-ea"/>
              </a:rPr>
              <a:t>U </a:t>
            </a:r>
            <a:r>
              <a:rPr lang="zh-CN" altLang="en-US" sz="1600" dirty="0">
                <a:latin typeface="+mn-ea"/>
              </a:rPr>
              <a:t>字形通路流入动臂</a:t>
            </a:r>
            <a:r>
              <a:rPr lang="en-US" altLang="zh-CN" sz="1600" dirty="0">
                <a:latin typeface="+mn-ea"/>
              </a:rPr>
              <a:t>2 </a:t>
            </a:r>
            <a:r>
              <a:rPr lang="zh-CN" altLang="en-US" sz="1600" dirty="0">
                <a:latin typeface="+mn-ea"/>
              </a:rPr>
              <a:t>阀芯</a:t>
            </a:r>
            <a:r>
              <a:rPr lang="en-US" altLang="zh-CN" sz="1600" dirty="0">
                <a:latin typeface="+mn-ea"/>
              </a:rPr>
              <a:t>(307)</a:t>
            </a:r>
            <a:r>
              <a:rPr lang="zh-CN" altLang="en-US" sz="1600" dirty="0">
                <a:latin typeface="+mn-ea"/>
              </a:rPr>
              <a:t>。然后推开单向阀的锥阀</a:t>
            </a:r>
            <a:r>
              <a:rPr lang="en-US" altLang="zh-CN" sz="1600" dirty="0">
                <a:latin typeface="+mn-ea"/>
              </a:rPr>
              <a:t>(511) </a:t>
            </a:r>
            <a:r>
              <a:rPr lang="zh-CN" altLang="en-US" sz="1600" dirty="0">
                <a:latin typeface="+mn-ea"/>
              </a:rPr>
              <a:t>，与</a:t>
            </a:r>
            <a:r>
              <a:rPr lang="en-US" altLang="zh-CN" sz="1600" dirty="0">
                <a:latin typeface="+mn-ea"/>
              </a:rPr>
              <a:t>Ab </a:t>
            </a:r>
            <a:r>
              <a:rPr lang="zh-CN" altLang="en-US" sz="1600" dirty="0">
                <a:latin typeface="+mn-ea"/>
              </a:rPr>
              <a:t>接口合流被供入到动臂油缸活塞头侧</a:t>
            </a:r>
            <a:r>
              <a:rPr lang="en-US" altLang="zh-CN" sz="1600" dirty="0">
                <a:latin typeface="+mn-ea"/>
              </a:rPr>
              <a:t>(H)</a:t>
            </a:r>
            <a:r>
              <a:rPr lang="zh-CN" altLang="en-US" sz="1600" dirty="0">
                <a:latin typeface="+mn-ea"/>
              </a:rPr>
              <a:t>。动臂油缸的活塞杆侧</a:t>
            </a:r>
            <a:r>
              <a:rPr lang="en-US" altLang="zh-CN" sz="1600" dirty="0">
                <a:latin typeface="+mn-ea"/>
              </a:rPr>
              <a:t>(R) </a:t>
            </a:r>
            <a:r>
              <a:rPr lang="zh-CN" altLang="en-US" sz="1600" dirty="0">
                <a:latin typeface="+mn-ea"/>
              </a:rPr>
              <a:t>的回油则从</a:t>
            </a:r>
            <a:r>
              <a:rPr lang="en-US" altLang="zh-CN" sz="1600" dirty="0">
                <a:latin typeface="+mn-ea"/>
              </a:rPr>
              <a:t>Bb </a:t>
            </a:r>
            <a:r>
              <a:rPr lang="zh-CN" altLang="en-US" sz="1600" dirty="0">
                <a:latin typeface="+mn-ea"/>
              </a:rPr>
              <a:t>接口流入，流入动臂</a:t>
            </a:r>
            <a:r>
              <a:rPr lang="en-US" altLang="zh-CN" sz="1600" dirty="0">
                <a:latin typeface="+mn-ea"/>
              </a:rPr>
              <a:t>1 </a:t>
            </a:r>
            <a:r>
              <a:rPr lang="zh-CN" altLang="en-US" sz="1600" dirty="0">
                <a:latin typeface="+mn-ea"/>
              </a:rPr>
              <a:t>阀芯</a:t>
            </a:r>
            <a:r>
              <a:rPr lang="en-US" altLang="zh-CN" sz="1600" dirty="0">
                <a:latin typeface="+mn-ea"/>
              </a:rPr>
              <a:t>(303) </a:t>
            </a:r>
            <a:r>
              <a:rPr lang="zh-CN" altLang="en-US" sz="1600" dirty="0">
                <a:latin typeface="+mn-ea"/>
              </a:rPr>
              <a:t>的外周，并从油箱接口</a:t>
            </a:r>
            <a:r>
              <a:rPr lang="en-US" altLang="zh-CN" sz="1600" dirty="0">
                <a:latin typeface="+mn-ea"/>
              </a:rPr>
              <a:t>(R1) </a:t>
            </a:r>
            <a:r>
              <a:rPr lang="zh-CN" altLang="en-US" sz="1600" dirty="0">
                <a:latin typeface="+mn-ea"/>
              </a:rPr>
              <a:t>返回到工作油油箱。</a:t>
            </a:r>
          </a:p>
        </p:txBody>
      </p:sp>
    </p:spTree>
    <p:extLst>
      <p:ext uri="{BB962C8B-B14F-4D97-AF65-F5344CB8AC3E}">
        <p14:creationId xmlns:p14="http://schemas.microsoft.com/office/powerpoint/2010/main" val="34935674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32">
            <a:extLst>
              <a:ext uri="{FF2B5EF4-FFF2-40B4-BE49-F238E27FC236}">
                <a16:creationId xmlns:a16="http://schemas.microsoft.com/office/drawing/2014/main" id="{2287293C-8E85-4AF6-A89A-EF78D5A17994}"/>
              </a:ext>
            </a:extLst>
          </p:cNvPr>
          <p:cNvSpPr/>
          <p:nvPr/>
        </p:nvSpPr>
        <p:spPr>
          <a:xfrm>
            <a:off x="767612" y="1337158"/>
            <a:ext cx="1335622" cy="369332"/>
          </a:xfrm>
          <a:prstGeom prst="rect">
            <a:avLst/>
          </a:prstGeom>
        </p:spPr>
        <p:txBody>
          <a:bodyPr wrap="none">
            <a:spAutoFit/>
          </a:bodyPr>
          <a:lstStyle/>
          <a:p>
            <a:r>
              <a:rPr lang="en-US" altLang="zh-CN" dirty="0"/>
              <a:t>2.</a:t>
            </a:r>
            <a:r>
              <a:rPr lang="zh-CN" altLang="de-DE" dirty="0"/>
              <a:t> </a:t>
            </a:r>
            <a:r>
              <a:rPr lang="zh-CN" altLang="en-US" dirty="0"/>
              <a:t>动臂下降</a:t>
            </a:r>
          </a:p>
        </p:txBody>
      </p:sp>
      <p:grpSp>
        <p:nvGrpSpPr>
          <p:cNvPr id="4" name="组合 3">
            <a:extLst>
              <a:ext uri="{FF2B5EF4-FFF2-40B4-BE49-F238E27FC236}">
                <a16:creationId xmlns:a16="http://schemas.microsoft.com/office/drawing/2014/main" id="{F03219A5-9FF1-4C4F-A85E-48813163E3E9}"/>
              </a:ext>
            </a:extLst>
          </p:cNvPr>
          <p:cNvGrpSpPr/>
          <p:nvPr/>
        </p:nvGrpSpPr>
        <p:grpSpPr>
          <a:xfrm>
            <a:off x="443130" y="943308"/>
            <a:ext cx="10596095" cy="5697853"/>
            <a:chOff x="96491" y="800704"/>
            <a:chExt cx="10596095" cy="5697853"/>
          </a:xfrm>
        </p:grpSpPr>
        <p:graphicFrame>
          <p:nvGraphicFramePr>
            <p:cNvPr id="5" name="对象 4">
              <a:extLst>
                <a:ext uri="{FF2B5EF4-FFF2-40B4-BE49-F238E27FC236}">
                  <a16:creationId xmlns:a16="http://schemas.microsoft.com/office/drawing/2014/main" id="{B76D3AD0-A5C4-4053-A029-AAF76F04B4B9}"/>
                </a:ext>
              </a:extLst>
            </p:cNvPr>
            <p:cNvGraphicFramePr>
              <a:graphicFrameLocks noChangeAspect="1"/>
            </p:cNvGraphicFramePr>
            <p:nvPr/>
          </p:nvGraphicFramePr>
          <p:xfrm>
            <a:off x="2405002" y="1183764"/>
            <a:ext cx="2769940" cy="1836000"/>
          </p:xfrm>
          <a:graphic>
            <a:graphicData uri="http://schemas.openxmlformats.org/presentationml/2006/ole">
              <mc:AlternateContent xmlns:mc="http://schemas.openxmlformats.org/markup-compatibility/2006">
                <mc:Choice xmlns:v="urn:schemas-microsoft-com:vml" Requires="v">
                  <p:oleObj name="ICAD" r:id="rId2" imgW="8277120" imgH="5486400" progId="ICAD.Drawing">
                    <p:embed/>
                  </p:oleObj>
                </mc:Choice>
                <mc:Fallback>
                  <p:oleObj name="ICAD" r:id="rId2" imgW="8277120" imgH="5486400" progId="ICAD.Drawing">
                    <p:embed/>
                    <p:pic>
                      <p:nvPicPr>
                        <p:cNvPr id="5" name="对象 4">
                          <a:extLst>
                            <a:ext uri="{FF2B5EF4-FFF2-40B4-BE49-F238E27FC236}">
                              <a16:creationId xmlns:a16="http://schemas.microsoft.com/office/drawing/2014/main" id="{B76D3AD0-A5C4-4053-A029-AAF76F04B4B9}"/>
                            </a:ext>
                          </a:extLst>
                        </p:cNvPr>
                        <p:cNvPicPr/>
                        <p:nvPr/>
                      </p:nvPicPr>
                      <p:blipFill>
                        <a:blip r:embed="rId3"/>
                        <a:stretch>
                          <a:fillRect/>
                        </a:stretch>
                      </p:blipFill>
                      <p:spPr>
                        <a:xfrm>
                          <a:off x="2405002" y="1183764"/>
                          <a:ext cx="2769940" cy="1836000"/>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9B1F0E1F-7FE6-498B-9111-9B288DE2A09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2635" b="99084" l="7087" r="97961"/>
                      </a14:imgEffect>
                    </a14:imgLayer>
                  </a14:imgProps>
                </a:ext>
              </a:extLst>
            </a:blip>
            <a:srcRect l="7953" r="8980" b="2618"/>
            <a:stretch/>
          </p:blipFill>
          <p:spPr>
            <a:xfrm>
              <a:off x="4991190" y="3031536"/>
              <a:ext cx="2880000" cy="2861671"/>
            </a:xfrm>
            <a:prstGeom prst="rect">
              <a:avLst/>
            </a:prstGeom>
            <a:effectLst>
              <a:outerShdw blurRad="50800" dist="38100" dir="5400000" algn="t" rotWithShape="0">
                <a:prstClr val="black">
                  <a:alpha val="40000"/>
                </a:prstClr>
              </a:outerShdw>
            </a:effectLst>
          </p:spPr>
        </p:pic>
        <p:sp>
          <p:nvSpPr>
            <p:cNvPr id="7" name="文本框 6">
              <a:extLst>
                <a:ext uri="{FF2B5EF4-FFF2-40B4-BE49-F238E27FC236}">
                  <a16:creationId xmlns:a16="http://schemas.microsoft.com/office/drawing/2014/main" id="{7913AAB3-929A-4801-9FAC-E4D442478EE8}"/>
                </a:ext>
              </a:extLst>
            </p:cNvPr>
            <p:cNvSpPr txBox="1"/>
            <p:nvPr/>
          </p:nvSpPr>
          <p:spPr>
            <a:xfrm>
              <a:off x="6599195" y="5162279"/>
              <a:ext cx="369012" cy="307777"/>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dirty="0"/>
                <a:t>P1</a:t>
              </a:r>
              <a:endParaRPr lang="zh-CN" altLang="en-US" dirty="0"/>
            </a:p>
          </p:txBody>
        </p:sp>
        <p:grpSp>
          <p:nvGrpSpPr>
            <p:cNvPr id="8" name="组合 7">
              <a:extLst>
                <a:ext uri="{FF2B5EF4-FFF2-40B4-BE49-F238E27FC236}">
                  <a16:creationId xmlns:a16="http://schemas.microsoft.com/office/drawing/2014/main" id="{3A5350DB-AA9F-4A71-884C-6173E25A961B}"/>
                </a:ext>
              </a:extLst>
            </p:cNvPr>
            <p:cNvGrpSpPr/>
            <p:nvPr/>
          </p:nvGrpSpPr>
          <p:grpSpPr>
            <a:xfrm>
              <a:off x="7709725" y="5857013"/>
              <a:ext cx="379999" cy="387994"/>
              <a:chOff x="9151620" y="6126480"/>
              <a:chExt cx="472440" cy="482380"/>
            </a:xfrm>
          </p:grpSpPr>
          <p:sp>
            <p:nvSpPr>
              <p:cNvPr id="37" name="椭圆 36">
                <a:extLst>
                  <a:ext uri="{FF2B5EF4-FFF2-40B4-BE49-F238E27FC236}">
                    <a16:creationId xmlns:a16="http://schemas.microsoft.com/office/drawing/2014/main" id="{7992CC19-097E-4534-A974-4AAE0ADBCB97}"/>
                  </a:ext>
                </a:extLst>
              </p:cNvPr>
              <p:cNvSpPr/>
              <p:nvPr/>
            </p:nvSpPr>
            <p:spPr>
              <a:xfrm>
                <a:off x="9151620" y="6195060"/>
                <a:ext cx="413800" cy="413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8" name="直接箭头连接符 37">
                <a:extLst>
                  <a:ext uri="{FF2B5EF4-FFF2-40B4-BE49-F238E27FC236}">
                    <a16:creationId xmlns:a16="http://schemas.microsoft.com/office/drawing/2014/main" id="{082DA7BB-9514-4AF2-AA2C-29DB1473F9EF}"/>
                  </a:ext>
                </a:extLst>
              </p:cNvPr>
              <p:cNvCxnSpPr/>
              <p:nvPr/>
            </p:nvCxnSpPr>
            <p:spPr>
              <a:xfrm flipV="1">
                <a:off x="9151620" y="6126480"/>
                <a:ext cx="472440" cy="4823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9" name="等腰三角形 38">
                <a:extLst>
                  <a:ext uri="{FF2B5EF4-FFF2-40B4-BE49-F238E27FC236}">
                    <a16:creationId xmlns:a16="http://schemas.microsoft.com/office/drawing/2014/main" id="{4E110C60-4328-4290-A820-C8EEF94C6A61}"/>
                  </a:ext>
                </a:extLst>
              </p:cNvPr>
              <p:cNvSpPr/>
              <p:nvPr/>
            </p:nvSpPr>
            <p:spPr>
              <a:xfrm>
                <a:off x="9305180" y="6195060"/>
                <a:ext cx="106680" cy="9196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66B73497-38CB-42FD-9653-C9F0D16CA39A}"/>
                </a:ext>
              </a:extLst>
            </p:cNvPr>
            <p:cNvSpPr txBox="1"/>
            <p:nvPr/>
          </p:nvSpPr>
          <p:spPr>
            <a:xfrm>
              <a:off x="8142477" y="6190780"/>
              <a:ext cx="455574" cy="307777"/>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zh-CN" altLang="en-US" dirty="0"/>
                <a:t>泵</a:t>
              </a:r>
              <a:r>
                <a:rPr lang="en-US" altLang="zh-CN" dirty="0"/>
                <a:t>1</a:t>
              </a:r>
              <a:endParaRPr lang="zh-CN" altLang="en-US" dirty="0"/>
            </a:p>
          </p:txBody>
        </p:sp>
        <p:sp>
          <p:nvSpPr>
            <p:cNvPr id="10" name="文本框 9">
              <a:extLst>
                <a:ext uri="{FF2B5EF4-FFF2-40B4-BE49-F238E27FC236}">
                  <a16:creationId xmlns:a16="http://schemas.microsoft.com/office/drawing/2014/main" id="{34D9BDFC-5AF3-474E-B70D-A4CED79F379E}"/>
                </a:ext>
              </a:extLst>
            </p:cNvPr>
            <p:cNvSpPr txBox="1"/>
            <p:nvPr/>
          </p:nvSpPr>
          <p:spPr>
            <a:xfrm>
              <a:off x="6275411" y="2947916"/>
              <a:ext cx="567784" cy="276999"/>
            </a:xfrm>
            <a:prstGeom prst="rect">
              <a:avLst/>
            </a:prstGeom>
            <a:noFill/>
          </p:spPr>
          <p:txBody>
            <a:bodyPr wrap="non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XBb1</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D1D027D6-8AB9-40C8-9EAB-2481603FB48B}"/>
                </a:ext>
              </a:extLst>
            </p:cNvPr>
            <p:cNvSpPr txBox="1"/>
            <p:nvPr/>
          </p:nvSpPr>
          <p:spPr>
            <a:xfrm>
              <a:off x="4784157" y="3534128"/>
              <a:ext cx="461027" cy="276999"/>
            </a:xfrm>
            <a:prstGeom prst="rect">
              <a:avLst/>
            </a:prstGeom>
            <a:noFill/>
          </p:spPr>
          <p:txBody>
            <a:bodyPr wrap="square" rtlCol="0">
              <a:spAutoFit/>
            </a:bodyPr>
            <a:lstStyle/>
            <a:p>
              <a:r>
                <a:rPr lang="en-US" altLang="zh-CN" sz="1200" dirty="0" err="1">
                  <a:solidFill>
                    <a:schemeClr val="accent6"/>
                  </a:solidFill>
                  <a:latin typeface="微软雅黑" panose="020B0503020204020204" pitchFamily="34" charset="-122"/>
                  <a:ea typeface="微软雅黑" panose="020B0503020204020204" pitchFamily="34" charset="-122"/>
                </a:rPr>
                <a:t>PbL</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13" name="任意多边形 25">
              <a:extLst>
                <a:ext uri="{FF2B5EF4-FFF2-40B4-BE49-F238E27FC236}">
                  <a16:creationId xmlns:a16="http://schemas.microsoft.com/office/drawing/2014/main" id="{ED159040-E29D-4E7F-9277-908ED2B33B74}"/>
                </a:ext>
              </a:extLst>
            </p:cNvPr>
            <p:cNvSpPr/>
            <p:nvPr/>
          </p:nvSpPr>
          <p:spPr>
            <a:xfrm>
              <a:off x="3609537" y="3031536"/>
              <a:ext cx="2205663" cy="1845002"/>
            </a:xfrm>
            <a:custGeom>
              <a:avLst/>
              <a:gdLst>
                <a:gd name="connsiteX0" fmla="*/ 4155296 w 4155296"/>
                <a:gd name="connsiteY0" fmla="*/ 1402080 h 1798452"/>
                <a:gd name="connsiteX1" fmla="*/ 1945496 w 4155296"/>
                <a:gd name="connsiteY1" fmla="*/ 1798320 h 1798452"/>
                <a:gd name="connsiteX2" fmla="*/ 284336 w 4155296"/>
                <a:gd name="connsiteY2" fmla="*/ 1424940 h 1798452"/>
                <a:gd name="connsiteX3" fmla="*/ 10016 w 4155296"/>
                <a:gd name="connsiteY3" fmla="*/ 0 h 1798452"/>
              </a:gdLst>
              <a:ahLst/>
              <a:cxnLst>
                <a:cxn ang="0">
                  <a:pos x="connsiteX0" y="connsiteY0"/>
                </a:cxn>
                <a:cxn ang="0">
                  <a:pos x="connsiteX1" y="connsiteY1"/>
                </a:cxn>
                <a:cxn ang="0">
                  <a:pos x="connsiteX2" y="connsiteY2"/>
                </a:cxn>
                <a:cxn ang="0">
                  <a:pos x="connsiteX3" y="connsiteY3"/>
                </a:cxn>
              </a:cxnLst>
              <a:rect l="l" t="t" r="r" b="b"/>
              <a:pathLst>
                <a:path w="4155296" h="1798452">
                  <a:moveTo>
                    <a:pt x="4155296" y="1402080"/>
                  </a:moveTo>
                  <a:cubicBezTo>
                    <a:pt x="3372976" y="1598295"/>
                    <a:pt x="2590656" y="1794510"/>
                    <a:pt x="1945496" y="1798320"/>
                  </a:cubicBezTo>
                  <a:cubicBezTo>
                    <a:pt x="1300336" y="1802130"/>
                    <a:pt x="606916" y="1724660"/>
                    <a:pt x="284336" y="1424940"/>
                  </a:cubicBezTo>
                  <a:cubicBezTo>
                    <a:pt x="-38244" y="1125220"/>
                    <a:pt x="-7764" y="196850"/>
                    <a:pt x="10016" y="0"/>
                  </a:cubicBezTo>
                </a:path>
              </a:pathLst>
            </a:custGeom>
            <a:ln w="57150">
              <a:solidFill>
                <a:srgbClr val="0070C0"/>
              </a:solidFill>
              <a:headEnd type="arrow" w="med" len="med"/>
              <a:tailEnd type="non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p>
          </p:txBody>
        </p:sp>
        <p:sp>
          <p:nvSpPr>
            <p:cNvPr id="14" name="任意多边形 26">
              <a:extLst>
                <a:ext uri="{FF2B5EF4-FFF2-40B4-BE49-F238E27FC236}">
                  <a16:creationId xmlns:a16="http://schemas.microsoft.com/office/drawing/2014/main" id="{7A6218B7-0DB4-4759-80DF-420C15DD03E7}"/>
                </a:ext>
              </a:extLst>
            </p:cNvPr>
            <p:cNvSpPr/>
            <p:nvPr/>
          </p:nvSpPr>
          <p:spPr>
            <a:xfrm>
              <a:off x="3768390" y="3031536"/>
              <a:ext cx="2116650" cy="2487803"/>
            </a:xfrm>
            <a:custGeom>
              <a:avLst/>
              <a:gdLst>
                <a:gd name="connsiteX0" fmla="*/ 12764 w 3845624"/>
                <a:gd name="connsiteY0" fmla="*/ 0 h 2386509"/>
                <a:gd name="connsiteX1" fmla="*/ 73724 w 3845624"/>
                <a:gd name="connsiteY1" fmla="*/ 1691640 h 2386509"/>
                <a:gd name="connsiteX2" fmla="*/ 576644 w 3845624"/>
                <a:gd name="connsiteY2" fmla="*/ 2247900 h 2386509"/>
                <a:gd name="connsiteX3" fmla="*/ 2367344 w 3845624"/>
                <a:gd name="connsiteY3" fmla="*/ 2369820 h 2386509"/>
                <a:gd name="connsiteX4" fmla="*/ 3845624 w 3845624"/>
                <a:gd name="connsiteY4" fmla="*/ 1965960 h 2386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845624" h="2386509">
                  <a:moveTo>
                    <a:pt x="12764" y="0"/>
                  </a:moveTo>
                  <a:cubicBezTo>
                    <a:pt x="-3746" y="658495"/>
                    <a:pt x="-20256" y="1316990"/>
                    <a:pt x="73724" y="1691640"/>
                  </a:cubicBezTo>
                  <a:cubicBezTo>
                    <a:pt x="167704" y="2066290"/>
                    <a:pt x="194374" y="2134870"/>
                    <a:pt x="576644" y="2247900"/>
                  </a:cubicBezTo>
                  <a:cubicBezTo>
                    <a:pt x="958914" y="2360930"/>
                    <a:pt x="1822514" y="2416810"/>
                    <a:pt x="2367344" y="2369820"/>
                  </a:cubicBezTo>
                  <a:cubicBezTo>
                    <a:pt x="2912174" y="2322830"/>
                    <a:pt x="3570034" y="2045970"/>
                    <a:pt x="3845624" y="1965960"/>
                  </a:cubicBezTo>
                </a:path>
              </a:pathLst>
            </a:custGeom>
            <a:ln w="57150">
              <a:solidFill>
                <a:srgbClr val="FF0000"/>
              </a:solidFill>
              <a:headEnd type="arrow" w="med" len="med"/>
              <a:tailEnd type="non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sp>
          <p:nvSpPr>
            <p:cNvPr id="15" name="文本框 14">
              <a:extLst>
                <a:ext uri="{FF2B5EF4-FFF2-40B4-BE49-F238E27FC236}">
                  <a16:creationId xmlns:a16="http://schemas.microsoft.com/office/drawing/2014/main" id="{7FCBF0B3-56AF-4C81-A23D-9EF06711B7FA}"/>
                </a:ext>
              </a:extLst>
            </p:cNvPr>
            <p:cNvSpPr txBox="1"/>
            <p:nvPr/>
          </p:nvSpPr>
          <p:spPr>
            <a:xfrm>
              <a:off x="6213018" y="4755210"/>
              <a:ext cx="348172" cy="276999"/>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600"/>
              </a:lvl1pPr>
            </a:lstStyle>
            <a:p>
              <a:r>
                <a:rPr lang="en-US" altLang="zh-CN" sz="1200" dirty="0"/>
                <a:t>Bb</a:t>
              </a:r>
              <a:endParaRPr lang="zh-CN" altLang="en-US" sz="1200" dirty="0"/>
            </a:p>
          </p:txBody>
        </p:sp>
        <p:sp>
          <p:nvSpPr>
            <p:cNvPr id="16" name="文本框 15">
              <a:extLst>
                <a:ext uri="{FF2B5EF4-FFF2-40B4-BE49-F238E27FC236}">
                  <a16:creationId xmlns:a16="http://schemas.microsoft.com/office/drawing/2014/main" id="{53C2702C-4D13-4B54-B480-4A9C2F717755}"/>
                </a:ext>
              </a:extLst>
            </p:cNvPr>
            <p:cNvSpPr txBox="1"/>
            <p:nvPr/>
          </p:nvSpPr>
          <p:spPr>
            <a:xfrm>
              <a:off x="6465908" y="4009697"/>
              <a:ext cx="354584" cy="276999"/>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600"/>
              </a:lvl1pPr>
            </a:lstStyle>
            <a:p>
              <a:r>
                <a:rPr lang="en-US" altLang="zh-CN" sz="1200" dirty="0"/>
                <a:t>Ab</a:t>
              </a:r>
              <a:endParaRPr lang="zh-CN" altLang="en-US" sz="1200" dirty="0"/>
            </a:p>
          </p:txBody>
        </p:sp>
        <p:cxnSp>
          <p:nvCxnSpPr>
            <p:cNvPr id="17" name="直接连接符 16">
              <a:extLst>
                <a:ext uri="{FF2B5EF4-FFF2-40B4-BE49-F238E27FC236}">
                  <a16:creationId xmlns:a16="http://schemas.microsoft.com/office/drawing/2014/main" id="{57ECD609-A080-4068-B4C4-E6FCDFFD5712}"/>
                </a:ext>
              </a:extLst>
            </p:cNvPr>
            <p:cNvCxnSpPr/>
            <p:nvPr/>
          </p:nvCxnSpPr>
          <p:spPr>
            <a:xfrm>
              <a:off x="7350273" y="4441969"/>
              <a:ext cx="727950"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18" name="文本框 17">
              <a:extLst>
                <a:ext uri="{FF2B5EF4-FFF2-40B4-BE49-F238E27FC236}">
                  <a16:creationId xmlns:a16="http://schemas.microsoft.com/office/drawing/2014/main" id="{E1D5C2AA-F158-417A-8DD2-FAFBE6A7560C}"/>
                </a:ext>
              </a:extLst>
            </p:cNvPr>
            <p:cNvSpPr txBox="1"/>
            <p:nvPr/>
          </p:nvSpPr>
          <p:spPr>
            <a:xfrm>
              <a:off x="8078223" y="4305814"/>
              <a:ext cx="935453" cy="307777"/>
            </a:xfrm>
            <a:prstGeom prst="rect">
              <a:avLst/>
            </a:prstGeom>
            <a:noFill/>
            <a:ln w="28575">
              <a:solidFill>
                <a:schemeClr val="accent1">
                  <a:lumMod val="75000"/>
                </a:schemeClr>
              </a:solidFill>
            </a:ln>
          </p:spPr>
          <p:txBody>
            <a:bodyPr wrap="square" rtlCol="0">
              <a:spAutoFit/>
            </a:bodyPr>
            <a:lstStyle>
              <a:defPPr>
                <a:defRPr lang="zh-CN"/>
              </a:defPPr>
              <a:lvl1pPr>
                <a:defRPr>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accent1">
                      <a:lumMod val="75000"/>
                    </a:schemeClr>
                  </a:solidFill>
                </a:rPr>
                <a:t>液压油箱</a:t>
              </a:r>
            </a:p>
          </p:txBody>
        </p:sp>
        <p:sp>
          <p:nvSpPr>
            <p:cNvPr id="19" name="文本框 18">
              <a:extLst>
                <a:ext uri="{FF2B5EF4-FFF2-40B4-BE49-F238E27FC236}">
                  <a16:creationId xmlns:a16="http://schemas.microsoft.com/office/drawing/2014/main" id="{74D75544-442E-42D2-B318-10D958D4FB53}"/>
                </a:ext>
              </a:extLst>
            </p:cNvPr>
            <p:cNvSpPr txBox="1"/>
            <p:nvPr/>
          </p:nvSpPr>
          <p:spPr>
            <a:xfrm>
              <a:off x="7656223" y="4080317"/>
              <a:ext cx="373820" cy="307777"/>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dirty="0"/>
                <a:t>R1</a:t>
              </a:r>
              <a:endParaRPr lang="zh-CN" altLang="en-US" dirty="0"/>
            </a:p>
          </p:txBody>
        </p:sp>
        <p:pic>
          <p:nvPicPr>
            <p:cNvPr id="20" name="图片 19">
              <a:extLst>
                <a:ext uri="{FF2B5EF4-FFF2-40B4-BE49-F238E27FC236}">
                  <a16:creationId xmlns:a16="http://schemas.microsoft.com/office/drawing/2014/main" id="{B53CFC4F-CB90-4479-917A-EAE3C0439D03}"/>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8832173" y="800704"/>
              <a:ext cx="1048354" cy="2257809"/>
            </a:xfrm>
            <a:prstGeom prst="rect">
              <a:avLst/>
            </a:prstGeom>
            <a:effectLst>
              <a:outerShdw blurRad="50800" dist="38100" dir="5400000" algn="t" rotWithShape="0">
                <a:prstClr val="black">
                  <a:alpha val="40000"/>
                </a:prstClr>
              </a:outerShdw>
            </a:effectLst>
          </p:spPr>
        </p:pic>
        <p:sp>
          <p:nvSpPr>
            <p:cNvPr id="21" name="文本框 20">
              <a:extLst>
                <a:ext uri="{FF2B5EF4-FFF2-40B4-BE49-F238E27FC236}">
                  <a16:creationId xmlns:a16="http://schemas.microsoft.com/office/drawing/2014/main" id="{F32E4B68-0B34-46E4-AE6C-6326D5FEEA96}"/>
                </a:ext>
              </a:extLst>
            </p:cNvPr>
            <p:cNvSpPr txBox="1"/>
            <p:nvPr/>
          </p:nvSpPr>
          <p:spPr>
            <a:xfrm>
              <a:off x="9522909" y="3021530"/>
              <a:ext cx="224584" cy="307777"/>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a:defRPr sz="1400"/>
              </a:lvl1pPr>
            </a:lstStyle>
            <a:p>
              <a:r>
                <a:rPr lang="en-US" altLang="zh-CN" dirty="0"/>
                <a:t>2</a:t>
              </a:r>
              <a:endParaRPr lang="zh-CN" altLang="en-US" dirty="0"/>
            </a:p>
          </p:txBody>
        </p:sp>
        <p:sp>
          <p:nvSpPr>
            <p:cNvPr id="22" name="文本框 21">
              <a:extLst>
                <a:ext uri="{FF2B5EF4-FFF2-40B4-BE49-F238E27FC236}">
                  <a16:creationId xmlns:a16="http://schemas.microsoft.com/office/drawing/2014/main" id="{A4FB4C6A-1459-4251-9C67-0E50ED7FC569}"/>
                </a:ext>
              </a:extLst>
            </p:cNvPr>
            <p:cNvSpPr txBox="1"/>
            <p:nvPr/>
          </p:nvSpPr>
          <p:spPr>
            <a:xfrm>
              <a:off x="9610238" y="1247689"/>
              <a:ext cx="1082348" cy="307777"/>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zh-CN" altLang="en-US" dirty="0"/>
                <a:t>右先导手柄</a:t>
              </a:r>
            </a:p>
          </p:txBody>
        </p:sp>
        <p:sp>
          <p:nvSpPr>
            <p:cNvPr id="23" name="任意多边形 9">
              <a:extLst>
                <a:ext uri="{FF2B5EF4-FFF2-40B4-BE49-F238E27FC236}">
                  <a16:creationId xmlns:a16="http://schemas.microsoft.com/office/drawing/2014/main" id="{74537B2A-6CC3-478F-AC3C-5F9666E1C7FB}"/>
                </a:ext>
              </a:extLst>
            </p:cNvPr>
            <p:cNvSpPr/>
            <p:nvPr/>
          </p:nvSpPr>
          <p:spPr>
            <a:xfrm>
              <a:off x="6269062" y="3001791"/>
              <a:ext cx="3184899" cy="472341"/>
            </a:xfrm>
            <a:custGeom>
              <a:avLst/>
              <a:gdLst>
                <a:gd name="connsiteX0" fmla="*/ 1697064 w 1697064"/>
                <a:gd name="connsiteY0" fmla="*/ 0 h 829160"/>
                <a:gd name="connsiteX1" fmla="*/ 1402596 w 1697064"/>
                <a:gd name="connsiteY1" fmla="*/ 495946 h 829160"/>
                <a:gd name="connsiteX2" fmla="*/ 209227 w 1697064"/>
                <a:gd name="connsiteY2" fmla="*/ 488197 h 829160"/>
                <a:gd name="connsiteX3" fmla="*/ 7749 w 1697064"/>
                <a:gd name="connsiteY3" fmla="*/ 829160 h 829160"/>
              </a:gdLst>
              <a:ahLst/>
              <a:cxnLst>
                <a:cxn ang="0">
                  <a:pos x="connsiteX0" y="connsiteY0"/>
                </a:cxn>
                <a:cxn ang="0">
                  <a:pos x="connsiteX1" y="connsiteY1"/>
                </a:cxn>
                <a:cxn ang="0">
                  <a:pos x="connsiteX2" y="connsiteY2"/>
                </a:cxn>
                <a:cxn ang="0">
                  <a:pos x="connsiteX3" y="connsiteY3"/>
                </a:cxn>
              </a:cxnLst>
              <a:rect l="l" t="t" r="r" b="b"/>
              <a:pathLst>
                <a:path w="1697064" h="829160">
                  <a:moveTo>
                    <a:pt x="1697064" y="0"/>
                  </a:moveTo>
                  <a:cubicBezTo>
                    <a:pt x="1673816" y="207290"/>
                    <a:pt x="1650569" y="414580"/>
                    <a:pt x="1402596" y="495946"/>
                  </a:cubicBezTo>
                  <a:cubicBezTo>
                    <a:pt x="1154623" y="577312"/>
                    <a:pt x="441701" y="432661"/>
                    <a:pt x="209227" y="488197"/>
                  </a:cubicBezTo>
                  <a:cubicBezTo>
                    <a:pt x="-23248" y="543733"/>
                    <a:pt x="-7750" y="686446"/>
                    <a:pt x="7749" y="829160"/>
                  </a:cubicBezTo>
                </a:path>
              </a:pathLst>
            </a:custGeom>
            <a:ln w="57150">
              <a:solidFill>
                <a:srgbClr val="FFC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sz="1600">
                <a:solidFill>
                  <a:schemeClr val="tx1"/>
                </a:solidFill>
              </a:endParaRPr>
            </a:p>
          </p:txBody>
        </p:sp>
        <p:sp>
          <p:nvSpPr>
            <p:cNvPr id="24" name="任意多边形 12">
              <a:extLst>
                <a:ext uri="{FF2B5EF4-FFF2-40B4-BE49-F238E27FC236}">
                  <a16:creationId xmlns:a16="http://schemas.microsoft.com/office/drawing/2014/main" id="{7E320709-4373-4253-9749-F0DEF00076B2}"/>
                </a:ext>
              </a:extLst>
            </p:cNvPr>
            <p:cNvSpPr/>
            <p:nvPr/>
          </p:nvSpPr>
          <p:spPr>
            <a:xfrm>
              <a:off x="5137685" y="2495130"/>
              <a:ext cx="4316276" cy="1756809"/>
            </a:xfrm>
            <a:custGeom>
              <a:avLst/>
              <a:gdLst>
                <a:gd name="connsiteX0" fmla="*/ 4066164 w 4066164"/>
                <a:gd name="connsiteY0" fmla="*/ 375900 h 1274802"/>
                <a:gd name="connsiteX1" fmla="*/ 3624462 w 4066164"/>
                <a:gd name="connsiteY1" fmla="*/ 1104321 h 1274802"/>
                <a:gd name="connsiteX2" fmla="*/ 1896401 w 4066164"/>
                <a:gd name="connsiteY2" fmla="*/ 34938 h 1274802"/>
                <a:gd name="connsiteX3" fmla="*/ 36605 w 4066164"/>
                <a:gd name="connsiteY3" fmla="*/ 352653 h 1274802"/>
                <a:gd name="connsiteX4" fmla="*/ 687533 w 4066164"/>
                <a:gd name="connsiteY4" fmla="*/ 1274802 h 127480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066164" h="1274802">
                  <a:moveTo>
                    <a:pt x="4066164" y="375900"/>
                  </a:moveTo>
                  <a:cubicBezTo>
                    <a:pt x="4026126" y="768524"/>
                    <a:pt x="3986089" y="1161148"/>
                    <a:pt x="3624462" y="1104321"/>
                  </a:cubicBezTo>
                  <a:cubicBezTo>
                    <a:pt x="3262835" y="1047494"/>
                    <a:pt x="2494377" y="160216"/>
                    <a:pt x="1896401" y="34938"/>
                  </a:cubicBezTo>
                  <a:cubicBezTo>
                    <a:pt x="1298425" y="-90340"/>
                    <a:pt x="238083" y="146009"/>
                    <a:pt x="36605" y="352653"/>
                  </a:cubicBezTo>
                  <a:cubicBezTo>
                    <a:pt x="-164873" y="559297"/>
                    <a:pt x="523509" y="1141775"/>
                    <a:pt x="687533" y="1274802"/>
                  </a:cubicBezTo>
                </a:path>
              </a:pathLst>
            </a:custGeom>
            <a:ln w="57150">
              <a:solidFill>
                <a:srgbClr val="FFC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sz="1600">
                <a:solidFill>
                  <a:schemeClr val="tx1"/>
                </a:solidFill>
              </a:endParaRPr>
            </a:p>
          </p:txBody>
        </p:sp>
        <p:sp>
          <p:nvSpPr>
            <p:cNvPr id="25" name="任意多边形 36">
              <a:extLst>
                <a:ext uri="{FF2B5EF4-FFF2-40B4-BE49-F238E27FC236}">
                  <a16:creationId xmlns:a16="http://schemas.microsoft.com/office/drawing/2014/main" id="{232BC747-D5FC-4231-80CE-A90B0E351D7C}"/>
                </a:ext>
              </a:extLst>
            </p:cNvPr>
            <p:cNvSpPr/>
            <p:nvPr/>
          </p:nvSpPr>
          <p:spPr>
            <a:xfrm>
              <a:off x="6820492" y="4889175"/>
              <a:ext cx="1050698" cy="1004032"/>
            </a:xfrm>
            <a:custGeom>
              <a:avLst/>
              <a:gdLst>
                <a:gd name="connsiteX0" fmla="*/ 1255363 w 1256407"/>
                <a:gd name="connsiteY0" fmla="*/ 844658 h 844658"/>
                <a:gd name="connsiteX1" fmla="*/ 1053885 w 1256407"/>
                <a:gd name="connsiteY1" fmla="*/ 247973 h 844658"/>
                <a:gd name="connsiteX2" fmla="*/ 0 w 1256407"/>
                <a:gd name="connsiteY2" fmla="*/ 0 h 844658"/>
              </a:gdLst>
              <a:ahLst/>
              <a:cxnLst>
                <a:cxn ang="0">
                  <a:pos x="connsiteX0" y="connsiteY0"/>
                </a:cxn>
                <a:cxn ang="0">
                  <a:pos x="connsiteX1" y="connsiteY1"/>
                </a:cxn>
                <a:cxn ang="0">
                  <a:pos x="connsiteX2" y="connsiteY2"/>
                </a:cxn>
              </a:cxnLst>
              <a:rect l="l" t="t" r="r" b="b"/>
              <a:pathLst>
                <a:path w="1256407" h="844658">
                  <a:moveTo>
                    <a:pt x="1255363" y="844658"/>
                  </a:moveTo>
                  <a:cubicBezTo>
                    <a:pt x="1259237" y="616703"/>
                    <a:pt x="1263112" y="388749"/>
                    <a:pt x="1053885" y="247973"/>
                  </a:cubicBezTo>
                  <a:cubicBezTo>
                    <a:pt x="844658" y="107197"/>
                    <a:pt x="422329" y="53598"/>
                    <a:pt x="0" y="0"/>
                  </a:cubicBezTo>
                </a:path>
              </a:pathLst>
            </a:custGeom>
            <a:ln w="5715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pic>
          <p:nvPicPr>
            <p:cNvPr id="26" name="图片 25">
              <a:extLst>
                <a:ext uri="{FF2B5EF4-FFF2-40B4-BE49-F238E27FC236}">
                  <a16:creationId xmlns:a16="http://schemas.microsoft.com/office/drawing/2014/main" id="{C230D99D-45C9-491C-BE53-8440782AFEEB}"/>
                </a:ext>
              </a:extLst>
            </p:cNvPr>
            <p:cNvPicPr>
              <a:picLocks noChangeAspect="1"/>
            </p:cNvPicPr>
            <p:nvPr/>
          </p:nvPicPr>
          <p:blipFill rotWithShape="1">
            <a:blip r:embed="rId8">
              <a:extLst>
                <a:ext uri="{BEBA8EAE-BF5A-486C-A8C5-ECC9F3942E4B}">
                  <a14:imgProps xmlns:a14="http://schemas.microsoft.com/office/drawing/2010/main">
                    <a14:imgLayer r:embed="rId9">
                      <a14:imgEffect>
                        <a14:backgroundRemoval t="0" b="99046" l="0" r="100000"/>
                      </a14:imgEffect>
                    </a14:imgLayer>
                  </a14:imgProps>
                </a:ext>
              </a:extLst>
            </a:blip>
            <a:srcRect l="14362"/>
            <a:stretch/>
          </p:blipFill>
          <p:spPr>
            <a:xfrm>
              <a:off x="96491" y="2114063"/>
              <a:ext cx="2005374" cy="4328161"/>
            </a:xfrm>
            <a:prstGeom prst="rect">
              <a:avLst/>
            </a:prstGeom>
            <a:effectLst>
              <a:outerShdw blurRad="50800" dist="38100" dir="5400000" algn="t" rotWithShape="0">
                <a:prstClr val="black">
                  <a:alpha val="40000"/>
                </a:prstClr>
              </a:outerShdw>
            </a:effectLst>
          </p:spPr>
        </p:pic>
        <p:sp>
          <p:nvSpPr>
            <p:cNvPr id="27" name="文本框 26">
              <a:extLst>
                <a:ext uri="{FF2B5EF4-FFF2-40B4-BE49-F238E27FC236}">
                  <a16:creationId xmlns:a16="http://schemas.microsoft.com/office/drawing/2014/main" id="{00DD3FC9-CC44-42FC-B7E6-04A10BE7FD37}"/>
                </a:ext>
              </a:extLst>
            </p:cNvPr>
            <p:cNvSpPr txBox="1"/>
            <p:nvPr/>
          </p:nvSpPr>
          <p:spPr>
            <a:xfrm>
              <a:off x="1307295" y="6108073"/>
              <a:ext cx="723275" cy="307777"/>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zh-CN" altLang="en-US" dirty="0"/>
                <a:t>防爆阀</a:t>
              </a:r>
            </a:p>
          </p:txBody>
        </p:sp>
        <p:sp>
          <p:nvSpPr>
            <p:cNvPr id="28" name="文本框 27">
              <a:extLst>
                <a:ext uri="{FF2B5EF4-FFF2-40B4-BE49-F238E27FC236}">
                  <a16:creationId xmlns:a16="http://schemas.microsoft.com/office/drawing/2014/main" id="{6611F4EF-F485-43C1-A9A8-0E3B1272468A}"/>
                </a:ext>
              </a:extLst>
            </p:cNvPr>
            <p:cNvSpPr txBox="1"/>
            <p:nvPr/>
          </p:nvSpPr>
          <p:spPr>
            <a:xfrm>
              <a:off x="1604335" y="5505787"/>
              <a:ext cx="381094"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PL</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29" name="直接箭头连接符 28">
              <a:extLst>
                <a:ext uri="{FF2B5EF4-FFF2-40B4-BE49-F238E27FC236}">
                  <a16:creationId xmlns:a16="http://schemas.microsoft.com/office/drawing/2014/main" id="{BA266C60-C285-40B1-82D7-0B67A70DD296}"/>
                </a:ext>
              </a:extLst>
            </p:cNvPr>
            <p:cNvCxnSpPr>
              <a:stCxn id="28" idx="1"/>
            </p:cNvCxnSpPr>
            <p:nvPr/>
          </p:nvCxnSpPr>
          <p:spPr>
            <a:xfrm flipH="1" flipV="1">
              <a:off x="876300" y="4940285"/>
              <a:ext cx="728035" cy="704002"/>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30" name="文本框 29">
              <a:extLst>
                <a:ext uri="{FF2B5EF4-FFF2-40B4-BE49-F238E27FC236}">
                  <a16:creationId xmlns:a16="http://schemas.microsoft.com/office/drawing/2014/main" id="{9C75F451-FF67-4F16-831C-15A77FB3AFB7}"/>
                </a:ext>
              </a:extLst>
            </p:cNvPr>
            <p:cNvSpPr txBox="1"/>
            <p:nvPr/>
          </p:nvSpPr>
          <p:spPr>
            <a:xfrm>
              <a:off x="1808856" y="5214687"/>
              <a:ext cx="424461"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DR</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31" name="直接箭头连接符 30">
              <a:extLst>
                <a:ext uri="{FF2B5EF4-FFF2-40B4-BE49-F238E27FC236}">
                  <a16:creationId xmlns:a16="http://schemas.microsoft.com/office/drawing/2014/main" id="{BBC28407-D60F-4F6A-8774-2CD8CBE84E41}"/>
                </a:ext>
              </a:extLst>
            </p:cNvPr>
            <p:cNvCxnSpPr>
              <a:stCxn id="30" idx="1"/>
            </p:cNvCxnSpPr>
            <p:nvPr/>
          </p:nvCxnSpPr>
          <p:spPr>
            <a:xfrm flipH="1" flipV="1">
              <a:off x="1360174" y="4770702"/>
              <a:ext cx="448682" cy="582485"/>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32" name="文本框 31">
              <a:extLst>
                <a:ext uri="{FF2B5EF4-FFF2-40B4-BE49-F238E27FC236}">
                  <a16:creationId xmlns:a16="http://schemas.microsoft.com/office/drawing/2014/main" id="{6AEA6485-15D1-436C-81C2-0C02F0EC498E}"/>
                </a:ext>
              </a:extLst>
            </p:cNvPr>
            <p:cNvSpPr txBox="1"/>
            <p:nvPr/>
          </p:nvSpPr>
          <p:spPr>
            <a:xfrm>
              <a:off x="1972935" y="4787153"/>
              <a:ext cx="312833"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C</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33" name="直接箭头连接符 32">
              <a:extLst>
                <a:ext uri="{FF2B5EF4-FFF2-40B4-BE49-F238E27FC236}">
                  <a16:creationId xmlns:a16="http://schemas.microsoft.com/office/drawing/2014/main" id="{5D7F05DA-179F-4E4B-8A7C-F948F87B0FBB}"/>
                </a:ext>
              </a:extLst>
            </p:cNvPr>
            <p:cNvCxnSpPr>
              <a:stCxn id="32" idx="1"/>
            </p:cNvCxnSpPr>
            <p:nvPr/>
          </p:nvCxnSpPr>
          <p:spPr>
            <a:xfrm flipH="1" flipV="1">
              <a:off x="1307296" y="4678406"/>
              <a:ext cx="665639" cy="247247"/>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34" name="文本框 33">
              <a:extLst>
                <a:ext uri="{FF2B5EF4-FFF2-40B4-BE49-F238E27FC236}">
                  <a16:creationId xmlns:a16="http://schemas.microsoft.com/office/drawing/2014/main" id="{743489AF-A8B0-40AE-A41E-1CB3B4870888}"/>
                </a:ext>
              </a:extLst>
            </p:cNvPr>
            <p:cNvSpPr txBox="1"/>
            <p:nvPr/>
          </p:nvSpPr>
          <p:spPr>
            <a:xfrm>
              <a:off x="1025549" y="5790529"/>
              <a:ext cx="298498"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B</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35" name="直接箭头连接符 34">
              <a:extLst>
                <a:ext uri="{FF2B5EF4-FFF2-40B4-BE49-F238E27FC236}">
                  <a16:creationId xmlns:a16="http://schemas.microsoft.com/office/drawing/2014/main" id="{171B664B-EF77-4DE8-820E-AB2D4226B5E0}"/>
                </a:ext>
              </a:extLst>
            </p:cNvPr>
            <p:cNvCxnSpPr>
              <a:stCxn id="36" idx="3"/>
            </p:cNvCxnSpPr>
            <p:nvPr/>
          </p:nvCxnSpPr>
          <p:spPr>
            <a:xfrm>
              <a:off x="799634" y="4255917"/>
              <a:ext cx="314288" cy="503105"/>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36" name="文本框 35">
              <a:extLst>
                <a:ext uri="{FF2B5EF4-FFF2-40B4-BE49-F238E27FC236}">
                  <a16:creationId xmlns:a16="http://schemas.microsoft.com/office/drawing/2014/main" id="{2EBB0683-FFA3-47B0-8D1C-74451DB33143}"/>
                </a:ext>
              </a:extLst>
            </p:cNvPr>
            <p:cNvSpPr txBox="1"/>
            <p:nvPr/>
          </p:nvSpPr>
          <p:spPr>
            <a:xfrm>
              <a:off x="501136" y="4117417"/>
              <a:ext cx="298498"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A</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2113435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91196253-C049-4C15-8956-5F5C86805EB2}"/>
              </a:ext>
            </a:extLst>
          </p:cNvPr>
          <p:cNvGrpSpPr/>
          <p:nvPr/>
        </p:nvGrpSpPr>
        <p:grpSpPr>
          <a:xfrm>
            <a:off x="1007262" y="1128731"/>
            <a:ext cx="7498238" cy="5394633"/>
            <a:chOff x="1007262" y="1128731"/>
            <a:chExt cx="7498238" cy="5394633"/>
          </a:xfrm>
        </p:grpSpPr>
        <p:pic>
          <p:nvPicPr>
            <p:cNvPr id="4" name="图片 3">
              <a:extLst>
                <a:ext uri="{FF2B5EF4-FFF2-40B4-BE49-F238E27FC236}">
                  <a16:creationId xmlns:a16="http://schemas.microsoft.com/office/drawing/2014/main" id="{EC22D00A-3F04-4DF2-A884-5CB7FBE8AF02}"/>
                </a:ext>
              </a:extLst>
            </p:cNvPr>
            <p:cNvPicPr>
              <a:picLocks noChangeAspect="1"/>
            </p:cNvPicPr>
            <p:nvPr/>
          </p:nvPicPr>
          <p:blipFill>
            <a:blip r:embed="rId2"/>
            <a:stretch>
              <a:fillRect/>
            </a:stretch>
          </p:blipFill>
          <p:spPr>
            <a:xfrm>
              <a:off x="1364936" y="1128731"/>
              <a:ext cx="7111660" cy="5262732"/>
            </a:xfrm>
            <a:prstGeom prst="rect">
              <a:avLst/>
            </a:prstGeom>
          </p:spPr>
        </p:pic>
        <p:cxnSp>
          <p:nvCxnSpPr>
            <p:cNvPr id="5" name="直接连接符 4">
              <a:extLst>
                <a:ext uri="{FF2B5EF4-FFF2-40B4-BE49-F238E27FC236}">
                  <a16:creationId xmlns:a16="http://schemas.microsoft.com/office/drawing/2014/main" id="{03E4C047-2BB2-45B9-B276-DC1BB6FE8865}"/>
                </a:ext>
              </a:extLst>
            </p:cNvPr>
            <p:cNvCxnSpPr/>
            <p:nvPr/>
          </p:nvCxnSpPr>
          <p:spPr>
            <a:xfrm flipH="1" flipV="1">
              <a:off x="5284341" y="4673579"/>
              <a:ext cx="679808" cy="37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58A0C5FF-929A-4525-A53D-BA7F201A6A27}"/>
                </a:ext>
              </a:extLst>
            </p:cNvPr>
            <p:cNvCxnSpPr/>
            <p:nvPr/>
          </p:nvCxnSpPr>
          <p:spPr>
            <a:xfrm>
              <a:off x="5290022" y="4626238"/>
              <a:ext cx="0" cy="5112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8F95D3BE-AD0D-4427-9721-960CB70183BF}"/>
                </a:ext>
              </a:extLst>
            </p:cNvPr>
            <p:cNvCxnSpPr/>
            <p:nvPr/>
          </p:nvCxnSpPr>
          <p:spPr>
            <a:xfrm flipH="1">
              <a:off x="5252149" y="4393324"/>
              <a:ext cx="1893" cy="9846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 name="直接连接符 7">
              <a:extLst>
                <a:ext uri="{FF2B5EF4-FFF2-40B4-BE49-F238E27FC236}">
                  <a16:creationId xmlns:a16="http://schemas.microsoft.com/office/drawing/2014/main" id="{49E26CEA-AB79-4961-B294-ED066D4B9312}"/>
                </a:ext>
              </a:extLst>
            </p:cNvPr>
            <p:cNvCxnSpPr/>
            <p:nvPr/>
          </p:nvCxnSpPr>
          <p:spPr>
            <a:xfrm>
              <a:off x="5250255" y="4626238"/>
              <a:ext cx="0" cy="3219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4DC6CC0E-5238-4A0F-B967-307D14879233}"/>
                </a:ext>
              </a:extLst>
            </p:cNvPr>
            <p:cNvCxnSpPr/>
            <p:nvPr/>
          </p:nvCxnSpPr>
          <p:spPr>
            <a:xfrm>
              <a:off x="4701107" y="4664112"/>
              <a:ext cx="54914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7F90E23E-6E1B-46C0-9345-7BFBCC537B18}"/>
                </a:ext>
              </a:extLst>
            </p:cNvPr>
            <p:cNvCxnSpPr/>
            <p:nvPr/>
          </p:nvCxnSpPr>
          <p:spPr>
            <a:xfrm flipH="1">
              <a:off x="3395776" y="4389536"/>
              <a:ext cx="1854479" cy="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171B1E21-F940-46D3-92D1-B7EEF51D8A70}"/>
                </a:ext>
              </a:extLst>
            </p:cNvPr>
            <p:cNvCxnSpPr/>
            <p:nvPr/>
          </p:nvCxnSpPr>
          <p:spPr>
            <a:xfrm flipH="1">
              <a:off x="3405245" y="2957963"/>
              <a:ext cx="1" cy="142778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ED1D848-2C45-453B-B920-8C7449D1D418}"/>
                </a:ext>
              </a:extLst>
            </p:cNvPr>
            <p:cNvCxnSpPr/>
            <p:nvPr/>
          </p:nvCxnSpPr>
          <p:spPr>
            <a:xfrm flipH="1">
              <a:off x="2358706" y="2958536"/>
              <a:ext cx="104338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D22E2A3E-F21F-47F7-9D2E-2B67FF01332D}"/>
                </a:ext>
              </a:extLst>
            </p:cNvPr>
            <p:cNvCxnSpPr/>
            <p:nvPr/>
          </p:nvCxnSpPr>
          <p:spPr>
            <a:xfrm>
              <a:off x="2358076" y="1568050"/>
              <a:ext cx="1" cy="13855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CEF59FD-A9E3-412E-ADA5-990D2F3FB599}"/>
                </a:ext>
              </a:extLst>
            </p:cNvPr>
            <p:cNvCxnSpPr/>
            <p:nvPr/>
          </p:nvCxnSpPr>
          <p:spPr>
            <a:xfrm flipH="1">
              <a:off x="1930749" y="1560474"/>
              <a:ext cx="67791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A7F4BFF2-C8AC-4536-8E29-87ADF0B573A4}"/>
                </a:ext>
              </a:extLst>
            </p:cNvPr>
            <p:cNvCxnSpPr/>
            <p:nvPr/>
          </p:nvCxnSpPr>
          <p:spPr>
            <a:xfrm>
              <a:off x="2284856" y="3009091"/>
              <a:ext cx="103580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75361B3-697F-4BB6-BCEE-F6B349971D4F}"/>
                </a:ext>
              </a:extLst>
            </p:cNvPr>
            <p:cNvCxnSpPr/>
            <p:nvPr/>
          </p:nvCxnSpPr>
          <p:spPr>
            <a:xfrm>
              <a:off x="2284856" y="2122883"/>
              <a:ext cx="0" cy="88620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53D0C68D-E15B-4213-9BDD-54EA61B3D640}"/>
                </a:ext>
              </a:extLst>
            </p:cNvPr>
            <p:cNvCxnSpPr/>
            <p:nvPr/>
          </p:nvCxnSpPr>
          <p:spPr>
            <a:xfrm>
              <a:off x="2258343" y="1778244"/>
              <a:ext cx="0" cy="2329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37905AA0-F9EB-456B-93A0-CEF62362B04C}"/>
                </a:ext>
              </a:extLst>
            </p:cNvPr>
            <p:cNvCxnSpPr/>
            <p:nvPr/>
          </p:nvCxnSpPr>
          <p:spPr>
            <a:xfrm>
              <a:off x="2459066" y="1778244"/>
              <a:ext cx="0" cy="23291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5892A529-54C0-4646-8979-7B6F3D057AC3}"/>
                </a:ext>
              </a:extLst>
            </p:cNvPr>
            <p:cNvCxnSpPr/>
            <p:nvPr/>
          </p:nvCxnSpPr>
          <p:spPr>
            <a:xfrm>
              <a:off x="1929800" y="1783925"/>
              <a:ext cx="32475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55192716-162D-4B92-8D67-833A814AD583}"/>
                </a:ext>
              </a:extLst>
            </p:cNvPr>
            <p:cNvCxnSpPr/>
            <p:nvPr/>
          </p:nvCxnSpPr>
          <p:spPr>
            <a:xfrm>
              <a:off x="2459066" y="1783925"/>
              <a:ext cx="149597"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8C7BBCB8-6537-4FEE-8083-83210D179947}"/>
                </a:ext>
              </a:extLst>
            </p:cNvPr>
            <p:cNvCxnSpPr/>
            <p:nvPr/>
          </p:nvCxnSpPr>
          <p:spPr>
            <a:xfrm>
              <a:off x="2000810" y="2014947"/>
              <a:ext cx="25374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27001C6-8ACF-4002-92B5-8764F3389A3E}"/>
                </a:ext>
              </a:extLst>
            </p:cNvPr>
            <p:cNvCxnSpPr/>
            <p:nvPr/>
          </p:nvCxnSpPr>
          <p:spPr>
            <a:xfrm>
              <a:off x="2065195" y="2122883"/>
              <a:ext cx="58891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F8F09C1F-3BE4-4AA8-88F5-66C2B84764FA}"/>
                </a:ext>
              </a:extLst>
            </p:cNvPr>
            <p:cNvCxnSpPr/>
            <p:nvPr/>
          </p:nvCxnSpPr>
          <p:spPr>
            <a:xfrm>
              <a:off x="2459066" y="2011160"/>
              <a:ext cx="25374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1C96E10-A030-4BE2-B215-0E76C4D02293}"/>
                </a:ext>
              </a:extLst>
            </p:cNvPr>
            <p:cNvCxnSpPr/>
            <p:nvPr/>
          </p:nvCxnSpPr>
          <p:spPr>
            <a:xfrm>
              <a:off x="2008386" y="2011156"/>
              <a:ext cx="0" cy="700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F61DD926-6F6D-4820-92D7-DE2F2601E083}"/>
                </a:ext>
              </a:extLst>
            </p:cNvPr>
            <p:cNvCxnSpPr/>
            <p:nvPr/>
          </p:nvCxnSpPr>
          <p:spPr>
            <a:xfrm>
              <a:off x="2709024" y="2007369"/>
              <a:ext cx="0" cy="7006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40FC73A5-8590-44B5-9472-1B2E32EAD850}"/>
                </a:ext>
              </a:extLst>
            </p:cNvPr>
            <p:cNvCxnSpPr/>
            <p:nvPr/>
          </p:nvCxnSpPr>
          <p:spPr>
            <a:xfrm>
              <a:off x="3320662" y="3009091"/>
              <a:ext cx="0" cy="126556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17D4E255-09DE-4979-B812-9A8D731F6F92}"/>
                </a:ext>
              </a:extLst>
            </p:cNvPr>
            <p:cNvCxnSpPr/>
            <p:nvPr/>
          </p:nvCxnSpPr>
          <p:spPr>
            <a:xfrm>
              <a:off x="3320662" y="4274657"/>
              <a:ext cx="174086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FD2081D5-0AE8-4CC6-9D01-18B8E3B62ADF}"/>
                </a:ext>
              </a:extLst>
            </p:cNvPr>
            <p:cNvCxnSpPr/>
            <p:nvPr/>
          </p:nvCxnSpPr>
          <p:spPr>
            <a:xfrm>
              <a:off x="5286865" y="4219111"/>
              <a:ext cx="0" cy="27028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4CA4C2B-F4BC-4AE9-8874-CDA7C7DAA9FF}"/>
                </a:ext>
              </a:extLst>
            </p:cNvPr>
            <p:cNvCxnSpPr/>
            <p:nvPr/>
          </p:nvCxnSpPr>
          <p:spPr>
            <a:xfrm>
              <a:off x="5087657" y="4211536"/>
              <a:ext cx="20236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5FE0F7E8-0041-400F-9BA1-1DD521A85FF1}"/>
                </a:ext>
              </a:extLst>
            </p:cNvPr>
            <p:cNvCxnSpPr/>
            <p:nvPr/>
          </p:nvCxnSpPr>
          <p:spPr>
            <a:xfrm>
              <a:off x="4701107" y="1906250"/>
              <a:ext cx="0" cy="2757862"/>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89C8BB7C-6BD5-470C-93D3-A2B2720E3FCC}"/>
                </a:ext>
              </a:extLst>
            </p:cNvPr>
            <p:cNvCxnSpPr/>
            <p:nvPr/>
          </p:nvCxnSpPr>
          <p:spPr>
            <a:xfrm>
              <a:off x="5061525" y="4242466"/>
              <a:ext cx="0" cy="3219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椭圆 32">
              <a:extLst>
                <a:ext uri="{FF2B5EF4-FFF2-40B4-BE49-F238E27FC236}">
                  <a16:creationId xmlns:a16="http://schemas.microsoft.com/office/drawing/2014/main" id="{FCFCA75B-A324-455C-99E9-925E67179F6C}"/>
                </a:ext>
              </a:extLst>
            </p:cNvPr>
            <p:cNvSpPr/>
            <p:nvPr/>
          </p:nvSpPr>
          <p:spPr>
            <a:xfrm>
              <a:off x="4898422" y="4453659"/>
              <a:ext cx="842280" cy="184184"/>
            </a:xfrm>
            <a:prstGeom prst="ellipse">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4" name="直接连接符 33">
              <a:extLst>
                <a:ext uri="{FF2B5EF4-FFF2-40B4-BE49-F238E27FC236}">
                  <a16:creationId xmlns:a16="http://schemas.microsoft.com/office/drawing/2014/main" id="{817DD9DC-2866-467F-95DD-656B7EC4AAB5}"/>
                </a:ext>
              </a:extLst>
            </p:cNvPr>
            <p:cNvCxnSpPr>
              <a:stCxn id="33" idx="6"/>
              <a:endCxn id="69" idx="1"/>
            </p:cNvCxnSpPr>
            <p:nvPr/>
          </p:nvCxnSpPr>
          <p:spPr>
            <a:xfrm flipV="1">
              <a:off x="5740702" y="4265043"/>
              <a:ext cx="2764798" cy="280708"/>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97D42F1B-FE45-426C-A0AD-0FC269203834}"/>
                </a:ext>
              </a:extLst>
            </p:cNvPr>
            <p:cNvCxnSpPr/>
            <p:nvPr/>
          </p:nvCxnSpPr>
          <p:spPr>
            <a:xfrm flipV="1">
              <a:off x="5319562" y="5662046"/>
              <a:ext cx="0" cy="64950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FD3B8007-3B3E-4059-9724-8540141026DA}"/>
                </a:ext>
              </a:extLst>
            </p:cNvPr>
            <p:cNvCxnSpPr/>
            <p:nvPr/>
          </p:nvCxnSpPr>
          <p:spPr>
            <a:xfrm flipV="1">
              <a:off x="5319562" y="5658259"/>
              <a:ext cx="644587" cy="378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14A06AD5-2B43-4ACB-91D5-88BE62CA70D8}"/>
                </a:ext>
              </a:extLst>
            </p:cNvPr>
            <p:cNvCxnSpPr/>
            <p:nvPr/>
          </p:nvCxnSpPr>
          <p:spPr>
            <a:xfrm flipV="1">
              <a:off x="5966042" y="4677366"/>
              <a:ext cx="1" cy="98089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05EB521D-2272-49F0-95B4-144E1774619D}"/>
                </a:ext>
              </a:extLst>
            </p:cNvPr>
            <p:cNvCxnSpPr/>
            <p:nvPr/>
          </p:nvCxnSpPr>
          <p:spPr>
            <a:xfrm>
              <a:off x="4464406" y="4446085"/>
              <a:ext cx="122580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09EB44B4-7321-4A66-9024-494276F6B9B7}"/>
                </a:ext>
              </a:extLst>
            </p:cNvPr>
            <p:cNvCxnSpPr/>
            <p:nvPr/>
          </p:nvCxnSpPr>
          <p:spPr>
            <a:xfrm>
              <a:off x="5688312" y="4447348"/>
              <a:ext cx="0" cy="108826"/>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2974B60A-5BDB-41BB-AFFE-579BCE08C98D}"/>
                </a:ext>
              </a:extLst>
            </p:cNvPr>
            <p:cNvCxnSpPr/>
            <p:nvPr/>
          </p:nvCxnSpPr>
          <p:spPr>
            <a:xfrm>
              <a:off x="5634659" y="4555914"/>
              <a:ext cx="53653"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1B1AF349-76AE-4CFE-A1A9-7C1E4B6F3BCF}"/>
                </a:ext>
              </a:extLst>
            </p:cNvPr>
            <p:cNvCxnSpPr/>
            <p:nvPr/>
          </p:nvCxnSpPr>
          <p:spPr>
            <a:xfrm>
              <a:off x="4470970" y="4146757"/>
              <a:ext cx="49208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42" name="椭圆 41">
              <a:extLst>
                <a:ext uri="{FF2B5EF4-FFF2-40B4-BE49-F238E27FC236}">
                  <a16:creationId xmlns:a16="http://schemas.microsoft.com/office/drawing/2014/main" id="{09805954-B53A-468A-9BDE-2B60FAEB30FE}"/>
                </a:ext>
              </a:extLst>
            </p:cNvPr>
            <p:cNvSpPr/>
            <p:nvPr/>
          </p:nvSpPr>
          <p:spPr>
            <a:xfrm>
              <a:off x="4701107" y="4010245"/>
              <a:ext cx="549148" cy="242446"/>
            </a:xfrm>
            <a:prstGeom prst="ellipse">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3AC5E811-C55D-4925-A00B-D4060148DF75}"/>
                </a:ext>
              </a:extLst>
            </p:cNvPr>
            <p:cNvCxnSpPr/>
            <p:nvPr/>
          </p:nvCxnSpPr>
          <p:spPr>
            <a:xfrm>
              <a:off x="4700477" y="1900695"/>
              <a:ext cx="158558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5C653D2-CEE9-4A1F-93FD-8FE06FD4418B}"/>
                </a:ext>
              </a:extLst>
            </p:cNvPr>
            <p:cNvCxnSpPr/>
            <p:nvPr/>
          </p:nvCxnSpPr>
          <p:spPr>
            <a:xfrm>
              <a:off x="6278490" y="1906250"/>
              <a:ext cx="0" cy="4405306"/>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FC4D1D4B-CA76-4E45-A5FB-DE246F260D69}"/>
                </a:ext>
              </a:extLst>
            </p:cNvPr>
            <p:cNvSpPr txBox="1"/>
            <p:nvPr/>
          </p:nvSpPr>
          <p:spPr>
            <a:xfrm>
              <a:off x="5087085" y="6277143"/>
              <a:ext cx="388247" cy="246221"/>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泵</a:t>
              </a:r>
              <a:r>
                <a:rPr lang="en-US" altLang="zh-CN" sz="1000" dirty="0">
                  <a:solidFill>
                    <a:schemeClr val="tx1"/>
                  </a:solidFill>
                  <a:latin typeface="微软雅黑" panose="020B0503020204020204" pitchFamily="34" charset="-122"/>
                  <a:ea typeface="微软雅黑" panose="020B0503020204020204" pitchFamily="34" charset="-122"/>
                </a:rPr>
                <a:t>1</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A9C266C7-D85A-43CD-87BF-AAE8CBC214F1}"/>
                </a:ext>
              </a:extLst>
            </p:cNvPr>
            <p:cNvSpPr txBox="1"/>
            <p:nvPr/>
          </p:nvSpPr>
          <p:spPr>
            <a:xfrm>
              <a:off x="5897923" y="6277143"/>
              <a:ext cx="694023" cy="246221"/>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液压油箱</a:t>
              </a:r>
            </a:p>
          </p:txBody>
        </p:sp>
        <p:sp>
          <p:nvSpPr>
            <p:cNvPr id="47" name="文本框 4">
              <a:extLst>
                <a:ext uri="{FF2B5EF4-FFF2-40B4-BE49-F238E27FC236}">
                  <a16:creationId xmlns:a16="http://schemas.microsoft.com/office/drawing/2014/main" id="{A7D740B8-E65A-4436-AFF2-ACF394A3ED26}"/>
                </a:ext>
              </a:extLst>
            </p:cNvPr>
            <p:cNvSpPr txBox="1"/>
            <p:nvPr/>
          </p:nvSpPr>
          <p:spPr>
            <a:xfrm>
              <a:off x="3705918" y="4481855"/>
              <a:ext cx="550151"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动臂</a:t>
              </a:r>
              <a:r>
                <a:rPr lang="en-US" altLang="zh-CN" sz="1100" dirty="0">
                  <a:solidFill>
                    <a:schemeClr val="tx1"/>
                  </a:solidFill>
                </a:rPr>
                <a:t>1</a:t>
              </a:r>
              <a:endParaRPr lang="zh-CN" altLang="en-US" sz="1100" dirty="0">
                <a:solidFill>
                  <a:schemeClr val="tx1"/>
                </a:solidFill>
              </a:endParaRPr>
            </a:p>
          </p:txBody>
        </p:sp>
        <p:sp>
          <p:nvSpPr>
            <p:cNvPr id="48" name="文本框 4">
              <a:extLst>
                <a:ext uri="{FF2B5EF4-FFF2-40B4-BE49-F238E27FC236}">
                  <a16:creationId xmlns:a16="http://schemas.microsoft.com/office/drawing/2014/main" id="{58565103-3C0C-429C-98A2-280ABCCEBD75}"/>
                </a:ext>
              </a:extLst>
            </p:cNvPr>
            <p:cNvSpPr txBox="1"/>
            <p:nvPr/>
          </p:nvSpPr>
          <p:spPr>
            <a:xfrm>
              <a:off x="1132955" y="2586659"/>
              <a:ext cx="607859"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防爆阀</a:t>
              </a:r>
            </a:p>
          </p:txBody>
        </p:sp>
        <p:sp>
          <p:nvSpPr>
            <p:cNvPr id="49" name="文本框 4">
              <a:extLst>
                <a:ext uri="{FF2B5EF4-FFF2-40B4-BE49-F238E27FC236}">
                  <a16:creationId xmlns:a16="http://schemas.microsoft.com/office/drawing/2014/main" id="{DB19F02B-BC0B-427F-A973-16AB390A11CA}"/>
                </a:ext>
              </a:extLst>
            </p:cNvPr>
            <p:cNvSpPr txBox="1"/>
            <p:nvPr/>
          </p:nvSpPr>
          <p:spPr>
            <a:xfrm>
              <a:off x="2776982" y="2586659"/>
              <a:ext cx="607859"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防爆阀</a:t>
              </a:r>
            </a:p>
          </p:txBody>
        </p:sp>
        <p:sp>
          <p:nvSpPr>
            <p:cNvPr id="50" name="文本框 4">
              <a:extLst>
                <a:ext uri="{FF2B5EF4-FFF2-40B4-BE49-F238E27FC236}">
                  <a16:creationId xmlns:a16="http://schemas.microsoft.com/office/drawing/2014/main" id="{AD9D9D8A-FC7C-4742-B6E7-D1EC41F9BBE4}"/>
                </a:ext>
              </a:extLst>
            </p:cNvPr>
            <p:cNvSpPr txBox="1"/>
            <p:nvPr/>
          </p:nvSpPr>
          <p:spPr>
            <a:xfrm>
              <a:off x="1007262" y="1568094"/>
              <a:ext cx="748923"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动臂油缸</a:t>
              </a:r>
            </a:p>
          </p:txBody>
        </p:sp>
      </p:grpSp>
      <p:sp>
        <p:nvSpPr>
          <p:cNvPr id="51" name="矩形 50">
            <a:extLst>
              <a:ext uri="{FF2B5EF4-FFF2-40B4-BE49-F238E27FC236}">
                <a16:creationId xmlns:a16="http://schemas.microsoft.com/office/drawing/2014/main" id="{BB10D3E5-2C62-4F90-B9BE-746E93FA3655}"/>
              </a:ext>
            </a:extLst>
          </p:cNvPr>
          <p:cNvSpPr/>
          <p:nvPr/>
        </p:nvSpPr>
        <p:spPr>
          <a:xfrm>
            <a:off x="8461356" y="3811003"/>
            <a:ext cx="3667715" cy="224689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51">
            <a:extLst>
              <a:ext uri="{FF2B5EF4-FFF2-40B4-BE49-F238E27FC236}">
                <a16:creationId xmlns:a16="http://schemas.microsoft.com/office/drawing/2014/main" id="{13EB4355-72E5-4301-9C19-81E52C9B81AC}"/>
              </a:ext>
            </a:extLst>
          </p:cNvPr>
          <p:cNvSpPr/>
          <p:nvPr/>
        </p:nvSpPr>
        <p:spPr>
          <a:xfrm>
            <a:off x="8461356" y="1224691"/>
            <a:ext cx="3667715" cy="2379083"/>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3" name="直接连接符 52">
            <a:extLst>
              <a:ext uri="{FF2B5EF4-FFF2-40B4-BE49-F238E27FC236}">
                <a16:creationId xmlns:a16="http://schemas.microsoft.com/office/drawing/2014/main" id="{93C68BDE-CDDC-4E0A-8341-25EF729BEAAA}"/>
              </a:ext>
            </a:extLst>
          </p:cNvPr>
          <p:cNvCxnSpPr>
            <a:stCxn id="42" idx="6"/>
            <a:endCxn id="64" idx="1"/>
          </p:cNvCxnSpPr>
          <p:nvPr/>
        </p:nvCxnSpPr>
        <p:spPr>
          <a:xfrm flipV="1">
            <a:off x="5250255" y="1829704"/>
            <a:ext cx="3894883" cy="2301764"/>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54" name="文本框 53">
            <a:extLst>
              <a:ext uri="{FF2B5EF4-FFF2-40B4-BE49-F238E27FC236}">
                <a16:creationId xmlns:a16="http://schemas.microsoft.com/office/drawing/2014/main" id="{3D9353B6-2242-443C-8E95-940E4F16D689}"/>
              </a:ext>
            </a:extLst>
          </p:cNvPr>
          <p:cNvSpPr txBox="1"/>
          <p:nvPr/>
        </p:nvSpPr>
        <p:spPr>
          <a:xfrm>
            <a:off x="11031556" y="4139439"/>
            <a:ext cx="1005403" cy="338554"/>
          </a:xfrm>
          <a:prstGeom prst="rect">
            <a:avLst/>
          </a:prstGeom>
          <a:solidFill>
            <a:schemeClr val="accent3">
              <a:lumMod val="20000"/>
              <a:lumOff val="80000"/>
            </a:schemeClr>
          </a:solidFill>
        </p:spPr>
        <p:style>
          <a:lnRef idx="2">
            <a:schemeClr val="accent3"/>
          </a:lnRef>
          <a:fillRef idx="1">
            <a:schemeClr val="lt1"/>
          </a:fillRef>
          <a:effectRef idx="0">
            <a:schemeClr val="accent3"/>
          </a:effectRef>
          <a:fontRef idx="minor">
            <a:schemeClr val="dk1"/>
          </a:fontRef>
        </p:style>
        <p:txBody>
          <a:bodyPr wrap="none" rtlCol="0">
            <a:spAutoFit/>
          </a:bodyPr>
          <a:lstStyle>
            <a:defPPr>
              <a:defRPr lang="zh-CN"/>
            </a:defPPr>
            <a:lvl1pPr>
              <a:defRPr sz="1400"/>
            </a:lvl1pPr>
          </a:lstStyle>
          <a:p>
            <a:r>
              <a:rPr lang="zh-CN" altLang="en-US" sz="1600" dirty="0">
                <a:latin typeface="微软雅黑" panose="020B0503020204020204" pitchFamily="34" charset="-122"/>
                <a:ea typeface="微软雅黑" panose="020B0503020204020204" pitchFamily="34" charset="-122"/>
              </a:rPr>
              <a:t>动臂再生</a:t>
            </a:r>
          </a:p>
        </p:txBody>
      </p:sp>
      <p:sp>
        <p:nvSpPr>
          <p:cNvPr id="55" name="文本框 54">
            <a:extLst>
              <a:ext uri="{FF2B5EF4-FFF2-40B4-BE49-F238E27FC236}">
                <a16:creationId xmlns:a16="http://schemas.microsoft.com/office/drawing/2014/main" id="{F515D363-3628-4634-8A00-E8A508B9E163}"/>
              </a:ext>
            </a:extLst>
          </p:cNvPr>
          <p:cNvSpPr txBox="1"/>
          <p:nvPr/>
        </p:nvSpPr>
        <p:spPr>
          <a:xfrm>
            <a:off x="10826371" y="1660426"/>
            <a:ext cx="1210588" cy="338554"/>
          </a:xfrm>
          <a:prstGeom prst="rect">
            <a:avLst/>
          </a:prstGeom>
          <a:solidFill>
            <a:schemeClr val="accent3">
              <a:lumMod val="20000"/>
              <a:lumOff val="80000"/>
            </a:schemeClr>
          </a:solidFill>
        </p:spPr>
        <p:style>
          <a:lnRef idx="2">
            <a:schemeClr val="accent3"/>
          </a:lnRef>
          <a:fillRef idx="1">
            <a:schemeClr val="lt1"/>
          </a:fillRef>
          <a:effectRef idx="0">
            <a:schemeClr val="accent3"/>
          </a:effectRef>
          <a:fontRef idx="minor">
            <a:schemeClr val="dk1"/>
          </a:fontRef>
        </p:style>
        <p:txBody>
          <a:bodyPr wrap="none" rtlCol="0">
            <a:spAutoFit/>
          </a:bodyPr>
          <a:lstStyle>
            <a:defPPr>
              <a:defRPr lang="zh-CN"/>
            </a:defPPr>
            <a:lvl1pPr>
              <a:defRPr sz="1400"/>
            </a:lvl1pPr>
          </a:lstStyle>
          <a:p>
            <a:r>
              <a:rPr lang="zh-CN" altLang="en-US" sz="1600" dirty="0">
                <a:latin typeface="微软雅黑" panose="020B0503020204020204" pitchFamily="34" charset="-122"/>
                <a:ea typeface="微软雅黑" panose="020B0503020204020204" pitchFamily="34" charset="-122"/>
              </a:rPr>
              <a:t>动臂保持阀</a:t>
            </a:r>
          </a:p>
        </p:txBody>
      </p:sp>
      <p:sp>
        <p:nvSpPr>
          <p:cNvPr id="56" name="文本框 55">
            <a:extLst>
              <a:ext uri="{FF2B5EF4-FFF2-40B4-BE49-F238E27FC236}">
                <a16:creationId xmlns:a16="http://schemas.microsoft.com/office/drawing/2014/main" id="{F5ADCCB8-AB41-459C-937A-EBA595CB4C2E}"/>
              </a:ext>
            </a:extLst>
          </p:cNvPr>
          <p:cNvSpPr txBox="1"/>
          <p:nvPr/>
        </p:nvSpPr>
        <p:spPr>
          <a:xfrm>
            <a:off x="634587" y="3263315"/>
            <a:ext cx="1295190" cy="369332"/>
          </a:xfrm>
          <a:prstGeom prst="rect">
            <a:avLst/>
          </a:prstGeom>
          <a:solidFill>
            <a:schemeClr val="accent6">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先导油路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7" name="文本框 56">
            <a:extLst>
              <a:ext uri="{FF2B5EF4-FFF2-40B4-BE49-F238E27FC236}">
                <a16:creationId xmlns:a16="http://schemas.microsoft.com/office/drawing/2014/main" id="{7DCA4752-D15E-446C-B86C-1490E3395704}"/>
              </a:ext>
            </a:extLst>
          </p:cNvPr>
          <p:cNvSpPr txBox="1"/>
          <p:nvPr/>
        </p:nvSpPr>
        <p:spPr>
          <a:xfrm>
            <a:off x="1205509" y="3811003"/>
            <a:ext cx="1237839" cy="369332"/>
          </a:xfrm>
          <a:prstGeom prst="rect">
            <a:avLst/>
          </a:prstGeom>
          <a:noFill/>
          <a:ln>
            <a:solidFill>
              <a:schemeClr val="accent6"/>
            </a:solidFill>
          </a:ln>
        </p:spPr>
        <p:txBody>
          <a:bodyPr wrap="none" rtlCol="0">
            <a:spAutoFit/>
          </a:bodyPr>
          <a:lstStyle/>
          <a:p>
            <a:r>
              <a:rPr lang="en-US" altLang="zh-CN" dirty="0"/>
              <a:t>XBb1</a:t>
            </a:r>
            <a:r>
              <a:rPr lang="zh-CN" altLang="en-US" dirty="0"/>
              <a:t>、</a:t>
            </a:r>
            <a:r>
              <a:rPr lang="en-US" altLang="zh-CN" dirty="0" err="1"/>
              <a:t>PbL</a:t>
            </a:r>
            <a:endParaRPr lang="zh-CN" altLang="en-US" dirty="0"/>
          </a:p>
        </p:txBody>
      </p:sp>
      <p:sp>
        <p:nvSpPr>
          <p:cNvPr id="58" name="文本框 57">
            <a:extLst>
              <a:ext uri="{FF2B5EF4-FFF2-40B4-BE49-F238E27FC236}">
                <a16:creationId xmlns:a16="http://schemas.microsoft.com/office/drawing/2014/main" id="{26343A3C-3C3B-467B-AEEA-140940B7913A}"/>
              </a:ext>
            </a:extLst>
          </p:cNvPr>
          <p:cNvSpPr txBox="1"/>
          <p:nvPr/>
        </p:nvSpPr>
        <p:spPr>
          <a:xfrm>
            <a:off x="634587" y="4366555"/>
            <a:ext cx="1031718" cy="369332"/>
          </a:xfrm>
          <a:prstGeom prst="rect">
            <a:avLst/>
          </a:prstGeom>
          <a:solidFill>
            <a:schemeClr val="accent2">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59" name="文本框 58">
            <a:extLst>
              <a:ext uri="{FF2B5EF4-FFF2-40B4-BE49-F238E27FC236}">
                <a16:creationId xmlns:a16="http://schemas.microsoft.com/office/drawing/2014/main" id="{D86B3E47-91AE-4719-81AE-E41BE7D4A4B4}"/>
              </a:ext>
            </a:extLst>
          </p:cNvPr>
          <p:cNvSpPr txBox="1"/>
          <p:nvPr/>
        </p:nvSpPr>
        <p:spPr>
          <a:xfrm>
            <a:off x="1205508" y="4953209"/>
            <a:ext cx="2381827" cy="646331"/>
          </a:xfrm>
          <a:prstGeom prst="rect">
            <a:avLst/>
          </a:prstGeom>
          <a:noFill/>
          <a:ln>
            <a:solidFill>
              <a:schemeClr val="accent2"/>
            </a:solidFill>
          </a:ln>
        </p:spPr>
        <p:txBody>
          <a:bodyPr wrap="square" rtlCol="0">
            <a:spAutoFit/>
          </a:bodyPr>
          <a:lstStyle/>
          <a:p>
            <a:r>
              <a:rPr lang="zh-CN" altLang="en-US" dirty="0"/>
              <a:t>泵</a:t>
            </a:r>
            <a:r>
              <a:rPr lang="en-US" altLang="zh-CN" dirty="0"/>
              <a:t>1</a:t>
            </a:r>
            <a:r>
              <a:rPr lang="zh-CN" altLang="en-US" dirty="0"/>
              <a:t>→</a:t>
            </a:r>
            <a:r>
              <a:rPr lang="en-US" altLang="zh-CN" dirty="0"/>
              <a:t>P1</a:t>
            </a:r>
            <a:r>
              <a:rPr lang="zh-CN" altLang="en-US" dirty="0"/>
              <a:t>→动臂</a:t>
            </a:r>
            <a:r>
              <a:rPr lang="en-US" altLang="zh-CN" dirty="0"/>
              <a:t>1</a:t>
            </a:r>
            <a:r>
              <a:rPr lang="zh-CN" altLang="en-US" dirty="0"/>
              <a:t>阀芯→油缸小腔</a:t>
            </a:r>
          </a:p>
        </p:txBody>
      </p:sp>
      <p:sp>
        <p:nvSpPr>
          <p:cNvPr id="60" name="文本框 59">
            <a:extLst>
              <a:ext uri="{FF2B5EF4-FFF2-40B4-BE49-F238E27FC236}">
                <a16:creationId xmlns:a16="http://schemas.microsoft.com/office/drawing/2014/main" id="{5D5322C0-3107-486E-BFB9-D36618504B0F}"/>
              </a:ext>
            </a:extLst>
          </p:cNvPr>
          <p:cNvSpPr txBox="1"/>
          <p:nvPr/>
        </p:nvSpPr>
        <p:spPr>
          <a:xfrm>
            <a:off x="1205507" y="5676092"/>
            <a:ext cx="2381827" cy="646331"/>
          </a:xfrm>
          <a:prstGeom prst="rect">
            <a:avLst/>
          </a:prstGeom>
          <a:noFill/>
          <a:ln>
            <a:solidFill>
              <a:schemeClr val="accent2"/>
            </a:solidFill>
          </a:ln>
        </p:spPr>
        <p:txBody>
          <a:bodyPr wrap="square" rtlCol="0">
            <a:spAutoFit/>
          </a:bodyPr>
          <a:lstStyle/>
          <a:p>
            <a:r>
              <a:rPr lang="zh-CN" altLang="en-US" dirty="0"/>
              <a:t>油缸大腔→ 保持阀→动臂</a:t>
            </a:r>
            <a:r>
              <a:rPr lang="en-US" altLang="zh-CN" dirty="0"/>
              <a:t>1</a:t>
            </a:r>
            <a:r>
              <a:rPr lang="zh-CN" altLang="en-US" dirty="0"/>
              <a:t>阀芯→再生</a:t>
            </a:r>
            <a:r>
              <a:rPr lang="en-US" altLang="zh-CN" dirty="0"/>
              <a:t>/R1</a:t>
            </a:r>
            <a:endParaRPr lang="zh-CN" altLang="en-US" dirty="0"/>
          </a:p>
        </p:txBody>
      </p:sp>
      <p:sp>
        <p:nvSpPr>
          <p:cNvPr id="61" name="矩形 32">
            <a:extLst>
              <a:ext uri="{FF2B5EF4-FFF2-40B4-BE49-F238E27FC236}">
                <a16:creationId xmlns:a16="http://schemas.microsoft.com/office/drawing/2014/main" id="{E620ACE5-48AE-46C6-ACC1-93E1D3862439}"/>
              </a:ext>
            </a:extLst>
          </p:cNvPr>
          <p:cNvSpPr/>
          <p:nvPr/>
        </p:nvSpPr>
        <p:spPr>
          <a:xfrm>
            <a:off x="420973" y="1194554"/>
            <a:ext cx="1335622" cy="369332"/>
          </a:xfrm>
          <a:prstGeom prst="rect">
            <a:avLst/>
          </a:prstGeom>
        </p:spPr>
        <p:txBody>
          <a:bodyPr wrap="none">
            <a:spAutoFit/>
          </a:bodyPr>
          <a:lstStyle/>
          <a:p>
            <a:r>
              <a:rPr lang="en-US" altLang="zh-CN" dirty="0"/>
              <a:t>2.</a:t>
            </a:r>
            <a:r>
              <a:rPr lang="zh-CN" altLang="de-DE" dirty="0"/>
              <a:t> </a:t>
            </a:r>
            <a:r>
              <a:rPr lang="zh-CN" altLang="en-US" dirty="0"/>
              <a:t>动臂下降</a:t>
            </a:r>
          </a:p>
        </p:txBody>
      </p:sp>
      <p:sp>
        <p:nvSpPr>
          <p:cNvPr id="62" name="文本框 61">
            <a:extLst>
              <a:ext uri="{FF2B5EF4-FFF2-40B4-BE49-F238E27FC236}">
                <a16:creationId xmlns:a16="http://schemas.microsoft.com/office/drawing/2014/main" id="{E04F4FB7-0F03-49B8-A142-D67B608E6C80}"/>
              </a:ext>
            </a:extLst>
          </p:cNvPr>
          <p:cNvSpPr txBox="1"/>
          <p:nvPr/>
        </p:nvSpPr>
        <p:spPr>
          <a:xfrm>
            <a:off x="8511496" y="2358296"/>
            <a:ext cx="3571083" cy="1200329"/>
          </a:xfrm>
          <a:prstGeom prst="rect">
            <a:avLst/>
          </a:prstGeom>
          <a:solidFill>
            <a:schemeClr val="accent1">
              <a:lumMod val="20000"/>
              <a:lumOff val="80000"/>
            </a:schemeClr>
          </a:solidFill>
          <a:ln w="28575">
            <a:noFill/>
          </a:ln>
        </p:spPr>
        <p:txBody>
          <a:bodyPr wrap="square" rtlCol="0">
            <a:spAutoFit/>
          </a:bodyPr>
          <a:lstStyle>
            <a:defPPr>
              <a:defRPr lang="zh-CN"/>
            </a:defPPr>
            <a:lvl1pPr>
              <a:lnSpc>
                <a:spcPct val="150000"/>
              </a:lnSpc>
              <a:defRPr sz="1600">
                <a:latin typeface="微软雅黑" panose="020B0503020204020204" pitchFamily="34" charset="-122"/>
                <a:ea typeface="微软雅黑" panose="020B0503020204020204" pitchFamily="34" charset="-122"/>
              </a:defRPr>
            </a:lvl1pPr>
          </a:lstStyle>
          <a:p>
            <a:r>
              <a:rPr lang="en-US" altLang="zh-CN" dirty="0" err="1"/>
              <a:t>PbL</a:t>
            </a:r>
            <a:r>
              <a:rPr lang="zh-CN" altLang="en-US" dirty="0"/>
              <a:t>先导油推动换向阀换向，锥阀弹簧腔接至泄漏油路，活塞在油缸大腔压力作用下被顶起，保持功能被解锁。</a:t>
            </a:r>
            <a:endParaRPr lang="en-US" altLang="zh-CN" dirty="0"/>
          </a:p>
        </p:txBody>
      </p:sp>
      <p:grpSp>
        <p:nvGrpSpPr>
          <p:cNvPr id="63" name="组合 62">
            <a:extLst>
              <a:ext uri="{FF2B5EF4-FFF2-40B4-BE49-F238E27FC236}">
                <a16:creationId xmlns:a16="http://schemas.microsoft.com/office/drawing/2014/main" id="{C57AE7D3-5299-4116-8607-BBDCB28F71D8}"/>
              </a:ext>
            </a:extLst>
          </p:cNvPr>
          <p:cNvGrpSpPr/>
          <p:nvPr/>
        </p:nvGrpSpPr>
        <p:grpSpPr>
          <a:xfrm>
            <a:off x="9145138" y="1368401"/>
            <a:ext cx="1478754" cy="922605"/>
            <a:chOff x="9145138" y="1368401"/>
            <a:chExt cx="1478754" cy="922605"/>
          </a:xfrm>
        </p:grpSpPr>
        <p:pic>
          <p:nvPicPr>
            <p:cNvPr id="64" name="图片 63">
              <a:extLst>
                <a:ext uri="{FF2B5EF4-FFF2-40B4-BE49-F238E27FC236}">
                  <a16:creationId xmlns:a16="http://schemas.microsoft.com/office/drawing/2014/main" id="{8C05527B-1DCD-4A66-995B-661A5D78F6B4}"/>
                </a:ext>
              </a:extLst>
            </p:cNvPr>
            <p:cNvPicPr>
              <a:picLocks noChangeAspect="1"/>
            </p:cNvPicPr>
            <p:nvPr/>
          </p:nvPicPr>
          <p:blipFill>
            <a:blip r:embed="rId3">
              <a:extLst>
                <a:ext uri="{BEBA8EAE-BF5A-486C-A8C5-ECC9F3942E4B}">
                  <a14:imgProps xmlns:a14="http://schemas.microsoft.com/office/drawing/2010/main">
                    <a14:imgLayer r:embed="rId4">
                      <a14:imgEffect>
                        <a14:artisticPhotocopy/>
                      </a14:imgEffect>
                    </a14:imgLayer>
                  </a14:imgProps>
                </a:ext>
              </a:extLst>
            </a:blip>
            <a:stretch>
              <a:fillRect/>
            </a:stretch>
          </p:blipFill>
          <p:spPr>
            <a:xfrm>
              <a:off x="9145138" y="1368401"/>
              <a:ext cx="1478754" cy="922605"/>
            </a:xfrm>
            <a:prstGeom prst="rect">
              <a:avLst/>
            </a:prstGeom>
            <a:effectLst>
              <a:outerShdw blurRad="50800" dist="38100" dir="5400000" algn="t" rotWithShape="0">
                <a:prstClr val="black">
                  <a:alpha val="40000"/>
                </a:prstClr>
              </a:outerShdw>
            </a:effectLst>
          </p:spPr>
        </p:pic>
        <p:cxnSp>
          <p:nvCxnSpPr>
            <p:cNvPr id="65" name="直接连接符 64">
              <a:extLst>
                <a:ext uri="{FF2B5EF4-FFF2-40B4-BE49-F238E27FC236}">
                  <a16:creationId xmlns:a16="http://schemas.microsoft.com/office/drawing/2014/main" id="{29D56BE0-301F-4FAE-B3DF-3682AABF0A29}"/>
                </a:ext>
              </a:extLst>
            </p:cNvPr>
            <p:cNvCxnSpPr/>
            <p:nvPr/>
          </p:nvCxnSpPr>
          <p:spPr>
            <a:xfrm>
              <a:off x="9145138" y="1755255"/>
              <a:ext cx="63279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66" name="文本框 65">
            <a:extLst>
              <a:ext uri="{FF2B5EF4-FFF2-40B4-BE49-F238E27FC236}">
                <a16:creationId xmlns:a16="http://schemas.microsoft.com/office/drawing/2014/main" id="{6353E7BE-94AE-4CA3-81C2-91B18A04DA72}"/>
              </a:ext>
            </a:extLst>
          </p:cNvPr>
          <p:cNvSpPr txBox="1"/>
          <p:nvPr/>
        </p:nvSpPr>
        <p:spPr>
          <a:xfrm>
            <a:off x="8607264" y="1617701"/>
            <a:ext cx="455574" cy="276999"/>
          </a:xfrm>
          <a:prstGeom prst="rect">
            <a:avLst/>
          </a:prstGeom>
          <a:noFill/>
        </p:spPr>
        <p:txBody>
          <a:bodyPr wrap="none" rtlCol="0">
            <a:spAutoFit/>
          </a:bodyPr>
          <a:lstStyle/>
          <a:p>
            <a:r>
              <a:rPr lang="en-US" altLang="zh-CN" sz="1200" dirty="0" err="1">
                <a:solidFill>
                  <a:schemeClr val="accent6"/>
                </a:solidFill>
                <a:latin typeface="微软雅黑" panose="020B0503020204020204" pitchFamily="34" charset="-122"/>
                <a:ea typeface="微软雅黑" panose="020B0503020204020204" pitchFamily="34" charset="-122"/>
              </a:rPr>
              <a:t>PbL</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67" name="文本框 66">
            <a:extLst>
              <a:ext uri="{FF2B5EF4-FFF2-40B4-BE49-F238E27FC236}">
                <a16:creationId xmlns:a16="http://schemas.microsoft.com/office/drawing/2014/main" id="{3E14F0E3-AC24-4AA2-B6C2-EA518C6F4AB8}"/>
              </a:ext>
            </a:extLst>
          </p:cNvPr>
          <p:cNvSpPr txBox="1"/>
          <p:nvPr/>
        </p:nvSpPr>
        <p:spPr>
          <a:xfrm>
            <a:off x="8511495" y="4793354"/>
            <a:ext cx="3571083" cy="1200329"/>
          </a:xfrm>
          <a:prstGeom prst="rect">
            <a:avLst/>
          </a:prstGeom>
          <a:solidFill>
            <a:schemeClr val="accent1">
              <a:lumMod val="20000"/>
              <a:lumOff val="80000"/>
            </a:schemeClr>
          </a:solidFill>
          <a:ln w="28575">
            <a:noFill/>
          </a:ln>
        </p:spPr>
        <p:txBody>
          <a:bodyPr wrap="square" rtlCol="0">
            <a:spAutoFit/>
          </a:bodyPr>
          <a:lstStyle>
            <a:defPPr>
              <a:defRPr lang="zh-CN"/>
            </a:defPPr>
            <a:lvl1pPr>
              <a:lnSpc>
                <a:spcPct val="150000"/>
              </a:lnSpc>
              <a:defRPr sz="1600">
                <a:latin typeface="微软雅黑" panose="020B0503020204020204" pitchFamily="34" charset="-122"/>
                <a:ea typeface="微软雅黑" panose="020B0503020204020204" pitchFamily="34" charset="-122"/>
              </a:defRPr>
            </a:lvl1pPr>
          </a:lstStyle>
          <a:p>
            <a:r>
              <a:rPr lang="zh-CN" altLang="en-US" dirty="0"/>
              <a:t>回油通过动臂自重而使压力上升，单向阀被推开，此压力油再次被供入到油缸活塞杆侧，实现压力油再生。</a:t>
            </a:r>
            <a:endParaRPr lang="en-US" altLang="zh-CN" dirty="0"/>
          </a:p>
        </p:txBody>
      </p:sp>
      <p:grpSp>
        <p:nvGrpSpPr>
          <p:cNvPr id="68" name="组合 67">
            <a:extLst>
              <a:ext uri="{FF2B5EF4-FFF2-40B4-BE49-F238E27FC236}">
                <a16:creationId xmlns:a16="http://schemas.microsoft.com/office/drawing/2014/main" id="{4D02E489-9472-4640-97CD-EE6BC86AD49B}"/>
              </a:ext>
            </a:extLst>
          </p:cNvPr>
          <p:cNvGrpSpPr/>
          <p:nvPr/>
        </p:nvGrpSpPr>
        <p:grpSpPr>
          <a:xfrm>
            <a:off x="8505500" y="3831297"/>
            <a:ext cx="2442049" cy="901865"/>
            <a:chOff x="8505500" y="3831297"/>
            <a:chExt cx="2442049" cy="901865"/>
          </a:xfrm>
        </p:grpSpPr>
        <p:pic>
          <p:nvPicPr>
            <p:cNvPr id="69" name="图片 68">
              <a:extLst>
                <a:ext uri="{FF2B5EF4-FFF2-40B4-BE49-F238E27FC236}">
                  <a16:creationId xmlns:a16="http://schemas.microsoft.com/office/drawing/2014/main" id="{E4EFC4DC-58E0-483C-8DC2-054908D4492F}"/>
                </a:ext>
              </a:extLst>
            </p:cNvPr>
            <p:cNvPicPr>
              <a:picLocks noChangeAspect="1"/>
            </p:cNvPicPr>
            <p:nvPr/>
          </p:nvPicPr>
          <p:blipFill>
            <a:blip r:embed="rId5"/>
            <a:stretch>
              <a:fillRect/>
            </a:stretch>
          </p:blipFill>
          <p:spPr>
            <a:xfrm>
              <a:off x="8505500" y="3967089"/>
              <a:ext cx="2442049" cy="595907"/>
            </a:xfrm>
            <a:prstGeom prst="rect">
              <a:avLst/>
            </a:prstGeom>
            <a:effectLst>
              <a:outerShdw blurRad="50800" dist="38100" dir="5400000" algn="t" rotWithShape="0">
                <a:prstClr val="black">
                  <a:alpha val="40000"/>
                </a:prstClr>
              </a:outerShdw>
            </a:effectLst>
          </p:spPr>
        </p:pic>
        <p:cxnSp>
          <p:nvCxnSpPr>
            <p:cNvPr id="70" name="直接连接符 69">
              <a:extLst>
                <a:ext uri="{FF2B5EF4-FFF2-40B4-BE49-F238E27FC236}">
                  <a16:creationId xmlns:a16="http://schemas.microsoft.com/office/drawing/2014/main" id="{79B49AB1-9114-4A71-8587-3148583B9D11}"/>
                </a:ext>
              </a:extLst>
            </p:cNvPr>
            <p:cNvCxnSpPr/>
            <p:nvPr/>
          </p:nvCxnSpPr>
          <p:spPr>
            <a:xfrm flipV="1">
              <a:off x="10179903" y="4477994"/>
              <a:ext cx="0" cy="255168"/>
            </a:xfrm>
            <a:prstGeom prst="line">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30D08C4C-FA38-4D8F-ACF0-C88B567D27B0}"/>
                </a:ext>
              </a:extLst>
            </p:cNvPr>
            <p:cNvCxnSpPr/>
            <p:nvPr/>
          </p:nvCxnSpPr>
          <p:spPr>
            <a:xfrm flipV="1">
              <a:off x="10065603" y="4477993"/>
              <a:ext cx="0" cy="255168"/>
            </a:xfrm>
            <a:prstGeom prst="line">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4A848886-25B6-400B-9F82-36EFE3D565DF}"/>
                </a:ext>
              </a:extLst>
            </p:cNvPr>
            <p:cNvCxnSpPr/>
            <p:nvPr/>
          </p:nvCxnSpPr>
          <p:spPr>
            <a:xfrm flipV="1">
              <a:off x="10065603" y="3831297"/>
              <a:ext cx="0" cy="255168"/>
            </a:xfrm>
            <a:prstGeom prst="line">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A1A3CFC0-082D-44DE-BE12-FFA6B497DBDC}"/>
                </a:ext>
              </a:extLst>
            </p:cNvPr>
            <p:cNvCxnSpPr/>
            <p:nvPr/>
          </p:nvCxnSpPr>
          <p:spPr>
            <a:xfrm flipV="1">
              <a:off x="10171866" y="3841483"/>
              <a:ext cx="0" cy="255168"/>
            </a:xfrm>
            <a:prstGeom prst="line">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71C75F07-958F-4770-BA1C-6AC34FEB289D}"/>
                </a:ext>
              </a:extLst>
            </p:cNvPr>
            <p:cNvCxnSpPr/>
            <p:nvPr/>
          </p:nvCxnSpPr>
          <p:spPr>
            <a:xfrm>
              <a:off x="10773614" y="4254775"/>
              <a:ext cx="1739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33363168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7D1D861-3D9B-4359-91C8-FE71C40F1574}"/>
              </a:ext>
            </a:extLst>
          </p:cNvPr>
          <p:cNvPicPr>
            <a:picLocks noChangeAspect="1"/>
          </p:cNvPicPr>
          <p:nvPr/>
        </p:nvPicPr>
        <p:blipFill>
          <a:blip r:embed="rId2"/>
          <a:stretch>
            <a:fillRect/>
          </a:stretch>
        </p:blipFill>
        <p:spPr>
          <a:xfrm>
            <a:off x="5203540" y="1706396"/>
            <a:ext cx="6027675" cy="4291575"/>
          </a:xfrm>
          <a:prstGeom prst="rect">
            <a:avLst/>
          </a:prstGeom>
        </p:spPr>
      </p:pic>
      <p:sp>
        <p:nvSpPr>
          <p:cNvPr id="4" name="矩形 32">
            <a:extLst>
              <a:ext uri="{FF2B5EF4-FFF2-40B4-BE49-F238E27FC236}">
                <a16:creationId xmlns:a16="http://schemas.microsoft.com/office/drawing/2014/main" id="{B75D2CD4-ED00-428C-84B2-A1C42E03FE54}"/>
              </a:ext>
            </a:extLst>
          </p:cNvPr>
          <p:cNvSpPr/>
          <p:nvPr/>
        </p:nvSpPr>
        <p:spPr>
          <a:xfrm>
            <a:off x="420973" y="1194554"/>
            <a:ext cx="1335622" cy="369332"/>
          </a:xfrm>
          <a:prstGeom prst="rect">
            <a:avLst/>
          </a:prstGeom>
        </p:spPr>
        <p:txBody>
          <a:bodyPr wrap="none">
            <a:spAutoFit/>
          </a:bodyPr>
          <a:lstStyle/>
          <a:p>
            <a:r>
              <a:rPr lang="en-US" altLang="zh-CN" dirty="0"/>
              <a:t>2.</a:t>
            </a:r>
            <a:r>
              <a:rPr lang="zh-CN" altLang="de-DE" dirty="0"/>
              <a:t> </a:t>
            </a:r>
            <a:r>
              <a:rPr lang="zh-CN" altLang="en-US" dirty="0"/>
              <a:t>动臂下降</a:t>
            </a:r>
          </a:p>
        </p:txBody>
      </p:sp>
      <p:sp>
        <p:nvSpPr>
          <p:cNvPr id="5" name="文本框 4">
            <a:extLst>
              <a:ext uri="{FF2B5EF4-FFF2-40B4-BE49-F238E27FC236}">
                <a16:creationId xmlns:a16="http://schemas.microsoft.com/office/drawing/2014/main" id="{C4BF25FB-E693-43E5-A2E9-E1BCDD91AFC8}"/>
              </a:ext>
            </a:extLst>
          </p:cNvPr>
          <p:cNvSpPr txBox="1"/>
          <p:nvPr/>
        </p:nvSpPr>
        <p:spPr>
          <a:xfrm>
            <a:off x="420973" y="1790081"/>
            <a:ext cx="4715894" cy="2062103"/>
          </a:xfrm>
          <a:prstGeom prst="rect">
            <a:avLst/>
          </a:prstGeom>
          <a:noFill/>
        </p:spPr>
        <p:txBody>
          <a:bodyPr wrap="square" rtlCol="0">
            <a:spAutoFit/>
          </a:bodyPr>
          <a:lstStyle/>
          <a:p>
            <a:pPr indent="457200"/>
            <a:r>
              <a:rPr lang="zh-CN" altLang="en-US" sz="1600" dirty="0">
                <a:latin typeface="+mn-ea"/>
              </a:rPr>
              <a:t>操作动臂下降时、</a:t>
            </a:r>
            <a:r>
              <a:rPr lang="en-US" altLang="zh-CN" sz="1600" dirty="0">
                <a:latin typeface="+mn-ea"/>
              </a:rPr>
              <a:t>XBb1 </a:t>
            </a:r>
            <a:r>
              <a:rPr lang="zh-CN" altLang="en-US" sz="1600" dirty="0">
                <a:latin typeface="+mn-ea"/>
              </a:rPr>
              <a:t>接口被供入先导压力油，动臂</a:t>
            </a:r>
            <a:r>
              <a:rPr lang="en-US" altLang="zh-CN" sz="1600" dirty="0">
                <a:latin typeface="+mn-ea"/>
              </a:rPr>
              <a:t>1 </a:t>
            </a:r>
            <a:r>
              <a:rPr lang="zh-CN" altLang="en-US" sz="1600" dirty="0">
                <a:latin typeface="+mn-ea"/>
              </a:rPr>
              <a:t>阀芯</a:t>
            </a:r>
            <a:r>
              <a:rPr lang="en-US" altLang="zh-CN" sz="1600" dirty="0">
                <a:latin typeface="+mn-ea"/>
              </a:rPr>
              <a:t>(303) </a:t>
            </a:r>
            <a:r>
              <a:rPr lang="zh-CN" altLang="en-US" sz="1600" dirty="0">
                <a:latin typeface="+mn-ea"/>
              </a:rPr>
              <a:t>便移动至图中右方。从</a:t>
            </a:r>
            <a:r>
              <a:rPr lang="en-US" altLang="zh-CN" sz="1600" dirty="0">
                <a:latin typeface="+mn-ea"/>
              </a:rPr>
              <a:t>P1 </a:t>
            </a:r>
            <a:r>
              <a:rPr lang="zh-CN" altLang="en-US" sz="1600" dirty="0">
                <a:latin typeface="+mn-ea"/>
              </a:rPr>
              <a:t>接口流入的工作油则借助主通路</a:t>
            </a:r>
            <a:r>
              <a:rPr lang="en-US" altLang="zh-CN" sz="1600" dirty="0">
                <a:latin typeface="+mn-ea"/>
              </a:rPr>
              <a:t> </a:t>
            </a:r>
            <a:r>
              <a:rPr lang="zh-CN" altLang="en-US" sz="1600" dirty="0">
                <a:latin typeface="+mn-ea"/>
              </a:rPr>
              <a:t>被导入到中位旁通</a:t>
            </a:r>
            <a:r>
              <a:rPr lang="en-US" altLang="zh-CN" sz="1600" dirty="0">
                <a:latin typeface="+mn-ea"/>
              </a:rPr>
              <a:t> </a:t>
            </a:r>
            <a:r>
              <a:rPr lang="zh-CN" altLang="en-US" sz="1600" dirty="0">
                <a:latin typeface="+mn-ea"/>
              </a:rPr>
              <a:t>。通过切换动臂</a:t>
            </a:r>
            <a:r>
              <a:rPr lang="en-US" altLang="zh-CN" sz="1600" dirty="0">
                <a:latin typeface="+mn-ea"/>
              </a:rPr>
              <a:t>1</a:t>
            </a:r>
            <a:r>
              <a:rPr lang="zh-CN" altLang="en-US" sz="1600" dirty="0">
                <a:latin typeface="+mn-ea"/>
              </a:rPr>
              <a:t>阀芯</a:t>
            </a:r>
            <a:r>
              <a:rPr lang="en-US" altLang="zh-CN" sz="1600" dirty="0">
                <a:latin typeface="+mn-ea"/>
              </a:rPr>
              <a:t>(303) </a:t>
            </a:r>
            <a:r>
              <a:rPr lang="zh-CN" altLang="en-US" sz="1600" dirty="0">
                <a:latin typeface="+mn-ea"/>
              </a:rPr>
              <a:t>中位旁通被切断。为此、流入并联通路的工作油推开单向阀的锥阀</a:t>
            </a:r>
            <a:r>
              <a:rPr lang="en-US" altLang="zh-CN" sz="1600" dirty="0">
                <a:latin typeface="+mn-ea"/>
              </a:rPr>
              <a:t>(511) </a:t>
            </a:r>
            <a:r>
              <a:rPr lang="zh-CN" altLang="en-US" sz="1600" dirty="0">
                <a:latin typeface="+mn-ea"/>
              </a:rPr>
              <a:t>，从</a:t>
            </a:r>
            <a:r>
              <a:rPr lang="en-US" altLang="zh-CN" sz="1600" dirty="0">
                <a:latin typeface="+mn-ea"/>
              </a:rPr>
              <a:t>U </a:t>
            </a:r>
            <a:r>
              <a:rPr lang="zh-CN" altLang="en-US" sz="1600" dirty="0">
                <a:latin typeface="+mn-ea"/>
              </a:rPr>
              <a:t>字形通路流向动臂</a:t>
            </a:r>
            <a:r>
              <a:rPr lang="en-US" altLang="zh-CN" sz="1600" dirty="0">
                <a:latin typeface="+mn-ea"/>
              </a:rPr>
              <a:t>1 </a:t>
            </a:r>
            <a:r>
              <a:rPr lang="zh-CN" altLang="en-US" sz="1600" dirty="0">
                <a:latin typeface="+mn-ea"/>
              </a:rPr>
              <a:t>阀芯</a:t>
            </a:r>
            <a:r>
              <a:rPr lang="en-US" altLang="zh-CN" sz="1600" dirty="0">
                <a:latin typeface="+mn-ea"/>
              </a:rPr>
              <a:t>(303) </a:t>
            </a:r>
            <a:r>
              <a:rPr lang="zh-CN" altLang="en-US" sz="1600" dirty="0">
                <a:latin typeface="+mn-ea"/>
              </a:rPr>
              <a:t>。然后、流入动臂</a:t>
            </a:r>
            <a:r>
              <a:rPr lang="en-US" altLang="zh-CN" sz="1600" dirty="0">
                <a:latin typeface="+mn-ea"/>
              </a:rPr>
              <a:t>1</a:t>
            </a:r>
            <a:r>
              <a:rPr lang="zh-CN" altLang="en-US" sz="1600" dirty="0">
                <a:latin typeface="+mn-ea"/>
              </a:rPr>
              <a:t>阀芯</a:t>
            </a:r>
            <a:r>
              <a:rPr lang="en-US" altLang="zh-CN" sz="1600" dirty="0">
                <a:latin typeface="+mn-ea"/>
              </a:rPr>
              <a:t>(303) </a:t>
            </a:r>
            <a:r>
              <a:rPr lang="zh-CN" altLang="en-US" sz="1600" dirty="0">
                <a:latin typeface="+mn-ea"/>
              </a:rPr>
              <a:t>的外周，从</a:t>
            </a:r>
            <a:r>
              <a:rPr lang="en-US" altLang="zh-CN" sz="1600" dirty="0">
                <a:latin typeface="+mn-ea"/>
              </a:rPr>
              <a:t>Bb </a:t>
            </a:r>
            <a:r>
              <a:rPr lang="zh-CN" altLang="en-US" sz="1600" dirty="0">
                <a:latin typeface="+mn-ea"/>
              </a:rPr>
              <a:t>接口被供入到动臂油缸活塞杆侧</a:t>
            </a:r>
            <a:r>
              <a:rPr lang="en-US" altLang="zh-CN" sz="1600" dirty="0">
                <a:latin typeface="+mn-ea"/>
              </a:rPr>
              <a:t>(R) </a:t>
            </a:r>
            <a:r>
              <a:rPr lang="zh-CN" altLang="en-US" sz="1600" dirty="0">
                <a:latin typeface="+mn-ea"/>
              </a:rPr>
              <a:t>。</a:t>
            </a:r>
          </a:p>
        </p:txBody>
      </p:sp>
      <p:sp>
        <p:nvSpPr>
          <p:cNvPr id="6" name="文本框 5">
            <a:extLst>
              <a:ext uri="{FF2B5EF4-FFF2-40B4-BE49-F238E27FC236}">
                <a16:creationId xmlns:a16="http://schemas.microsoft.com/office/drawing/2014/main" id="{AE7C1C47-A077-4BB1-8B6F-19243520D148}"/>
              </a:ext>
            </a:extLst>
          </p:cNvPr>
          <p:cNvSpPr txBox="1"/>
          <p:nvPr/>
        </p:nvSpPr>
        <p:spPr>
          <a:xfrm>
            <a:off x="487646" y="3852184"/>
            <a:ext cx="4386358" cy="2308324"/>
          </a:xfrm>
          <a:prstGeom prst="rect">
            <a:avLst/>
          </a:prstGeom>
          <a:noFill/>
        </p:spPr>
        <p:txBody>
          <a:bodyPr wrap="square" rtlCol="0">
            <a:spAutoFit/>
          </a:bodyPr>
          <a:lstStyle/>
          <a:p>
            <a:pPr indent="457200"/>
            <a:r>
              <a:rPr lang="zh-CN" altLang="en-US" sz="1600" dirty="0">
                <a:latin typeface="+mn-ea"/>
              </a:rPr>
              <a:t>另一方面、从动臂油缸活塞头侧</a:t>
            </a:r>
            <a:r>
              <a:rPr lang="en-US" altLang="zh-CN" sz="1600" dirty="0">
                <a:latin typeface="+mn-ea"/>
              </a:rPr>
              <a:t>(H) </a:t>
            </a:r>
            <a:r>
              <a:rPr lang="zh-CN" altLang="en-US" sz="1600" dirty="0">
                <a:latin typeface="+mn-ea"/>
              </a:rPr>
              <a:t>的回油，则通过动臂</a:t>
            </a:r>
            <a:r>
              <a:rPr lang="en-US" altLang="zh-CN" sz="1600" dirty="0">
                <a:latin typeface="+mn-ea"/>
              </a:rPr>
              <a:t>1 </a:t>
            </a:r>
            <a:r>
              <a:rPr lang="zh-CN" altLang="en-US" sz="1600" dirty="0">
                <a:latin typeface="+mn-ea"/>
              </a:rPr>
              <a:t>阀芯</a:t>
            </a:r>
            <a:r>
              <a:rPr lang="en-US" altLang="zh-CN" sz="1600" dirty="0">
                <a:latin typeface="+mn-ea"/>
              </a:rPr>
              <a:t>(303) </a:t>
            </a:r>
            <a:r>
              <a:rPr lang="zh-CN" altLang="en-US" sz="1600" dirty="0">
                <a:latin typeface="+mn-ea"/>
              </a:rPr>
              <a:t>的孔</a:t>
            </a:r>
            <a:r>
              <a:rPr lang="en-US" altLang="zh-CN" sz="1600" dirty="0">
                <a:latin typeface="+mn-ea"/>
              </a:rPr>
              <a:t>(a) </a:t>
            </a:r>
            <a:r>
              <a:rPr lang="zh-CN" altLang="en-US" sz="1600" dirty="0">
                <a:latin typeface="+mn-ea"/>
              </a:rPr>
              <a:t>和外周。回油通过动臂的自重而使压力上升，为保持充分的压力借助阀芯内部通路，阀芯内的锥阀</a:t>
            </a:r>
            <a:r>
              <a:rPr lang="en-US" altLang="zh-CN" sz="1600" dirty="0">
                <a:latin typeface="+mn-ea"/>
              </a:rPr>
              <a:t>(303-317)</a:t>
            </a:r>
            <a:r>
              <a:rPr lang="zh-CN" altLang="en-US" sz="1600" dirty="0">
                <a:latin typeface="+mn-ea"/>
              </a:rPr>
              <a:t>被推开到图中右方，流出到阀芯外部。此压力油作为动臂下降操作的工作油再次被供入到动臂油缸活塞杆侧</a:t>
            </a:r>
            <a:r>
              <a:rPr lang="en-US" altLang="zh-CN" sz="1600" dirty="0">
                <a:latin typeface="+mn-ea"/>
              </a:rPr>
              <a:t>(R) </a:t>
            </a:r>
            <a:r>
              <a:rPr lang="zh-CN" altLang="en-US" sz="1600" dirty="0">
                <a:latin typeface="+mn-ea"/>
              </a:rPr>
              <a:t>（动臂再生功能）。从孔</a:t>
            </a:r>
            <a:r>
              <a:rPr lang="en-US" altLang="zh-CN" sz="1600" dirty="0">
                <a:latin typeface="+mn-ea"/>
              </a:rPr>
              <a:t>(a) </a:t>
            </a:r>
            <a:r>
              <a:rPr lang="zh-CN" altLang="en-US" sz="1600" dirty="0">
                <a:latin typeface="+mn-ea"/>
              </a:rPr>
              <a:t>流入到阀芯的内部通路的回油一部分借助孔</a:t>
            </a:r>
            <a:r>
              <a:rPr lang="en-US" altLang="zh-CN" sz="1600" dirty="0">
                <a:latin typeface="+mn-ea"/>
              </a:rPr>
              <a:t>(b) </a:t>
            </a:r>
            <a:r>
              <a:rPr lang="zh-CN" altLang="en-US" sz="1600" dirty="0">
                <a:latin typeface="+mn-ea"/>
              </a:rPr>
              <a:t>返回到工作油油箱。</a:t>
            </a:r>
          </a:p>
        </p:txBody>
      </p:sp>
    </p:spTree>
    <p:extLst>
      <p:ext uri="{BB962C8B-B14F-4D97-AF65-F5344CB8AC3E}">
        <p14:creationId xmlns:p14="http://schemas.microsoft.com/office/powerpoint/2010/main" val="131790132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32">
            <a:extLst>
              <a:ext uri="{FF2B5EF4-FFF2-40B4-BE49-F238E27FC236}">
                <a16:creationId xmlns:a16="http://schemas.microsoft.com/office/drawing/2014/main" id="{DF48CCAB-7624-4B34-9E0C-F69CB0C9C657}"/>
              </a:ext>
            </a:extLst>
          </p:cNvPr>
          <p:cNvSpPr/>
          <p:nvPr/>
        </p:nvSpPr>
        <p:spPr>
          <a:xfrm>
            <a:off x="420973" y="1194554"/>
            <a:ext cx="1051891" cy="369332"/>
          </a:xfrm>
          <a:prstGeom prst="rect">
            <a:avLst/>
          </a:prstGeom>
        </p:spPr>
        <p:txBody>
          <a:bodyPr wrap="none">
            <a:spAutoFit/>
          </a:bodyPr>
          <a:lstStyle/>
          <a:p>
            <a:r>
              <a:rPr lang="en-US" altLang="zh-CN" dirty="0"/>
              <a:t>3.</a:t>
            </a:r>
            <a:r>
              <a:rPr lang="zh-CN" altLang="en-US" dirty="0"/>
              <a:t>防爆阀</a:t>
            </a:r>
          </a:p>
        </p:txBody>
      </p:sp>
      <p:sp>
        <p:nvSpPr>
          <p:cNvPr id="4" name="矩形 3">
            <a:extLst>
              <a:ext uri="{FF2B5EF4-FFF2-40B4-BE49-F238E27FC236}">
                <a16:creationId xmlns:a16="http://schemas.microsoft.com/office/drawing/2014/main" id="{52B56DE7-9526-43BD-B395-C5EA1D1A0001}"/>
              </a:ext>
            </a:extLst>
          </p:cNvPr>
          <p:cNvSpPr/>
          <p:nvPr/>
        </p:nvSpPr>
        <p:spPr>
          <a:xfrm>
            <a:off x="503302" y="1630395"/>
            <a:ext cx="4647538" cy="1631216"/>
          </a:xfrm>
          <a:prstGeom prst="rect">
            <a:avLst/>
          </a:prstGeom>
        </p:spPr>
        <p:txBody>
          <a:bodyPr wrap="square">
            <a:spAutoFit/>
          </a:bodyPr>
          <a:lstStyle/>
          <a:p>
            <a:pPr indent="304800" algn="just">
              <a:lnSpc>
                <a:spcPts val="2000"/>
              </a:lnSpc>
              <a:spcAft>
                <a:spcPts val="0"/>
              </a:spcAft>
            </a:pPr>
            <a:r>
              <a:rPr lang="en-US" altLang="zh-CN" kern="100" dirty="0" err="1">
                <a:latin typeface="Times New Roman" panose="02020603050405020304" pitchFamily="18" charset="0"/>
                <a:cs typeface="Times New Roman" panose="02020603050405020304" pitchFamily="18" charset="0"/>
              </a:rPr>
              <a:t>HHRBxxP</a:t>
            </a:r>
            <a:r>
              <a:rPr lang="zh-CN" altLang="zh-CN" kern="100" dirty="0">
                <a:latin typeface="Times New Roman" panose="02020603050405020304" pitchFamily="18" charset="0"/>
                <a:cs typeface="Times New Roman" panose="02020603050405020304" pitchFamily="18" charset="0"/>
              </a:rPr>
              <a:t>型防爆阀工作原理如图所示，使用时，防爆阀</a:t>
            </a:r>
            <a:r>
              <a:rPr lang="en-US" altLang="zh-CN" kern="100" dirty="0">
                <a:latin typeface="Times New Roman" panose="02020603050405020304" pitchFamily="18" charset="0"/>
                <a:cs typeface="Times New Roman" panose="02020603050405020304" pitchFamily="18" charset="0"/>
              </a:rPr>
              <a:t>B</a:t>
            </a:r>
            <a:r>
              <a:rPr lang="zh-CN" altLang="zh-CN" kern="100" dirty="0">
                <a:latin typeface="Times New Roman" panose="02020603050405020304" pitchFamily="18" charset="0"/>
                <a:cs typeface="Times New Roman" panose="02020603050405020304" pitchFamily="18" charset="0"/>
              </a:rPr>
              <a:t>口接油缸，</a:t>
            </a:r>
            <a:r>
              <a:rPr lang="en-US" altLang="zh-CN" kern="100" dirty="0">
                <a:latin typeface="Times New Roman" panose="02020603050405020304" pitchFamily="18" charset="0"/>
                <a:cs typeface="Times New Roman" panose="02020603050405020304" pitchFamily="18" charset="0"/>
              </a:rPr>
              <a:t>A</a:t>
            </a:r>
            <a:r>
              <a:rPr lang="zh-CN" altLang="zh-CN" kern="100" dirty="0">
                <a:latin typeface="Times New Roman" panose="02020603050405020304" pitchFamily="18" charset="0"/>
                <a:cs typeface="Times New Roman" panose="02020603050405020304" pitchFamily="18" charset="0"/>
              </a:rPr>
              <a:t>口与主控阀出油口连接，</a:t>
            </a:r>
            <a:r>
              <a:rPr lang="en-US" altLang="zh-CN" kern="100" dirty="0">
                <a:latin typeface="Times New Roman" panose="02020603050405020304" pitchFamily="18" charset="0"/>
                <a:cs typeface="Times New Roman" panose="02020603050405020304" pitchFamily="18" charset="0"/>
              </a:rPr>
              <a:t>PL</a:t>
            </a:r>
            <a:r>
              <a:rPr lang="zh-CN" altLang="zh-CN" kern="100" dirty="0">
                <a:latin typeface="Times New Roman" panose="02020603050405020304" pitchFamily="18" charset="0"/>
                <a:cs typeface="Times New Roman" panose="02020603050405020304" pitchFamily="18" charset="0"/>
              </a:rPr>
              <a:t>口接控制先导油。工作时该阀有四种工况，分别为油缸进油、油缸出油、油缸超压保护和防爆工况，下面以</a:t>
            </a:r>
            <a:r>
              <a:rPr lang="en-US" altLang="zh-CN" kern="100" dirty="0">
                <a:latin typeface="Times New Roman" panose="02020603050405020304" pitchFamily="18" charset="0"/>
                <a:cs typeface="Times New Roman" panose="02020603050405020304" pitchFamily="18" charset="0"/>
              </a:rPr>
              <a:t>HHRB20P</a:t>
            </a:r>
            <a:r>
              <a:rPr lang="zh-CN" altLang="zh-CN" kern="100" dirty="0">
                <a:latin typeface="Times New Roman" panose="02020603050405020304" pitchFamily="18" charset="0"/>
                <a:cs typeface="Times New Roman" panose="02020603050405020304" pitchFamily="18" charset="0"/>
              </a:rPr>
              <a:t>防爆阀为例说明。</a:t>
            </a:r>
          </a:p>
        </p:txBody>
      </p:sp>
      <p:pic>
        <p:nvPicPr>
          <p:cNvPr id="5" name="图片 4">
            <a:extLst>
              <a:ext uri="{FF2B5EF4-FFF2-40B4-BE49-F238E27FC236}">
                <a16:creationId xmlns:a16="http://schemas.microsoft.com/office/drawing/2014/main" id="{6B1F9F12-3756-41CF-BB7B-5AF0F3F04A49}"/>
              </a:ext>
            </a:extLst>
          </p:cNvPr>
          <p:cNvPicPr>
            <a:picLocks noChangeAspect="1"/>
          </p:cNvPicPr>
          <p:nvPr/>
        </p:nvPicPr>
        <p:blipFill>
          <a:blip r:embed="rId2"/>
          <a:stretch>
            <a:fillRect/>
          </a:stretch>
        </p:blipFill>
        <p:spPr>
          <a:xfrm>
            <a:off x="6006725" y="1171570"/>
            <a:ext cx="3556725" cy="2362764"/>
          </a:xfrm>
          <a:prstGeom prst="rect">
            <a:avLst/>
          </a:prstGeom>
        </p:spPr>
      </p:pic>
      <p:sp>
        <p:nvSpPr>
          <p:cNvPr id="6" name="矩形 5">
            <a:extLst>
              <a:ext uri="{FF2B5EF4-FFF2-40B4-BE49-F238E27FC236}">
                <a16:creationId xmlns:a16="http://schemas.microsoft.com/office/drawing/2014/main" id="{FF23B8C7-DDC3-4BC2-9CD2-66D00137E75C}"/>
              </a:ext>
            </a:extLst>
          </p:cNvPr>
          <p:cNvSpPr/>
          <p:nvPr/>
        </p:nvSpPr>
        <p:spPr>
          <a:xfrm>
            <a:off x="442135" y="4295718"/>
            <a:ext cx="5253990" cy="1374735"/>
          </a:xfrm>
          <a:prstGeom prst="rect">
            <a:avLst/>
          </a:prstGeom>
        </p:spPr>
        <p:txBody>
          <a:bodyPr wrap="square">
            <a:spAutoFit/>
          </a:bodyPr>
          <a:lstStyle/>
          <a:p>
            <a:pPr marL="285750" lvl="0" indent="-285750" algn="just">
              <a:lnSpc>
                <a:spcPts val="2000"/>
              </a:lnSpc>
              <a:spcAft>
                <a:spcPts val="0"/>
              </a:spcAft>
              <a:buFont typeface="Wingdings" panose="05000000000000000000" pitchFamily="2" charset="2"/>
              <a:buChar char="Ø"/>
            </a:pPr>
            <a:r>
              <a:rPr lang="zh-CN" altLang="zh-CN" kern="100" dirty="0">
                <a:latin typeface="Times New Roman" panose="02020603050405020304" pitchFamily="18" charset="0"/>
                <a:cs typeface="Times New Roman" panose="02020603050405020304" pitchFamily="18" charset="0"/>
              </a:rPr>
              <a:t>油缸进油工况</a:t>
            </a:r>
            <a:endParaRPr lang="en-US" altLang="zh-CN" kern="100" dirty="0">
              <a:latin typeface="Times New Roman" panose="02020603050405020304" pitchFamily="18" charset="0"/>
              <a:cs typeface="Times New Roman" panose="02020603050405020304" pitchFamily="18" charset="0"/>
            </a:endParaRPr>
          </a:p>
          <a:p>
            <a:pPr lvl="0" indent="457200" algn="just">
              <a:lnSpc>
                <a:spcPts val="2000"/>
              </a:lnSpc>
              <a:spcAft>
                <a:spcPts val="0"/>
              </a:spcAft>
            </a:pPr>
            <a:r>
              <a:rPr lang="en-US" altLang="zh-CN" kern="100" dirty="0">
                <a:latin typeface="Times New Roman" panose="02020603050405020304" pitchFamily="18" charset="0"/>
                <a:cs typeface="Times New Roman" panose="02020603050405020304" pitchFamily="18" charset="0"/>
              </a:rPr>
              <a:t>PL</a:t>
            </a:r>
            <a:r>
              <a:rPr lang="zh-CN" altLang="zh-CN" kern="100" dirty="0">
                <a:latin typeface="Times New Roman" panose="02020603050405020304" pitchFamily="18" charset="0"/>
                <a:cs typeface="Times New Roman" panose="02020603050405020304" pitchFamily="18" charset="0"/>
              </a:rPr>
              <a:t>口先导压力为零，</a:t>
            </a:r>
            <a:r>
              <a:rPr lang="en-US" altLang="zh-CN" kern="100" dirty="0">
                <a:latin typeface="Times New Roman" panose="02020603050405020304" pitchFamily="18" charset="0"/>
                <a:cs typeface="Times New Roman" panose="02020603050405020304" pitchFamily="18" charset="0"/>
              </a:rPr>
              <a:t>B</a:t>
            </a:r>
            <a:r>
              <a:rPr lang="zh-CN" altLang="zh-CN" kern="100" dirty="0">
                <a:latin typeface="Times New Roman" panose="02020603050405020304" pitchFamily="18" charset="0"/>
                <a:cs typeface="Times New Roman" panose="02020603050405020304" pitchFamily="18" charset="0"/>
              </a:rPr>
              <a:t>口与锥阀芯</a:t>
            </a:r>
            <a:r>
              <a:rPr lang="en-US" altLang="zh-CN" kern="100" dirty="0">
                <a:latin typeface="Times New Roman" panose="02020603050405020304" pitchFamily="18" charset="0"/>
                <a:cs typeface="Times New Roman" panose="02020603050405020304" pitchFamily="18" charset="0"/>
              </a:rPr>
              <a:t>(16)</a:t>
            </a:r>
            <a:r>
              <a:rPr lang="zh-CN" altLang="zh-CN" kern="100" dirty="0">
                <a:latin typeface="Times New Roman" panose="02020603050405020304" pitchFamily="18" charset="0"/>
                <a:cs typeface="Times New Roman" panose="02020603050405020304" pitchFamily="18" charset="0"/>
              </a:rPr>
              <a:t>上腔的连通，锥阀芯变成一个单向阀，如图</a:t>
            </a:r>
            <a:r>
              <a:rPr lang="zh-CN" altLang="en-US" kern="100" dirty="0">
                <a:latin typeface="Times New Roman" panose="02020603050405020304" pitchFamily="18" charset="0"/>
                <a:cs typeface="Times New Roman" panose="02020603050405020304" pitchFamily="18" charset="0"/>
              </a:rPr>
              <a:t>中</a:t>
            </a:r>
            <a:r>
              <a:rPr lang="zh-CN" altLang="zh-CN" kern="100" dirty="0">
                <a:latin typeface="Times New Roman" panose="02020603050405020304" pitchFamily="18" charset="0"/>
                <a:cs typeface="Times New Roman" panose="02020603050405020304" pitchFamily="18" charset="0"/>
              </a:rPr>
              <a:t>所示。油油液从主控阀到</a:t>
            </a:r>
            <a:r>
              <a:rPr lang="en-US" altLang="zh-CN" kern="100" dirty="0">
                <a:latin typeface="Times New Roman" panose="02020603050405020304" pitchFamily="18" charset="0"/>
                <a:cs typeface="Times New Roman" panose="02020603050405020304" pitchFamily="18" charset="0"/>
              </a:rPr>
              <a:t>A</a:t>
            </a:r>
            <a:r>
              <a:rPr lang="zh-CN" altLang="zh-CN" kern="100" dirty="0">
                <a:latin typeface="Times New Roman" panose="02020603050405020304" pitchFamily="18" charset="0"/>
                <a:cs typeface="Times New Roman" panose="02020603050405020304" pitchFamily="18" charset="0"/>
              </a:rPr>
              <a:t>口，打开锥阀芯到</a:t>
            </a:r>
            <a:r>
              <a:rPr lang="en-US" altLang="zh-CN" kern="100" dirty="0">
                <a:latin typeface="Times New Roman" panose="02020603050405020304" pitchFamily="18" charset="0"/>
                <a:cs typeface="Times New Roman" panose="02020603050405020304" pitchFamily="18" charset="0"/>
              </a:rPr>
              <a:t>B</a:t>
            </a:r>
            <a:r>
              <a:rPr lang="zh-CN" altLang="zh-CN" kern="100" dirty="0">
                <a:latin typeface="Times New Roman" panose="02020603050405020304" pitchFamily="18" charset="0"/>
                <a:cs typeface="Times New Roman" panose="02020603050405020304" pitchFamily="18" charset="0"/>
              </a:rPr>
              <a:t>口，然后进入油缸。</a:t>
            </a:r>
          </a:p>
        </p:txBody>
      </p:sp>
      <p:grpSp>
        <p:nvGrpSpPr>
          <p:cNvPr id="7" name="组合 6">
            <a:extLst>
              <a:ext uri="{FF2B5EF4-FFF2-40B4-BE49-F238E27FC236}">
                <a16:creationId xmlns:a16="http://schemas.microsoft.com/office/drawing/2014/main" id="{87EBB48C-ED9C-4324-9D0E-BD3884229AAF}"/>
              </a:ext>
            </a:extLst>
          </p:cNvPr>
          <p:cNvGrpSpPr/>
          <p:nvPr/>
        </p:nvGrpSpPr>
        <p:grpSpPr>
          <a:xfrm>
            <a:off x="6327991" y="3851039"/>
            <a:ext cx="3303004" cy="2388539"/>
            <a:chOff x="5319424" y="1563886"/>
            <a:chExt cx="5449782" cy="4606326"/>
          </a:xfrm>
        </p:grpSpPr>
        <p:pic>
          <p:nvPicPr>
            <p:cNvPr id="8" name="图片 7">
              <a:extLst>
                <a:ext uri="{FF2B5EF4-FFF2-40B4-BE49-F238E27FC236}">
                  <a16:creationId xmlns:a16="http://schemas.microsoft.com/office/drawing/2014/main" id="{FDACF3BE-E815-490E-B10E-0DE86953FC8A}"/>
                </a:ext>
              </a:extLst>
            </p:cNvPr>
            <p:cNvPicPr/>
            <p:nvPr/>
          </p:nvPicPr>
          <p:blipFill>
            <a:blip r:embed="rId3"/>
            <a:stretch>
              <a:fillRect/>
            </a:stretch>
          </p:blipFill>
          <p:spPr>
            <a:xfrm>
              <a:off x="5319424" y="1563886"/>
              <a:ext cx="5449782" cy="4606326"/>
            </a:xfrm>
            <a:prstGeom prst="rect">
              <a:avLst/>
            </a:prstGeom>
            <a:noFill/>
            <a:ln w="9525">
              <a:noFill/>
            </a:ln>
          </p:spPr>
        </p:pic>
        <p:sp>
          <p:nvSpPr>
            <p:cNvPr id="9" name="矩形 8">
              <a:extLst>
                <a:ext uri="{FF2B5EF4-FFF2-40B4-BE49-F238E27FC236}">
                  <a16:creationId xmlns:a16="http://schemas.microsoft.com/office/drawing/2014/main" id="{EA09B719-76FC-431B-A763-12D7C51C868A}"/>
                </a:ext>
              </a:extLst>
            </p:cNvPr>
            <p:cNvSpPr/>
            <p:nvPr/>
          </p:nvSpPr>
          <p:spPr>
            <a:xfrm>
              <a:off x="9608177" y="3625997"/>
              <a:ext cx="338554" cy="369332"/>
            </a:xfrm>
            <a:prstGeom prst="rect">
              <a:avLst/>
            </a:prstGeom>
          </p:spPr>
          <p:txBody>
            <a:bodyPr wrap="none">
              <a:spAutoFit/>
            </a:bodyPr>
            <a:lstStyle/>
            <a:p>
              <a:r>
                <a:rPr lang="en-US" altLang="zh-CN" kern="100" dirty="0">
                  <a:latin typeface="Times New Roman" panose="02020603050405020304" pitchFamily="18" charset="0"/>
                  <a:cs typeface="Times New Roman" panose="02020603050405020304" pitchFamily="18" charset="0"/>
                </a:rPr>
                <a:t>B</a:t>
              </a:r>
              <a:endParaRPr lang="zh-CN" altLang="en-US" dirty="0"/>
            </a:p>
          </p:txBody>
        </p:sp>
        <p:sp>
          <p:nvSpPr>
            <p:cNvPr id="10" name="矩形 9">
              <a:extLst>
                <a:ext uri="{FF2B5EF4-FFF2-40B4-BE49-F238E27FC236}">
                  <a16:creationId xmlns:a16="http://schemas.microsoft.com/office/drawing/2014/main" id="{26562500-0222-4921-A029-ED38E6D2A88C}"/>
                </a:ext>
              </a:extLst>
            </p:cNvPr>
            <p:cNvSpPr/>
            <p:nvPr/>
          </p:nvSpPr>
          <p:spPr>
            <a:xfrm>
              <a:off x="7772711" y="3497717"/>
              <a:ext cx="415498" cy="369332"/>
            </a:xfrm>
            <a:prstGeom prst="rect">
              <a:avLst/>
            </a:prstGeom>
          </p:spPr>
          <p:txBody>
            <a:bodyPr wrap="none">
              <a:spAutoFit/>
            </a:bodyPr>
            <a:lstStyle/>
            <a:p>
              <a:r>
                <a:rPr lang="en-US" altLang="zh-CN" kern="100" dirty="0">
                  <a:latin typeface="Times New Roman" panose="02020603050405020304" pitchFamily="18" charset="0"/>
                  <a:cs typeface="Times New Roman" panose="02020603050405020304" pitchFamily="18" charset="0"/>
                </a:rPr>
                <a:t>16</a:t>
              </a:r>
              <a:endParaRPr lang="zh-CN" altLang="en-US" dirty="0"/>
            </a:p>
          </p:txBody>
        </p:sp>
        <p:sp>
          <p:nvSpPr>
            <p:cNvPr id="11" name="矩形 10">
              <a:extLst>
                <a:ext uri="{FF2B5EF4-FFF2-40B4-BE49-F238E27FC236}">
                  <a16:creationId xmlns:a16="http://schemas.microsoft.com/office/drawing/2014/main" id="{4A5E600C-9951-458E-8E94-4538F6342476}"/>
                </a:ext>
              </a:extLst>
            </p:cNvPr>
            <p:cNvSpPr/>
            <p:nvPr/>
          </p:nvSpPr>
          <p:spPr>
            <a:xfrm>
              <a:off x="5331660" y="2775207"/>
              <a:ext cx="351378" cy="369332"/>
            </a:xfrm>
            <a:prstGeom prst="rect">
              <a:avLst/>
            </a:prstGeom>
          </p:spPr>
          <p:txBody>
            <a:bodyPr wrap="none">
              <a:spAutoFit/>
            </a:bodyPr>
            <a:lstStyle/>
            <a:p>
              <a:r>
                <a:rPr lang="en-US" altLang="zh-CN" kern="100" dirty="0">
                  <a:latin typeface="Times New Roman" panose="02020603050405020304" pitchFamily="18" charset="0"/>
                  <a:cs typeface="Times New Roman" panose="02020603050405020304" pitchFamily="18" charset="0"/>
                </a:rPr>
                <a:t>A</a:t>
              </a:r>
              <a:endParaRPr lang="zh-CN" altLang="en-US" dirty="0"/>
            </a:p>
          </p:txBody>
        </p:sp>
      </p:grpSp>
    </p:spTree>
    <p:extLst>
      <p:ext uri="{BB962C8B-B14F-4D97-AF65-F5344CB8AC3E}">
        <p14:creationId xmlns:p14="http://schemas.microsoft.com/office/powerpoint/2010/main" val="196029149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32">
            <a:extLst>
              <a:ext uri="{FF2B5EF4-FFF2-40B4-BE49-F238E27FC236}">
                <a16:creationId xmlns:a16="http://schemas.microsoft.com/office/drawing/2014/main" id="{129FEACD-1539-46F3-9568-75AD7EA6C8AD}"/>
              </a:ext>
            </a:extLst>
          </p:cNvPr>
          <p:cNvSpPr/>
          <p:nvPr/>
        </p:nvSpPr>
        <p:spPr>
          <a:xfrm>
            <a:off x="420973" y="1194554"/>
            <a:ext cx="1051891" cy="369332"/>
          </a:xfrm>
          <a:prstGeom prst="rect">
            <a:avLst/>
          </a:prstGeom>
        </p:spPr>
        <p:txBody>
          <a:bodyPr wrap="none">
            <a:spAutoFit/>
          </a:bodyPr>
          <a:lstStyle/>
          <a:p>
            <a:r>
              <a:rPr lang="en-US" altLang="zh-CN" dirty="0"/>
              <a:t>3.</a:t>
            </a:r>
            <a:r>
              <a:rPr lang="zh-CN" altLang="en-US" dirty="0"/>
              <a:t>防爆阀</a:t>
            </a:r>
          </a:p>
        </p:txBody>
      </p:sp>
      <p:sp>
        <p:nvSpPr>
          <p:cNvPr id="4" name="矩形 3">
            <a:extLst>
              <a:ext uri="{FF2B5EF4-FFF2-40B4-BE49-F238E27FC236}">
                <a16:creationId xmlns:a16="http://schemas.microsoft.com/office/drawing/2014/main" id="{D996480F-5C2B-4CA8-8599-CB14EB8B3DCB}"/>
              </a:ext>
            </a:extLst>
          </p:cNvPr>
          <p:cNvSpPr/>
          <p:nvPr/>
        </p:nvSpPr>
        <p:spPr>
          <a:xfrm>
            <a:off x="420972" y="1641353"/>
            <a:ext cx="5115761" cy="2400657"/>
          </a:xfrm>
          <a:prstGeom prst="rect">
            <a:avLst/>
          </a:prstGeom>
        </p:spPr>
        <p:txBody>
          <a:bodyPr wrap="square">
            <a:spAutoFit/>
          </a:bodyPr>
          <a:lstStyle/>
          <a:p>
            <a:pPr marL="285750" lvl="0" indent="-285750" algn="just">
              <a:lnSpc>
                <a:spcPts val="2000"/>
              </a:lnSpc>
              <a:spcAft>
                <a:spcPts val="0"/>
              </a:spcAft>
              <a:buFont typeface="Wingdings" panose="05000000000000000000" pitchFamily="2" charset="2"/>
              <a:buChar char="Ø"/>
            </a:pPr>
            <a:r>
              <a:rPr lang="zh-CN" altLang="zh-CN" kern="100" dirty="0">
                <a:latin typeface="Times New Roman" panose="02020603050405020304" pitchFamily="18" charset="0"/>
                <a:cs typeface="Times New Roman" panose="02020603050405020304" pitchFamily="18" charset="0"/>
              </a:rPr>
              <a:t>油缸出油工况</a:t>
            </a:r>
            <a:endParaRPr lang="en-US" altLang="zh-CN" kern="100" dirty="0">
              <a:latin typeface="Times New Roman" panose="02020603050405020304" pitchFamily="18" charset="0"/>
              <a:cs typeface="Times New Roman" panose="02020603050405020304" pitchFamily="18" charset="0"/>
            </a:endParaRPr>
          </a:p>
          <a:p>
            <a:pPr lvl="0" indent="457200" algn="just">
              <a:lnSpc>
                <a:spcPts val="2000"/>
              </a:lnSpc>
              <a:spcAft>
                <a:spcPts val="0"/>
              </a:spcAft>
            </a:pPr>
            <a:r>
              <a:rPr lang="en-US" altLang="zh-CN" kern="100" dirty="0">
                <a:latin typeface="Times New Roman" panose="02020603050405020304" pitchFamily="18" charset="0"/>
                <a:cs typeface="Times New Roman" panose="02020603050405020304" pitchFamily="18" charset="0"/>
              </a:rPr>
              <a:t>PL</a:t>
            </a:r>
            <a:r>
              <a:rPr lang="zh-CN" altLang="zh-CN" kern="100" dirty="0">
                <a:latin typeface="Times New Roman" panose="02020603050405020304" pitchFamily="18" charset="0"/>
                <a:cs typeface="Times New Roman" panose="02020603050405020304" pitchFamily="18" charset="0"/>
              </a:rPr>
              <a:t>口先导供油，先导油经单向节流阀</a:t>
            </a:r>
            <a:r>
              <a:rPr lang="en-US" altLang="zh-CN" kern="100" dirty="0">
                <a:latin typeface="Times New Roman" panose="02020603050405020304" pitchFamily="18" charset="0"/>
                <a:cs typeface="Times New Roman" panose="02020603050405020304" pitchFamily="18" charset="0"/>
              </a:rPr>
              <a:t>(20)</a:t>
            </a:r>
            <a:r>
              <a:rPr lang="zh-CN" altLang="zh-CN" kern="100" dirty="0">
                <a:latin typeface="Times New Roman" panose="02020603050405020304" pitchFamily="18" charset="0"/>
                <a:cs typeface="Times New Roman" panose="02020603050405020304" pitchFamily="18" charset="0"/>
              </a:rPr>
              <a:t>作用到活塞</a:t>
            </a:r>
            <a:r>
              <a:rPr lang="en-US" altLang="zh-CN" kern="100" dirty="0">
                <a:latin typeface="Times New Roman" panose="02020603050405020304" pitchFamily="18" charset="0"/>
                <a:cs typeface="Times New Roman" panose="02020603050405020304" pitchFamily="18" charset="0"/>
              </a:rPr>
              <a:t>(13)</a:t>
            </a:r>
            <a:r>
              <a:rPr lang="zh-CN" altLang="zh-CN" kern="100" dirty="0">
                <a:latin typeface="Times New Roman" panose="02020603050405020304" pitchFamily="18" charset="0"/>
                <a:cs typeface="Times New Roman" panose="02020603050405020304" pitchFamily="18" charset="0"/>
              </a:rPr>
              <a:t>使其推动先导阀芯</a:t>
            </a:r>
            <a:r>
              <a:rPr lang="en-US" altLang="zh-CN" kern="100" dirty="0">
                <a:latin typeface="Times New Roman" panose="02020603050405020304" pitchFamily="18" charset="0"/>
                <a:cs typeface="Times New Roman" panose="02020603050405020304" pitchFamily="18" charset="0"/>
              </a:rPr>
              <a:t>(7)</a:t>
            </a:r>
            <a:r>
              <a:rPr lang="zh-CN" altLang="zh-CN" kern="100" dirty="0">
                <a:latin typeface="Times New Roman" panose="02020603050405020304" pitchFamily="18" charset="0"/>
                <a:cs typeface="Times New Roman" panose="02020603050405020304" pitchFamily="18" charset="0"/>
              </a:rPr>
              <a:t>换向到上位，如图</a:t>
            </a:r>
            <a:r>
              <a:rPr lang="en-US" altLang="zh-CN" kern="100" dirty="0">
                <a:latin typeface="Times New Roman" panose="02020603050405020304" pitchFamily="18" charset="0"/>
                <a:cs typeface="Times New Roman" panose="02020603050405020304" pitchFamily="18" charset="0"/>
              </a:rPr>
              <a:t>2.4</a:t>
            </a:r>
            <a:r>
              <a:rPr lang="zh-CN" altLang="zh-CN" kern="100" dirty="0">
                <a:latin typeface="Times New Roman" panose="02020603050405020304" pitchFamily="18" charset="0"/>
                <a:cs typeface="Times New Roman" panose="02020603050405020304" pitchFamily="18" charset="0"/>
              </a:rPr>
              <a:t>所示，锥阀芯上腔的油液可以通过阀套（</a:t>
            </a:r>
            <a:r>
              <a:rPr lang="en-US" altLang="zh-CN" kern="100" dirty="0">
                <a:latin typeface="Times New Roman" panose="02020603050405020304" pitchFamily="18" charset="0"/>
                <a:cs typeface="Times New Roman" panose="02020603050405020304" pitchFamily="18" charset="0"/>
              </a:rPr>
              <a:t>3</a:t>
            </a:r>
            <a:r>
              <a:rPr lang="zh-CN" altLang="zh-CN" kern="100" dirty="0">
                <a:latin typeface="Times New Roman" panose="02020603050405020304" pitchFamily="18" charset="0"/>
                <a:cs typeface="Times New Roman" panose="02020603050405020304" pitchFamily="18" charset="0"/>
              </a:rPr>
              <a:t>）上的径向孔以及先导阀芯</a:t>
            </a:r>
            <a:r>
              <a:rPr lang="en-US" altLang="zh-CN" kern="100" dirty="0">
                <a:latin typeface="Times New Roman" panose="02020603050405020304" pitchFamily="18" charset="0"/>
                <a:cs typeface="Times New Roman" panose="02020603050405020304" pitchFamily="18" charset="0"/>
              </a:rPr>
              <a:t>(7)</a:t>
            </a:r>
            <a:r>
              <a:rPr lang="zh-CN" altLang="zh-CN" kern="100" dirty="0">
                <a:latin typeface="Times New Roman" panose="02020603050405020304" pitchFamily="18" charset="0"/>
                <a:cs typeface="Times New Roman" panose="02020603050405020304" pitchFamily="18" charset="0"/>
              </a:rPr>
              <a:t>的轴向孔进入</a:t>
            </a:r>
            <a:r>
              <a:rPr lang="en-US" altLang="zh-CN" kern="100" dirty="0">
                <a:latin typeface="Times New Roman" panose="02020603050405020304" pitchFamily="18" charset="0"/>
                <a:cs typeface="Times New Roman" panose="02020603050405020304" pitchFamily="18" charset="0"/>
              </a:rPr>
              <a:t>A</a:t>
            </a:r>
            <a:r>
              <a:rPr lang="zh-CN" altLang="zh-CN" kern="100" dirty="0">
                <a:latin typeface="Times New Roman" panose="02020603050405020304" pitchFamily="18" charset="0"/>
                <a:cs typeface="Times New Roman" panose="02020603050405020304" pitchFamily="18" charset="0"/>
              </a:rPr>
              <a:t>口，</a:t>
            </a:r>
            <a:r>
              <a:rPr lang="en-US" altLang="zh-CN" kern="100" dirty="0">
                <a:latin typeface="Times New Roman" panose="02020603050405020304" pitchFamily="18" charset="0"/>
                <a:cs typeface="Times New Roman" panose="02020603050405020304" pitchFamily="18" charset="0"/>
              </a:rPr>
              <a:t>A</a:t>
            </a:r>
            <a:r>
              <a:rPr lang="zh-CN" altLang="zh-CN" kern="100" dirty="0">
                <a:latin typeface="Times New Roman" panose="02020603050405020304" pitchFamily="18" charset="0"/>
                <a:cs typeface="Times New Roman" panose="02020603050405020304" pitchFamily="18" charset="0"/>
              </a:rPr>
              <a:t>口压力很低也即锥阀芯</a:t>
            </a:r>
            <a:r>
              <a:rPr lang="en-US" altLang="zh-CN" kern="100" dirty="0">
                <a:latin typeface="Times New Roman" panose="02020603050405020304" pitchFamily="18" charset="0"/>
                <a:cs typeface="Times New Roman" panose="02020603050405020304" pitchFamily="18" charset="0"/>
              </a:rPr>
              <a:t>(16)</a:t>
            </a:r>
            <a:r>
              <a:rPr lang="zh-CN" altLang="zh-CN" kern="100" dirty="0">
                <a:latin typeface="Times New Roman" panose="02020603050405020304" pitchFamily="18" charset="0"/>
                <a:cs typeface="Times New Roman" panose="02020603050405020304" pitchFamily="18" charset="0"/>
              </a:rPr>
              <a:t>上腔的压力很低，</a:t>
            </a:r>
            <a:r>
              <a:rPr lang="en-US" altLang="zh-CN" kern="100" dirty="0">
                <a:latin typeface="Times New Roman" panose="02020603050405020304" pitchFamily="18" charset="0"/>
                <a:cs typeface="Times New Roman" panose="02020603050405020304" pitchFamily="18" charset="0"/>
              </a:rPr>
              <a:t>B</a:t>
            </a:r>
            <a:r>
              <a:rPr lang="zh-CN" altLang="zh-CN" kern="100" dirty="0">
                <a:latin typeface="Times New Roman" panose="02020603050405020304" pitchFamily="18" charset="0"/>
                <a:cs typeface="Times New Roman" panose="02020603050405020304" pitchFamily="18" charset="0"/>
              </a:rPr>
              <a:t>口压力作用于锥阀芯</a:t>
            </a:r>
            <a:r>
              <a:rPr lang="en-US" altLang="zh-CN" kern="100" dirty="0">
                <a:latin typeface="Times New Roman" panose="02020603050405020304" pitchFamily="18" charset="0"/>
                <a:cs typeface="Times New Roman" panose="02020603050405020304" pitchFamily="18" charset="0"/>
              </a:rPr>
              <a:t>(16)</a:t>
            </a:r>
            <a:r>
              <a:rPr lang="zh-CN" altLang="zh-CN" kern="100" dirty="0">
                <a:latin typeface="Times New Roman" panose="02020603050405020304" pitchFamily="18" charset="0"/>
                <a:cs typeface="Times New Roman" panose="02020603050405020304" pitchFamily="18" charset="0"/>
              </a:rPr>
              <a:t>的环形面积上而使其打开；油缸中的油液因此可以从</a:t>
            </a:r>
            <a:r>
              <a:rPr lang="en-US" altLang="zh-CN" kern="100" dirty="0">
                <a:latin typeface="Times New Roman" panose="02020603050405020304" pitchFamily="18" charset="0"/>
                <a:cs typeface="Times New Roman" panose="02020603050405020304" pitchFamily="18" charset="0"/>
              </a:rPr>
              <a:t>B</a:t>
            </a:r>
            <a:r>
              <a:rPr lang="zh-CN" altLang="zh-CN" kern="100" dirty="0">
                <a:latin typeface="Times New Roman" panose="02020603050405020304" pitchFamily="18" charset="0"/>
                <a:cs typeface="Times New Roman" panose="02020603050405020304" pitchFamily="18" charset="0"/>
              </a:rPr>
              <a:t>口流到</a:t>
            </a:r>
            <a:r>
              <a:rPr lang="en-US" altLang="zh-CN" kern="100" dirty="0">
                <a:latin typeface="Times New Roman" panose="02020603050405020304" pitchFamily="18" charset="0"/>
                <a:cs typeface="Times New Roman" panose="02020603050405020304" pitchFamily="18" charset="0"/>
              </a:rPr>
              <a:t>A</a:t>
            </a:r>
            <a:r>
              <a:rPr lang="zh-CN" altLang="zh-CN" kern="100" dirty="0">
                <a:latin typeface="Times New Roman" panose="02020603050405020304" pitchFamily="18" charset="0"/>
                <a:cs typeface="Times New Roman" panose="02020603050405020304" pitchFamily="18" charset="0"/>
              </a:rPr>
              <a:t>口，然后流回主控阀。</a:t>
            </a:r>
          </a:p>
        </p:txBody>
      </p:sp>
      <p:grpSp>
        <p:nvGrpSpPr>
          <p:cNvPr id="5" name="组合 4">
            <a:extLst>
              <a:ext uri="{FF2B5EF4-FFF2-40B4-BE49-F238E27FC236}">
                <a16:creationId xmlns:a16="http://schemas.microsoft.com/office/drawing/2014/main" id="{FD2B86A0-F7D0-46C8-99DC-AAD69706A390}"/>
              </a:ext>
            </a:extLst>
          </p:cNvPr>
          <p:cNvGrpSpPr/>
          <p:nvPr/>
        </p:nvGrpSpPr>
        <p:grpSpPr>
          <a:xfrm>
            <a:off x="5939406" y="1563886"/>
            <a:ext cx="4983060" cy="3771512"/>
            <a:chOff x="4288949" y="1472468"/>
            <a:chExt cx="6400815" cy="4676388"/>
          </a:xfrm>
        </p:grpSpPr>
        <p:pic>
          <p:nvPicPr>
            <p:cNvPr id="6" name="图片 5">
              <a:extLst>
                <a:ext uri="{FF2B5EF4-FFF2-40B4-BE49-F238E27FC236}">
                  <a16:creationId xmlns:a16="http://schemas.microsoft.com/office/drawing/2014/main" id="{1589C0F0-5D26-4618-A5BD-FED7191927FA}"/>
                </a:ext>
              </a:extLst>
            </p:cNvPr>
            <p:cNvPicPr/>
            <p:nvPr/>
          </p:nvPicPr>
          <p:blipFill>
            <a:blip r:embed="rId2"/>
            <a:stretch>
              <a:fillRect/>
            </a:stretch>
          </p:blipFill>
          <p:spPr>
            <a:xfrm>
              <a:off x="4288949" y="1472468"/>
              <a:ext cx="6400815" cy="4676388"/>
            </a:xfrm>
            <a:prstGeom prst="rect">
              <a:avLst/>
            </a:prstGeom>
            <a:noFill/>
            <a:ln w="9525">
              <a:noFill/>
            </a:ln>
          </p:spPr>
        </p:pic>
        <p:sp>
          <p:nvSpPr>
            <p:cNvPr id="7" name="矩形 6">
              <a:extLst>
                <a:ext uri="{FF2B5EF4-FFF2-40B4-BE49-F238E27FC236}">
                  <a16:creationId xmlns:a16="http://schemas.microsoft.com/office/drawing/2014/main" id="{293B307F-B3B8-48CB-BE3F-F303441176D6}"/>
                </a:ext>
              </a:extLst>
            </p:cNvPr>
            <p:cNvSpPr/>
            <p:nvPr/>
          </p:nvSpPr>
          <p:spPr>
            <a:xfrm>
              <a:off x="9422296" y="3045350"/>
              <a:ext cx="524435" cy="369332"/>
            </a:xfrm>
            <a:prstGeom prst="rect">
              <a:avLst/>
            </a:prstGeom>
          </p:spPr>
          <p:txBody>
            <a:bodyPr wrap="square">
              <a:spAutoFit/>
            </a:bodyPr>
            <a:lstStyle/>
            <a:p>
              <a:r>
                <a:rPr lang="en-US" altLang="zh-CN" kern="100" dirty="0">
                  <a:latin typeface="Times New Roman" panose="02020603050405020304" pitchFamily="18" charset="0"/>
                  <a:cs typeface="Times New Roman" panose="02020603050405020304" pitchFamily="18" charset="0"/>
                </a:rPr>
                <a:t>B</a:t>
              </a:r>
              <a:endParaRPr lang="zh-CN" altLang="en-US" dirty="0"/>
            </a:p>
          </p:txBody>
        </p:sp>
        <p:sp>
          <p:nvSpPr>
            <p:cNvPr id="8" name="矩形 7">
              <a:extLst>
                <a:ext uri="{FF2B5EF4-FFF2-40B4-BE49-F238E27FC236}">
                  <a16:creationId xmlns:a16="http://schemas.microsoft.com/office/drawing/2014/main" id="{237518C3-AC6F-4430-AC79-AA542E6223AA}"/>
                </a:ext>
              </a:extLst>
            </p:cNvPr>
            <p:cNvSpPr/>
            <p:nvPr/>
          </p:nvSpPr>
          <p:spPr>
            <a:xfrm>
              <a:off x="7663774" y="2878372"/>
              <a:ext cx="524435" cy="418850"/>
            </a:xfrm>
            <a:prstGeom prst="rect">
              <a:avLst/>
            </a:prstGeom>
          </p:spPr>
          <p:txBody>
            <a:bodyPr wrap="square">
              <a:spAutoFit/>
            </a:bodyPr>
            <a:lstStyle/>
            <a:p>
              <a:r>
                <a:rPr lang="en-US" altLang="zh-CN" sz="1600" kern="100" dirty="0">
                  <a:latin typeface="Times New Roman" panose="02020603050405020304" pitchFamily="18" charset="0"/>
                  <a:cs typeface="Times New Roman" panose="02020603050405020304" pitchFamily="18" charset="0"/>
                </a:rPr>
                <a:t>16</a:t>
              </a:r>
              <a:endParaRPr lang="zh-CN" altLang="en-US" sz="1600" dirty="0"/>
            </a:p>
          </p:txBody>
        </p:sp>
        <p:sp>
          <p:nvSpPr>
            <p:cNvPr id="9" name="矩形 8">
              <a:extLst>
                <a:ext uri="{FF2B5EF4-FFF2-40B4-BE49-F238E27FC236}">
                  <a16:creationId xmlns:a16="http://schemas.microsoft.com/office/drawing/2014/main" id="{58C0F8C8-6229-41AE-83B1-4A1B56B9F5EB}"/>
                </a:ext>
              </a:extLst>
            </p:cNvPr>
            <p:cNvSpPr/>
            <p:nvPr/>
          </p:nvSpPr>
          <p:spPr>
            <a:xfrm>
              <a:off x="4412974" y="2615979"/>
              <a:ext cx="373711" cy="369332"/>
            </a:xfrm>
            <a:prstGeom prst="rect">
              <a:avLst/>
            </a:prstGeom>
          </p:spPr>
          <p:txBody>
            <a:bodyPr wrap="square">
              <a:spAutoFit/>
            </a:bodyPr>
            <a:lstStyle/>
            <a:p>
              <a:r>
                <a:rPr lang="en-US" altLang="zh-CN" kern="100" dirty="0">
                  <a:latin typeface="Times New Roman" panose="02020603050405020304" pitchFamily="18" charset="0"/>
                  <a:cs typeface="Times New Roman" panose="02020603050405020304" pitchFamily="18" charset="0"/>
                </a:rPr>
                <a:t>A</a:t>
              </a:r>
              <a:endParaRPr lang="zh-CN" altLang="en-US" dirty="0"/>
            </a:p>
          </p:txBody>
        </p:sp>
        <p:sp>
          <p:nvSpPr>
            <p:cNvPr id="10" name="矩形 9">
              <a:extLst>
                <a:ext uri="{FF2B5EF4-FFF2-40B4-BE49-F238E27FC236}">
                  <a16:creationId xmlns:a16="http://schemas.microsoft.com/office/drawing/2014/main" id="{61406353-149E-4179-9430-77FBC2A6E968}"/>
                </a:ext>
              </a:extLst>
            </p:cNvPr>
            <p:cNvSpPr/>
            <p:nvPr/>
          </p:nvSpPr>
          <p:spPr>
            <a:xfrm>
              <a:off x="5918274" y="4773480"/>
              <a:ext cx="530233" cy="457944"/>
            </a:xfrm>
            <a:prstGeom prst="rect">
              <a:avLst/>
            </a:prstGeom>
          </p:spPr>
          <p:txBody>
            <a:bodyPr wrap="square">
              <a:spAutoFit/>
            </a:bodyPr>
            <a:lstStyle/>
            <a:p>
              <a:r>
                <a:rPr lang="en-US" altLang="zh-CN" kern="100" dirty="0">
                  <a:latin typeface="Times New Roman" panose="02020603050405020304" pitchFamily="18" charset="0"/>
                  <a:cs typeface="Times New Roman" panose="02020603050405020304" pitchFamily="18" charset="0"/>
                </a:rPr>
                <a:t>13</a:t>
              </a:r>
              <a:endParaRPr lang="zh-CN" altLang="en-US" dirty="0"/>
            </a:p>
          </p:txBody>
        </p:sp>
        <p:sp>
          <p:nvSpPr>
            <p:cNvPr id="11" name="矩形 10">
              <a:extLst>
                <a:ext uri="{FF2B5EF4-FFF2-40B4-BE49-F238E27FC236}">
                  <a16:creationId xmlns:a16="http://schemas.microsoft.com/office/drawing/2014/main" id="{2FD72C21-CDAE-4243-AD7A-A5EBDBCAD3A7}"/>
                </a:ext>
              </a:extLst>
            </p:cNvPr>
            <p:cNvSpPr/>
            <p:nvPr/>
          </p:nvSpPr>
          <p:spPr>
            <a:xfrm>
              <a:off x="6095999" y="2202511"/>
              <a:ext cx="352509" cy="369332"/>
            </a:xfrm>
            <a:prstGeom prst="rect">
              <a:avLst/>
            </a:prstGeom>
          </p:spPr>
          <p:txBody>
            <a:bodyPr wrap="square">
              <a:spAutoFit/>
            </a:bodyPr>
            <a:lstStyle/>
            <a:p>
              <a:r>
                <a:rPr lang="en-US" altLang="zh-CN" kern="100" dirty="0">
                  <a:latin typeface="Times New Roman" panose="02020603050405020304" pitchFamily="18" charset="0"/>
                  <a:cs typeface="Times New Roman" panose="02020603050405020304" pitchFamily="18" charset="0"/>
                </a:rPr>
                <a:t>7</a:t>
              </a:r>
              <a:endParaRPr lang="zh-CN" altLang="en-US" dirty="0"/>
            </a:p>
          </p:txBody>
        </p:sp>
        <p:sp>
          <p:nvSpPr>
            <p:cNvPr id="13" name="矩形 12">
              <a:extLst>
                <a:ext uri="{FF2B5EF4-FFF2-40B4-BE49-F238E27FC236}">
                  <a16:creationId xmlns:a16="http://schemas.microsoft.com/office/drawing/2014/main" id="{0874E61E-86A8-474D-A214-483FEB57C85F}"/>
                </a:ext>
              </a:extLst>
            </p:cNvPr>
            <p:cNvSpPr/>
            <p:nvPr/>
          </p:nvSpPr>
          <p:spPr>
            <a:xfrm>
              <a:off x="5838617" y="2985311"/>
              <a:ext cx="459851" cy="369332"/>
            </a:xfrm>
            <a:prstGeom prst="rect">
              <a:avLst/>
            </a:prstGeom>
          </p:spPr>
          <p:txBody>
            <a:bodyPr wrap="square">
              <a:spAutoFit/>
            </a:bodyPr>
            <a:lstStyle/>
            <a:p>
              <a:r>
                <a:rPr lang="en-US" altLang="zh-CN" kern="100" dirty="0">
                  <a:latin typeface="Times New Roman" panose="02020603050405020304" pitchFamily="18" charset="0"/>
                  <a:cs typeface="Times New Roman" panose="02020603050405020304" pitchFamily="18" charset="0"/>
                </a:rPr>
                <a:t>3</a:t>
              </a:r>
              <a:endParaRPr lang="zh-CN" altLang="en-US" dirty="0"/>
            </a:p>
          </p:txBody>
        </p:sp>
      </p:grpSp>
      <p:sp>
        <p:nvSpPr>
          <p:cNvPr id="14" name="矩形 13">
            <a:extLst>
              <a:ext uri="{FF2B5EF4-FFF2-40B4-BE49-F238E27FC236}">
                <a16:creationId xmlns:a16="http://schemas.microsoft.com/office/drawing/2014/main" id="{38422153-E844-4223-8C6D-790B87517AB4}"/>
              </a:ext>
            </a:extLst>
          </p:cNvPr>
          <p:cNvSpPr/>
          <p:nvPr/>
        </p:nvSpPr>
        <p:spPr>
          <a:xfrm>
            <a:off x="420972" y="4042010"/>
            <a:ext cx="4881251" cy="2144177"/>
          </a:xfrm>
          <a:prstGeom prst="rect">
            <a:avLst/>
          </a:prstGeom>
        </p:spPr>
        <p:txBody>
          <a:bodyPr wrap="square">
            <a:spAutoFit/>
          </a:bodyPr>
          <a:lstStyle/>
          <a:p>
            <a:pPr marL="285750" indent="-285750" algn="just">
              <a:lnSpc>
                <a:spcPts val="2000"/>
              </a:lnSpc>
              <a:spcAft>
                <a:spcPts val="0"/>
              </a:spcAft>
              <a:buFont typeface="Wingdings" panose="05000000000000000000" pitchFamily="2" charset="2"/>
              <a:buChar char="Ø"/>
            </a:pPr>
            <a:r>
              <a:rPr lang="zh-CN" altLang="zh-CN" kern="100" dirty="0">
                <a:latin typeface="+mn-ea"/>
                <a:cs typeface="Times New Roman" panose="02020603050405020304" pitchFamily="18" charset="0"/>
              </a:rPr>
              <a:t>油缸超压保护工况</a:t>
            </a:r>
            <a:endParaRPr lang="en-US" altLang="zh-CN" kern="100" dirty="0">
              <a:latin typeface="+mn-ea"/>
              <a:cs typeface="Times New Roman" panose="02020603050405020304" pitchFamily="18" charset="0"/>
            </a:endParaRPr>
          </a:p>
          <a:p>
            <a:pPr indent="457200" algn="just">
              <a:lnSpc>
                <a:spcPts val="2000"/>
              </a:lnSpc>
              <a:spcAft>
                <a:spcPts val="0"/>
              </a:spcAft>
            </a:pPr>
            <a:r>
              <a:rPr lang="zh-CN" altLang="zh-CN" kern="100" dirty="0">
                <a:latin typeface="+mn-ea"/>
                <a:cs typeface="Times New Roman" panose="02020603050405020304" pitchFamily="18" charset="0"/>
              </a:rPr>
              <a:t>油缸压力</a:t>
            </a:r>
            <a:r>
              <a:rPr lang="en-US" altLang="zh-CN" kern="100" dirty="0">
                <a:latin typeface="+mn-ea"/>
                <a:cs typeface="Times New Roman" panose="02020603050405020304" pitchFamily="18" charset="0"/>
              </a:rPr>
              <a:t>(</a:t>
            </a:r>
            <a:r>
              <a:rPr lang="zh-CN" altLang="zh-CN" kern="100" dirty="0">
                <a:latin typeface="+mn-ea"/>
                <a:cs typeface="Times New Roman" panose="02020603050405020304" pitchFamily="18" charset="0"/>
              </a:rPr>
              <a:t>也即</a:t>
            </a:r>
            <a:r>
              <a:rPr lang="en-US" altLang="zh-CN" kern="100" dirty="0">
                <a:latin typeface="+mn-ea"/>
                <a:cs typeface="Times New Roman" panose="02020603050405020304" pitchFamily="18" charset="0"/>
              </a:rPr>
              <a:t>B</a:t>
            </a:r>
            <a:r>
              <a:rPr lang="zh-CN" altLang="zh-CN" kern="100" dirty="0">
                <a:latin typeface="+mn-ea"/>
                <a:cs typeface="Times New Roman" panose="02020603050405020304" pitchFamily="18" charset="0"/>
              </a:rPr>
              <a:t>口</a:t>
            </a:r>
            <a:r>
              <a:rPr lang="en-US" altLang="zh-CN" kern="100" dirty="0">
                <a:latin typeface="+mn-ea"/>
                <a:cs typeface="Times New Roman" panose="02020603050405020304" pitchFamily="18" charset="0"/>
              </a:rPr>
              <a:t>)</a:t>
            </a:r>
            <a:r>
              <a:rPr lang="zh-CN" altLang="zh-CN" kern="100" dirty="0">
                <a:latin typeface="+mn-ea"/>
                <a:cs typeface="Times New Roman" panose="02020603050405020304" pitchFamily="18" charset="0"/>
              </a:rPr>
              <a:t>压力超过安全阀（</a:t>
            </a:r>
            <a:r>
              <a:rPr lang="en-US" altLang="zh-CN" kern="100" dirty="0">
                <a:latin typeface="+mn-ea"/>
                <a:cs typeface="Times New Roman" panose="02020603050405020304" pitchFamily="18" charset="0"/>
              </a:rPr>
              <a:t>20</a:t>
            </a:r>
            <a:r>
              <a:rPr lang="zh-CN" altLang="zh-CN" kern="100" dirty="0">
                <a:latin typeface="+mn-ea"/>
                <a:cs typeface="Times New Roman" panose="02020603050405020304" pitchFamily="18" charset="0"/>
              </a:rPr>
              <a:t>）设定值后，安全阀</a:t>
            </a:r>
            <a:r>
              <a:rPr lang="en-US" altLang="zh-CN" kern="100" dirty="0">
                <a:latin typeface="+mn-ea"/>
                <a:cs typeface="Times New Roman" panose="02020603050405020304" pitchFamily="18" charset="0"/>
              </a:rPr>
              <a:t>(20)</a:t>
            </a:r>
            <a:r>
              <a:rPr lang="zh-CN" altLang="zh-CN" kern="100" dirty="0">
                <a:latin typeface="+mn-ea"/>
                <a:cs typeface="Times New Roman" panose="02020603050405020304" pitchFamily="18" charset="0"/>
              </a:rPr>
              <a:t>打开，溢流的油液经过阻尼孔节流憋压，该压力可推动活塞</a:t>
            </a:r>
            <a:r>
              <a:rPr lang="en-US" altLang="zh-CN" kern="100" dirty="0">
                <a:latin typeface="+mn-ea"/>
                <a:cs typeface="Times New Roman" panose="02020603050405020304" pitchFamily="18" charset="0"/>
              </a:rPr>
              <a:t>(13)</a:t>
            </a:r>
            <a:r>
              <a:rPr lang="zh-CN" altLang="zh-CN" kern="100" dirty="0">
                <a:latin typeface="+mn-ea"/>
                <a:cs typeface="Times New Roman" panose="02020603050405020304" pitchFamily="18" charset="0"/>
              </a:rPr>
              <a:t>使其推动先导阀芯</a:t>
            </a:r>
            <a:r>
              <a:rPr lang="en-US" altLang="zh-CN" kern="100" dirty="0">
                <a:latin typeface="+mn-ea"/>
                <a:cs typeface="Times New Roman" panose="02020603050405020304" pitchFamily="18" charset="0"/>
              </a:rPr>
              <a:t>(7)</a:t>
            </a:r>
            <a:r>
              <a:rPr lang="zh-CN" altLang="zh-CN" kern="100" dirty="0">
                <a:latin typeface="+mn-ea"/>
                <a:cs typeface="Times New Roman" panose="02020603050405020304" pitchFamily="18" charset="0"/>
              </a:rPr>
              <a:t>换向，</a:t>
            </a:r>
            <a:r>
              <a:rPr lang="en-US" altLang="zh-CN" kern="100" dirty="0">
                <a:latin typeface="+mn-ea"/>
                <a:cs typeface="Times New Roman" panose="02020603050405020304" pitchFamily="18" charset="0"/>
              </a:rPr>
              <a:t>B</a:t>
            </a:r>
            <a:r>
              <a:rPr lang="zh-CN" altLang="zh-CN" kern="100" dirty="0">
                <a:latin typeface="+mn-ea"/>
                <a:cs typeface="Times New Roman" panose="02020603050405020304" pitchFamily="18" charset="0"/>
              </a:rPr>
              <a:t>口油液经先导阀芯</a:t>
            </a:r>
            <a:r>
              <a:rPr lang="en-US" altLang="zh-CN" kern="100" dirty="0">
                <a:latin typeface="+mn-ea"/>
                <a:cs typeface="Times New Roman" panose="02020603050405020304" pitchFamily="18" charset="0"/>
              </a:rPr>
              <a:t>(7)</a:t>
            </a:r>
            <a:r>
              <a:rPr lang="zh-CN" altLang="zh-CN" kern="100" dirty="0">
                <a:latin typeface="+mn-ea"/>
                <a:cs typeface="Times New Roman" panose="02020603050405020304" pitchFamily="18" charset="0"/>
              </a:rPr>
              <a:t>得节流槽流入</a:t>
            </a:r>
            <a:r>
              <a:rPr lang="en-US" altLang="zh-CN" kern="100" dirty="0">
                <a:latin typeface="+mn-ea"/>
                <a:cs typeface="Times New Roman" panose="02020603050405020304" pitchFamily="18" charset="0"/>
              </a:rPr>
              <a:t>A</a:t>
            </a:r>
            <a:r>
              <a:rPr lang="zh-CN" altLang="zh-CN" kern="100" dirty="0">
                <a:latin typeface="+mn-ea"/>
                <a:cs typeface="Times New Roman" panose="02020603050405020304" pitchFamily="18" charset="0"/>
              </a:rPr>
              <a:t>口，使</a:t>
            </a:r>
            <a:r>
              <a:rPr lang="en-US" altLang="zh-CN" kern="100" dirty="0">
                <a:latin typeface="+mn-ea"/>
                <a:cs typeface="Times New Roman" panose="02020603050405020304" pitchFamily="18" charset="0"/>
              </a:rPr>
              <a:t>B</a:t>
            </a:r>
            <a:r>
              <a:rPr lang="zh-CN" altLang="zh-CN" kern="100" dirty="0">
                <a:latin typeface="+mn-ea"/>
                <a:cs typeface="Times New Roman" panose="02020603050405020304" pitchFamily="18" charset="0"/>
              </a:rPr>
              <a:t>口泄压，</a:t>
            </a:r>
            <a:r>
              <a:rPr lang="en-US" altLang="zh-CN" kern="100" dirty="0">
                <a:latin typeface="+mn-ea"/>
                <a:cs typeface="Times New Roman" panose="02020603050405020304" pitchFamily="18" charset="0"/>
              </a:rPr>
              <a:t>B</a:t>
            </a:r>
            <a:r>
              <a:rPr lang="zh-CN" altLang="zh-CN" kern="100" dirty="0">
                <a:latin typeface="+mn-ea"/>
                <a:cs typeface="Times New Roman" panose="02020603050405020304" pitchFamily="18" charset="0"/>
              </a:rPr>
              <a:t>口压力降低则安全阀</a:t>
            </a:r>
            <a:r>
              <a:rPr lang="en-US" altLang="zh-CN" kern="100" dirty="0">
                <a:latin typeface="+mn-ea"/>
                <a:cs typeface="Times New Roman" panose="02020603050405020304" pitchFamily="18" charset="0"/>
              </a:rPr>
              <a:t>(2)</a:t>
            </a:r>
            <a:r>
              <a:rPr lang="zh-CN" altLang="zh-CN" kern="100" dirty="0">
                <a:latin typeface="+mn-ea"/>
                <a:cs typeface="Times New Roman" panose="02020603050405020304" pitchFamily="18" charset="0"/>
              </a:rPr>
              <a:t>关闭，实现</a:t>
            </a:r>
            <a:r>
              <a:rPr lang="en-US" altLang="zh-CN" kern="100" dirty="0">
                <a:latin typeface="+mn-ea"/>
                <a:cs typeface="Times New Roman" panose="02020603050405020304" pitchFamily="18" charset="0"/>
              </a:rPr>
              <a:t>B</a:t>
            </a:r>
            <a:r>
              <a:rPr lang="zh-CN" altLang="zh-CN" kern="100" dirty="0">
                <a:latin typeface="+mn-ea"/>
                <a:cs typeface="Times New Roman" panose="02020603050405020304" pitchFamily="18" charset="0"/>
              </a:rPr>
              <a:t>口</a:t>
            </a:r>
            <a:r>
              <a:rPr lang="en-US" altLang="zh-CN" kern="100" dirty="0">
                <a:latin typeface="+mn-ea"/>
                <a:cs typeface="Times New Roman" panose="02020603050405020304" pitchFamily="18" charset="0"/>
              </a:rPr>
              <a:t>(</a:t>
            </a:r>
            <a:r>
              <a:rPr lang="zh-CN" altLang="zh-CN" kern="100" dirty="0">
                <a:latin typeface="+mn-ea"/>
                <a:cs typeface="Times New Roman" panose="02020603050405020304" pitchFamily="18" charset="0"/>
              </a:rPr>
              <a:t>也即油缸</a:t>
            </a:r>
            <a:r>
              <a:rPr lang="en-US" altLang="zh-CN" kern="100" dirty="0">
                <a:latin typeface="+mn-ea"/>
                <a:cs typeface="Times New Roman" panose="02020603050405020304" pitchFamily="18" charset="0"/>
              </a:rPr>
              <a:t>)</a:t>
            </a:r>
            <a:r>
              <a:rPr lang="zh-CN" altLang="zh-CN" kern="100" dirty="0">
                <a:latin typeface="+mn-ea"/>
                <a:cs typeface="Times New Roman" panose="02020603050405020304" pitchFamily="18" charset="0"/>
              </a:rPr>
              <a:t>的超压保护。</a:t>
            </a:r>
          </a:p>
        </p:txBody>
      </p:sp>
    </p:spTree>
    <p:extLst>
      <p:ext uri="{BB962C8B-B14F-4D97-AF65-F5344CB8AC3E}">
        <p14:creationId xmlns:p14="http://schemas.microsoft.com/office/powerpoint/2010/main" val="25044312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C524CCCB-51B9-4089-BA42-0F62FAC38BD3}"/>
              </a:ext>
            </a:extLst>
          </p:cNvPr>
          <p:cNvSpPr/>
          <p:nvPr/>
        </p:nvSpPr>
        <p:spPr>
          <a:xfrm>
            <a:off x="418256" y="1678353"/>
            <a:ext cx="4295661" cy="2657138"/>
          </a:xfrm>
          <a:prstGeom prst="rect">
            <a:avLst/>
          </a:prstGeom>
        </p:spPr>
        <p:txBody>
          <a:bodyPr wrap="square">
            <a:spAutoFit/>
          </a:bodyPr>
          <a:lstStyle/>
          <a:p>
            <a:pPr marL="285750" indent="-285750" algn="just">
              <a:lnSpc>
                <a:spcPts val="2000"/>
              </a:lnSpc>
              <a:spcAft>
                <a:spcPts val="0"/>
              </a:spcAft>
              <a:buFont typeface="Wingdings" panose="05000000000000000000" pitchFamily="2" charset="2"/>
              <a:buChar char="Ø"/>
            </a:pPr>
            <a:r>
              <a:rPr lang="zh-CN" altLang="zh-CN" kern="100" dirty="0">
                <a:latin typeface="Times New Roman" panose="02020603050405020304" pitchFamily="18" charset="0"/>
                <a:cs typeface="Times New Roman" panose="02020603050405020304" pitchFamily="18" charset="0"/>
              </a:rPr>
              <a:t>防爆工况</a:t>
            </a:r>
            <a:endParaRPr lang="en-US" altLang="zh-CN" kern="100" dirty="0">
              <a:latin typeface="Times New Roman" panose="02020603050405020304" pitchFamily="18" charset="0"/>
              <a:cs typeface="Times New Roman" panose="02020603050405020304" pitchFamily="18" charset="0"/>
            </a:endParaRPr>
          </a:p>
          <a:p>
            <a:pPr indent="457200" algn="just">
              <a:lnSpc>
                <a:spcPts val="2000"/>
              </a:lnSpc>
              <a:spcAft>
                <a:spcPts val="0"/>
              </a:spcAft>
            </a:pPr>
            <a:r>
              <a:rPr lang="zh-CN" altLang="zh-CN" kern="100" dirty="0">
                <a:latin typeface="Times New Roman" panose="02020603050405020304" pitchFamily="18" charset="0"/>
                <a:cs typeface="Times New Roman" panose="02020603050405020304" pitchFamily="18" charset="0"/>
              </a:rPr>
              <a:t>当</a:t>
            </a:r>
            <a:r>
              <a:rPr lang="en-US" altLang="zh-CN" kern="100" dirty="0">
                <a:latin typeface="Times New Roman" panose="02020603050405020304" pitchFamily="18" charset="0"/>
                <a:cs typeface="Times New Roman" panose="02020603050405020304" pitchFamily="18" charset="0"/>
              </a:rPr>
              <a:t>A</a:t>
            </a:r>
            <a:r>
              <a:rPr lang="zh-CN" altLang="zh-CN" kern="100" dirty="0">
                <a:latin typeface="Times New Roman" panose="02020603050405020304" pitchFamily="18" charset="0"/>
                <a:cs typeface="Times New Roman" panose="02020603050405020304" pitchFamily="18" charset="0"/>
              </a:rPr>
              <a:t>口进油时，锥阀芯</a:t>
            </a:r>
            <a:r>
              <a:rPr lang="en-US" altLang="zh-CN" kern="100" dirty="0">
                <a:latin typeface="Times New Roman" panose="02020603050405020304" pitchFamily="18" charset="0"/>
                <a:cs typeface="Times New Roman" panose="02020603050405020304" pitchFamily="18" charset="0"/>
              </a:rPr>
              <a:t>(16)</a:t>
            </a:r>
            <a:r>
              <a:rPr lang="zh-CN" altLang="zh-CN" kern="100" dirty="0">
                <a:latin typeface="Times New Roman" panose="02020603050405020304" pitchFamily="18" charset="0"/>
                <a:cs typeface="Times New Roman" panose="02020603050405020304" pitchFamily="18" charset="0"/>
              </a:rPr>
              <a:t>打开，油液从</a:t>
            </a:r>
            <a:r>
              <a:rPr lang="en-US" altLang="zh-CN" kern="100" dirty="0">
                <a:latin typeface="Times New Roman" panose="02020603050405020304" pitchFamily="18" charset="0"/>
                <a:cs typeface="Times New Roman" panose="02020603050405020304" pitchFamily="18" charset="0"/>
              </a:rPr>
              <a:t>A</a:t>
            </a:r>
            <a:r>
              <a:rPr lang="zh-CN" altLang="zh-CN" kern="100" dirty="0">
                <a:latin typeface="Times New Roman" panose="02020603050405020304" pitchFamily="18" charset="0"/>
                <a:cs typeface="Times New Roman" panose="02020603050405020304" pitchFamily="18" charset="0"/>
              </a:rPr>
              <a:t>到</a:t>
            </a:r>
            <a:r>
              <a:rPr lang="en-US" altLang="zh-CN" kern="100" dirty="0">
                <a:latin typeface="Times New Roman" panose="02020603050405020304" pitchFamily="18" charset="0"/>
                <a:cs typeface="Times New Roman" panose="02020603050405020304" pitchFamily="18" charset="0"/>
              </a:rPr>
              <a:t>B</a:t>
            </a:r>
            <a:r>
              <a:rPr lang="zh-CN" altLang="zh-CN" kern="100" dirty="0">
                <a:latin typeface="Times New Roman" panose="02020603050405020304" pitchFamily="18" charset="0"/>
                <a:cs typeface="Times New Roman" panose="02020603050405020304" pitchFamily="18" charset="0"/>
              </a:rPr>
              <a:t>到油缸；</a:t>
            </a:r>
            <a:r>
              <a:rPr lang="en-US" altLang="zh-CN" kern="100" dirty="0">
                <a:latin typeface="Times New Roman" panose="02020603050405020304" pitchFamily="18" charset="0"/>
                <a:cs typeface="Times New Roman" panose="02020603050405020304" pitchFamily="18" charset="0"/>
              </a:rPr>
              <a:t>A</a:t>
            </a:r>
            <a:r>
              <a:rPr lang="zh-CN" altLang="zh-CN" kern="100" dirty="0">
                <a:latin typeface="Times New Roman" panose="02020603050405020304" pitchFamily="18" charset="0"/>
                <a:cs typeface="Times New Roman" panose="02020603050405020304" pitchFamily="18" charset="0"/>
              </a:rPr>
              <a:t>口连接管道突然爆破时压力瞬间降为</a:t>
            </a:r>
            <a:r>
              <a:rPr lang="en-US" altLang="zh-CN" kern="100" dirty="0">
                <a:latin typeface="Times New Roman" panose="02020603050405020304" pitchFamily="18" charset="0"/>
                <a:cs typeface="Times New Roman" panose="02020603050405020304" pitchFamily="18" charset="0"/>
              </a:rPr>
              <a:t>0</a:t>
            </a:r>
            <a:r>
              <a:rPr lang="zh-CN" altLang="zh-CN" kern="100" dirty="0">
                <a:latin typeface="Times New Roman" panose="02020603050405020304" pitchFamily="18" charset="0"/>
                <a:cs typeface="Times New Roman" panose="02020603050405020304" pitchFamily="18" charset="0"/>
              </a:rPr>
              <a:t>，则</a:t>
            </a:r>
            <a:r>
              <a:rPr lang="en-US" altLang="zh-CN" kern="100" dirty="0">
                <a:latin typeface="Times New Roman" panose="02020603050405020304" pitchFamily="18" charset="0"/>
                <a:cs typeface="Times New Roman" panose="02020603050405020304" pitchFamily="18" charset="0"/>
              </a:rPr>
              <a:t>B</a:t>
            </a:r>
            <a:r>
              <a:rPr lang="zh-CN" altLang="zh-CN" kern="100" dirty="0">
                <a:latin typeface="Times New Roman" panose="02020603050405020304" pitchFamily="18" charset="0"/>
                <a:cs typeface="Times New Roman" panose="02020603050405020304" pitchFamily="18" charset="0"/>
              </a:rPr>
              <a:t>口压力受负载作用依然较高，则锁止单向阀</a:t>
            </a:r>
            <a:r>
              <a:rPr lang="en-US" altLang="zh-CN" kern="100" dirty="0">
                <a:latin typeface="Times New Roman" panose="02020603050405020304" pitchFamily="18" charset="0"/>
                <a:cs typeface="Times New Roman" panose="02020603050405020304" pitchFamily="18" charset="0"/>
              </a:rPr>
              <a:t>(1)</a:t>
            </a:r>
            <a:r>
              <a:rPr lang="zh-CN" altLang="zh-CN" kern="100" dirty="0">
                <a:latin typeface="Times New Roman" panose="02020603050405020304" pitchFamily="18" charset="0"/>
                <a:cs typeface="Times New Roman" panose="02020603050405020304" pitchFamily="18" charset="0"/>
              </a:rPr>
              <a:t>上腔在压力的作用下迅速关闭，从而防止防爆口因油管爆破而倒流，实现油缸保持。</a:t>
            </a:r>
            <a:r>
              <a:rPr lang="en-US" altLang="zh-CN" kern="100" dirty="0">
                <a:latin typeface="Times New Roman" panose="02020603050405020304" pitchFamily="18" charset="0"/>
                <a:cs typeface="Times New Roman" panose="02020603050405020304" pitchFamily="18" charset="0"/>
              </a:rPr>
              <a:t>PL</a:t>
            </a:r>
            <a:r>
              <a:rPr lang="zh-CN" altLang="zh-CN" kern="100" dirty="0">
                <a:latin typeface="Times New Roman" panose="02020603050405020304" pitchFamily="18" charset="0"/>
                <a:cs typeface="Times New Roman" panose="02020603050405020304" pitchFamily="18" charset="0"/>
              </a:rPr>
              <a:t>口先导压力为零，锥阀芯</a:t>
            </a:r>
            <a:r>
              <a:rPr lang="en-US" altLang="zh-CN" kern="100" dirty="0">
                <a:latin typeface="Times New Roman" panose="02020603050405020304" pitchFamily="18" charset="0"/>
                <a:cs typeface="Times New Roman" panose="02020603050405020304" pitchFamily="18" charset="0"/>
              </a:rPr>
              <a:t>(16)</a:t>
            </a:r>
            <a:r>
              <a:rPr lang="zh-CN" altLang="zh-CN" kern="100" dirty="0">
                <a:latin typeface="Times New Roman" panose="02020603050405020304" pitchFamily="18" charset="0"/>
                <a:cs typeface="Times New Roman" panose="02020603050405020304" pitchFamily="18" charset="0"/>
              </a:rPr>
              <a:t>一直保持关闭状态，油缸一直处于压力保持状态，直到</a:t>
            </a:r>
            <a:r>
              <a:rPr lang="en-US" altLang="zh-CN" kern="100" dirty="0">
                <a:latin typeface="Times New Roman" panose="02020603050405020304" pitchFamily="18" charset="0"/>
                <a:cs typeface="Times New Roman" panose="02020603050405020304" pitchFamily="18" charset="0"/>
              </a:rPr>
              <a:t>PL</a:t>
            </a:r>
            <a:r>
              <a:rPr lang="zh-CN" altLang="zh-CN" kern="100" dirty="0">
                <a:latin typeface="Times New Roman" panose="02020603050405020304" pitchFamily="18" charset="0"/>
                <a:cs typeface="Times New Roman" panose="02020603050405020304" pitchFamily="18" charset="0"/>
              </a:rPr>
              <a:t>口供油实现解锁。</a:t>
            </a:r>
          </a:p>
        </p:txBody>
      </p:sp>
      <p:sp>
        <p:nvSpPr>
          <p:cNvPr id="4" name="矩形 32">
            <a:extLst>
              <a:ext uri="{FF2B5EF4-FFF2-40B4-BE49-F238E27FC236}">
                <a16:creationId xmlns:a16="http://schemas.microsoft.com/office/drawing/2014/main" id="{66B02005-4096-477A-890B-04DC4EE8C371}"/>
              </a:ext>
            </a:extLst>
          </p:cNvPr>
          <p:cNvSpPr/>
          <p:nvPr/>
        </p:nvSpPr>
        <p:spPr>
          <a:xfrm>
            <a:off x="420973" y="1194554"/>
            <a:ext cx="1051891" cy="369332"/>
          </a:xfrm>
          <a:prstGeom prst="rect">
            <a:avLst/>
          </a:prstGeom>
        </p:spPr>
        <p:txBody>
          <a:bodyPr wrap="none">
            <a:spAutoFit/>
          </a:bodyPr>
          <a:lstStyle/>
          <a:p>
            <a:r>
              <a:rPr lang="en-US" altLang="zh-CN" dirty="0"/>
              <a:t>3.</a:t>
            </a:r>
            <a:r>
              <a:rPr lang="zh-CN" altLang="en-US" dirty="0"/>
              <a:t>防爆阀</a:t>
            </a:r>
          </a:p>
        </p:txBody>
      </p:sp>
      <p:grpSp>
        <p:nvGrpSpPr>
          <p:cNvPr id="5" name="组合 4">
            <a:extLst>
              <a:ext uri="{FF2B5EF4-FFF2-40B4-BE49-F238E27FC236}">
                <a16:creationId xmlns:a16="http://schemas.microsoft.com/office/drawing/2014/main" id="{65C5F61C-8F86-446D-891D-3D1E3A1B5EA1}"/>
              </a:ext>
            </a:extLst>
          </p:cNvPr>
          <p:cNvGrpSpPr/>
          <p:nvPr/>
        </p:nvGrpSpPr>
        <p:grpSpPr>
          <a:xfrm>
            <a:off x="5939406" y="1563886"/>
            <a:ext cx="4983060" cy="3771512"/>
            <a:chOff x="4288949" y="1472468"/>
            <a:chExt cx="6400815" cy="4676388"/>
          </a:xfrm>
        </p:grpSpPr>
        <p:pic>
          <p:nvPicPr>
            <p:cNvPr id="6" name="图片 5">
              <a:extLst>
                <a:ext uri="{FF2B5EF4-FFF2-40B4-BE49-F238E27FC236}">
                  <a16:creationId xmlns:a16="http://schemas.microsoft.com/office/drawing/2014/main" id="{6060A08F-5F64-4F9C-B37B-229CEE2917CE}"/>
                </a:ext>
              </a:extLst>
            </p:cNvPr>
            <p:cNvPicPr/>
            <p:nvPr/>
          </p:nvPicPr>
          <p:blipFill>
            <a:blip r:embed="rId2"/>
            <a:stretch>
              <a:fillRect/>
            </a:stretch>
          </p:blipFill>
          <p:spPr>
            <a:xfrm>
              <a:off x="4288949" y="1472468"/>
              <a:ext cx="6400815" cy="4676388"/>
            </a:xfrm>
            <a:prstGeom prst="rect">
              <a:avLst/>
            </a:prstGeom>
            <a:noFill/>
            <a:ln w="9525">
              <a:noFill/>
            </a:ln>
          </p:spPr>
        </p:pic>
        <p:sp>
          <p:nvSpPr>
            <p:cNvPr id="7" name="矩形 6">
              <a:extLst>
                <a:ext uri="{FF2B5EF4-FFF2-40B4-BE49-F238E27FC236}">
                  <a16:creationId xmlns:a16="http://schemas.microsoft.com/office/drawing/2014/main" id="{3D0AEDE5-29DB-45E2-8B2B-A3440960DBF0}"/>
                </a:ext>
              </a:extLst>
            </p:cNvPr>
            <p:cNvSpPr/>
            <p:nvPr/>
          </p:nvSpPr>
          <p:spPr>
            <a:xfrm>
              <a:off x="9422296" y="3045350"/>
              <a:ext cx="524435" cy="369332"/>
            </a:xfrm>
            <a:prstGeom prst="rect">
              <a:avLst/>
            </a:prstGeom>
          </p:spPr>
          <p:txBody>
            <a:bodyPr wrap="square">
              <a:spAutoFit/>
            </a:bodyPr>
            <a:lstStyle/>
            <a:p>
              <a:r>
                <a:rPr lang="en-US" altLang="zh-CN" kern="100" dirty="0">
                  <a:latin typeface="Times New Roman" panose="02020603050405020304" pitchFamily="18" charset="0"/>
                  <a:cs typeface="Times New Roman" panose="02020603050405020304" pitchFamily="18" charset="0"/>
                </a:rPr>
                <a:t>B</a:t>
              </a:r>
              <a:endParaRPr lang="zh-CN" altLang="en-US" dirty="0"/>
            </a:p>
          </p:txBody>
        </p:sp>
        <p:sp>
          <p:nvSpPr>
            <p:cNvPr id="8" name="矩形 7">
              <a:extLst>
                <a:ext uri="{FF2B5EF4-FFF2-40B4-BE49-F238E27FC236}">
                  <a16:creationId xmlns:a16="http://schemas.microsoft.com/office/drawing/2014/main" id="{29C8F028-C233-43B8-82FC-3C83199B2A69}"/>
                </a:ext>
              </a:extLst>
            </p:cNvPr>
            <p:cNvSpPr/>
            <p:nvPr/>
          </p:nvSpPr>
          <p:spPr>
            <a:xfrm>
              <a:off x="7663774" y="2878372"/>
              <a:ext cx="524435" cy="418850"/>
            </a:xfrm>
            <a:prstGeom prst="rect">
              <a:avLst/>
            </a:prstGeom>
          </p:spPr>
          <p:txBody>
            <a:bodyPr wrap="square">
              <a:spAutoFit/>
            </a:bodyPr>
            <a:lstStyle/>
            <a:p>
              <a:r>
                <a:rPr lang="en-US" altLang="zh-CN" sz="1600" kern="100" dirty="0">
                  <a:latin typeface="Times New Roman" panose="02020603050405020304" pitchFamily="18" charset="0"/>
                  <a:cs typeface="Times New Roman" panose="02020603050405020304" pitchFamily="18" charset="0"/>
                </a:rPr>
                <a:t>16</a:t>
              </a:r>
              <a:endParaRPr lang="zh-CN" altLang="en-US" sz="1600" dirty="0"/>
            </a:p>
          </p:txBody>
        </p:sp>
        <p:sp>
          <p:nvSpPr>
            <p:cNvPr id="9" name="矩形 8">
              <a:extLst>
                <a:ext uri="{FF2B5EF4-FFF2-40B4-BE49-F238E27FC236}">
                  <a16:creationId xmlns:a16="http://schemas.microsoft.com/office/drawing/2014/main" id="{69DF3975-7657-4BA3-8252-6886E8DB18D1}"/>
                </a:ext>
              </a:extLst>
            </p:cNvPr>
            <p:cNvSpPr/>
            <p:nvPr/>
          </p:nvSpPr>
          <p:spPr>
            <a:xfrm>
              <a:off x="4412974" y="2615979"/>
              <a:ext cx="373711" cy="369332"/>
            </a:xfrm>
            <a:prstGeom prst="rect">
              <a:avLst/>
            </a:prstGeom>
          </p:spPr>
          <p:txBody>
            <a:bodyPr wrap="square">
              <a:spAutoFit/>
            </a:bodyPr>
            <a:lstStyle/>
            <a:p>
              <a:r>
                <a:rPr lang="en-US" altLang="zh-CN" kern="100" dirty="0">
                  <a:latin typeface="Times New Roman" panose="02020603050405020304" pitchFamily="18" charset="0"/>
                  <a:cs typeface="Times New Roman" panose="02020603050405020304" pitchFamily="18" charset="0"/>
                </a:rPr>
                <a:t>A</a:t>
              </a:r>
              <a:endParaRPr lang="zh-CN" altLang="en-US" dirty="0"/>
            </a:p>
          </p:txBody>
        </p:sp>
        <p:sp>
          <p:nvSpPr>
            <p:cNvPr id="10" name="矩形 9">
              <a:extLst>
                <a:ext uri="{FF2B5EF4-FFF2-40B4-BE49-F238E27FC236}">
                  <a16:creationId xmlns:a16="http://schemas.microsoft.com/office/drawing/2014/main" id="{4FF9AE9F-5B34-4C63-A3BF-DCAA38C911AF}"/>
                </a:ext>
              </a:extLst>
            </p:cNvPr>
            <p:cNvSpPr/>
            <p:nvPr/>
          </p:nvSpPr>
          <p:spPr>
            <a:xfrm>
              <a:off x="5918274" y="4773480"/>
              <a:ext cx="530233" cy="457944"/>
            </a:xfrm>
            <a:prstGeom prst="rect">
              <a:avLst/>
            </a:prstGeom>
          </p:spPr>
          <p:txBody>
            <a:bodyPr wrap="square">
              <a:spAutoFit/>
            </a:bodyPr>
            <a:lstStyle/>
            <a:p>
              <a:r>
                <a:rPr lang="en-US" altLang="zh-CN" kern="100" dirty="0">
                  <a:latin typeface="Times New Roman" panose="02020603050405020304" pitchFamily="18" charset="0"/>
                  <a:cs typeface="Times New Roman" panose="02020603050405020304" pitchFamily="18" charset="0"/>
                </a:rPr>
                <a:t>13</a:t>
              </a:r>
              <a:endParaRPr lang="zh-CN" altLang="en-US" dirty="0"/>
            </a:p>
          </p:txBody>
        </p:sp>
        <p:sp>
          <p:nvSpPr>
            <p:cNvPr id="11" name="矩形 10">
              <a:extLst>
                <a:ext uri="{FF2B5EF4-FFF2-40B4-BE49-F238E27FC236}">
                  <a16:creationId xmlns:a16="http://schemas.microsoft.com/office/drawing/2014/main" id="{716E3B0A-D362-401A-8177-C38C9C181FA8}"/>
                </a:ext>
              </a:extLst>
            </p:cNvPr>
            <p:cNvSpPr/>
            <p:nvPr/>
          </p:nvSpPr>
          <p:spPr>
            <a:xfrm>
              <a:off x="6095999" y="2202511"/>
              <a:ext cx="352509" cy="369332"/>
            </a:xfrm>
            <a:prstGeom prst="rect">
              <a:avLst/>
            </a:prstGeom>
          </p:spPr>
          <p:txBody>
            <a:bodyPr wrap="square">
              <a:spAutoFit/>
            </a:bodyPr>
            <a:lstStyle/>
            <a:p>
              <a:r>
                <a:rPr lang="en-US" altLang="zh-CN" kern="100" dirty="0">
                  <a:latin typeface="Times New Roman" panose="02020603050405020304" pitchFamily="18" charset="0"/>
                  <a:cs typeface="Times New Roman" panose="02020603050405020304" pitchFamily="18" charset="0"/>
                </a:rPr>
                <a:t>7</a:t>
              </a:r>
              <a:endParaRPr lang="zh-CN" altLang="en-US" dirty="0"/>
            </a:p>
          </p:txBody>
        </p:sp>
        <p:sp>
          <p:nvSpPr>
            <p:cNvPr id="13" name="矩形 12">
              <a:extLst>
                <a:ext uri="{FF2B5EF4-FFF2-40B4-BE49-F238E27FC236}">
                  <a16:creationId xmlns:a16="http://schemas.microsoft.com/office/drawing/2014/main" id="{396B1AC2-193D-4BF9-ABF4-FF39C0F19966}"/>
                </a:ext>
              </a:extLst>
            </p:cNvPr>
            <p:cNvSpPr/>
            <p:nvPr/>
          </p:nvSpPr>
          <p:spPr>
            <a:xfrm>
              <a:off x="5838617" y="2985311"/>
              <a:ext cx="459851" cy="369332"/>
            </a:xfrm>
            <a:prstGeom prst="rect">
              <a:avLst/>
            </a:prstGeom>
          </p:spPr>
          <p:txBody>
            <a:bodyPr wrap="square">
              <a:spAutoFit/>
            </a:bodyPr>
            <a:lstStyle/>
            <a:p>
              <a:r>
                <a:rPr lang="en-US" altLang="zh-CN" kern="100" dirty="0">
                  <a:latin typeface="Times New Roman" panose="02020603050405020304" pitchFamily="18" charset="0"/>
                  <a:cs typeface="Times New Roman" panose="02020603050405020304" pitchFamily="18" charset="0"/>
                </a:rPr>
                <a:t>3</a:t>
              </a:r>
              <a:endParaRPr lang="zh-CN" altLang="en-US" dirty="0"/>
            </a:p>
          </p:txBody>
        </p:sp>
      </p:grpSp>
    </p:spTree>
    <p:extLst>
      <p:ext uri="{BB962C8B-B14F-4D97-AF65-F5344CB8AC3E}">
        <p14:creationId xmlns:p14="http://schemas.microsoft.com/office/powerpoint/2010/main" val="2176408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Picture 1" descr="c:\users\public\documents\kk6 files\xcmgwj\account\1183@10.15.7.244\image_cache\9d6008b09bf845c6bfd49084bf86e9c3.png">
            <a:extLst>
              <a:ext uri="{FF2B5EF4-FFF2-40B4-BE49-F238E27FC236}">
                <a16:creationId xmlns:a16="http://schemas.microsoft.com/office/drawing/2014/main" id="{0A1EECC3-4F3B-49EB-A3C7-87B5CB555F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82045" y="1347786"/>
            <a:ext cx="9095000" cy="4789455"/>
          </a:xfrm>
          <a:prstGeom prst="rect">
            <a:avLst/>
          </a:prstGeom>
          <a:noFill/>
          <a:extLst>
            <a:ext uri="{909E8E84-426E-40DD-AFC4-6F175D3DCCD1}">
              <a14:hiddenFill xmlns:a14="http://schemas.microsoft.com/office/drawing/2010/main">
                <a:solidFill>
                  <a:srgbClr val="FFFFFF"/>
                </a:solidFill>
              </a14:hiddenFill>
            </a:ext>
          </a:extLst>
        </p:spPr>
      </p:pic>
      <p:cxnSp>
        <p:nvCxnSpPr>
          <p:cNvPr id="4" name="直接连接符 3">
            <a:extLst>
              <a:ext uri="{FF2B5EF4-FFF2-40B4-BE49-F238E27FC236}">
                <a16:creationId xmlns:a16="http://schemas.microsoft.com/office/drawing/2014/main" id="{1A5B3866-B466-4C25-9B9E-8A2C16F62752}"/>
              </a:ext>
            </a:extLst>
          </p:cNvPr>
          <p:cNvCxnSpPr>
            <a:cxnSpLocks/>
          </p:cNvCxnSpPr>
          <p:nvPr/>
        </p:nvCxnSpPr>
        <p:spPr>
          <a:xfrm>
            <a:off x="6674177" y="5439266"/>
            <a:ext cx="0" cy="742412"/>
          </a:xfrm>
          <a:prstGeom prst="line">
            <a:avLst/>
          </a:prstGeom>
          <a:ln w="28575">
            <a:headEnd type="oval"/>
            <a:tailEnd type="none"/>
          </a:ln>
        </p:spPr>
        <p:style>
          <a:lnRef idx="1">
            <a:schemeClr val="accent2"/>
          </a:lnRef>
          <a:fillRef idx="0">
            <a:schemeClr val="accent2"/>
          </a:fillRef>
          <a:effectRef idx="0">
            <a:schemeClr val="accent2"/>
          </a:effectRef>
          <a:fontRef idx="minor">
            <a:schemeClr val="tx1"/>
          </a:fontRef>
        </p:style>
      </p:cxnSp>
      <p:cxnSp>
        <p:nvCxnSpPr>
          <p:cNvPr id="5" name="直接连接符 4">
            <a:extLst>
              <a:ext uri="{FF2B5EF4-FFF2-40B4-BE49-F238E27FC236}">
                <a16:creationId xmlns:a16="http://schemas.microsoft.com/office/drawing/2014/main" id="{00135110-7E46-4853-B3FE-438C1776965F}"/>
              </a:ext>
            </a:extLst>
          </p:cNvPr>
          <p:cNvCxnSpPr>
            <a:cxnSpLocks/>
          </p:cNvCxnSpPr>
          <p:nvPr/>
        </p:nvCxnSpPr>
        <p:spPr>
          <a:xfrm>
            <a:off x="1555423" y="3157979"/>
            <a:ext cx="0" cy="683020"/>
          </a:xfrm>
          <a:prstGeom prst="line">
            <a:avLst/>
          </a:prstGeom>
          <a:ln w="28575">
            <a:headEnd type="oval"/>
          </a:ln>
        </p:spPr>
        <p:style>
          <a:lnRef idx="1">
            <a:schemeClr val="accent2"/>
          </a:lnRef>
          <a:fillRef idx="0">
            <a:schemeClr val="accent2"/>
          </a:fillRef>
          <a:effectRef idx="0">
            <a:schemeClr val="accent2"/>
          </a:effectRef>
          <a:fontRef idx="minor">
            <a:schemeClr val="tx1"/>
          </a:fontRef>
        </p:style>
      </p:cxnSp>
      <p:cxnSp>
        <p:nvCxnSpPr>
          <p:cNvPr id="6" name="直接连接符 5">
            <a:extLst>
              <a:ext uri="{FF2B5EF4-FFF2-40B4-BE49-F238E27FC236}">
                <a16:creationId xmlns:a16="http://schemas.microsoft.com/office/drawing/2014/main" id="{E673CF35-92C1-4784-9B84-E4A58557CCF3}"/>
              </a:ext>
            </a:extLst>
          </p:cNvPr>
          <p:cNvCxnSpPr>
            <a:cxnSpLocks/>
          </p:cNvCxnSpPr>
          <p:nvPr/>
        </p:nvCxnSpPr>
        <p:spPr>
          <a:xfrm flipV="1">
            <a:off x="2751151" y="2504661"/>
            <a:ext cx="0" cy="409615"/>
          </a:xfrm>
          <a:prstGeom prst="line">
            <a:avLst/>
          </a:prstGeom>
          <a:ln w="28575">
            <a:headEnd type="oval"/>
          </a:ln>
        </p:spPr>
        <p:style>
          <a:lnRef idx="1">
            <a:schemeClr val="accent2"/>
          </a:lnRef>
          <a:fillRef idx="0">
            <a:schemeClr val="accent2"/>
          </a:fillRef>
          <a:effectRef idx="0">
            <a:schemeClr val="accent2"/>
          </a:effectRef>
          <a:fontRef idx="minor">
            <a:schemeClr val="tx1"/>
          </a:fontRef>
        </p:style>
      </p:cxnSp>
      <p:cxnSp>
        <p:nvCxnSpPr>
          <p:cNvPr id="7" name="直接连接符 6">
            <a:extLst>
              <a:ext uri="{FF2B5EF4-FFF2-40B4-BE49-F238E27FC236}">
                <a16:creationId xmlns:a16="http://schemas.microsoft.com/office/drawing/2014/main" id="{5E9E8313-30E7-4392-9739-08F70ECD9AEB}"/>
              </a:ext>
            </a:extLst>
          </p:cNvPr>
          <p:cNvCxnSpPr>
            <a:cxnSpLocks/>
          </p:cNvCxnSpPr>
          <p:nvPr/>
        </p:nvCxnSpPr>
        <p:spPr>
          <a:xfrm>
            <a:off x="8814799" y="4025665"/>
            <a:ext cx="0" cy="2156013"/>
          </a:xfrm>
          <a:prstGeom prst="line">
            <a:avLst/>
          </a:prstGeom>
          <a:ln w="28575">
            <a:headEnd type="oval"/>
          </a:ln>
        </p:spPr>
        <p:style>
          <a:lnRef idx="1">
            <a:schemeClr val="accent2"/>
          </a:lnRef>
          <a:fillRef idx="0">
            <a:schemeClr val="accent2"/>
          </a:fillRef>
          <a:effectRef idx="0">
            <a:schemeClr val="accent2"/>
          </a:effectRef>
          <a:fontRef idx="minor">
            <a:schemeClr val="tx1"/>
          </a:fontRef>
        </p:style>
      </p:cxnSp>
      <p:cxnSp>
        <p:nvCxnSpPr>
          <p:cNvPr id="8" name="直接连接符 7">
            <a:extLst>
              <a:ext uri="{FF2B5EF4-FFF2-40B4-BE49-F238E27FC236}">
                <a16:creationId xmlns:a16="http://schemas.microsoft.com/office/drawing/2014/main" id="{19A92412-E328-4931-8DCE-21B451F3FFEA}"/>
              </a:ext>
            </a:extLst>
          </p:cNvPr>
          <p:cNvCxnSpPr>
            <a:cxnSpLocks/>
            <a:endCxn id="10" idx="1"/>
          </p:cNvCxnSpPr>
          <p:nvPr/>
        </p:nvCxnSpPr>
        <p:spPr>
          <a:xfrm flipV="1">
            <a:off x="9788287" y="2914276"/>
            <a:ext cx="774229" cy="6558"/>
          </a:xfrm>
          <a:prstGeom prst="line">
            <a:avLst/>
          </a:prstGeom>
          <a:ln w="28575">
            <a:headEnd type="oval"/>
          </a:ln>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F33FE8E3-F4F5-4962-9844-1CEBFD166870}"/>
              </a:ext>
            </a:extLst>
          </p:cNvPr>
          <p:cNvSpPr txBox="1"/>
          <p:nvPr/>
        </p:nvSpPr>
        <p:spPr>
          <a:xfrm>
            <a:off x="2170705" y="2167910"/>
            <a:ext cx="1160891" cy="369332"/>
          </a:xfrm>
          <a:prstGeom prst="rect">
            <a:avLst/>
          </a:prstGeom>
          <a:noFill/>
        </p:spPr>
        <p:txBody>
          <a:bodyPr wrap="square" rtlCol="0">
            <a:spAutoFit/>
          </a:bodyPr>
          <a:lstStyle/>
          <a:p>
            <a:r>
              <a:rPr lang="zh-CN" altLang="en-US" dirty="0"/>
              <a:t>斗杆油缸</a:t>
            </a:r>
          </a:p>
        </p:txBody>
      </p:sp>
      <p:sp>
        <p:nvSpPr>
          <p:cNvPr id="10" name="文本框 9">
            <a:extLst>
              <a:ext uri="{FF2B5EF4-FFF2-40B4-BE49-F238E27FC236}">
                <a16:creationId xmlns:a16="http://schemas.microsoft.com/office/drawing/2014/main" id="{7A8D98F7-0E92-4D16-9C65-C574BDC60CF7}"/>
              </a:ext>
            </a:extLst>
          </p:cNvPr>
          <p:cNvSpPr txBox="1"/>
          <p:nvPr/>
        </p:nvSpPr>
        <p:spPr>
          <a:xfrm>
            <a:off x="10562516" y="2729610"/>
            <a:ext cx="694878" cy="369332"/>
          </a:xfrm>
          <a:prstGeom prst="rect">
            <a:avLst/>
          </a:prstGeom>
          <a:noFill/>
        </p:spPr>
        <p:txBody>
          <a:bodyPr wrap="square" rtlCol="0">
            <a:spAutoFit/>
          </a:bodyPr>
          <a:lstStyle/>
          <a:p>
            <a:r>
              <a:rPr lang="zh-CN" altLang="en-US" dirty="0"/>
              <a:t>主泵</a:t>
            </a:r>
          </a:p>
        </p:txBody>
      </p:sp>
      <p:sp>
        <p:nvSpPr>
          <p:cNvPr id="11" name="文本框 10">
            <a:extLst>
              <a:ext uri="{FF2B5EF4-FFF2-40B4-BE49-F238E27FC236}">
                <a16:creationId xmlns:a16="http://schemas.microsoft.com/office/drawing/2014/main" id="{9AF9D831-D0CF-4546-80AC-118D2677D9EE}"/>
              </a:ext>
            </a:extLst>
          </p:cNvPr>
          <p:cNvSpPr txBox="1"/>
          <p:nvPr/>
        </p:nvSpPr>
        <p:spPr>
          <a:xfrm>
            <a:off x="1234509" y="3840999"/>
            <a:ext cx="1160891" cy="369332"/>
          </a:xfrm>
          <a:prstGeom prst="rect">
            <a:avLst/>
          </a:prstGeom>
          <a:noFill/>
        </p:spPr>
        <p:txBody>
          <a:bodyPr wrap="square" rtlCol="0">
            <a:spAutoFit/>
          </a:bodyPr>
          <a:lstStyle/>
          <a:p>
            <a:r>
              <a:rPr lang="zh-CN" altLang="en-US" dirty="0"/>
              <a:t>防爆阀</a:t>
            </a:r>
          </a:p>
        </p:txBody>
      </p:sp>
      <p:sp>
        <p:nvSpPr>
          <p:cNvPr id="13" name="文本框 12">
            <a:extLst>
              <a:ext uri="{FF2B5EF4-FFF2-40B4-BE49-F238E27FC236}">
                <a16:creationId xmlns:a16="http://schemas.microsoft.com/office/drawing/2014/main" id="{3E6877D2-0268-4BA1-BC57-8EE316CFD1A2}"/>
              </a:ext>
            </a:extLst>
          </p:cNvPr>
          <p:cNvSpPr txBox="1"/>
          <p:nvPr/>
        </p:nvSpPr>
        <p:spPr>
          <a:xfrm>
            <a:off x="8453014" y="6151483"/>
            <a:ext cx="723570" cy="369332"/>
          </a:xfrm>
          <a:prstGeom prst="rect">
            <a:avLst/>
          </a:prstGeom>
          <a:noFill/>
        </p:spPr>
        <p:txBody>
          <a:bodyPr wrap="square" rtlCol="0">
            <a:spAutoFit/>
          </a:bodyPr>
          <a:lstStyle/>
          <a:p>
            <a:r>
              <a:rPr lang="zh-CN" altLang="en-US" dirty="0"/>
              <a:t>主阀</a:t>
            </a:r>
          </a:p>
        </p:txBody>
      </p:sp>
      <p:sp>
        <p:nvSpPr>
          <p:cNvPr id="14" name="文本框 13">
            <a:extLst>
              <a:ext uri="{FF2B5EF4-FFF2-40B4-BE49-F238E27FC236}">
                <a16:creationId xmlns:a16="http://schemas.microsoft.com/office/drawing/2014/main" id="{B307FE52-135C-497E-ACB9-6A37A9908880}"/>
              </a:ext>
            </a:extLst>
          </p:cNvPr>
          <p:cNvSpPr txBox="1"/>
          <p:nvPr/>
        </p:nvSpPr>
        <p:spPr>
          <a:xfrm>
            <a:off x="6226035" y="6144362"/>
            <a:ext cx="896284" cy="369332"/>
          </a:xfrm>
          <a:prstGeom prst="rect">
            <a:avLst/>
          </a:prstGeom>
          <a:noFill/>
        </p:spPr>
        <p:txBody>
          <a:bodyPr wrap="square" rtlCol="0">
            <a:spAutoFit/>
          </a:bodyPr>
          <a:lstStyle/>
          <a:p>
            <a:r>
              <a:rPr lang="zh-CN" altLang="en-US" dirty="0"/>
              <a:t>左手柄</a:t>
            </a:r>
          </a:p>
        </p:txBody>
      </p:sp>
      <p:cxnSp>
        <p:nvCxnSpPr>
          <p:cNvPr id="15" name="直接连接符 14">
            <a:extLst>
              <a:ext uri="{FF2B5EF4-FFF2-40B4-BE49-F238E27FC236}">
                <a16:creationId xmlns:a16="http://schemas.microsoft.com/office/drawing/2014/main" id="{290F2355-83F7-4649-A18F-AE400EE74DCD}"/>
              </a:ext>
            </a:extLst>
          </p:cNvPr>
          <p:cNvCxnSpPr>
            <a:cxnSpLocks/>
            <a:endCxn id="16" idx="1"/>
          </p:cNvCxnSpPr>
          <p:nvPr/>
        </p:nvCxnSpPr>
        <p:spPr>
          <a:xfrm flipV="1">
            <a:off x="8725648" y="2447201"/>
            <a:ext cx="1836868" cy="17984"/>
          </a:xfrm>
          <a:prstGeom prst="line">
            <a:avLst/>
          </a:prstGeom>
          <a:ln w="28575">
            <a:headEnd type="oval"/>
          </a:ln>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2AF0F883-E475-4115-A3F7-D794DED1EB3E}"/>
              </a:ext>
            </a:extLst>
          </p:cNvPr>
          <p:cNvSpPr txBox="1"/>
          <p:nvPr/>
        </p:nvSpPr>
        <p:spPr>
          <a:xfrm>
            <a:off x="10562516" y="2262535"/>
            <a:ext cx="1160891" cy="369332"/>
          </a:xfrm>
          <a:prstGeom prst="rect">
            <a:avLst/>
          </a:prstGeom>
          <a:noFill/>
        </p:spPr>
        <p:txBody>
          <a:bodyPr wrap="square" rtlCol="0">
            <a:spAutoFit/>
          </a:bodyPr>
          <a:lstStyle/>
          <a:p>
            <a:r>
              <a:rPr lang="zh-CN" altLang="en-US" dirty="0"/>
              <a:t>液压油箱</a:t>
            </a:r>
          </a:p>
        </p:txBody>
      </p:sp>
      <p:sp>
        <p:nvSpPr>
          <p:cNvPr id="17" name="文本框 2">
            <a:extLst>
              <a:ext uri="{FF2B5EF4-FFF2-40B4-BE49-F238E27FC236}">
                <a16:creationId xmlns:a16="http://schemas.microsoft.com/office/drawing/2014/main" id="{CEDE0A47-078D-4636-A489-B18242439E71}"/>
              </a:ext>
            </a:extLst>
          </p:cNvPr>
          <p:cNvSpPr txBox="1"/>
          <p:nvPr/>
        </p:nvSpPr>
        <p:spPr>
          <a:xfrm>
            <a:off x="184521" y="618422"/>
            <a:ext cx="11927356" cy="461665"/>
          </a:xfrm>
          <a:prstGeom prst="rect">
            <a:avLst/>
          </a:prstGeom>
          <a:noFill/>
        </p:spPr>
        <p:txBody>
          <a:bodyPr wrap="square">
            <a:spAutoFit/>
          </a:bodyPr>
          <a:lstStyle/>
          <a:p>
            <a:r>
              <a:rPr lang="de-DE"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5</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斗杆液压系统 </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Arm</a:t>
            </a:r>
          </a:p>
        </p:txBody>
      </p:sp>
    </p:spTree>
    <p:extLst>
      <p:ext uri="{BB962C8B-B14F-4D97-AF65-F5344CB8AC3E}">
        <p14:creationId xmlns:p14="http://schemas.microsoft.com/office/powerpoint/2010/main" val="58011558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B33A9E4D-EF36-483F-BAE2-BB5BFC74B016}"/>
              </a:ext>
            </a:extLst>
          </p:cNvPr>
          <p:cNvGrpSpPr/>
          <p:nvPr/>
        </p:nvGrpSpPr>
        <p:grpSpPr>
          <a:xfrm>
            <a:off x="1523634" y="1142079"/>
            <a:ext cx="6121374" cy="5391210"/>
            <a:chOff x="1523634" y="1142079"/>
            <a:chExt cx="6121374" cy="5391210"/>
          </a:xfrm>
        </p:grpSpPr>
        <p:pic>
          <p:nvPicPr>
            <p:cNvPr id="4" name="图片 3">
              <a:extLst>
                <a:ext uri="{FF2B5EF4-FFF2-40B4-BE49-F238E27FC236}">
                  <a16:creationId xmlns:a16="http://schemas.microsoft.com/office/drawing/2014/main" id="{2E65AF45-F120-4BBD-92F7-FBACC05E5C0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rcRect t="1123" b="1281"/>
            <a:stretch/>
          </p:blipFill>
          <p:spPr>
            <a:xfrm>
              <a:off x="1800000" y="1142079"/>
              <a:ext cx="5625886" cy="5391210"/>
            </a:xfrm>
            <a:prstGeom prst="rect">
              <a:avLst/>
            </a:prstGeom>
          </p:spPr>
        </p:pic>
        <p:sp>
          <p:nvSpPr>
            <p:cNvPr id="5" name="文本框 4">
              <a:extLst>
                <a:ext uri="{FF2B5EF4-FFF2-40B4-BE49-F238E27FC236}">
                  <a16:creationId xmlns:a16="http://schemas.microsoft.com/office/drawing/2014/main" id="{7B7FB9F2-E5FB-495F-AA94-926ED0616F47}"/>
                </a:ext>
              </a:extLst>
            </p:cNvPr>
            <p:cNvSpPr txBox="1"/>
            <p:nvPr/>
          </p:nvSpPr>
          <p:spPr>
            <a:xfrm>
              <a:off x="1523634" y="2786390"/>
              <a:ext cx="607859"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防爆阀</a:t>
              </a:r>
            </a:p>
          </p:txBody>
        </p:sp>
        <p:sp>
          <p:nvSpPr>
            <p:cNvPr id="6" name="文本框 4">
              <a:extLst>
                <a:ext uri="{FF2B5EF4-FFF2-40B4-BE49-F238E27FC236}">
                  <a16:creationId xmlns:a16="http://schemas.microsoft.com/office/drawing/2014/main" id="{095FAB08-9C00-496F-A2AC-A0A90ADD580F}"/>
                </a:ext>
              </a:extLst>
            </p:cNvPr>
            <p:cNvSpPr txBox="1"/>
            <p:nvPr/>
          </p:nvSpPr>
          <p:spPr>
            <a:xfrm>
              <a:off x="1554623" y="1594743"/>
              <a:ext cx="748923"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斗杆油缸</a:t>
              </a:r>
            </a:p>
          </p:txBody>
        </p:sp>
        <p:sp>
          <p:nvSpPr>
            <p:cNvPr id="7" name="文本框 4">
              <a:extLst>
                <a:ext uri="{FF2B5EF4-FFF2-40B4-BE49-F238E27FC236}">
                  <a16:creationId xmlns:a16="http://schemas.microsoft.com/office/drawing/2014/main" id="{7D501987-15A6-4848-A336-53CBC15E0138}"/>
                </a:ext>
              </a:extLst>
            </p:cNvPr>
            <p:cNvSpPr txBox="1"/>
            <p:nvPr/>
          </p:nvSpPr>
          <p:spPr>
            <a:xfrm>
              <a:off x="2631750" y="2863017"/>
              <a:ext cx="550151"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斗杆</a:t>
              </a:r>
              <a:r>
                <a:rPr lang="en-US" altLang="zh-CN" sz="1100" dirty="0">
                  <a:solidFill>
                    <a:schemeClr val="tx1"/>
                  </a:solidFill>
                </a:rPr>
                <a:t>2</a:t>
              </a:r>
              <a:endParaRPr lang="zh-CN" altLang="en-US" sz="1100" dirty="0">
                <a:solidFill>
                  <a:schemeClr val="tx1"/>
                </a:solidFill>
              </a:endParaRPr>
            </a:p>
          </p:txBody>
        </p:sp>
        <p:sp>
          <p:nvSpPr>
            <p:cNvPr id="8" name="文本框 4">
              <a:extLst>
                <a:ext uri="{FF2B5EF4-FFF2-40B4-BE49-F238E27FC236}">
                  <a16:creationId xmlns:a16="http://schemas.microsoft.com/office/drawing/2014/main" id="{29F992FE-9478-4356-9B6E-FAB95B172233}"/>
                </a:ext>
              </a:extLst>
            </p:cNvPr>
            <p:cNvSpPr txBox="1"/>
            <p:nvPr/>
          </p:nvSpPr>
          <p:spPr>
            <a:xfrm>
              <a:off x="7094857" y="2860680"/>
              <a:ext cx="550151"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斗杆</a:t>
              </a:r>
              <a:r>
                <a:rPr lang="en-US" altLang="zh-CN" sz="1100" dirty="0">
                  <a:solidFill>
                    <a:schemeClr val="tx1"/>
                  </a:solidFill>
                </a:rPr>
                <a:t>1</a:t>
              </a:r>
              <a:endParaRPr lang="zh-CN" altLang="en-US" sz="1100" dirty="0">
                <a:solidFill>
                  <a:schemeClr val="tx1"/>
                </a:solidFill>
              </a:endParaRPr>
            </a:p>
          </p:txBody>
        </p:sp>
      </p:grpSp>
      <p:sp>
        <p:nvSpPr>
          <p:cNvPr id="9" name="文本框 2">
            <a:extLst>
              <a:ext uri="{FF2B5EF4-FFF2-40B4-BE49-F238E27FC236}">
                <a16:creationId xmlns:a16="http://schemas.microsoft.com/office/drawing/2014/main" id="{437CBFF0-0787-4B20-825A-D8A6C1307CD0}"/>
              </a:ext>
            </a:extLst>
          </p:cNvPr>
          <p:cNvSpPr txBox="1"/>
          <p:nvPr/>
        </p:nvSpPr>
        <p:spPr>
          <a:xfrm>
            <a:off x="184521" y="618422"/>
            <a:ext cx="11927356" cy="461665"/>
          </a:xfrm>
          <a:prstGeom prst="rect">
            <a:avLst/>
          </a:prstGeom>
          <a:noFill/>
        </p:spPr>
        <p:txBody>
          <a:bodyPr wrap="square">
            <a:spAutoFit/>
          </a:bodyPr>
          <a:lstStyle/>
          <a:p>
            <a:r>
              <a:rPr lang="de-DE"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5</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斗杆液压系统 </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Arm</a:t>
            </a:r>
          </a:p>
        </p:txBody>
      </p:sp>
    </p:spTree>
    <p:extLst>
      <p:ext uri="{BB962C8B-B14F-4D97-AF65-F5344CB8AC3E}">
        <p14:creationId xmlns:p14="http://schemas.microsoft.com/office/powerpoint/2010/main" val="368521201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32">
            <a:extLst>
              <a:ext uri="{FF2B5EF4-FFF2-40B4-BE49-F238E27FC236}">
                <a16:creationId xmlns:a16="http://schemas.microsoft.com/office/drawing/2014/main" id="{23B621FA-D58D-49F2-B395-17752AA84227}"/>
              </a:ext>
            </a:extLst>
          </p:cNvPr>
          <p:cNvSpPr/>
          <p:nvPr/>
        </p:nvSpPr>
        <p:spPr>
          <a:xfrm>
            <a:off x="420973" y="1194554"/>
            <a:ext cx="1335622" cy="369332"/>
          </a:xfrm>
          <a:prstGeom prst="rect">
            <a:avLst/>
          </a:prstGeom>
        </p:spPr>
        <p:txBody>
          <a:bodyPr wrap="none">
            <a:spAutoFit/>
          </a:bodyPr>
          <a:lstStyle/>
          <a:p>
            <a:r>
              <a:rPr lang="en-US" altLang="zh-CN" dirty="0"/>
              <a:t>1.</a:t>
            </a:r>
            <a:r>
              <a:rPr lang="zh-CN" altLang="de-DE" dirty="0"/>
              <a:t> </a:t>
            </a:r>
            <a:r>
              <a:rPr lang="zh-CN" altLang="en-US" dirty="0"/>
              <a:t>斗杆外摆</a:t>
            </a:r>
          </a:p>
        </p:txBody>
      </p:sp>
      <p:grpSp>
        <p:nvGrpSpPr>
          <p:cNvPr id="4" name="组合 3">
            <a:extLst>
              <a:ext uri="{FF2B5EF4-FFF2-40B4-BE49-F238E27FC236}">
                <a16:creationId xmlns:a16="http://schemas.microsoft.com/office/drawing/2014/main" id="{671F6C13-E281-4E42-9077-029765615E7E}"/>
              </a:ext>
            </a:extLst>
          </p:cNvPr>
          <p:cNvGrpSpPr/>
          <p:nvPr/>
        </p:nvGrpSpPr>
        <p:grpSpPr>
          <a:xfrm>
            <a:off x="119374" y="418491"/>
            <a:ext cx="11933967" cy="6375716"/>
            <a:chOff x="119374" y="418491"/>
            <a:chExt cx="11933967" cy="6375716"/>
          </a:xfrm>
        </p:grpSpPr>
        <p:graphicFrame>
          <p:nvGraphicFramePr>
            <p:cNvPr id="5" name="对象 4">
              <a:extLst>
                <a:ext uri="{FF2B5EF4-FFF2-40B4-BE49-F238E27FC236}">
                  <a16:creationId xmlns:a16="http://schemas.microsoft.com/office/drawing/2014/main" id="{2DC9B955-3056-42D9-9BA3-529EB1B87DD4}"/>
                </a:ext>
              </a:extLst>
            </p:cNvPr>
            <p:cNvGraphicFramePr>
              <a:graphicFrameLocks noChangeAspect="1"/>
            </p:cNvGraphicFramePr>
            <p:nvPr/>
          </p:nvGraphicFramePr>
          <p:xfrm>
            <a:off x="119374" y="1838412"/>
            <a:ext cx="2438451" cy="3661337"/>
          </p:xfrm>
          <a:graphic>
            <a:graphicData uri="http://schemas.openxmlformats.org/presentationml/2006/ole">
              <mc:AlternateContent xmlns:mc="http://schemas.openxmlformats.org/markup-compatibility/2006">
                <mc:Choice xmlns:v="urn:schemas-microsoft-com:vml" Requires="v">
                  <p:oleObj name="ICAD" r:id="rId2" imgW="3171960" imgH="4762440" progId="ICAD.Drawing">
                    <p:embed/>
                  </p:oleObj>
                </mc:Choice>
                <mc:Fallback>
                  <p:oleObj name="ICAD" r:id="rId2" imgW="3171960" imgH="4762440" progId="ICAD.Drawing">
                    <p:embed/>
                    <p:pic>
                      <p:nvPicPr>
                        <p:cNvPr id="5" name="对象 4">
                          <a:extLst>
                            <a:ext uri="{FF2B5EF4-FFF2-40B4-BE49-F238E27FC236}">
                              <a16:creationId xmlns:a16="http://schemas.microsoft.com/office/drawing/2014/main" id="{2DC9B955-3056-42D9-9BA3-529EB1B87DD4}"/>
                            </a:ext>
                          </a:extLst>
                        </p:cNvPr>
                        <p:cNvPicPr/>
                        <p:nvPr/>
                      </p:nvPicPr>
                      <p:blipFill>
                        <a:blip r:embed="rId3"/>
                        <a:stretch>
                          <a:fillRect/>
                        </a:stretch>
                      </p:blipFill>
                      <p:spPr>
                        <a:xfrm>
                          <a:off x="119374" y="1838412"/>
                          <a:ext cx="2438451" cy="3661337"/>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577AC7ED-4FD4-40D6-9966-F9AC749CCCC8}"/>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740" r="100000"/>
                      </a14:imgEffect>
                    </a14:imgLayer>
                  </a14:imgProps>
                </a:ext>
              </a:extLst>
            </a:blip>
            <a:stretch>
              <a:fillRect/>
            </a:stretch>
          </p:blipFill>
          <p:spPr>
            <a:xfrm>
              <a:off x="5253591" y="2632289"/>
              <a:ext cx="2429059" cy="2328918"/>
            </a:xfrm>
            <a:prstGeom prst="rect">
              <a:avLst/>
            </a:prstGeom>
            <a:effectLst>
              <a:outerShdw blurRad="50800" dist="38100" dir="5400000" algn="t" rotWithShape="0">
                <a:prstClr val="black">
                  <a:alpha val="40000"/>
                </a:prstClr>
              </a:outerShdw>
            </a:effectLst>
          </p:spPr>
        </p:pic>
        <p:grpSp>
          <p:nvGrpSpPr>
            <p:cNvPr id="7" name="组合 6">
              <a:extLst>
                <a:ext uri="{FF2B5EF4-FFF2-40B4-BE49-F238E27FC236}">
                  <a16:creationId xmlns:a16="http://schemas.microsoft.com/office/drawing/2014/main" id="{8F148FD2-994F-4DFD-B596-089707E13372}"/>
                </a:ext>
              </a:extLst>
            </p:cNvPr>
            <p:cNvGrpSpPr/>
            <p:nvPr/>
          </p:nvGrpSpPr>
          <p:grpSpPr>
            <a:xfrm>
              <a:off x="8012714" y="5750439"/>
              <a:ext cx="426332" cy="435302"/>
              <a:chOff x="9151620" y="6126480"/>
              <a:chExt cx="472440" cy="482380"/>
            </a:xfrm>
          </p:grpSpPr>
          <p:sp>
            <p:nvSpPr>
              <p:cNvPr id="44" name="椭圆 43">
                <a:extLst>
                  <a:ext uri="{FF2B5EF4-FFF2-40B4-BE49-F238E27FC236}">
                    <a16:creationId xmlns:a16="http://schemas.microsoft.com/office/drawing/2014/main" id="{6E01E00B-E32C-434A-8357-367F0C5C235E}"/>
                  </a:ext>
                </a:extLst>
              </p:cNvPr>
              <p:cNvSpPr/>
              <p:nvPr/>
            </p:nvSpPr>
            <p:spPr>
              <a:xfrm>
                <a:off x="9151620" y="6195060"/>
                <a:ext cx="413800" cy="413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CE7EFB86-73FA-4BA6-98E3-0663588DF860}"/>
                  </a:ext>
                </a:extLst>
              </p:cNvPr>
              <p:cNvCxnSpPr/>
              <p:nvPr/>
            </p:nvCxnSpPr>
            <p:spPr>
              <a:xfrm flipV="1">
                <a:off x="9151620" y="6126480"/>
                <a:ext cx="472440" cy="4823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等腰三角形 45">
                <a:extLst>
                  <a:ext uri="{FF2B5EF4-FFF2-40B4-BE49-F238E27FC236}">
                    <a16:creationId xmlns:a16="http://schemas.microsoft.com/office/drawing/2014/main" id="{24165298-2B0E-4E40-9116-40DC109A8FF9}"/>
                  </a:ext>
                </a:extLst>
              </p:cNvPr>
              <p:cNvSpPr/>
              <p:nvPr/>
            </p:nvSpPr>
            <p:spPr>
              <a:xfrm>
                <a:off x="9305180" y="6195060"/>
                <a:ext cx="106680" cy="9196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46F0A8EE-B927-4C67-B75E-BA194E1F8355}"/>
                </a:ext>
              </a:extLst>
            </p:cNvPr>
            <p:cNvGrpSpPr/>
            <p:nvPr/>
          </p:nvGrpSpPr>
          <p:grpSpPr>
            <a:xfrm>
              <a:off x="9676783" y="5750439"/>
              <a:ext cx="426332" cy="435302"/>
              <a:chOff x="9151620" y="6126480"/>
              <a:chExt cx="472440" cy="482380"/>
            </a:xfrm>
          </p:grpSpPr>
          <p:sp>
            <p:nvSpPr>
              <p:cNvPr id="41" name="椭圆 40">
                <a:extLst>
                  <a:ext uri="{FF2B5EF4-FFF2-40B4-BE49-F238E27FC236}">
                    <a16:creationId xmlns:a16="http://schemas.microsoft.com/office/drawing/2014/main" id="{4409D61D-812A-4093-803C-6DC624E48FA6}"/>
                  </a:ext>
                </a:extLst>
              </p:cNvPr>
              <p:cNvSpPr/>
              <p:nvPr/>
            </p:nvSpPr>
            <p:spPr>
              <a:xfrm>
                <a:off x="9151620" y="6195060"/>
                <a:ext cx="413800" cy="413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B33905A0-3255-49BB-B844-AF0ED12FA240}"/>
                  </a:ext>
                </a:extLst>
              </p:cNvPr>
              <p:cNvCxnSpPr/>
              <p:nvPr/>
            </p:nvCxnSpPr>
            <p:spPr>
              <a:xfrm flipV="1">
                <a:off x="9151620" y="6126480"/>
                <a:ext cx="472440" cy="4823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等腰三角形 42">
                <a:extLst>
                  <a:ext uri="{FF2B5EF4-FFF2-40B4-BE49-F238E27FC236}">
                    <a16:creationId xmlns:a16="http://schemas.microsoft.com/office/drawing/2014/main" id="{5B2E3B66-5A7D-4BEC-A212-A26FF5B3DF2E}"/>
                  </a:ext>
                </a:extLst>
              </p:cNvPr>
              <p:cNvSpPr/>
              <p:nvPr/>
            </p:nvSpPr>
            <p:spPr>
              <a:xfrm>
                <a:off x="9305180" y="6195060"/>
                <a:ext cx="106680" cy="9196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9C28E5D1-3F25-499C-8292-CAE5A95D1A7D}"/>
                </a:ext>
              </a:extLst>
            </p:cNvPr>
            <p:cNvSpPr txBox="1"/>
            <p:nvPr/>
          </p:nvSpPr>
          <p:spPr>
            <a:xfrm>
              <a:off x="8498230" y="6124901"/>
              <a:ext cx="455574" cy="307777"/>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zh-CN" altLang="en-US" dirty="0"/>
                <a:t>泵</a:t>
              </a:r>
              <a:r>
                <a:rPr lang="en-US" altLang="zh-CN" dirty="0"/>
                <a:t>1</a:t>
              </a:r>
              <a:endParaRPr lang="zh-CN" altLang="en-US" dirty="0"/>
            </a:p>
          </p:txBody>
        </p:sp>
        <p:sp>
          <p:nvSpPr>
            <p:cNvPr id="10" name="文本框 9">
              <a:extLst>
                <a:ext uri="{FF2B5EF4-FFF2-40B4-BE49-F238E27FC236}">
                  <a16:creationId xmlns:a16="http://schemas.microsoft.com/office/drawing/2014/main" id="{D4A5F640-7A4F-43C8-9BF9-1C2364686E61}"/>
                </a:ext>
              </a:extLst>
            </p:cNvPr>
            <p:cNvSpPr txBox="1"/>
            <p:nvPr/>
          </p:nvSpPr>
          <p:spPr>
            <a:xfrm>
              <a:off x="10398972" y="6124901"/>
              <a:ext cx="455574" cy="307777"/>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zh-CN" altLang="en-US" dirty="0"/>
                <a:t>泵</a:t>
              </a:r>
              <a:r>
                <a:rPr lang="en-US" altLang="zh-CN" dirty="0"/>
                <a:t>2</a:t>
              </a:r>
              <a:endParaRPr lang="zh-CN" altLang="en-US" dirty="0"/>
            </a:p>
          </p:txBody>
        </p:sp>
        <p:sp>
          <p:nvSpPr>
            <p:cNvPr id="11" name="文本框 10">
              <a:extLst>
                <a:ext uri="{FF2B5EF4-FFF2-40B4-BE49-F238E27FC236}">
                  <a16:creationId xmlns:a16="http://schemas.microsoft.com/office/drawing/2014/main" id="{1FE04043-2FF2-4596-A12A-B14F86BF62C1}"/>
                </a:ext>
              </a:extLst>
            </p:cNvPr>
            <p:cNvSpPr txBox="1"/>
            <p:nvPr/>
          </p:nvSpPr>
          <p:spPr>
            <a:xfrm>
              <a:off x="4933677" y="3217648"/>
              <a:ext cx="375424" cy="307777"/>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600"/>
              </a:lvl1pPr>
            </a:lstStyle>
            <a:p>
              <a:r>
                <a:rPr lang="en-US" altLang="zh-CN" sz="1400" dirty="0" err="1"/>
                <a:t>Aa</a:t>
              </a:r>
              <a:endParaRPr lang="zh-CN" altLang="en-US" sz="1400" dirty="0"/>
            </a:p>
          </p:txBody>
        </p:sp>
        <p:pic>
          <p:nvPicPr>
            <p:cNvPr id="13" name="图片 12">
              <a:extLst>
                <a:ext uri="{FF2B5EF4-FFF2-40B4-BE49-F238E27FC236}">
                  <a16:creationId xmlns:a16="http://schemas.microsoft.com/office/drawing/2014/main" id="{2016F517-65CF-4EC7-BA35-98796CA22F9D}"/>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3668290" y="418491"/>
              <a:ext cx="2169130" cy="2162421"/>
            </a:xfrm>
            <a:prstGeom prst="rect">
              <a:avLst/>
            </a:prstGeom>
            <a:effectLst>
              <a:outerShdw blurRad="50800" dist="38100" dir="5400000" algn="t" rotWithShape="0">
                <a:prstClr val="black">
                  <a:alpha val="40000"/>
                </a:prstClr>
              </a:outerShdw>
            </a:effectLst>
          </p:spPr>
        </p:pic>
        <p:sp>
          <p:nvSpPr>
            <p:cNvPr id="14" name="文本框 13">
              <a:extLst>
                <a:ext uri="{FF2B5EF4-FFF2-40B4-BE49-F238E27FC236}">
                  <a16:creationId xmlns:a16="http://schemas.microsoft.com/office/drawing/2014/main" id="{40FD731F-D9D7-4908-97F5-7A19F69A111A}"/>
                </a:ext>
              </a:extLst>
            </p:cNvPr>
            <p:cNvSpPr txBox="1"/>
            <p:nvPr/>
          </p:nvSpPr>
          <p:spPr>
            <a:xfrm>
              <a:off x="5517124" y="1472638"/>
              <a:ext cx="369012" cy="307777"/>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600"/>
              </a:lvl1pPr>
            </a:lstStyle>
            <a:p>
              <a:r>
                <a:rPr lang="en-US" altLang="zh-CN" sz="1400" dirty="0"/>
                <a:t>Ba</a:t>
              </a:r>
              <a:endParaRPr lang="zh-CN" altLang="en-US" sz="1400" dirty="0"/>
            </a:p>
          </p:txBody>
        </p:sp>
        <p:sp>
          <p:nvSpPr>
            <p:cNvPr id="15" name="文本框 14">
              <a:extLst>
                <a:ext uri="{FF2B5EF4-FFF2-40B4-BE49-F238E27FC236}">
                  <a16:creationId xmlns:a16="http://schemas.microsoft.com/office/drawing/2014/main" id="{AB0EC670-78C3-462A-8248-4F91D8A8FE8B}"/>
                </a:ext>
              </a:extLst>
            </p:cNvPr>
            <p:cNvSpPr txBox="1"/>
            <p:nvPr/>
          </p:nvSpPr>
          <p:spPr>
            <a:xfrm>
              <a:off x="4847033" y="4184235"/>
              <a:ext cx="632545" cy="276999"/>
            </a:xfrm>
            <a:prstGeom prst="rect">
              <a:avLst/>
            </a:prstGeom>
            <a:noFill/>
          </p:spPr>
          <p:txBody>
            <a:bodyPr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XAa2</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56F80773-3D17-496E-9D91-4B86A53B6A33}"/>
                </a:ext>
              </a:extLst>
            </p:cNvPr>
            <p:cNvSpPr txBox="1"/>
            <p:nvPr/>
          </p:nvSpPr>
          <p:spPr>
            <a:xfrm>
              <a:off x="5741213" y="4828476"/>
              <a:ext cx="632545" cy="276999"/>
            </a:xfrm>
            <a:prstGeom prst="rect">
              <a:avLst/>
            </a:prstGeom>
            <a:noFill/>
          </p:spPr>
          <p:txBody>
            <a:bodyPr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XAa1</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17" name="任意多边形 32">
              <a:extLst>
                <a:ext uri="{FF2B5EF4-FFF2-40B4-BE49-F238E27FC236}">
                  <a16:creationId xmlns:a16="http://schemas.microsoft.com/office/drawing/2014/main" id="{88FBA11C-8868-4F3A-9B52-7131DE867403}"/>
                </a:ext>
              </a:extLst>
            </p:cNvPr>
            <p:cNvSpPr/>
            <p:nvPr/>
          </p:nvSpPr>
          <p:spPr>
            <a:xfrm>
              <a:off x="7373216" y="4155134"/>
              <a:ext cx="2489227" cy="1636563"/>
            </a:xfrm>
            <a:custGeom>
              <a:avLst/>
              <a:gdLst>
                <a:gd name="connsiteX0" fmla="*/ 2758440 w 2758440"/>
                <a:gd name="connsiteY0" fmla="*/ 1790700 h 1790700"/>
                <a:gd name="connsiteX1" fmla="*/ 2552700 w 2758440"/>
                <a:gd name="connsiteY1" fmla="*/ 1059180 h 1790700"/>
                <a:gd name="connsiteX2" fmla="*/ 1524000 w 2758440"/>
                <a:gd name="connsiteY2" fmla="*/ 678180 h 1790700"/>
                <a:gd name="connsiteX3" fmla="*/ 0 w 2758440"/>
                <a:gd name="connsiteY3" fmla="*/ 0 h 1790700"/>
              </a:gdLst>
              <a:ahLst/>
              <a:cxnLst>
                <a:cxn ang="0">
                  <a:pos x="connsiteX0" y="connsiteY0"/>
                </a:cxn>
                <a:cxn ang="0">
                  <a:pos x="connsiteX1" y="connsiteY1"/>
                </a:cxn>
                <a:cxn ang="0">
                  <a:pos x="connsiteX2" y="connsiteY2"/>
                </a:cxn>
                <a:cxn ang="0">
                  <a:pos x="connsiteX3" y="connsiteY3"/>
                </a:cxn>
              </a:cxnLst>
              <a:rect l="l" t="t" r="r" b="b"/>
              <a:pathLst>
                <a:path w="2758440" h="1790700">
                  <a:moveTo>
                    <a:pt x="2758440" y="1790700"/>
                  </a:moveTo>
                  <a:cubicBezTo>
                    <a:pt x="2758440" y="1517650"/>
                    <a:pt x="2758440" y="1244600"/>
                    <a:pt x="2552700" y="1059180"/>
                  </a:cubicBezTo>
                  <a:cubicBezTo>
                    <a:pt x="2346960" y="873760"/>
                    <a:pt x="1949450" y="854710"/>
                    <a:pt x="1524000" y="678180"/>
                  </a:cubicBezTo>
                  <a:cubicBezTo>
                    <a:pt x="1098550" y="501650"/>
                    <a:pt x="255270" y="111760"/>
                    <a:pt x="0" y="0"/>
                  </a:cubicBezTo>
                </a:path>
              </a:pathLst>
            </a:custGeom>
            <a:ln w="5715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sp>
          <p:nvSpPr>
            <p:cNvPr id="18" name="任意多边形 33">
              <a:extLst>
                <a:ext uri="{FF2B5EF4-FFF2-40B4-BE49-F238E27FC236}">
                  <a16:creationId xmlns:a16="http://schemas.microsoft.com/office/drawing/2014/main" id="{AB7EAF83-10C2-4531-A37D-7479E520E87E}"/>
                </a:ext>
              </a:extLst>
            </p:cNvPr>
            <p:cNvSpPr/>
            <p:nvPr/>
          </p:nvSpPr>
          <p:spPr>
            <a:xfrm>
              <a:off x="7173039" y="3529389"/>
              <a:ext cx="1025335" cy="2262308"/>
            </a:xfrm>
            <a:custGeom>
              <a:avLst/>
              <a:gdLst>
                <a:gd name="connsiteX0" fmla="*/ 1136226 w 1136226"/>
                <a:gd name="connsiteY0" fmla="*/ 2506980 h 2506980"/>
                <a:gd name="connsiteX1" fmla="*/ 1029546 w 1136226"/>
                <a:gd name="connsiteY1" fmla="*/ 2049780 h 2506980"/>
                <a:gd name="connsiteX2" fmla="*/ 534246 w 1136226"/>
                <a:gd name="connsiteY2" fmla="*/ 1897380 h 2506980"/>
                <a:gd name="connsiteX3" fmla="*/ 23706 w 1136226"/>
                <a:gd name="connsiteY3" fmla="*/ 754380 h 2506980"/>
                <a:gd name="connsiteX4" fmla="*/ 84666 w 1136226"/>
                <a:gd name="connsiteY4" fmla="*/ 0 h 250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26" h="2506980">
                  <a:moveTo>
                    <a:pt x="1136226" y="2506980"/>
                  </a:moveTo>
                  <a:cubicBezTo>
                    <a:pt x="1133051" y="2329180"/>
                    <a:pt x="1129876" y="2151380"/>
                    <a:pt x="1029546" y="2049780"/>
                  </a:cubicBezTo>
                  <a:cubicBezTo>
                    <a:pt x="929216" y="1948180"/>
                    <a:pt x="701886" y="2113280"/>
                    <a:pt x="534246" y="1897380"/>
                  </a:cubicBezTo>
                  <a:cubicBezTo>
                    <a:pt x="366606" y="1681480"/>
                    <a:pt x="98636" y="1070610"/>
                    <a:pt x="23706" y="754380"/>
                  </a:cubicBezTo>
                  <a:cubicBezTo>
                    <a:pt x="-51224" y="438150"/>
                    <a:pt x="74506" y="127000"/>
                    <a:pt x="84666" y="0"/>
                  </a:cubicBezTo>
                </a:path>
              </a:pathLst>
            </a:custGeom>
            <a:ln w="5715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E0D7901B-787E-428E-85E4-CC1A2C70C497}"/>
                </a:ext>
              </a:extLst>
            </p:cNvPr>
            <p:cNvSpPr txBox="1"/>
            <p:nvPr/>
          </p:nvSpPr>
          <p:spPr>
            <a:xfrm>
              <a:off x="7335584" y="3063760"/>
              <a:ext cx="369012" cy="307777"/>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dirty="0"/>
                <a:t>P1</a:t>
              </a:r>
              <a:endParaRPr lang="zh-CN" altLang="en-US" dirty="0"/>
            </a:p>
          </p:txBody>
        </p:sp>
        <p:sp>
          <p:nvSpPr>
            <p:cNvPr id="20" name="文本框 19">
              <a:extLst>
                <a:ext uri="{FF2B5EF4-FFF2-40B4-BE49-F238E27FC236}">
                  <a16:creationId xmlns:a16="http://schemas.microsoft.com/office/drawing/2014/main" id="{F291B981-7F07-48C2-A03D-FC9350E958E7}"/>
                </a:ext>
              </a:extLst>
            </p:cNvPr>
            <p:cNvSpPr txBox="1"/>
            <p:nvPr/>
          </p:nvSpPr>
          <p:spPr>
            <a:xfrm>
              <a:off x="7678211" y="3928894"/>
              <a:ext cx="369012" cy="307777"/>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dirty="0"/>
                <a:t>P2</a:t>
              </a:r>
              <a:endParaRPr lang="zh-CN" altLang="en-US" dirty="0"/>
            </a:p>
          </p:txBody>
        </p:sp>
        <p:cxnSp>
          <p:nvCxnSpPr>
            <p:cNvPr id="21" name="直接连接符 20">
              <a:extLst>
                <a:ext uri="{FF2B5EF4-FFF2-40B4-BE49-F238E27FC236}">
                  <a16:creationId xmlns:a16="http://schemas.microsoft.com/office/drawing/2014/main" id="{45240F30-B720-4D31-874E-61E515ECE524}"/>
                </a:ext>
              </a:extLst>
            </p:cNvPr>
            <p:cNvCxnSpPr/>
            <p:nvPr/>
          </p:nvCxnSpPr>
          <p:spPr>
            <a:xfrm>
              <a:off x="7471599" y="3608334"/>
              <a:ext cx="816708"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22" name="文本框 21">
              <a:extLst>
                <a:ext uri="{FF2B5EF4-FFF2-40B4-BE49-F238E27FC236}">
                  <a16:creationId xmlns:a16="http://schemas.microsoft.com/office/drawing/2014/main" id="{C4E50A0D-10C4-434B-9FA8-1452A9DEE398}"/>
                </a:ext>
              </a:extLst>
            </p:cNvPr>
            <p:cNvSpPr txBox="1"/>
            <p:nvPr/>
          </p:nvSpPr>
          <p:spPr>
            <a:xfrm>
              <a:off x="8288307" y="3455578"/>
              <a:ext cx="900798" cy="305512"/>
            </a:xfrm>
            <a:prstGeom prst="rect">
              <a:avLst/>
            </a:prstGeom>
            <a:noFill/>
            <a:ln w="28575">
              <a:solidFill>
                <a:schemeClr val="accent1">
                  <a:lumMod val="75000"/>
                </a:schemeClr>
              </a:solidFill>
            </a:ln>
          </p:spPr>
          <p:txBody>
            <a:bodyPr wrap="square" rtlCol="0">
              <a:spAutoFit/>
            </a:bodyPr>
            <a:lstStyle>
              <a:defPPr>
                <a:defRPr lang="zh-CN"/>
              </a:defPPr>
              <a:lvl1pPr>
                <a:defRPr>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accent1">
                      <a:lumMod val="75000"/>
                    </a:schemeClr>
                  </a:solidFill>
                </a:rPr>
                <a:t>液压油箱</a:t>
              </a:r>
            </a:p>
          </p:txBody>
        </p:sp>
        <p:sp>
          <p:nvSpPr>
            <p:cNvPr id="23" name="文本框 22">
              <a:extLst>
                <a:ext uri="{FF2B5EF4-FFF2-40B4-BE49-F238E27FC236}">
                  <a16:creationId xmlns:a16="http://schemas.microsoft.com/office/drawing/2014/main" id="{B97ABB51-A873-4DA2-8FD3-779D3BAAF198}"/>
                </a:ext>
              </a:extLst>
            </p:cNvPr>
            <p:cNvSpPr txBox="1"/>
            <p:nvPr/>
          </p:nvSpPr>
          <p:spPr>
            <a:xfrm>
              <a:off x="7814852" y="3202586"/>
              <a:ext cx="373820" cy="307777"/>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dirty="0"/>
                <a:t>R1</a:t>
              </a:r>
              <a:endParaRPr lang="zh-CN" altLang="en-US" dirty="0"/>
            </a:p>
          </p:txBody>
        </p:sp>
        <p:sp>
          <p:nvSpPr>
            <p:cNvPr id="24" name="任意多边形 5">
              <a:extLst>
                <a:ext uri="{FF2B5EF4-FFF2-40B4-BE49-F238E27FC236}">
                  <a16:creationId xmlns:a16="http://schemas.microsoft.com/office/drawing/2014/main" id="{19849437-E297-4A07-B16D-94CEEF032376}"/>
                </a:ext>
              </a:extLst>
            </p:cNvPr>
            <p:cNvSpPr/>
            <p:nvPr/>
          </p:nvSpPr>
          <p:spPr>
            <a:xfrm>
              <a:off x="2488676" y="1838413"/>
              <a:ext cx="2896986" cy="696698"/>
            </a:xfrm>
            <a:custGeom>
              <a:avLst/>
              <a:gdLst>
                <a:gd name="connsiteX0" fmla="*/ 4045058 w 4045058"/>
                <a:gd name="connsiteY0" fmla="*/ 0 h 590073"/>
                <a:gd name="connsiteX1" fmla="*/ 2750949 w 4045058"/>
                <a:gd name="connsiteY1" fmla="*/ 588936 h 590073"/>
                <a:gd name="connsiteX2" fmla="*/ 767166 w 4045058"/>
                <a:gd name="connsiteY2" fmla="*/ 147234 h 590073"/>
                <a:gd name="connsiteX3" fmla="*/ 0 w 4045058"/>
                <a:gd name="connsiteY3" fmla="*/ 69743 h 590073"/>
              </a:gdLst>
              <a:ahLst/>
              <a:cxnLst>
                <a:cxn ang="0">
                  <a:pos x="connsiteX0" y="connsiteY0"/>
                </a:cxn>
                <a:cxn ang="0">
                  <a:pos x="connsiteX1" y="connsiteY1"/>
                </a:cxn>
                <a:cxn ang="0">
                  <a:pos x="connsiteX2" y="connsiteY2"/>
                </a:cxn>
                <a:cxn ang="0">
                  <a:pos x="connsiteX3" y="connsiteY3"/>
                </a:cxn>
              </a:cxnLst>
              <a:rect l="l" t="t" r="r" b="b"/>
              <a:pathLst>
                <a:path w="4045058" h="590073">
                  <a:moveTo>
                    <a:pt x="4045058" y="0"/>
                  </a:moveTo>
                  <a:cubicBezTo>
                    <a:pt x="3671161" y="282198"/>
                    <a:pt x="3297264" y="564397"/>
                    <a:pt x="2750949" y="588936"/>
                  </a:cubicBezTo>
                  <a:cubicBezTo>
                    <a:pt x="2204634" y="613475"/>
                    <a:pt x="1225657" y="233766"/>
                    <a:pt x="767166" y="147234"/>
                  </a:cubicBezTo>
                  <a:cubicBezTo>
                    <a:pt x="308675" y="60702"/>
                    <a:pt x="0" y="69743"/>
                    <a:pt x="0" y="69743"/>
                  </a:cubicBezTo>
                </a:path>
              </a:pathLst>
            </a:custGeom>
            <a:ln w="57150">
              <a:solidFill>
                <a:srgbClr val="0070C0"/>
              </a:solidFill>
              <a:headEnd type="arrow" w="med" len="med"/>
              <a:tailEnd type="non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sp>
          <p:nvSpPr>
            <p:cNvPr id="25" name="任意多边形 6">
              <a:extLst>
                <a:ext uri="{FF2B5EF4-FFF2-40B4-BE49-F238E27FC236}">
                  <a16:creationId xmlns:a16="http://schemas.microsoft.com/office/drawing/2014/main" id="{8ADEE52C-A37C-42E2-B6A2-29A79CE84976}"/>
                </a:ext>
              </a:extLst>
            </p:cNvPr>
            <p:cNvSpPr/>
            <p:nvPr/>
          </p:nvSpPr>
          <p:spPr>
            <a:xfrm>
              <a:off x="2488676" y="3122412"/>
              <a:ext cx="3020294" cy="2051568"/>
            </a:xfrm>
            <a:custGeom>
              <a:avLst/>
              <a:gdLst>
                <a:gd name="connsiteX0" fmla="*/ 2975675 w 2984702"/>
                <a:gd name="connsiteY0" fmla="*/ 15994 h 1844794"/>
                <a:gd name="connsiteX1" fmla="*/ 2859437 w 2984702"/>
                <a:gd name="connsiteY1" fmla="*/ 8245 h 1844794"/>
                <a:gd name="connsiteX2" fmla="*/ 2100020 w 2984702"/>
                <a:gd name="connsiteY2" fmla="*/ 77988 h 1844794"/>
                <a:gd name="connsiteX3" fmla="*/ 1255363 w 2984702"/>
                <a:gd name="connsiteY3" fmla="*/ 759913 h 1844794"/>
                <a:gd name="connsiteX4" fmla="*/ 767166 w 2984702"/>
                <a:gd name="connsiteY4" fmla="*/ 1658815 h 1844794"/>
                <a:gd name="connsiteX5" fmla="*/ 0 w 2984702"/>
                <a:gd name="connsiteY5" fmla="*/ 1844794 h 184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4702" h="1844794">
                  <a:moveTo>
                    <a:pt x="2975675" y="15994"/>
                  </a:moveTo>
                  <a:cubicBezTo>
                    <a:pt x="2990527" y="6953"/>
                    <a:pt x="3005379" y="-2087"/>
                    <a:pt x="2859437" y="8245"/>
                  </a:cubicBezTo>
                  <a:cubicBezTo>
                    <a:pt x="2713495" y="18577"/>
                    <a:pt x="2367366" y="-47290"/>
                    <a:pt x="2100020" y="77988"/>
                  </a:cubicBezTo>
                  <a:cubicBezTo>
                    <a:pt x="1832674" y="203266"/>
                    <a:pt x="1477505" y="496442"/>
                    <a:pt x="1255363" y="759913"/>
                  </a:cubicBezTo>
                  <a:cubicBezTo>
                    <a:pt x="1033221" y="1023384"/>
                    <a:pt x="976393" y="1478002"/>
                    <a:pt x="767166" y="1658815"/>
                  </a:cubicBezTo>
                  <a:cubicBezTo>
                    <a:pt x="557939" y="1839629"/>
                    <a:pt x="278969" y="1842211"/>
                    <a:pt x="0" y="1844794"/>
                  </a:cubicBezTo>
                </a:path>
              </a:pathLst>
            </a:custGeom>
            <a:ln w="5715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pic>
          <p:nvPicPr>
            <p:cNvPr id="26" name="图片 25">
              <a:extLst>
                <a:ext uri="{FF2B5EF4-FFF2-40B4-BE49-F238E27FC236}">
                  <a16:creationId xmlns:a16="http://schemas.microsoft.com/office/drawing/2014/main" id="{6E16251B-E846-4B9D-87C3-9C5FB05E7B91}"/>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0" r="100000"/>
                      </a14:imgEffect>
                    </a14:imgLayer>
                  </a14:imgProps>
                </a:ext>
              </a:extLst>
            </a:blip>
            <a:stretch>
              <a:fillRect/>
            </a:stretch>
          </p:blipFill>
          <p:spPr>
            <a:xfrm>
              <a:off x="3118153" y="4174869"/>
              <a:ext cx="1124962" cy="2257809"/>
            </a:xfrm>
            <a:prstGeom prst="rect">
              <a:avLst/>
            </a:prstGeom>
            <a:effectLst>
              <a:outerShdw blurRad="50800" dist="38100" dir="5400000" algn="t" rotWithShape="0">
                <a:prstClr val="black">
                  <a:alpha val="40000"/>
                </a:prstClr>
              </a:outerShdw>
            </a:effectLst>
          </p:spPr>
        </p:pic>
        <p:sp>
          <p:nvSpPr>
            <p:cNvPr id="27" name="文本框 26">
              <a:extLst>
                <a:ext uri="{FF2B5EF4-FFF2-40B4-BE49-F238E27FC236}">
                  <a16:creationId xmlns:a16="http://schemas.microsoft.com/office/drawing/2014/main" id="{994F30E0-B501-4A16-B205-1E48E4E9917F}"/>
                </a:ext>
              </a:extLst>
            </p:cNvPr>
            <p:cNvSpPr txBox="1"/>
            <p:nvPr/>
          </p:nvSpPr>
          <p:spPr>
            <a:xfrm>
              <a:off x="2820062" y="6124901"/>
              <a:ext cx="276038" cy="307777"/>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400"/>
              </a:lvl1pPr>
            </a:lstStyle>
            <a:p>
              <a:r>
                <a:rPr lang="en-US" altLang="zh-CN" dirty="0"/>
                <a:t>2</a:t>
              </a:r>
              <a:endParaRPr lang="zh-CN" altLang="en-US" dirty="0"/>
            </a:p>
          </p:txBody>
        </p:sp>
        <p:sp>
          <p:nvSpPr>
            <p:cNvPr id="28" name="任意多边形 25">
              <a:extLst>
                <a:ext uri="{FF2B5EF4-FFF2-40B4-BE49-F238E27FC236}">
                  <a16:creationId xmlns:a16="http://schemas.microsoft.com/office/drawing/2014/main" id="{4153FC40-1AAB-47D1-A6BE-CF18B406D40D}"/>
                </a:ext>
              </a:extLst>
            </p:cNvPr>
            <p:cNvSpPr/>
            <p:nvPr/>
          </p:nvSpPr>
          <p:spPr>
            <a:xfrm>
              <a:off x="3595608" y="4292661"/>
              <a:ext cx="2182915" cy="2412330"/>
            </a:xfrm>
            <a:custGeom>
              <a:avLst/>
              <a:gdLst>
                <a:gd name="connsiteX0" fmla="*/ 0 w 2363491"/>
                <a:gd name="connsiteY0" fmla="*/ 2309247 h 2659933"/>
                <a:gd name="connsiteX1" fmla="*/ 123986 w 2363491"/>
                <a:gd name="connsiteY1" fmla="*/ 2657959 h 2659933"/>
                <a:gd name="connsiteX2" fmla="*/ 689674 w 2363491"/>
                <a:gd name="connsiteY2" fmla="*/ 2169762 h 2659933"/>
                <a:gd name="connsiteX3" fmla="*/ 976393 w 2363491"/>
                <a:gd name="connsiteY3" fmla="*/ 1146874 h 2659933"/>
                <a:gd name="connsiteX4" fmla="*/ 2146515 w 2363491"/>
                <a:gd name="connsiteY4" fmla="*/ 433952 h 2659933"/>
                <a:gd name="connsiteX5" fmla="*/ 2363491 w 2363491"/>
                <a:gd name="connsiteY5" fmla="*/ 0 h 2659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3491" h="2659933">
                  <a:moveTo>
                    <a:pt x="0" y="2309247"/>
                  </a:moveTo>
                  <a:cubicBezTo>
                    <a:pt x="4520" y="2495226"/>
                    <a:pt x="9040" y="2681206"/>
                    <a:pt x="123986" y="2657959"/>
                  </a:cubicBezTo>
                  <a:cubicBezTo>
                    <a:pt x="238932" y="2634712"/>
                    <a:pt x="547606" y="2421610"/>
                    <a:pt x="689674" y="2169762"/>
                  </a:cubicBezTo>
                  <a:cubicBezTo>
                    <a:pt x="831742" y="1917914"/>
                    <a:pt x="733586" y="1436176"/>
                    <a:pt x="976393" y="1146874"/>
                  </a:cubicBezTo>
                  <a:cubicBezTo>
                    <a:pt x="1219200" y="857572"/>
                    <a:pt x="1915332" y="625098"/>
                    <a:pt x="2146515" y="433952"/>
                  </a:cubicBezTo>
                  <a:cubicBezTo>
                    <a:pt x="2377698" y="242806"/>
                    <a:pt x="2297623" y="10332"/>
                    <a:pt x="2363491" y="0"/>
                  </a:cubicBezTo>
                </a:path>
              </a:pathLst>
            </a:custGeom>
            <a:ln w="57150">
              <a:solidFill>
                <a:srgbClr val="FFC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sz="1600">
                <a:solidFill>
                  <a:schemeClr val="tx1"/>
                </a:solidFill>
              </a:endParaRPr>
            </a:p>
          </p:txBody>
        </p:sp>
        <p:sp>
          <p:nvSpPr>
            <p:cNvPr id="29" name="任意多边形 26">
              <a:extLst>
                <a:ext uri="{FF2B5EF4-FFF2-40B4-BE49-F238E27FC236}">
                  <a16:creationId xmlns:a16="http://schemas.microsoft.com/office/drawing/2014/main" id="{AA86E6DD-033C-47B3-AE7B-EE958E1E1786}"/>
                </a:ext>
              </a:extLst>
            </p:cNvPr>
            <p:cNvSpPr/>
            <p:nvPr/>
          </p:nvSpPr>
          <p:spPr>
            <a:xfrm>
              <a:off x="3587858" y="4579749"/>
              <a:ext cx="2324745" cy="2214458"/>
            </a:xfrm>
            <a:custGeom>
              <a:avLst/>
              <a:gdLst>
                <a:gd name="connsiteX0" fmla="*/ 0 w 2324745"/>
                <a:gd name="connsiteY0" fmla="*/ 1813302 h 2214458"/>
                <a:gd name="connsiteX1" fmla="*/ 247973 w 2324745"/>
                <a:gd name="connsiteY1" fmla="*/ 2208509 h 2214458"/>
                <a:gd name="connsiteX2" fmla="*/ 1425844 w 2324745"/>
                <a:gd name="connsiteY2" fmla="*/ 1542082 h 2214458"/>
                <a:gd name="connsiteX3" fmla="*/ 2324745 w 2324745"/>
                <a:gd name="connsiteY3" fmla="*/ 0 h 2214458"/>
              </a:gdLst>
              <a:ahLst/>
              <a:cxnLst>
                <a:cxn ang="0">
                  <a:pos x="connsiteX0" y="connsiteY0"/>
                </a:cxn>
                <a:cxn ang="0">
                  <a:pos x="connsiteX1" y="connsiteY1"/>
                </a:cxn>
                <a:cxn ang="0">
                  <a:pos x="connsiteX2" y="connsiteY2"/>
                </a:cxn>
                <a:cxn ang="0">
                  <a:pos x="connsiteX3" y="connsiteY3"/>
                </a:cxn>
              </a:cxnLst>
              <a:rect l="l" t="t" r="r" b="b"/>
              <a:pathLst>
                <a:path w="2324745" h="2214458">
                  <a:moveTo>
                    <a:pt x="0" y="1813302"/>
                  </a:moveTo>
                  <a:cubicBezTo>
                    <a:pt x="5166" y="2033507"/>
                    <a:pt x="10332" y="2253712"/>
                    <a:pt x="247973" y="2208509"/>
                  </a:cubicBezTo>
                  <a:cubicBezTo>
                    <a:pt x="485614" y="2163306"/>
                    <a:pt x="1079715" y="1910167"/>
                    <a:pt x="1425844" y="1542082"/>
                  </a:cubicBezTo>
                  <a:cubicBezTo>
                    <a:pt x="1771973" y="1173997"/>
                    <a:pt x="2182677" y="251847"/>
                    <a:pt x="2324745" y="0"/>
                  </a:cubicBezTo>
                </a:path>
              </a:pathLst>
            </a:custGeom>
            <a:ln w="57150">
              <a:solidFill>
                <a:srgbClr val="FFC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sz="1600">
                <a:solidFill>
                  <a:schemeClr val="tx1"/>
                </a:solidFill>
              </a:endParaRPr>
            </a:p>
          </p:txBody>
        </p:sp>
        <p:grpSp>
          <p:nvGrpSpPr>
            <p:cNvPr id="30" name="组合 29">
              <a:extLst>
                <a:ext uri="{FF2B5EF4-FFF2-40B4-BE49-F238E27FC236}">
                  <a16:creationId xmlns:a16="http://schemas.microsoft.com/office/drawing/2014/main" id="{92D373B9-53C4-4C42-BF56-D096FDC5C2AC}"/>
                </a:ext>
              </a:extLst>
            </p:cNvPr>
            <p:cNvGrpSpPr/>
            <p:nvPr/>
          </p:nvGrpSpPr>
          <p:grpSpPr>
            <a:xfrm>
              <a:off x="7173039" y="1200606"/>
              <a:ext cx="4880302" cy="1754716"/>
              <a:chOff x="7173039" y="1200606"/>
              <a:chExt cx="4880302" cy="1754716"/>
            </a:xfrm>
          </p:grpSpPr>
          <p:pic>
            <p:nvPicPr>
              <p:cNvPr id="32" name="图片 31">
                <a:extLst>
                  <a:ext uri="{FF2B5EF4-FFF2-40B4-BE49-F238E27FC236}">
                    <a16:creationId xmlns:a16="http://schemas.microsoft.com/office/drawing/2014/main" id="{CD21C2EE-4EA5-49F9-BF48-13A6D939A2E1}"/>
                  </a:ext>
                </a:extLst>
              </p:cNvPr>
              <p:cNvPicPr>
                <a:picLocks noChangeAspect="1"/>
              </p:cNvPicPr>
              <p:nvPr/>
            </p:nvPicPr>
            <p:blipFill>
              <a:blip r:embed="rId10"/>
              <a:stretch>
                <a:fillRect/>
              </a:stretch>
            </p:blipFill>
            <p:spPr>
              <a:xfrm>
                <a:off x="7173039" y="1200606"/>
                <a:ext cx="4880302" cy="1754716"/>
              </a:xfrm>
              <a:prstGeom prst="rect">
                <a:avLst/>
              </a:prstGeom>
              <a:ln>
                <a:noFill/>
              </a:ln>
              <a:effectLst>
                <a:softEdge rad="112500"/>
              </a:effectLst>
            </p:spPr>
          </p:pic>
          <p:sp>
            <p:nvSpPr>
              <p:cNvPr id="33" name="文本框 32">
                <a:extLst>
                  <a:ext uri="{FF2B5EF4-FFF2-40B4-BE49-F238E27FC236}">
                    <a16:creationId xmlns:a16="http://schemas.microsoft.com/office/drawing/2014/main" id="{9A4C3245-113C-4592-BD20-7307A3E8A63D}"/>
                  </a:ext>
                </a:extLst>
              </p:cNvPr>
              <p:cNvSpPr txBox="1"/>
              <p:nvPr/>
            </p:nvSpPr>
            <p:spPr>
              <a:xfrm>
                <a:off x="9624809" y="1209321"/>
                <a:ext cx="381094"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PL</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A221F53C-938F-4BAE-8DDD-5BFB06247790}"/>
                  </a:ext>
                </a:extLst>
              </p:cNvPr>
              <p:cNvSpPr txBox="1"/>
              <p:nvPr/>
            </p:nvSpPr>
            <p:spPr>
              <a:xfrm>
                <a:off x="9229287" y="2197155"/>
                <a:ext cx="424461"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DR</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35" name="直接箭头连接符 34">
                <a:extLst>
                  <a:ext uri="{FF2B5EF4-FFF2-40B4-BE49-F238E27FC236}">
                    <a16:creationId xmlns:a16="http://schemas.microsoft.com/office/drawing/2014/main" id="{9D89064F-3935-4EA0-9E31-78A377CB5500}"/>
                  </a:ext>
                </a:extLst>
              </p:cNvPr>
              <p:cNvCxnSpPr>
                <a:stCxn id="33" idx="1"/>
              </p:cNvCxnSpPr>
              <p:nvPr/>
            </p:nvCxnSpPr>
            <p:spPr>
              <a:xfrm flipH="1">
                <a:off x="9128502" y="1347821"/>
                <a:ext cx="496307" cy="322110"/>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8FBC2416-372F-4914-AA20-4AA9B088DC9E}"/>
                  </a:ext>
                </a:extLst>
              </p:cNvPr>
              <p:cNvCxnSpPr>
                <a:stCxn id="34" idx="1"/>
              </p:cNvCxnSpPr>
              <p:nvPr/>
            </p:nvCxnSpPr>
            <p:spPr>
              <a:xfrm flipH="1" flipV="1">
                <a:off x="9065419" y="2055964"/>
                <a:ext cx="163868" cy="279691"/>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37" name="文本框 36">
                <a:extLst>
                  <a:ext uri="{FF2B5EF4-FFF2-40B4-BE49-F238E27FC236}">
                    <a16:creationId xmlns:a16="http://schemas.microsoft.com/office/drawing/2014/main" id="{9D71C5F8-77DF-4A0A-9963-8383DFB7B8D7}"/>
                  </a:ext>
                </a:extLst>
              </p:cNvPr>
              <p:cNvSpPr txBox="1"/>
              <p:nvPr/>
            </p:nvSpPr>
            <p:spPr>
              <a:xfrm>
                <a:off x="8386129" y="1814675"/>
                <a:ext cx="298498"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B</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38" name="直接箭头连接符 37">
                <a:extLst>
                  <a:ext uri="{FF2B5EF4-FFF2-40B4-BE49-F238E27FC236}">
                    <a16:creationId xmlns:a16="http://schemas.microsoft.com/office/drawing/2014/main" id="{92DC2045-AA38-4ADC-93E0-F0A2D0A830AF}"/>
                  </a:ext>
                </a:extLst>
              </p:cNvPr>
              <p:cNvCxnSpPr>
                <a:stCxn id="39" idx="1"/>
              </p:cNvCxnSpPr>
              <p:nvPr/>
            </p:nvCxnSpPr>
            <p:spPr>
              <a:xfrm flipH="1">
                <a:off x="9128502" y="1608960"/>
                <a:ext cx="710160" cy="229453"/>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39" name="文本框 38">
                <a:extLst>
                  <a:ext uri="{FF2B5EF4-FFF2-40B4-BE49-F238E27FC236}">
                    <a16:creationId xmlns:a16="http://schemas.microsoft.com/office/drawing/2014/main" id="{F11816A9-3967-447E-8B4B-AA8729C8DAF5}"/>
                  </a:ext>
                </a:extLst>
              </p:cNvPr>
              <p:cNvSpPr txBox="1"/>
              <p:nvPr/>
            </p:nvSpPr>
            <p:spPr>
              <a:xfrm>
                <a:off x="9838662" y="1470460"/>
                <a:ext cx="298498"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A</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51A25B89-5231-4C4F-8ABA-96A1CD59E13B}"/>
                  </a:ext>
                </a:extLst>
              </p:cNvPr>
              <p:cNvSpPr txBox="1"/>
              <p:nvPr/>
            </p:nvSpPr>
            <p:spPr>
              <a:xfrm>
                <a:off x="10386157" y="1368834"/>
                <a:ext cx="723275" cy="307777"/>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zh-CN" altLang="en-US" dirty="0"/>
                  <a:t>防爆阀</a:t>
                </a:r>
              </a:p>
            </p:txBody>
          </p:sp>
        </p:grpSp>
        <p:sp>
          <p:nvSpPr>
            <p:cNvPr id="31" name="文本框 30">
              <a:extLst>
                <a:ext uri="{FF2B5EF4-FFF2-40B4-BE49-F238E27FC236}">
                  <a16:creationId xmlns:a16="http://schemas.microsoft.com/office/drawing/2014/main" id="{D9707CA1-A36B-4A3F-97B0-6883399A8233}"/>
                </a:ext>
              </a:extLst>
            </p:cNvPr>
            <p:cNvSpPr txBox="1"/>
            <p:nvPr/>
          </p:nvSpPr>
          <p:spPr>
            <a:xfrm>
              <a:off x="1816002" y="5658437"/>
              <a:ext cx="1082348" cy="307777"/>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zh-CN" altLang="en-US" dirty="0"/>
                <a:t>左先导手柄</a:t>
              </a:r>
            </a:p>
          </p:txBody>
        </p:sp>
      </p:grpSp>
      <p:sp>
        <p:nvSpPr>
          <p:cNvPr id="47" name="文本框 2">
            <a:extLst>
              <a:ext uri="{FF2B5EF4-FFF2-40B4-BE49-F238E27FC236}">
                <a16:creationId xmlns:a16="http://schemas.microsoft.com/office/drawing/2014/main" id="{005345E1-182F-4206-A3FA-6D3D6DD3662D}"/>
              </a:ext>
            </a:extLst>
          </p:cNvPr>
          <p:cNvSpPr txBox="1"/>
          <p:nvPr/>
        </p:nvSpPr>
        <p:spPr>
          <a:xfrm>
            <a:off x="184521" y="618422"/>
            <a:ext cx="11927356" cy="461665"/>
          </a:xfrm>
          <a:prstGeom prst="rect">
            <a:avLst/>
          </a:prstGeom>
          <a:noFill/>
        </p:spPr>
        <p:txBody>
          <a:bodyPr wrap="square">
            <a:spAutoFit/>
          </a:bodyPr>
          <a:lstStyle/>
          <a:p>
            <a:r>
              <a:rPr lang="de-DE"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5</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斗杆液压系统 </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Arm</a:t>
            </a:r>
          </a:p>
        </p:txBody>
      </p:sp>
    </p:spTree>
    <p:extLst>
      <p:ext uri="{BB962C8B-B14F-4D97-AF65-F5344CB8AC3E}">
        <p14:creationId xmlns:p14="http://schemas.microsoft.com/office/powerpoint/2010/main" val="12351677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TextBox 2">
            <a:extLst>
              <a:ext uri="{FF2B5EF4-FFF2-40B4-BE49-F238E27FC236}">
                <a16:creationId xmlns:a16="http://schemas.microsoft.com/office/drawing/2014/main" id="{9E23F90A-D889-4DED-9E59-C51766441F8E}"/>
              </a:ext>
            </a:extLst>
          </p:cNvPr>
          <p:cNvSpPr txBox="1"/>
          <p:nvPr/>
        </p:nvSpPr>
        <p:spPr>
          <a:xfrm>
            <a:off x="864177" y="1621847"/>
            <a:ext cx="5606407" cy="3785652"/>
          </a:xfrm>
          <a:prstGeom prst="rect">
            <a:avLst/>
          </a:prstGeom>
          <a:noFill/>
        </p:spPr>
        <p:txBody>
          <a:bodyPr wrap="none" rtlCol="0">
            <a:spAutoFit/>
          </a:bodyPr>
          <a:lstStyle/>
          <a:p>
            <a:pPr marL="342900" indent="-342900">
              <a:buAutoNum type="arabicPeriod"/>
            </a:pPr>
            <a:r>
              <a:rPr lang="zh-CN" altLang="de-DE" sz="2000" dirty="0">
                <a:latin typeface="Microsoft YaHei" panose="020B0503020204020204" pitchFamily="34" charset="-122"/>
                <a:ea typeface="Microsoft YaHei" panose="020B0503020204020204" pitchFamily="34" charset="-122"/>
              </a:rPr>
              <a:t>主泵系统 </a:t>
            </a:r>
            <a:r>
              <a:rPr lang="de-DE" altLang="zh-CN" sz="2000" dirty="0">
                <a:latin typeface="Microsoft YaHei" panose="020B0503020204020204" pitchFamily="34" charset="-122"/>
                <a:ea typeface="Microsoft YaHei" panose="020B0503020204020204" pitchFamily="34" charset="-122"/>
              </a:rPr>
              <a:t>Main pump</a:t>
            </a:r>
          </a:p>
          <a:p>
            <a:pPr marL="342900" indent="-342900">
              <a:buAutoNum type="arabicPeriod"/>
            </a:pPr>
            <a:r>
              <a:rPr lang="zh-CN" altLang="de-DE" sz="2000" dirty="0">
                <a:latin typeface="Microsoft YaHei" panose="020B0503020204020204" pitchFamily="34" charset="-122"/>
                <a:ea typeface="Microsoft YaHei" panose="020B0503020204020204" pitchFamily="34" charset="-122"/>
              </a:rPr>
              <a:t>主阀 </a:t>
            </a:r>
            <a:r>
              <a:rPr lang="de-DE" altLang="zh-CN" sz="2000" dirty="0">
                <a:latin typeface="Microsoft YaHei" panose="020B0503020204020204" pitchFamily="34" charset="-122"/>
                <a:ea typeface="Microsoft YaHei" panose="020B0503020204020204" pitchFamily="34" charset="-122"/>
              </a:rPr>
              <a:t>MCV</a:t>
            </a:r>
          </a:p>
          <a:p>
            <a:pPr marL="342900" indent="-342900">
              <a:buAutoNum type="arabicPeriod"/>
            </a:pPr>
            <a:r>
              <a:rPr lang="zh-CN" altLang="en-US" sz="2000" dirty="0">
                <a:latin typeface="Microsoft YaHei" panose="020B0503020204020204" pitchFamily="34" charset="-122"/>
                <a:ea typeface="Microsoft YaHei" panose="020B0503020204020204" pitchFamily="34" charset="-122"/>
              </a:rPr>
              <a:t>先导液压系统 </a:t>
            </a:r>
            <a:r>
              <a:rPr lang="de-DE" altLang="zh-CN" sz="2000" kern="100" dirty="0">
                <a:latin typeface="微软雅黑" panose="020B0503020204020204" pitchFamily="34" charset="-122"/>
                <a:ea typeface="微软雅黑" panose="020B0503020204020204" pitchFamily="34" charset="-122"/>
                <a:cs typeface="Times New Roman" panose="02020603050405020304" pitchFamily="18" charset="0"/>
              </a:rPr>
              <a:t>Pilot hydraulic system</a:t>
            </a:r>
            <a:endParaRPr lang="de-DE" altLang="zh-CN" sz="2000" dirty="0">
              <a:latin typeface="Microsoft YaHei" panose="020B0503020204020204" pitchFamily="34" charset="-122"/>
              <a:ea typeface="Microsoft YaHei" panose="020B0503020204020204" pitchFamily="34" charset="-122"/>
            </a:endParaRPr>
          </a:p>
          <a:p>
            <a:pPr marL="342900" indent="-342900">
              <a:buAutoNum type="arabicPeriod"/>
            </a:pPr>
            <a:r>
              <a:rPr lang="zh-CN" altLang="de-DE" sz="2000" dirty="0">
                <a:latin typeface="Microsoft YaHei" panose="020B0503020204020204" pitchFamily="34" charset="-122"/>
                <a:ea typeface="Microsoft YaHei" panose="020B0503020204020204" pitchFamily="34" charset="-122"/>
              </a:rPr>
              <a:t>动臂液压系统 </a:t>
            </a:r>
            <a:r>
              <a:rPr lang="de-DE" altLang="zh-CN" sz="2000" dirty="0">
                <a:latin typeface="Microsoft YaHei" panose="020B0503020204020204" pitchFamily="34" charset="-122"/>
                <a:ea typeface="Microsoft YaHei" panose="020B0503020204020204" pitchFamily="34" charset="-122"/>
              </a:rPr>
              <a:t>Boom </a:t>
            </a:r>
          </a:p>
          <a:p>
            <a:pPr marL="342900" indent="-342900">
              <a:buAutoNum type="arabicPeriod"/>
            </a:pPr>
            <a:r>
              <a:rPr lang="zh-CN" altLang="de-DE" sz="2000" dirty="0">
                <a:latin typeface="Microsoft YaHei" panose="020B0503020204020204" pitchFamily="34" charset="-122"/>
                <a:ea typeface="Microsoft YaHei" panose="020B0503020204020204" pitchFamily="34" charset="-122"/>
              </a:rPr>
              <a:t>斗杆液压系统 </a:t>
            </a:r>
            <a:r>
              <a:rPr lang="de-DE" altLang="zh-CN" sz="2000" dirty="0">
                <a:latin typeface="Microsoft YaHei" panose="020B0503020204020204" pitchFamily="34" charset="-122"/>
                <a:ea typeface="Microsoft YaHei" panose="020B0503020204020204" pitchFamily="34" charset="-122"/>
              </a:rPr>
              <a:t>Arm</a:t>
            </a:r>
          </a:p>
          <a:p>
            <a:pPr marL="342900" indent="-342900">
              <a:buAutoNum type="arabicPeriod"/>
            </a:pPr>
            <a:r>
              <a:rPr lang="zh-CN" altLang="de-DE" sz="2000" dirty="0">
                <a:latin typeface="Microsoft YaHei" panose="020B0503020204020204" pitchFamily="34" charset="-122"/>
                <a:ea typeface="Microsoft YaHei" panose="020B0503020204020204" pitchFamily="34" charset="-122"/>
              </a:rPr>
              <a:t>铲斗液压系统 </a:t>
            </a:r>
            <a:r>
              <a:rPr lang="de-DE" altLang="zh-CN" sz="2000" dirty="0">
                <a:latin typeface="Microsoft YaHei" panose="020B0503020204020204" pitchFamily="34" charset="-122"/>
                <a:ea typeface="Microsoft YaHei" panose="020B0503020204020204" pitchFamily="34" charset="-122"/>
              </a:rPr>
              <a:t>Bucket</a:t>
            </a:r>
          </a:p>
          <a:p>
            <a:pPr marL="342900" indent="-342900">
              <a:buAutoNum type="arabicPeriod"/>
            </a:pPr>
            <a:r>
              <a:rPr lang="zh-CN" altLang="de-DE" sz="2000" dirty="0">
                <a:latin typeface="Microsoft YaHei" panose="020B0503020204020204" pitchFamily="34" charset="-122"/>
                <a:ea typeface="Microsoft YaHei" panose="020B0503020204020204" pitchFamily="34" charset="-122"/>
              </a:rPr>
              <a:t>回转液压系统 </a:t>
            </a:r>
            <a:r>
              <a:rPr lang="de-DE" altLang="zh-CN" sz="2000" dirty="0">
                <a:latin typeface="Microsoft YaHei" panose="020B0503020204020204" pitchFamily="34" charset="-122"/>
                <a:ea typeface="Microsoft YaHei" panose="020B0503020204020204" pitchFamily="34" charset="-122"/>
              </a:rPr>
              <a:t>Swing</a:t>
            </a:r>
          </a:p>
          <a:p>
            <a:pPr marL="342900" indent="-342900">
              <a:buAutoNum type="arabicPeriod"/>
            </a:pPr>
            <a:r>
              <a:rPr lang="zh-CN" altLang="de-DE" sz="2000" dirty="0">
                <a:latin typeface="Microsoft YaHei" panose="020B0503020204020204" pitchFamily="34" charset="-122"/>
                <a:ea typeface="Microsoft YaHei" panose="020B0503020204020204" pitchFamily="34" charset="-122"/>
              </a:rPr>
              <a:t>行走液压系统 </a:t>
            </a:r>
            <a:r>
              <a:rPr lang="de-DE" sz="2000" dirty="0">
                <a:latin typeface="Microsoft YaHei" panose="020B0503020204020204" pitchFamily="34" charset="-122"/>
                <a:ea typeface="Microsoft YaHei" panose="020B0503020204020204" pitchFamily="34" charset="-122"/>
              </a:rPr>
              <a:t>Travel</a:t>
            </a:r>
            <a:endParaRPr lang="de-DE" altLang="zh-CN" sz="2000" dirty="0">
              <a:latin typeface="Microsoft YaHei" panose="020B0503020204020204" pitchFamily="34" charset="-122"/>
              <a:ea typeface="Microsoft YaHei" panose="020B0503020204020204" pitchFamily="34" charset="-122"/>
            </a:endParaRPr>
          </a:p>
          <a:p>
            <a:pPr marL="342900" indent="-342900">
              <a:buAutoNum type="arabicPeriod"/>
            </a:pPr>
            <a:r>
              <a:rPr lang="zh-CN" altLang="en-US" sz="2000" kern="100" dirty="0">
                <a:latin typeface="微软雅黑" panose="020B0503020204020204" pitchFamily="34" charset="-122"/>
                <a:ea typeface="微软雅黑" panose="020B0503020204020204" pitchFamily="34" charset="-122"/>
                <a:cs typeface="Times New Roman" panose="02020603050405020304" pitchFamily="18" charset="0"/>
              </a:rPr>
              <a:t>快换液压系统 </a:t>
            </a:r>
            <a:r>
              <a:rPr lang="de-DE" altLang="zh-CN" sz="2000" dirty="0">
                <a:latin typeface="Microsoft YaHei" panose="020B0503020204020204" pitchFamily="34" charset="-122"/>
                <a:ea typeface="Microsoft YaHei" panose="020B0503020204020204" pitchFamily="34" charset="-122"/>
              </a:rPr>
              <a:t>Quick coupler</a:t>
            </a:r>
          </a:p>
          <a:p>
            <a:pPr marL="342900" indent="-342900">
              <a:buAutoNum type="arabicPeriod"/>
            </a:pPr>
            <a:r>
              <a:rPr lang="zh-CN" altLang="de-DE" sz="2000" dirty="0">
                <a:latin typeface="Microsoft YaHei" panose="020B0503020204020204" pitchFamily="34" charset="-122"/>
                <a:ea typeface="Microsoft YaHei" panose="020B0503020204020204" pitchFamily="34" charset="-122"/>
              </a:rPr>
              <a:t>多功能机具液压系统 </a:t>
            </a:r>
            <a:r>
              <a:rPr lang="de-DE" altLang="zh-CN" sz="2000" dirty="0">
                <a:latin typeface="Microsoft YaHei" panose="020B0503020204020204" pitchFamily="34" charset="-122"/>
                <a:ea typeface="Microsoft YaHei" panose="020B0503020204020204" pitchFamily="34" charset="-122"/>
              </a:rPr>
              <a:t>Auxiliary Hydraulics</a:t>
            </a:r>
          </a:p>
          <a:p>
            <a:pPr marL="342900" indent="-342900">
              <a:buAutoNum type="arabicPeriod"/>
            </a:pPr>
            <a:r>
              <a:rPr lang="de-DE" altLang="zh-CN" sz="2000" dirty="0">
                <a:latin typeface="Microsoft YaHei" panose="020B0503020204020204" pitchFamily="34" charset="-122"/>
                <a:ea typeface="Microsoft YaHei" panose="020B0503020204020204" pitchFamily="34" charset="-122"/>
              </a:rPr>
              <a:t> </a:t>
            </a:r>
            <a:r>
              <a:rPr lang="zh-CN" altLang="de-DE" sz="2000" dirty="0">
                <a:latin typeface="Microsoft YaHei" panose="020B0503020204020204" pitchFamily="34" charset="-122"/>
                <a:ea typeface="Microsoft YaHei" panose="020B0503020204020204" pitchFamily="34" charset="-122"/>
              </a:rPr>
              <a:t>液压回油系统 </a:t>
            </a:r>
            <a:r>
              <a:rPr lang="de-DE" altLang="zh-CN" sz="2000" dirty="0">
                <a:latin typeface="Microsoft YaHei" panose="020B0503020204020204" pitchFamily="34" charset="-122"/>
                <a:ea typeface="Microsoft YaHei" panose="020B0503020204020204" pitchFamily="34" charset="-122"/>
              </a:rPr>
              <a:t>Hydraulic oil return system </a:t>
            </a:r>
          </a:p>
          <a:p>
            <a:pPr marL="342900" indent="-342900">
              <a:buAutoNum type="arabicPeriod"/>
            </a:pPr>
            <a:endParaRPr lang="de-DE" altLang="zh-CN" sz="20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130479998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73CF9CC6-43E4-4118-91D5-272DDA129F7C}"/>
              </a:ext>
            </a:extLst>
          </p:cNvPr>
          <p:cNvSpPr txBox="1"/>
          <p:nvPr/>
        </p:nvSpPr>
        <p:spPr>
          <a:xfrm>
            <a:off x="8707315" y="1626671"/>
            <a:ext cx="1295190" cy="369332"/>
          </a:xfrm>
          <a:prstGeom prst="rect">
            <a:avLst/>
          </a:prstGeom>
          <a:solidFill>
            <a:schemeClr val="accent6">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先导油路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9DC4C320-731E-4D19-8F12-CEC1BC43AB16}"/>
              </a:ext>
            </a:extLst>
          </p:cNvPr>
          <p:cNvSpPr txBox="1"/>
          <p:nvPr/>
        </p:nvSpPr>
        <p:spPr>
          <a:xfrm>
            <a:off x="9278237" y="2174359"/>
            <a:ext cx="1377300" cy="369332"/>
          </a:xfrm>
          <a:prstGeom prst="rect">
            <a:avLst/>
          </a:prstGeom>
          <a:noFill/>
          <a:ln>
            <a:solidFill>
              <a:schemeClr val="accent6"/>
            </a:solidFill>
          </a:ln>
        </p:spPr>
        <p:txBody>
          <a:bodyPr wrap="none" rtlCol="0">
            <a:spAutoFit/>
          </a:bodyPr>
          <a:lstStyle/>
          <a:p>
            <a:r>
              <a:rPr lang="en-US" altLang="zh-CN" dirty="0"/>
              <a:t>XAa1</a:t>
            </a:r>
            <a:r>
              <a:rPr lang="zh-CN" altLang="en-US" dirty="0"/>
              <a:t>、</a:t>
            </a:r>
            <a:r>
              <a:rPr lang="en-US" altLang="zh-CN" dirty="0"/>
              <a:t>XAa2</a:t>
            </a:r>
            <a:endParaRPr lang="zh-CN" altLang="en-US" dirty="0"/>
          </a:p>
        </p:txBody>
      </p:sp>
      <p:sp>
        <p:nvSpPr>
          <p:cNvPr id="5" name="文本框 4">
            <a:extLst>
              <a:ext uri="{FF2B5EF4-FFF2-40B4-BE49-F238E27FC236}">
                <a16:creationId xmlns:a16="http://schemas.microsoft.com/office/drawing/2014/main" id="{0DD4970B-C68B-415A-BBAD-1D938143E323}"/>
              </a:ext>
            </a:extLst>
          </p:cNvPr>
          <p:cNvSpPr txBox="1"/>
          <p:nvPr/>
        </p:nvSpPr>
        <p:spPr>
          <a:xfrm>
            <a:off x="8707315" y="3338837"/>
            <a:ext cx="1031718" cy="369332"/>
          </a:xfrm>
          <a:prstGeom prst="rect">
            <a:avLst/>
          </a:prstGeom>
          <a:solidFill>
            <a:schemeClr val="accent2">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3CF59060-167A-4545-B603-71BCEB82F292}"/>
              </a:ext>
            </a:extLst>
          </p:cNvPr>
          <p:cNvSpPr txBox="1"/>
          <p:nvPr/>
        </p:nvSpPr>
        <p:spPr>
          <a:xfrm>
            <a:off x="9278236" y="3925491"/>
            <a:ext cx="2381827" cy="1477328"/>
          </a:xfrm>
          <a:prstGeom prst="rect">
            <a:avLst/>
          </a:prstGeom>
          <a:noFill/>
          <a:ln>
            <a:solidFill>
              <a:schemeClr val="accent2"/>
            </a:solidFill>
          </a:ln>
        </p:spPr>
        <p:txBody>
          <a:bodyPr wrap="square" rtlCol="0">
            <a:spAutoFit/>
          </a:bodyPr>
          <a:lstStyle/>
          <a:p>
            <a:r>
              <a:rPr lang="zh-CN" altLang="en-US" dirty="0"/>
              <a:t>泵</a:t>
            </a:r>
            <a:r>
              <a:rPr lang="en-US" altLang="zh-CN" dirty="0"/>
              <a:t>1</a:t>
            </a:r>
            <a:r>
              <a:rPr lang="zh-CN" altLang="en-US" dirty="0"/>
              <a:t>→</a:t>
            </a:r>
            <a:r>
              <a:rPr lang="en-US" altLang="zh-CN" dirty="0"/>
              <a:t>P1</a:t>
            </a:r>
            <a:r>
              <a:rPr lang="zh-CN" altLang="en-US" dirty="0"/>
              <a:t>→斗杆</a:t>
            </a:r>
            <a:r>
              <a:rPr lang="en-US" altLang="zh-CN" dirty="0"/>
              <a:t>2</a:t>
            </a:r>
            <a:r>
              <a:rPr lang="zh-CN" altLang="en-US" dirty="0"/>
              <a:t>阀芯→</a:t>
            </a:r>
            <a:r>
              <a:rPr lang="zh-CN" altLang="en-US" dirty="0">
                <a:solidFill>
                  <a:srgbClr val="FF0000"/>
                </a:solidFill>
              </a:rPr>
              <a:t>保持阀</a:t>
            </a:r>
            <a:r>
              <a:rPr lang="zh-CN" altLang="en-US" dirty="0"/>
              <a:t>→油缸小腔</a:t>
            </a:r>
            <a:endParaRPr lang="en-US" altLang="zh-CN" dirty="0"/>
          </a:p>
          <a:p>
            <a:endParaRPr lang="en-US" altLang="zh-CN" dirty="0"/>
          </a:p>
          <a:p>
            <a:r>
              <a:rPr lang="zh-CN" altLang="en-US" dirty="0"/>
              <a:t>泵</a:t>
            </a:r>
            <a:r>
              <a:rPr lang="en-US" altLang="zh-CN" dirty="0"/>
              <a:t>2</a:t>
            </a:r>
            <a:r>
              <a:rPr lang="zh-CN" altLang="en-US" dirty="0"/>
              <a:t> →</a:t>
            </a:r>
            <a:r>
              <a:rPr lang="en-US" altLang="zh-CN" dirty="0"/>
              <a:t>P2</a:t>
            </a:r>
            <a:r>
              <a:rPr lang="zh-CN" altLang="en-US" dirty="0"/>
              <a:t>→斗杆</a:t>
            </a:r>
            <a:r>
              <a:rPr lang="en-US" altLang="zh-CN" dirty="0"/>
              <a:t>1</a:t>
            </a:r>
            <a:r>
              <a:rPr lang="zh-CN" altLang="en-US" dirty="0"/>
              <a:t>阀芯→</a:t>
            </a:r>
            <a:r>
              <a:rPr lang="zh-CN" altLang="en-US" dirty="0">
                <a:solidFill>
                  <a:srgbClr val="FF0000"/>
                </a:solidFill>
              </a:rPr>
              <a:t>保持阀</a:t>
            </a:r>
            <a:r>
              <a:rPr lang="zh-CN" altLang="en-US" dirty="0"/>
              <a:t>→油缸小腔</a:t>
            </a:r>
          </a:p>
        </p:txBody>
      </p:sp>
      <p:sp>
        <p:nvSpPr>
          <p:cNvPr id="7" name="文本框 6">
            <a:extLst>
              <a:ext uri="{FF2B5EF4-FFF2-40B4-BE49-F238E27FC236}">
                <a16:creationId xmlns:a16="http://schemas.microsoft.com/office/drawing/2014/main" id="{6FDF5302-389D-4E34-B532-7A9FF6B1E58C}"/>
              </a:ext>
            </a:extLst>
          </p:cNvPr>
          <p:cNvSpPr txBox="1"/>
          <p:nvPr/>
        </p:nvSpPr>
        <p:spPr>
          <a:xfrm>
            <a:off x="9278236" y="5726927"/>
            <a:ext cx="2381827" cy="646331"/>
          </a:xfrm>
          <a:prstGeom prst="rect">
            <a:avLst/>
          </a:prstGeom>
          <a:noFill/>
          <a:ln>
            <a:solidFill>
              <a:schemeClr val="accent2"/>
            </a:solidFill>
          </a:ln>
        </p:spPr>
        <p:txBody>
          <a:bodyPr wrap="square" rtlCol="0">
            <a:spAutoFit/>
          </a:bodyPr>
          <a:lstStyle/>
          <a:p>
            <a:r>
              <a:rPr lang="zh-CN" altLang="en-US" dirty="0"/>
              <a:t>油缸大腔→斗杆</a:t>
            </a:r>
            <a:r>
              <a:rPr lang="en-US" altLang="zh-CN" dirty="0"/>
              <a:t>1</a:t>
            </a:r>
            <a:r>
              <a:rPr lang="zh-CN" altLang="en-US" dirty="0"/>
              <a:t>、</a:t>
            </a:r>
            <a:r>
              <a:rPr lang="en-US" altLang="zh-CN" dirty="0"/>
              <a:t>2</a:t>
            </a:r>
            <a:r>
              <a:rPr lang="zh-CN" altLang="en-US" dirty="0"/>
              <a:t>阀芯→</a:t>
            </a:r>
            <a:r>
              <a:rPr lang="en-US" altLang="zh-CN" dirty="0"/>
              <a:t>R1</a:t>
            </a:r>
            <a:r>
              <a:rPr lang="zh-CN" altLang="en-US" dirty="0"/>
              <a:t>→液压油箱</a:t>
            </a:r>
          </a:p>
        </p:txBody>
      </p:sp>
      <p:sp>
        <p:nvSpPr>
          <p:cNvPr id="8" name="矩形 32">
            <a:extLst>
              <a:ext uri="{FF2B5EF4-FFF2-40B4-BE49-F238E27FC236}">
                <a16:creationId xmlns:a16="http://schemas.microsoft.com/office/drawing/2014/main" id="{5AB7B824-98A4-4233-BFD9-EF15AA312B76}"/>
              </a:ext>
            </a:extLst>
          </p:cNvPr>
          <p:cNvSpPr/>
          <p:nvPr/>
        </p:nvSpPr>
        <p:spPr>
          <a:xfrm>
            <a:off x="420973" y="1194554"/>
            <a:ext cx="1335622" cy="369332"/>
          </a:xfrm>
          <a:prstGeom prst="rect">
            <a:avLst/>
          </a:prstGeom>
        </p:spPr>
        <p:txBody>
          <a:bodyPr wrap="none">
            <a:spAutoFit/>
          </a:bodyPr>
          <a:lstStyle/>
          <a:p>
            <a:r>
              <a:rPr lang="en-US" altLang="zh-CN" dirty="0"/>
              <a:t>1.</a:t>
            </a:r>
            <a:r>
              <a:rPr lang="zh-CN" altLang="de-DE" dirty="0"/>
              <a:t> </a:t>
            </a:r>
            <a:r>
              <a:rPr lang="zh-CN" altLang="en-US" dirty="0"/>
              <a:t>斗杆外摆</a:t>
            </a:r>
          </a:p>
        </p:txBody>
      </p:sp>
      <p:grpSp>
        <p:nvGrpSpPr>
          <p:cNvPr id="9" name="组合 8">
            <a:extLst>
              <a:ext uri="{FF2B5EF4-FFF2-40B4-BE49-F238E27FC236}">
                <a16:creationId xmlns:a16="http://schemas.microsoft.com/office/drawing/2014/main" id="{33159D0D-0865-476F-96FD-E7501D59496B}"/>
              </a:ext>
            </a:extLst>
          </p:cNvPr>
          <p:cNvGrpSpPr/>
          <p:nvPr/>
        </p:nvGrpSpPr>
        <p:grpSpPr>
          <a:xfrm>
            <a:off x="1523634" y="1142079"/>
            <a:ext cx="6121374" cy="5628913"/>
            <a:chOff x="1523634" y="1142079"/>
            <a:chExt cx="6121374" cy="5628913"/>
          </a:xfrm>
        </p:grpSpPr>
        <p:pic>
          <p:nvPicPr>
            <p:cNvPr id="10" name="图片 9">
              <a:extLst>
                <a:ext uri="{FF2B5EF4-FFF2-40B4-BE49-F238E27FC236}">
                  <a16:creationId xmlns:a16="http://schemas.microsoft.com/office/drawing/2014/main" id="{D81CA840-B164-44E1-B3BA-ACFE7B79D81D}"/>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rcRect t="1123" b="1281"/>
            <a:stretch/>
          </p:blipFill>
          <p:spPr>
            <a:xfrm>
              <a:off x="1800000" y="1142079"/>
              <a:ext cx="5625886" cy="5391210"/>
            </a:xfrm>
            <a:prstGeom prst="rect">
              <a:avLst/>
            </a:prstGeom>
          </p:spPr>
        </p:pic>
        <p:cxnSp>
          <p:nvCxnSpPr>
            <p:cNvPr id="11" name="直接连接符 10">
              <a:extLst>
                <a:ext uri="{FF2B5EF4-FFF2-40B4-BE49-F238E27FC236}">
                  <a16:creationId xmlns:a16="http://schemas.microsoft.com/office/drawing/2014/main" id="{B6E33EFD-FD8A-40DD-9671-2BDF4AB66A68}"/>
                </a:ext>
              </a:extLst>
            </p:cNvPr>
            <p:cNvCxnSpPr/>
            <p:nvPr/>
          </p:nvCxnSpPr>
          <p:spPr>
            <a:xfrm flipV="1">
              <a:off x="6011176" y="5560621"/>
              <a:ext cx="0" cy="87512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B00D088F-F9CB-4623-A550-718E9C53A824}"/>
                </a:ext>
              </a:extLst>
            </p:cNvPr>
            <p:cNvCxnSpPr/>
            <p:nvPr/>
          </p:nvCxnSpPr>
          <p:spPr>
            <a:xfrm flipV="1">
              <a:off x="5427478" y="4705350"/>
              <a:ext cx="0" cy="8552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C9F3192-7269-43D6-B7AC-A068A703F38C}"/>
                </a:ext>
              </a:extLst>
            </p:cNvPr>
            <p:cNvCxnSpPr/>
            <p:nvPr/>
          </p:nvCxnSpPr>
          <p:spPr>
            <a:xfrm>
              <a:off x="5427478" y="5560065"/>
              <a:ext cx="58369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D6179B1F-6571-469B-BFDA-8F63C40501CD}"/>
                </a:ext>
              </a:extLst>
            </p:cNvPr>
            <p:cNvCxnSpPr/>
            <p:nvPr/>
          </p:nvCxnSpPr>
          <p:spPr>
            <a:xfrm flipV="1">
              <a:off x="5492285" y="3248025"/>
              <a:ext cx="0" cy="14573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37306061-7768-4D4A-B6C0-068DBA23E96C}"/>
                </a:ext>
              </a:extLst>
            </p:cNvPr>
            <p:cNvCxnSpPr/>
            <p:nvPr/>
          </p:nvCxnSpPr>
          <p:spPr>
            <a:xfrm>
              <a:off x="5416901" y="4701618"/>
              <a:ext cx="7165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B9A709C-EA92-4F8A-9A4F-3C7045908320}"/>
                </a:ext>
              </a:extLst>
            </p:cNvPr>
            <p:cNvCxnSpPr/>
            <p:nvPr/>
          </p:nvCxnSpPr>
          <p:spPr>
            <a:xfrm>
              <a:off x="5489084" y="3245086"/>
              <a:ext cx="5709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E075702-461A-41AB-99A0-3E02DAF2321C}"/>
                </a:ext>
              </a:extLst>
            </p:cNvPr>
            <p:cNvCxnSpPr/>
            <p:nvPr/>
          </p:nvCxnSpPr>
          <p:spPr>
            <a:xfrm flipH="1" flipV="1">
              <a:off x="6056872" y="3095619"/>
              <a:ext cx="1" cy="1420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7B31327F-099E-49E4-8E60-9912773ECFD8}"/>
                </a:ext>
              </a:extLst>
            </p:cNvPr>
            <p:cNvCxnSpPr/>
            <p:nvPr/>
          </p:nvCxnSpPr>
          <p:spPr>
            <a:xfrm flipH="1" flipV="1">
              <a:off x="6056872" y="2685506"/>
              <a:ext cx="1" cy="2729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9CA991C-7237-4306-9AF6-1862F0F00E14}"/>
                </a:ext>
              </a:extLst>
            </p:cNvPr>
            <p:cNvCxnSpPr/>
            <p:nvPr/>
          </p:nvCxnSpPr>
          <p:spPr>
            <a:xfrm>
              <a:off x="4254387" y="2688652"/>
              <a:ext cx="180248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21" name="椭圆 20">
              <a:extLst>
                <a:ext uri="{FF2B5EF4-FFF2-40B4-BE49-F238E27FC236}">
                  <a16:creationId xmlns:a16="http://schemas.microsoft.com/office/drawing/2014/main" id="{3387AA8C-5DCE-4CE7-94A8-B9E64E75E892}"/>
                </a:ext>
              </a:extLst>
            </p:cNvPr>
            <p:cNvSpPr/>
            <p:nvPr/>
          </p:nvSpPr>
          <p:spPr>
            <a:xfrm>
              <a:off x="4216976" y="2678488"/>
              <a:ext cx="37411" cy="358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2" name="直接连接符 21">
              <a:extLst>
                <a:ext uri="{FF2B5EF4-FFF2-40B4-BE49-F238E27FC236}">
                  <a16:creationId xmlns:a16="http://schemas.microsoft.com/office/drawing/2014/main" id="{5D018D4C-866E-4DBA-B089-D0084B77DE88}"/>
                </a:ext>
              </a:extLst>
            </p:cNvPr>
            <p:cNvCxnSpPr/>
            <p:nvPr/>
          </p:nvCxnSpPr>
          <p:spPr>
            <a:xfrm>
              <a:off x="4010985" y="2621588"/>
              <a:ext cx="2151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BFDCFA8A-74F2-40AF-B4B0-DD0409B12878}"/>
                </a:ext>
              </a:extLst>
            </p:cNvPr>
            <p:cNvCxnSpPr/>
            <p:nvPr/>
          </p:nvCxnSpPr>
          <p:spPr>
            <a:xfrm flipV="1">
              <a:off x="3988434" y="2646467"/>
              <a:ext cx="1" cy="6966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2C172DA-D5C0-4BB9-87AE-E4355945C690}"/>
                </a:ext>
              </a:extLst>
            </p:cNvPr>
            <p:cNvCxnSpPr/>
            <p:nvPr/>
          </p:nvCxnSpPr>
          <p:spPr>
            <a:xfrm>
              <a:off x="2623510" y="2720677"/>
              <a:ext cx="136809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7EFEDE7-A1C9-46EA-A97D-C0461B587869}"/>
                </a:ext>
              </a:extLst>
            </p:cNvPr>
            <p:cNvCxnSpPr/>
            <p:nvPr/>
          </p:nvCxnSpPr>
          <p:spPr>
            <a:xfrm flipV="1">
              <a:off x="2623510" y="2317750"/>
              <a:ext cx="0" cy="3965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856E4507-3B33-4EA5-B654-2EFFB9AF1B9A}"/>
                </a:ext>
              </a:extLst>
            </p:cNvPr>
            <p:cNvCxnSpPr/>
            <p:nvPr/>
          </p:nvCxnSpPr>
          <p:spPr>
            <a:xfrm flipH="1">
              <a:off x="2496510" y="2317750"/>
              <a:ext cx="13017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751C1569-0CB2-44F9-B2D4-BD579A979DA1}"/>
                </a:ext>
              </a:extLst>
            </p:cNvPr>
            <p:cNvCxnSpPr/>
            <p:nvPr/>
          </p:nvCxnSpPr>
          <p:spPr>
            <a:xfrm flipV="1">
              <a:off x="2436185" y="2200275"/>
              <a:ext cx="0" cy="698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6354D207-C5B0-4607-8407-4D2D67426536}"/>
                </a:ext>
              </a:extLst>
            </p:cNvPr>
            <p:cNvCxnSpPr/>
            <p:nvPr/>
          </p:nvCxnSpPr>
          <p:spPr>
            <a:xfrm flipH="1">
              <a:off x="2445828" y="2200275"/>
              <a:ext cx="25705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04D34C05-E279-4561-9B96-2E981D1D811A}"/>
                </a:ext>
              </a:extLst>
            </p:cNvPr>
            <p:cNvCxnSpPr/>
            <p:nvPr/>
          </p:nvCxnSpPr>
          <p:spPr>
            <a:xfrm flipV="1">
              <a:off x="2699710" y="1584325"/>
              <a:ext cx="0" cy="61595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14DF64E-72F0-4A62-AA07-FAC6A6FBA921}"/>
                </a:ext>
              </a:extLst>
            </p:cNvPr>
            <p:cNvCxnSpPr/>
            <p:nvPr/>
          </p:nvCxnSpPr>
          <p:spPr>
            <a:xfrm flipH="1">
              <a:off x="2658435" y="1581150"/>
              <a:ext cx="412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8173D33E-DE09-4833-ADC8-D8DD8F861BD3}"/>
                </a:ext>
              </a:extLst>
            </p:cNvPr>
            <p:cNvCxnSpPr/>
            <p:nvPr/>
          </p:nvCxnSpPr>
          <p:spPr>
            <a:xfrm flipV="1">
              <a:off x="5890633" y="2966143"/>
              <a:ext cx="0" cy="12630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92903D08-21F1-43A9-8020-A7C538EF62E3}"/>
                </a:ext>
              </a:extLst>
            </p:cNvPr>
            <p:cNvCxnSpPr/>
            <p:nvPr/>
          </p:nvCxnSpPr>
          <p:spPr>
            <a:xfrm flipV="1">
              <a:off x="4232510" y="2629037"/>
              <a:ext cx="1" cy="25703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0B9B0B1E-4206-4CF8-A850-A7A67596C11A}"/>
                </a:ext>
              </a:extLst>
            </p:cNvPr>
            <p:cNvCxnSpPr/>
            <p:nvPr/>
          </p:nvCxnSpPr>
          <p:spPr>
            <a:xfrm flipV="1">
              <a:off x="4227758" y="3022896"/>
              <a:ext cx="0" cy="1806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E939C4D3-C877-40CB-BBEF-11720C8A8A9C}"/>
                </a:ext>
              </a:extLst>
            </p:cNvPr>
            <p:cNvCxnSpPr/>
            <p:nvPr/>
          </p:nvCxnSpPr>
          <p:spPr>
            <a:xfrm flipH="1">
              <a:off x="4235338" y="3203575"/>
              <a:ext cx="71227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456258EC-ACE5-4D3F-A703-C521CA8A6F31}"/>
                </a:ext>
              </a:extLst>
            </p:cNvPr>
            <p:cNvCxnSpPr/>
            <p:nvPr/>
          </p:nvCxnSpPr>
          <p:spPr>
            <a:xfrm flipV="1">
              <a:off x="4949882" y="3200401"/>
              <a:ext cx="0" cy="26193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0750B81C-4CBA-40EE-866F-20692A15A39C}"/>
                </a:ext>
              </a:extLst>
            </p:cNvPr>
            <p:cNvCxnSpPr/>
            <p:nvPr/>
          </p:nvCxnSpPr>
          <p:spPr>
            <a:xfrm flipV="1">
              <a:off x="4272534" y="5819775"/>
              <a:ext cx="0" cy="6783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693A786C-0BB4-4AE0-8D52-5F584F6FA430}"/>
                </a:ext>
              </a:extLst>
            </p:cNvPr>
            <p:cNvCxnSpPr/>
            <p:nvPr/>
          </p:nvCxnSpPr>
          <p:spPr>
            <a:xfrm flipH="1">
              <a:off x="4272534" y="5819775"/>
              <a:ext cx="6750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A0A6D0F3-B057-41DF-B67A-4547C405C907}"/>
                </a:ext>
              </a:extLst>
            </p:cNvPr>
            <p:cNvCxnSpPr/>
            <p:nvPr/>
          </p:nvCxnSpPr>
          <p:spPr>
            <a:xfrm flipV="1">
              <a:off x="4067232" y="2894457"/>
              <a:ext cx="0" cy="1252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6D770420-EAF1-45EA-ABC0-0786926FA71F}"/>
                </a:ext>
              </a:extLst>
            </p:cNvPr>
            <p:cNvCxnSpPr/>
            <p:nvPr/>
          </p:nvCxnSpPr>
          <p:spPr>
            <a:xfrm>
              <a:off x="5273676" y="1854200"/>
              <a:ext cx="0" cy="465024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97580589-64E0-4A02-82F6-E5C22FB1C01E}"/>
                </a:ext>
              </a:extLst>
            </p:cNvPr>
            <p:cNvCxnSpPr/>
            <p:nvPr/>
          </p:nvCxnSpPr>
          <p:spPr>
            <a:xfrm flipH="1">
              <a:off x="3610935" y="1844675"/>
              <a:ext cx="16637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6C2E3471-05DF-4703-9DED-49D8E31665AA}"/>
                </a:ext>
              </a:extLst>
            </p:cNvPr>
            <p:cNvCxnSpPr/>
            <p:nvPr/>
          </p:nvCxnSpPr>
          <p:spPr>
            <a:xfrm>
              <a:off x="3611375" y="1847850"/>
              <a:ext cx="0" cy="12033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DD84CF68-ABDF-4160-A0B3-9E180FCF8B2C}"/>
                </a:ext>
              </a:extLst>
            </p:cNvPr>
            <p:cNvCxnSpPr/>
            <p:nvPr/>
          </p:nvCxnSpPr>
          <p:spPr>
            <a:xfrm flipH="1">
              <a:off x="3610935" y="3043426"/>
              <a:ext cx="581025"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55AE78EB-98B6-47B9-B79A-936760F9F304}"/>
                </a:ext>
              </a:extLst>
            </p:cNvPr>
            <p:cNvCxnSpPr/>
            <p:nvPr/>
          </p:nvCxnSpPr>
          <p:spPr>
            <a:xfrm>
              <a:off x="4196339" y="3021207"/>
              <a:ext cx="0" cy="299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13E9EA7A-3A9A-406F-9059-2ADFD8C60BF4}"/>
                </a:ext>
              </a:extLst>
            </p:cNvPr>
            <p:cNvCxnSpPr/>
            <p:nvPr/>
          </p:nvCxnSpPr>
          <p:spPr>
            <a:xfrm>
              <a:off x="4028094" y="2892076"/>
              <a:ext cx="0" cy="12764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353F9F05-09B7-4191-BF30-3F93CEB9A069}"/>
                </a:ext>
              </a:extLst>
            </p:cNvPr>
            <p:cNvCxnSpPr/>
            <p:nvPr/>
          </p:nvCxnSpPr>
          <p:spPr>
            <a:xfrm>
              <a:off x="4196370" y="2778919"/>
              <a:ext cx="0" cy="1071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2FEDCB93-5BA3-414D-BE5B-F3FD6B0C6346}"/>
                </a:ext>
              </a:extLst>
            </p:cNvPr>
            <p:cNvCxnSpPr/>
            <p:nvPr/>
          </p:nvCxnSpPr>
          <p:spPr>
            <a:xfrm flipH="1">
              <a:off x="4191961" y="2781300"/>
              <a:ext cx="3115468"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8D55AC93-9AA6-46BC-BB8E-77807C009470}"/>
                </a:ext>
              </a:extLst>
            </p:cNvPr>
            <p:cNvCxnSpPr/>
            <p:nvPr/>
          </p:nvCxnSpPr>
          <p:spPr>
            <a:xfrm>
              <a:off x="6129946" y="2778919"/>
              <a:ext cx="0" cy="1071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650DD703-84BC-4E45-ACFC-67EDA82C6D15}"/>
                </a:ext>
              </a:extLst>
            </p:cNvPr>
            <p:cNvCxnSpPr/>
            <p:nvPr/>
          </p:nvCxnSpPr>
          <p:spPr>
            <a:xfrm>
              <a:off x="6129946" y="3101330"/>
              <a:ext cx="0" cy="419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9" name="直接连接符 48">
              <a:extLst>
                <a:ext uri="{FF2B5EF4-FFF2-40B4-BE49-F238E27FC236}">
                  <a16:creationId xmlns:a16="http://schemas.microsoft.com/office/drawing/2014/main" id="{D191C79E-4492-4E0B-B80A-D41D938D29C7}"/>
                </a:ext>
              </a:extLst>
            </p:cNvPr>
            <p:cNvCxnSpPr/>
            <p:nvPr/>
          </p:nvCxnSpPr>
          <p:spPr>
            <a:xfrm flipH="1">
              <a:off x="6129947" y="3140869"/>
              <a:ext cx="570263"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0" name="直接连接符 49">
              <a:extLst>
                <a:ext uri="{FF2B5EF4-FFF2-40B4-BE49-F238E27FC236}">
                  <a16:creationId xmlns:a16="http://schemas.microsoft.com/office/drawing/2014/main" id="{1BC593FC-FDFB-4537-BDE6-BE124496D1F7}"/>
                </a:ext>
              </a:extLst>
            </p:cNvPr>
            <p:cNvCxnSpPr/>
            <p:nvPr/>
          </p:nvCxnSpPr>
          <p:spPr>
            <a:xfrm>
              <a:off x="6699065" y="3140869"/>
              <a:ext cx="0" cy="313610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33A50041-8926-471A-BA23-D44550B72DEC}"/>
                </a:ext>
              </a:extLst>
            </p:cNvPr>
            <p:cNvCxnSpPr/>
            <p:nvPr/>
          </p:nvCxnSpPr>
          <p:spPr>
            <a:xfrm flipH="1">
              <a:off x="5281425" y="6276975"/>
              <a:ext cx="14176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2" name="直接连接符 51">
              <a:extLst>
                <a:ext uri="{FF2B5EF4-FFF2-40B4-BE49-F238E27FC236}">
                  <a16:creationId xmlns:a16="http://schemas.microsoft.com/office/drawing/2014/main" id="{2B6E51AD-61BD-4FBF-87DC-CA4D734451E7}"/>
                </a:ext>
              </a:extLst>
            </p:cNvPr>
            <p:cNvCxnSpPr/>
            <p:nvPr/>
          </p:nvCxnSpPr>
          <p:spPr>
            <a:xfrm flipH="1">
              <a:off x="2385385" y="1948051"/>
              <a:ext cx="111126"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3" name="直接连接符 52">
              <a:extLst>
                <a:ext uri="{FF2B5EF4-FFF2-40B4-BE49-F238E27FC236}">
                  <a16:creationId xmlns:a16="http://schemas.microsoft.com/office/drawing/2014/main" id="{72EDC4AA-C423-495D-A2BC-ACCDC9F3EA90}"/>
                </a:ext>
              </a:extLst>
            </p:cNvPr>
            <p:cNvCxnSpPr/>
            <p:nvPr/>
          </p:nvCxnSpPr>
          <p:spPr>
            <a:xfrm flipH="1">
              <a:off x="2390265" y="1165225"/>
              <a:ext cx="491716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4" name="直接连接符 53">
              <a:extLst>
                <a:ext uri="{FF2B5EF4-FFF2-40B4-BE49-F238E27FC236}">
                  <a16:creationId xmlns:a16="http://schemas.microsoft.com/office/drawing/2014/main" id="{54AFFE14-98A3-4EFB-97EC-FC9E63CF3630}"/>
                </a:ext>
              </a:extLst>
            </p:cNvPr>
            <p:cNvCxnSpPr/>
            <p:nvPr/>
          </p:nvCxnSpPr>
          <p:spPr>
            <a:xfrm>
              <a:off x="7307429" y="1165225"/>
              <a:ext cx="0" cy="1613694"/>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5" name="直接连接符 54">
              <a:extLst>
                <a:ext uri="{FF2B5EF4-FFF2-40B4-BE49-F238E27FC236}">
                  <a16:creationId xmlns:a16="http://schemas.microsoft.com/office/drawing/2014/main" id="{08458D40-A881-4FF6-BDDF-F80A32B83574}"/>
                </a:ext>
              </a:extLst>
            </p:cNvPr>
            <p:cNvCxnSpPr/>
            <p:nvPr/>
          </p:nvCxnSpPr>
          <p:spPr>
            <a:xfrm>
              <a:off x="2395350" y="1165225"/>
              <a:ext cx="0" cy="787400"/>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56" name="椭圆 55">
              <a:extLst>
                <a:ext uri="{FF2B5EF4-FFF2-40B4-BE49-F238E27FC236}">
                  <a16:creationId xmlns:a16="http://schemas.microsoft.com/office/drawing/2014/main" id="{BECDB2C1-F38C-4631-A44A-2B7F6FB90092}"/>
                </a:ext>
              </a:extLst>
            </p:cNvPr>
            <p:cNvSpPr/>
            <p:nvPr/>
          </p:nvSpPr>
          <p:spPr>
            <a:xfrm>
              <a:off x="6111240" y="2764502"/>
              <a:ext cx="37411" cy="35825"/>
            </a:xfrm>
            <a:prstGeom prst="ellipse">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7" name="直接连接符 56">
              <a:extLst>
                <a:ext uri="{FF2B5EF4-FFF2-40B4-BE49-F238E27FC236}">
                  <a16:creationId xmlns:a16="http://schemas.microsoft.com/office/drawing/2014/main" id="{7462BDB4-FAC2-4B55-ADA8-22F03ED22822}"/>
                </a:ext>
              </a:extLst>
            </p:cNvPr>
            <p:cNvCxnSpPr/>
            <p:nvPr/>
          </p:nvCxnSpPr>
          <p:spPr>
            <a:xfrm>
              <a:off x="5964846" y="2966143"/>
              <a:ext cx="0" cy="12630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58" name="直接连接符 57">
              <a:extLst>
                <a:ext uri="{FF2B5EF4-FFF2-40B4-BE49-F238E27FC236}">
                  <a16:creationId xmlns:a16="http://schemas.microsoft.com/office/drawing/2014/main" id="{52E7C661-3949-451E-841B-9E076C7E1CB2}"/>
                </a:ext>
              </a:extLst>
            </p:cNvPr>
            <p:cNvCxnSpPr/>
            <p:nvPr/>
          </p:nvCxnSpPr>
          <p:spPr>
            <a:xfrm>
              <a:off x="3375985" y="2968784"/>
              <a:ext cx="532812"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9" name="直接连接符 58">
              <a:extLst>
                <a:ext uri="{FF2B5EF4-FFF2-40B4-BE49-F238E27FC236}">
                  <a16:creationId xmlns:a16="http://schemas.microsoft.com/office/drawing/2014/main" id="{B59CB0D0-7945-437C-9C73-455A56146B54}"/>
                </a:ext>
              </a:extLst>
            </p:cNvPr>
            <p:cNvCxnSpPr/>
            <p:nvPr/>
          </p:nvCxnSpPr>
          <p:spPr>
            <a:xfrm>
              <a:off x="5671510" y="2902408"/>
              <a:ext cx="1266237"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CAD0730A-17AC-43E7-9C22-691C4E4EAFE2}"/>
                </a:ext>
              </a:extLst>
            </p:cNvPr>
            <p:cNvCxnSpPr/>
            <p:nvPr/>
          </p:nvCxnSpPr>
          <p:spPr>
            <a:xfrm flipV="1">
              <a:off x="5671510" y="2891282"/>
              <a:ext cx="0" cy="15671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3B6C9F9E-FD12-4D77-8C95-A7A9B978E379}"/>
                </a:ext>
              </a:extLst>
            </p:cNvPr>
            <p:cNvCxnSpPr/>
            <p:nvPr/>
          </p:nvCxnSpPr>
          <p:spPr>
            <a:xfrm>
              <a:off x="5671510" y="3034157"/>
              <a:ext cx="476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62" name="文本框 4">
              <a:extLst>
                <a:ext uri="{FF2B5EF4-FFF2-40B4-BE49-F238E27FC236}">
                  <a16:creationId xmlns:a16="http://schemas.microsoft.com/office/drawing/2014/main" id="{6FCF17AA-5AE2-4879-AE53-5EAA64CAFA72}"/>
                </a:ext>
              </a:extLst>
            </p:cNvPr>
            <p:cNvSpPr txBox="1"/>
            <p:nvPr/>
          </p:nvSpPr>
          <p:spPr>
            <a:xfrm>
              <a:off x="1523634" y="2786390"/>
              <a:ext cx="607859"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防爆阀</a:t>
              </a:r>
            </a:p>
          </p:txBody>
        </p:sp>
        <p:sp>
          <p:nvSpPr>
            <p:cNvPr id="63" name="文本框 4">
              <a:extLst>
                <a:ext uri="{FF2B5EF4-FFF2-40B4-BE49-F238E27FC236}">
                  <a16:creationId xmlns:a16="http://schemas.microsoft.com/office/drawing/2014/main" id="{F2177645-3CAB-4697-A6B3-63A1000AD232}"/>
                </a:ext>
              </a:extLst>
            </p:cNvPr>
            <p:cNvSpPr txBox="1"/>
            <p:nvPr/>
          </p:nvSpPr>
          <p:spPr>
            <a:xfrm>
              <a:off x="1554623" y="1594743"/>
              <a:ext cx="748923"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斗杆油缸</a:t>
              </a:r>
            </a:p>
          </p:txBody>
        </p:sp>
        <p:sp>
          <p:nvSpPr>
            <p:cNvPr id="64" name="文本框 63">
              <a:extLst>
                <a:ext uri="{FF2B5EF4-FFF2-40B4-BE49-F238E27FC236}">
                  <a16:creationId xmlns:a16="http://schemas.microsoft.com/office/drawing/2014/main" id="{4E8F7B09-9CED-4673-85A0-DCEA1071490E}"/>
                </a:ext>
              </a:extLst>
            </p:cNvPr>
            <p:cNvSpPr txBox="1"/>
            <p:nvPr/>
          </p:nvSpPr>
          <p:spPr>
            <a:xfrm>
              <a:off x="4120462" y="6524771"/>
              <a:ext cx="388247" cy="246221"/>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泵</a:t>
              </a:r>
              <a:r>
                <a:rPr lang="en-US" altLang="zh-CN" sz="1000" dirty="0">
                  <a:solidFill>
                    <a:schemeClr val="tx1"/>
                  </a:solidFill>
                  <a:latin typeface="微软雅黑" panose="020B0503020204020204" pitchFamily="34" charset="-122"/>
                  <a:ea typeface="微软雅黑" panose="020B0503020204020204" pitchFamily="34" charset="-122"/>
                </a:rPr>
                <a:t>1</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65" name="文本框 64">
              <a:extLst>
                <a:ext uri="{FF2B5EF4-FFF2-40B4-BE49-F238E27FC236}">
                  <a16:creationId xmlns:a16="http://schemas.microsoft.com/office/drawing/2014/main" id="{EB092A41-5AC7-4D2A-8763-8ED19EC7ABBA}"/>
                </a:ext>
              </a:extLst>
            </p:cNvPr>
            <p:cNvSpPr txBox="1"/>
            <p:nvPr/>
          </p:nvSpPr>
          <p:spPr>
            <a:xfrm>
              <a:off x="5736923" y="6524771"/>
              <a:ext cx="388248" cy="246221"/>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zh-CN"/>
              </a:defPPr>
              <a:lvl1pPr>
                <a:defRPr sz="1000">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zh-CN" altLang="en-US" dirty="0"/>
                <a:t>泵</a:t>
              </a:r>
              <a:r>
                <a:rPr lang="en-US" altLang="zh-CN" dirty="0"/>
                <a:t>2</a:t>
              </a:r>
              <a:endParaRPr lang="zh-CN" altLang="en-US" dirty="0"/>
            </a:p>
          </p:txBody>
        </p:sp>
        <p:sp>
          <p:nvSpPr>
            <p:cNvPr id="66" name="文本框 65">
              <a:extLst>
                <a:ext uri="{FF2B5EF4-FFF2-40B4-BE49-F238E27FC236}">
                  <a16:creationId xmlns:a16="http://schemas.microsoft.com/office/drawing/2014/main" id="{5DDA4E40-4F17-4F2E-8BAD-F1E2AF23A387}"/>
                </a:ext>
              </a:extLst>
            </p:cNvPr>
            <p:cNvSpPr txBox="1"/>
            <p:nvPr/>
          </p:nvSpPr>
          <p:spPr>
            <a:xfrm>
              <a:off x="4931300" y="6524771"/>
              <a:ext cx="694023" cy="246221"/>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液压油箱</a:t>
              </a:r>
            </a:p>
          </p:txBody>
        </p:sp>
        <p:sp>
          <p:nvSpPr>
            <p:cNvPr id="67" name="文本框 4">
              <a:extLst>
                <a:ext uri="{FF2B5EF4-FFF2-40B4-BE49-F238E27FC236}">
                  <a16:creationId xmlns:a16="http://schemas.microsoft.com/office/drawing/2014/main" id="{A1F64F14-9422-4A3D-A751-FDAA5D46A690}"/>
                </a:ext>
              </a:extLst>
            </p:cNvPr>
            <p:cNvSpPr txBox="1"/>
            <p:nvPr/>
          </p:nvSpPr>
          <p:spPr>
            <a:xfrm>
              <a:off x="2631750" y="2863017"/>
              <a:ext cx="550151"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斗杆</a:t>
              </a:r>
              <a:r>
                <a:rPr lang="en-US" altLang="zh-CN" sz="1100" dirty="0">
                  <a:solidFill>
                    <a:schemeClr val="tx1"/>
                  </a:solidFill>
                </a:rPr>
                <a:t>2</a:t>
              </a:r>
              <a:endParaRPr lang="zh-CN" altLang="en-US" sz="1100" dirty="0">
                <a:solidFill>
                  <a:schemeClr val="tx1"/>
                </a:solidFill>
              </a:endParaRPr>
            </a:p>
          </p:txBody>
        </p:sp>
        <p:sp>
          <p:nvSpPr>
            <p:cNvPr id="68" name="文本框 4">
              <a:extLst>
                <a:ext uri="{FF2B5EF4-FFF2-40B4-BE49-F238E27FC236}">
                  <a16:creationId xmlns:a16="http://schemas.microsoft.com/office/drawing/2014/main" id="{3CE054F3-42B3-4513-9E01-ABEE2576D135}"/>
                </a:ext>
              </a:extLst>
            </p:cNvPr>
            <p:cNvSpPr txBox="1"/>
            <p:nvPr/>
          </p:nvSpPr>
          <p:spPr>
            <a:xfrm>
              <a:off x="7094857" y="2860680"/>
              <a:ext cx="550151"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斗杆</a:t>
              </a:r>
              <a:r>
                <a:rPr lang="en-US" altLang="zh-CN" sz="1100" dirty="0">
                  <a:solidFill>
                    <a:schemeClr val="tx1"/>
                  </a:solidFill>
                </a:rPr>
                <a:t>1</a:t>
              </a:r>
              <a:endParaRPr lang="zh-CN" altLang="en-US" sz="1100" dirty="0">
                <a:solidFill>
                  <a:schemeClr val="tx1"/>
                </a:solidFill>
              </a:endParaRPr>
            </a:p>
          </p:txBody>
        </p:sp>
      </p:grpSp>
    </p:spTree>
    <p:extLst>
      <p:ext uri="{BB962C8B-B14F-4D97-AF65-F5344CB8AC3E}">
        <p14:creationId xmlns:p14="http://schemas.microsoft.com/office/powerpoint/2010/main" val="9988999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F5CDB49A-A09D-4AD4-BA86-ECCBE834EB40}"/>
              </a:ext>
            </a:extLst>
          </p:cNvPr>
          <p:cNvGrpSpPr/>
          <p:nvPr/>
        </p:nvGrpSpPr>
        <p:grpSpPr>
          <a:xfrm>
            <a:off x="6096000" y="1460903"/>
            <a:ext cx="5391160" cy="4254973"/>
            <a:chOff x="3943666" y="1160535"/>
            <a:chExt cx="7729749" cy="5242020"/>
          </a:xfrm>
        </p:grpSpPr>
        <p:pic>
          <p:nvPicPr>
            <p:cNvPr id="4" name="图片 3">
              <a:extLst>
                <a:ext uri="{FF2B5EF4-FFF2-40B4-BE49-F238E27FC236}">
                  <a16:creationId xmlns:a16="http://schemas.microsoft.com/office/drawing/2014/main" id="{273D2FB5-612F-4CE0-A930-098375A8CABE}"/>
                </a:ext>
              </a:extLst>
            </p:cNvPr>
            <p:cNvPicPr>
              <a:picLocks noChangeAspect="1"/>
            </p:cNvPicPr>
            <p:nvPr/>
          </p:nvPicPr>
          <p:blipFill>
            <a:blip r:embed="rId2"/>
            <a:stretch>
              <a:fillRect/>
            </a:stretch>
          </p:blipFill>
          <p:spPr>
            <a:xfrm>
              <a:off x="3943666" y="1160535"/>
              <a:ext cx="7274231" cy="5242020"/>
            </a:xfrm>
            <a:prstGeom prst="rect">
              <a:avLst/>
            </a:prstGeom>
          </p:spPr>
        </p:pic>
        <p:grpSp>
          <p:nvGrpSpPr>
            <p:cNvPr id="5" name="组合 4">
              <a:extLst>
                <a:ext uri="{FF2B5EF4-FFF2-40B4-BE49-F238E27FC236}">
                  <a16:creationId xmlns:a16="http://schemas.microsoft.com/office/drawing/2014/main" id="{691B6E6E-E4C1-40AB-8609-06142902E90E}"/>
                </a:ext>
              </a:extLst>
            </p:cNvPr>
            <p:cNvGrpSpPr/>
            <p:nvPr/>
          </p:nvGrpSpPr>
          <p:grpSpPr>
            <a:xfrm>
              <a:off x="10576874" y="4053525"/>
              <a:ext cx="1096541" cy="1134134"/>
              <a:chOff x="10576874" y="4053525"/>
              <a:chExt cx="1096541" cy="1134134"/>
            </a:xfrm>
          </p:grpSpPr>
          <p:sp>
            <p:nvSpPr>
              <p:cNvPr id="6" name="文本框 5">
                <a:extLst>
                  <a:ext uri="{FF2B5EF4-FFF2-40B4-BE49-F238E27FC236}">
                    <a16:creationId xmlns:a16="http://schemas.microsoft.com/office/drawing/2014/main" id="{7CF0FD29-AB7A-496F-91F1-46529713E5DA}"/>
                  </a:ext>
                </a:extLst>
              </p:cNvPr>
              <p:cNvSpPr txBox="1"/>
              <p:nvPr/>
            </p:nvSpPr>
            <p:spPr>
              <a:xfrm>
                <a:off x="10576874" y="4053525"/>
                <a:ext cx="776031" cy="417090"/>
              </a:xfrm>
              <a:prstGeom prst="rect">
                <a:avLst/>
              </a:prstGeom>
              <a:noFill/>
            </p:spPr>
            <p:txBody>
              <a:bodyPr wrap="square" rtlCol="0">
                <a:spAutoFit/>
              </a:bodyPr>
              <a:lstStyle/>
              <a:p>
                <a:r>
                  <a:rPr lang="en-US" altLang="zh-CN" sz="1600" dirty="0"/>
                  <a:t>306</a:t>
                </a:r>
                <a:endParaRPr lang="zh-CN" altLang="en-US" sz="1600" dirty="0"/>
              </a:p>
            </p:txBody>
          </p:sp>
          <p:sp>
            <p:nvSpPr>
              <p:cNvPr id="7" name="文本框 6">
                <a:extLst>
                  <a:ext uri="{FF2B5EF4-FFF2-40B4-BE49-F238E27FC236}">
                    <a16:creationId xmlns:a16="http://schemas.microsoft.com/office/drawing/2014/main" id="{3B762974-DE6C-4B1D-8198-E4E163AE2270}"/>
                  </a:ext>
                </a:extLst>
              </p:cNvPr>
              <p:cNvSpPr txBox="1"/>
              <p:nvPr/>
            </p:nvSpPr>
            <p:spPr>
              <a:xfrm>
                <a:off x="10897385" y="4770569"/>
                <a:ext cx="776030" cy="417090"/>
              </a:xfrm>
              <a:prstGeom prst="rect">
                <a:avLst/>
              </a:prstGeom>
              <a:noFill/>
            </p:spPr>
            <p:txBody>
              <a:bodyPr wrap="square" rtlCol="0">
                <a:spAutoFit/>
              </a:bodyPr>
              <a:lstStyle/>
              <a:p>
                <a:r>
                  <a:rPr lang="en-US" altLang="zh-CN" sz="1600" dirty="0"/>
                  <a:t>302</a:t>
                </a:r>
                <a:endParaRPr lang="zh-CN" altLang="en-US" sz="1600" dirty="0"/>
              </a:p>
            </p:txBody>
          </p:sp>
        </p:grpSp>
      </p:grpSp>
      <p:sp>
        <p:nvSpPr>
          <p:cNvPr id="8" name="矩形 32">
            <a:extLst>
              <a:ext uri="{FF2B5EF4-FFF2-40B4-BE49-F238E27FC236}">
                <a16:creationId xmlns:a16="http://schemas.microsoft.com/office/drawing/2014/main" id="{B2C4B223-8EE2-4EC7-83FA-49566720B7BB}"/>
              </a:ext>
            </a:extLst>
          </p:cNvPr>
          <p:cNvSpPr/>
          <p:nvPr/>
        </p:nvSpPr>
        <p:spPr>
          <a:xfrm>
            <a:off x="420973" y="1194554"/>
            <a:ext cx="1335622" cy="369332"/>
          </a:xfrm>
          <a:prstGeom prst="rect">
            <a:avLst/>
          </a:prstGeom>
        </p:spPr>
        <p:txBody>
          <a:bodyPr wrap="none">
            <a:spAutoFit/>
          </a:bodyPr>
          <a:lstStyle/>
          <a:p>
            <a:r>
              <a:rPr lang="en-US" altLang="zh-CN" dirty="0"/>
              <a:t>1.</a:t>
            </a:r>
            <a:r>
              <a:rPr lang="zh-CN" altLang="de-DE" dirty="0"/>
              <a:t> </a:t>
            </a:r>
            <a:r>
              <a:rPr lang="zh-CN" altLang="en-US" dirty="0"/>
              <a:t>斗杆外摆</a:t>
            </a:r>
          </a:p>
        </p:txBody>
      </p:sp>
      <p:sp>
        <p:nvSpPr>
          <p:cNvPr id="9" name="矩形 8">
            <a:extLst>
              <a:ext uri="{FF2B5EF4-FFF2-40B4-BE49-F238E27FC236}">
                <a16:creationId xmlns:a16="http://schemas.microsoft.com/office/drawing/2014/main" id="{3E9F9350-5C30-436A-B846-AE9E2CB18658}"/>
              </a:ext>
            </a:extLst>
          </p:cNvPr>
          <p:cNvSpPr/>
          <p:nvPr/>
        </p:nvSpPr>
        <p:spPr>
          <a:xfrm>
            <a:off x="184521" y="1599011"/>
            <a:ext cx="5486437" cy="2062103"/>
          </a:xfrm>
          <a:prstGeom prst="rect">
            <a:avLst/>
          </a:prstGeom>
        </p:spPr>
        <p:txBody>
          <a:bodyPr wrap="square">
            <a:spAutoFit/>
          </a:bodyPr>
          <a:lstStyle/>
          <a:p>
            <a:pPr indent="457200"/>
            <a:r>
              <a:rPr lang="zh-CN" altLang="en-US" sz="1600" dirty="0"/>
              <a:t>操作斗杆外摆时、先导压力油被供入到XAa1和XAa2 接口。在XAa1、XAa2 接口的两边施加先导压力油时，斗杆1 、斗杆2 阀芯分别切换到图中左方。于是从P2 流入的工作油通过主通路被导入到中位旁通。通过切换斗杆1阀芯(302) 中位旁通被切断。为此、流入并联通路的工作油推开单向阀的锥阀(511) ，从U 字形通路流入斗杆1 阀芯(302) 。然后、流入斗杆1 阀芯(302) 、斗杆2 阀芯(306)的外周，被从Aa 接口被供入到斗杆油缸活塞杆侧(R) 。</a:t>
            </a:r>
          </a:p>
        </p:txBody>
      </p:sp>
      <p:sp>
        <p:nvSpPr>
          <p:cNvPr id="10" name="矩形 9">
            <a:extLst>
              <a:ext uri="{FF2B5EF4-FFF2-40B4-BE49-F238E27FC236}">
                <a16:creationId xmlns:a16="http://schemas.microsoft.com/office/drawing/2014/main" id="{7F66AAFB-70F6-436C-B47D-2B418FE24EFE}"/>
              </a:ext>
            </a:extLst>
          </p:cNvPr>
          <p:cNvSpPr/>
          <p:nvPr/>
        </p:nvSpPr>
        <p:spPr>
          <a:xfrm>
            <a:off x="131993" y="3907335"/>
            <a:ext cx="5715134" cy="2308324"/>
          </a:xfrm>
          <a:prstGeom prst="rect">
            <a:avLst/>
          </a:prstGeom>
        </p:spPr>
        <p:txBody>
          <a:bodyPr wrap="square">
            <a:spAutoFit/>
          </a:bodyPr>
          <a:lstStyle/>
          <a:p>
            <a:pPr indent="457200"/>
            <a:r>
              <a:rPr lang="zh-CN" altLang="en-US" sz="1600" dirty="0"/>
              <a:t>另一方面、从P1接口流入的工作油，通过主通路被导入到中位旁通。通过切换斗杆2 阀芯(306) 中位旁通被切断。为此、从并联通路流入的工作油推开斗杆2 逻辑阀组件的逻辑锥阀(256-101),从中位旁通流入的工作油推开单向阀的锥阀（511) ，从U 字形通路流入斗杆2 阀芯(306) 。然后、从斗杆2 阀芯(306) 的内部通路与Aa 接口合流，被供入到斗杆油缸活塞杆侧(R) 。</a:t>
            </a:r>
          </a:p>
          <a:p>
            <a:pPr indent="457200"/>
            <a:r>
              <a:rPr lang="zh-CN" altLang="en-US" sz="1600" dirty="0"/>
              <a:t>从斗杆油缸的活塞头侧(H) 通过Ba 接口返回的油则流到斗杆1 、斗杆2 各自的油箱油路，并从油箱接口(R1) 返回到工作油油箱。</a:t>
            </a:r>
          </a:p>
        </p:txBody>
      </p:sp>
    </p:spTree>
    <p:extLst>
      <p:ext uri="{BB962C8B-B14F-4D97-AF65-F5344CB8AC3E}">
        <p14:creationId xmlns:p14="http://schemas.microsoft.com/office/powerpoint/2010/main" val="293917894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32">
            <a:extLst>
              <a:ext uri="{FF2B5EF4-FFF2-40B4-BE49-F238E27FC236}">
                <a16:creationId xmlns:a16="http://schemas.microsoft.com/office/drawing/2014/main" id="{DAE70F2C-78C5-43CB-88B7-E8AF2D4B1A6E}"/>
              </a:ext>
            </a:extLst>
          </p:cNvPr>
          <p:cNvSpPr/>
          <p:nvPr/>
        </p:nvSpPr>
        <p:spPr>
          <a:xfrm>
            <a:off x="420973" y="1194554"/>
            <a:ext cx="1335622" cy="369332"/>
          </a:xfrm>
          <a:prstGeom prst="rect">
            <a:avLst/>
          </a:prstGeom>
        </p:spPr>
        <p:txBody>
          <a:bodyPr wrap="none">
            <a:spAutoFit/>
          </a:bodyPr>
          <a:lstStyle/>
          <a:p>
            <a:r>
              <a:rPr lang="en-US" altLang="zh-CN" dirty="0"/>
              <a:t>2.</a:t>
            </a:r>
            <a:r>
              <a:rPr lang="zh-CN" altLang="de-DE" dirty="0"/>
              <a:t> </a:t>
            </a:r>
            <a:r>
              <a:rPr lang="zh-CN" altLang="en-US" dirty="0"/>
              <a:t>斗杆内收</a:t>
            </a:r>
          </a:p>
        </p:txBody>
      </p:sp>
      <p:grpSp>
        <p:nvGrpSpPr>
          <p:cNvPr id="4" name="组合 3">
            <a:extLst>
              <a:ext uri="{FF2B5EF4-FFF2-40B4-BE49-F238E27FC236}">
                <a16:creationId xmlns:a16="http://schemas.microsoft.com/office/drawing/2014/main" id="{D71E2BAE-3F5E-466B-BCD8-2D18F715F7D3}"/>
              </a:ext>
            </a:extLst>
          </p:cNvPr>
          <p:cNvGrpSpPr/>
          <p:nvPr/>
        </p:nvGrpSpPr>
        <p:grpSpPr>
          <a:xfrm>
            <a:off x="529541" y="914331"/>
            <a:ext cx="11022439" cy="5668861"/>
            <a:chOff x="529541" y="914331"/>
            <a:chExt cx="11022439" cy="5668861"/>
          </a:xfrm>
        </p:grpSpPr>
        <p:graphicFrame>
          <p:nvGraphicFramePr>
            <p:cNvPr id="5" name="对象 4">
              <a:extLst>
                <a:ext uri="{FF2B5EF4-FFF2-40B4-BE49-F238E27FC236}">
                  <a16:creationId xmlns:a16="http://schemas.microsoft.com/office/drawing/2014/main" id="{ABDA5B48-B7E6-4642-8B5D-F55F1E0847CB}"/>
                </a:ext>
              </a:extLst>
            </p:cNvPr>
            <p:cNvGraphicFramePr>
              <a:graphicFrameLocks noChangeAspect="1"/>
            </p:cNvGraphicFramePr>
            <p:nvPr/>
          </p:nvGraphicFramePr>
          <p:xfrm>
            <a:off x="529541" y="1586434"/>
            <a:ext cx="2192241" cy="3291653"/>
          </p:xfrm>
          <a:graphic>
            <a:graphicData uri="http://schemas.openxmlformats.org/presentationml/2006/ole">
              <mc:AlternateContent xmlns:mc="http://schemas.openxmlformats.org/markup-compatibility/2006">
                <mc:Choice xmlns:v="urn:schemas-microsoft-com:vml" Requires="v">
                  <p:oleObj name="ICAD" r:id="rId2" imgW="3171960" imgH="4762440" progId="ICAD.Drawing">
                    <p:embed/>
                  </p:oleObj>
                </mc:Choice>
                <mc:Fallback>
                  <p:oleObj name="ICAD" r:id="rId2" imgW="3171960" imgH="4762440" progId="ICAD.Drawing">
                    <p:embed/>
                    <p:pic>
                      <p:nvPicPr>
                        <p:cNvPr id="5" name="对象 4">
                          <a:extLst>
                            <a:ext uri="{FF2B5EF4-FFF2-40B4-BE49-F238E27FC236}">
                              <a16:creationId xmlns:a16="http://schemas.microsoft.com/office/drawing/2014/main" id="{ABDA5B48-B7E6-4642-8B5D-F55F1E0847CB}"/>
                            </a:ext>
                          </a:extLst>
                        </p:cNvPr>
                        <p:cNvPicPr/>
                        <p:nvPr/>
                      </p:nvPicPr>
                      <p:blipFill>
                        <a:blip r:embed="rId3"/>
                        <a:stretch>
                          <a:fillRect/>
                        </a:stretch>
                      </p:blipFill>
                      <p:spPr>
                        <a:xfrm>
                          <a:off x="529541" y="1586434"/>
                          <a:ext cx="2192241" cy="3291653"/>
                        </a:xfrm>
                        <a:prstGeom prst="rect">
                          <a:avLst/>
                        </a:prstGeom>
                      </p:spPr>
                    </p:pic>
                  </p:oleObj>
                </mc:Fallback>
              </mc:AlternateContent>
            </a:graphicData>
          </a:graphic>
        </p:graphicFrame>
        <p:pic>
          <p:nvPicPr>
            <p:cNvPr id="6" name="图片 5">
              <a:extLst>
                <a:ext uri="{FF2B5EF4-FFF2-40B4-BE49-F238E27FC236}">
                  <a16:creationId xmlns:a16="http://schemas.microsoft.com/office/drawing/2014/main" id="{AC58DB93-0517-42EF-BA8D-38B2E3881803}"/>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100000" l="740" r="100000"/>
                      </a14:imgEffect>
                    </a14:imgLayer>
                  </a14:imgProps>
                </a:ext>
              </a:extLst>
            </a:blip>
            <a:stretch>
              <a:fillRect/>
            </a:stretch>
          </p:blipFill>
          <p:spPr>
            <a:xfrm>
              <a:off x="5586805" y="2965957"/>
              <a:ext cx="2429059" cy="2328918"/>
            </a:xfrm>
            <a:prstGeom prst="rect">
              <a:avLst/>
            </a:prstGeom>
            <a:effectLst>
              <a:outerShdw blurRad="50800" dist="38100" dir="5400000" algn="t" rotWithShape="0">
                <a:prstClr val="black">
                  <a:alpha val="40000"/>
                </a:prstClr>
              </a:outerShdw>
            </a:effectLst>
          </p:spPr>
        </p:pic>
        <p:grpSp>
          <p:nvGrpSpPr>
            <p:cNvPr id="7" name="组合 6">
              <a:extLst>
                <a:ext uri="{FF2B5EF4-FFF2-40B4-BE49-F238E27FC236}">
                  <a16:creationId xmlns:a16="http://schemas.microsoft.com/office/drawing/2014/main" id="{C3CF908B-7797-4EA0-9DB1-F27B15E23AA0}"/>
                </a:ext>
              </a:extLst>
            </p:cNvPr>
            <p:cNvGrpSpPr/>
            <p:nvPr/>
          </p:nvGrpSpPr>
          <p:grpSpPr>
            <a:xfrm>
              <a:off x="8345928" y="5750439"/>
              <a:ext cx="426332" cy="435302"/>
              <a:chOff x="9151620" y="6126480"/>
              <a:chExt cx="472440" cy="482380"/>
            </a:xfrm>
          </p:grpSpPr>
          <p:sp>
            <p:nvSpPr>
              <p:cNvPr id="44" name="椭圆 43">
                <a:extLst>
                  <a:ext uri="{FF2B5EF4-FFF2-40B4-BE49-F238E27FC236}">
                    <a16:creationId xmlns:a16="http://schemas.microsoft.com/office/drawing/2014/main" id="{36F1E6FF-1D7F-481B-9E4B-FBC9FCF3B7E0}"/>
                  </a:ext>
                </a:extLst>
              </p:cNvPr>
              <p:cNvSpPr/>
              <p:nvPr/>
            </p:nvSpPr>
            <p:spPr>
              <a:xfrm>
                <a:off x="9151620" y="6195060"/>
                <a:ext cx="413800" cy="413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5" name="直接箭头连接符 44">
                <a:extLst>
                  <a:ext uri="{FF2B5EF4-FFF2-40B4-BE49-F238E27FC236}">
                    <a16:creationId xmlns:a16="http://schemas.microsoft.com/office/drawing/2014/main" id="{3DD87BCB-115D-42BC-9885-E4C4CE97683B}"/>
                  </a:ext>
                </a:extLst>
              </p:cNvPr>
              <p:cNvCxnSpPr/>
              <p:nvPr/>
            </p:nvCxnSpPr>
            <p:spPr>
              <a:xfrm flipV="1">
                <a:off x="9151620" y="6126480"/>
                <a:ext cx="472440" cy="4823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6" name="等腰三角形 45">
                <a:extLst>
                  <a:ext uri="{FF2B5EF4-FFF2-40B4-BE49-F238E27FC236}">
                    <a16:creationId xmlns:a16="http://schemas.microsoft.com/office/drawing/2014/main" id="{8DFD8884-6AB6-4600-8280-943BF384465B}"/>
                  </a:ext>
                </a:extLst>
              </p:cNvPr>
              <p:cNvSpPr/>
              <p:nvPr/>
            </p:nvSpPr>
            <p:spPr>
              <a:xfrm>
                <a:off x="9305180" y="6195060"/>
                <a:ext cx="106680" cy="9196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 name="组合 7">
              <a:extLst>
                <a:ext uri="{FF2B5EF4-FFF2-40B4-BE49-F238E27FC236}">
                  <a16:creationId xmlns:a16="http://schemas.microsoft.com/office/drawing/2014/main" id="{63479A9C-7C23-4099-A624-1214262D1DC8}"/>
                </a:ext>
              </a:extLst>
            </p:cNvPr>
            <p:cNvGrpSpPr/>
            <p:nvPr/>
          </p:nvGrpSpPr>
          <p:grpSpPr>
            <a:xfrm>
              <a:off x="10009997" y="5750439"/>
              <a:ext cx="426332" cy="435302"/>
              <a:chOff x="9151620" y="6126480"/>
              <a:chExt cx="472440" cy="482380"/>
            </a:xfrm>
          </p:grpSpPr>
          <p:sp>
            <p:nvSpPr>
              <p:cNvPr id="41" name="椭圆 40">
                <a:extLst>
                  <a:ext uri="{FF2B5EF4-FFF2-40B4-BE49-F238E27FC236}">
                    <a16:creationId xmlns:a16="http://schemas.microsoft.com/office/drawing/2014/main" id="{EE5EC269-AADD-415B-861D-D5515BD6C2FD}"/>
                  </a:ext>
                </a:extLst>
              </p:cNvPr>
              <p:cNvSpPr/>
              <p:nvPr/>
            </p:nvSpPr>
            <p:spPr>
              <a:xfrm>
                <a:off x="9151620" y="6195060"/>
                <a:ext cx="413800" cy="413800"/>
              </a:xfrm>
              <a:prstGeom prst="ellipse">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2" name="直接箭头连接符 41">
                <a:extLst>
                  <a:ext uri="{FF2B5EF4-FFF2-40B4-BE49-F238E27FC236}">
                    <a16:creationId xmlns:a16="http://schemas.microsoft.com/office/drawing/2014/main" id="{AD28B04A-2FB4-481A-90C4-DB2C7B13528F}"/>
                  </a:ext>
                </a:extLst>
              </p:cNvPr>
              <p:cNvCxnSpPr/>
              <p:nvPr/>
            </p:nvCxnSpPr>
            <p:spPr>
              <a:xfrm flipV="1">
                <a:off x="9151620" y="6126480"/>
                <a:ext cx="472440" cy="48238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等腰三角形 42">
                <a:extLst>
                  <a:ext uri="{FF2B5EF4-FFF2-40B4-BE49-F238E27FC236}">
                    <a16:creationId xmlns:a16="http://schemas.microsoft.com/office/drawing/2014/main" id="{D267F8BD-5B4B-44E6-9BB5-C53AAE0BE3CD}"/>
                  </a:ext>
                </a:extLst>
              </p:cNvPr>
              <p:cNvSpPr/>
              <p:nvPr/>
            </p:nvSpPr>
            <p:spPr>
              <a:xfrm>
                <a:off x="9305180" y="6195060"/>
                <a:ext cx="106680" cy="91966"/>
              </a:xfrm>
              <a:prstGeom prst="triangle">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9" name="文本框 8">
              <a:extLst>
                <a:ext uri="{FF2B5EF4-FFF2-40B4-BE49-F238E27FC236}">
                  <a16:creationId xmlns:a16="http://schemas.microsoft.com/office/drawing/2014/main" id="{BA24ACBA-5867-47C1-A1B3-828826421413}"/>
                </a:ext>
              </a:extLst>
            </p:cNvPr>
            <p:cNvSpPr txBox="1"/>
            <p:nvPr/>
          </p:nvSpPr>
          <p:spPr>
            <a:xfrm>
              <a:off x="8831444" y="6124901"/>
              <a:ext cx="455574" cy="307777"/>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zh-CN" altLang="en-US" dirty="0"/>
                <a:t>泵</a:t>
              </a:r>
              <a:r>
                <a:rPr lang="en-US" altLang="zh-CN" dirty="0"/>
                <a:t>1</a:t>
              </a:r>
              <a:endParaRPr lang="zh-CN" altLang="en-US" dirty="0"/>
            </a:p>
          </p:txBody>
        </p:sp>
        <p:sp>
          <p:nvSpPr>
            <p:cNvPr id="10" name="文本框 9">
              <a:extLst>
                <a:ext uri="{FF2B5EF4-FFF2-40B4-BE49-F238E27FC236}">
                  <a16:creationId xmlns:a16="http://schemas.microsoft.com/office/drawing/2014/main" id="{87DE86BD-E8A0-456E-BE39-656883621E9B}"/>
                </a:ext>
              </a:extLst>
            </p:cNvPr>
            <p:cNvSpPr txBox="1"/>
            <p:nvPr/>
          </p:nvSpPr>
          <p:spPr>
            <a:xfrm>
              <a:off x="10732186" y="6124901"/>
              <a:ext cx="455574" cy="307777"/>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zh-CN" altLang="en-US" dirty="0"/>
                <a:t>泵</a:t>
              </a:r>
              <a:r>
                <a:rPr lang="en-US" altLang="zh-CN" dirty="0"/>
                <a:t>2</a:t>
              </a:r>
              <a:endParaRPr lang="zh-CN" altLang="en-US" dirty="0"/>
            </a:p>
          </p:txBody>
        </p:sp>
        <p:sp>
          <p:nvSpPr>
            <p:cNvPr id="11" name="文本框 10">
              <a:extLst>
                <a:ext uri="{FF2B5EF4-FFF2-40B4-BE49-F238E27FC236}">
                  <a16:creationId xmlns:a16="http://schemas.microsoft.com/office/drawing/2014/main" id="{EE43C571-4277-4C22-8559-AF83C18BC486}"/>
                </a:ext>
              </a:extLst>
            </p:cNvPr>
            <p:cNvSpPr txBox="1"/>
            <p:nvPr/>
          </p:nvSpPr>
          <p:spPr>
            <a:xfrm>
              <a:off x="5266891" y="3551316"/>
              <a:ext cx="375424" cy="307777"/>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600"/>
              </a:lvl1pPr>
            </a:lstStyle>
            <a:p>
              <a:r>
                <a:rPr lang="en-US" altLang="zh-CN" sz="1400" dirty="0" err="1"/>
                <a:t>Aa</a:t>
              </a:r>
              <a:endParaRPr lang="zh-CN" altLang="en-US" sz="1400" dirty="0"/>
            </a:p>
          </p:txBody>
        </p:sp>
        <p:pic>
          <p:nvPicPr>
            <p:cNvPr id="13" name="图片 12">
              <a:extLst>
                <a:ext uri="{FF2B5EF4-FFF2-40B4-BE49-F238E27FC236}">
                  <a16:creationId xmlns:a16="http://schemas.microsoft.com/office/drawing/2014/main" id="{01EF7B84-74E7-4B7C-AFA9-B74BC83BF92E}"/>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3736177" y="1248315"/>
              <a:ext cx="2169130" cy="2162421"/>
            </a:xfrm>
            <a:prstGeom prst="rect">
              <a:avLst/>
            </a:prstGeom>
            <a:effectLst>
              <a:outerShdw blurRad="50800" dist="38100" dir="5400000" algn="t" rotWithShape="0">
                <a:prstClr val="black">
                  <a:alpha val="40000"/>
                </a:prstClr>
              </a:outerShdw>
            </a:effectLst>
          </p:spPr>
        </p:pic>
        <p:sp>
          <p:nvSpPr>
            <p:cNvPr id="14" name="文本框 13">
              <a:extLst>
                <a:ext uri="{FF2B5EF4-FFF2-40B4-BE49-F238E27FC236}">
                  <a16:creationId xmlns:a16="http://schemas.microsoft.com/office/drawing/2014/main" id="{6148C93B-469D-4857-8DFD-5E2320A669C8}"/>
                </a:ext>
              </a:extLst>
            </p:cNvPr>
            <p:cNvSpPr txBox="1"/>
            <p:nvPr/>
          </p:nvSpPr>
          <p:spPr>
            <a:xfrm>
              <a:off x="5585011" y="2302462"/>
              <a:ext cx="369012" cy="307777"/>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600"/>
              </a:lvl1pPr>
            </a:lstStyle>
            <a:p>
              <a:r>
                <a:rPr lang="en-US" altLang="zh-CN" sz="1400" dirty="0"/>
                <a:t>Ba</a:t>
              </a:r>
              <a:endParaRPr lang="zh-CN" altLang="en-US" sz="1400" dirty="0"/>
            </a:p>
          </p:txBody>
        </p:sp>
        <p:sp>
          <p:nvSpPr>
            <p:cNvPr id="15" name="文本框 14">
              <a:extLst>
                <a:ext uri="{FF2B5EF4-FFF2-40B4-BE49-F238E27FC236}">
                  <a16:creationId xmlns:a16="http://schemas.microsoft.com/office/drawing/2014/main" id="{62664CBD-D886-4E11-9AC5-EEB6FABFE47E}"/>
                </a:ext>
              </a:extLst>
            </p:cNvPr>
            <p:cNvSpPr txBox="1"/>
            <p:nvPr/>
          </p:nvSpPr>
          <p:spPr>
            <a:xfrm>
              <a:off x="4099878" y="1091079"/>
              <a:ext cx="632545" cy="276999"/>
            </a:xfrm>
            <a:prstGeom prst="rect">
              <a:avLst/>
            </a:prstGeom>
            <a:noFill/>
          </p:spPr>
          <p:txBody>
            <a:bodyPr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XBa2</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E17F4F2A-1712-4EA0-AA0E-EA7A13C59E27}"/>
                </a:ext>
              </a:extLst>
            </p:cNvPr>
            <p:cNvSpPr txBox="1"/>
            <p:nvPr/>
          </p:nvSpPr>
          <p:spPr>
            <a:xfrm>
              <a:off x="5525911" y="1286887"/>
              <a:ext cx="632545" cy="276999"/>
            </a:xfrm>
            <a:prstGeom prst="rect">
              <a:avLst/>
            </a:prstGeom>
            <a:noFill/>
          </p:spPr>
          <p:txBody>
            <a:bodyPr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XBa1</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17" name="任意多边形 32">
              <a:extLst>
                <a:ext uri="{FF2B5EF4-FFF2-40B4-BE49-F238E27FC236}">
                  <a16:creationId xmlns:a16="http://schemas.microsoft.com/office/drawing/2014/main" id="{D38EE939-41F1-417F-B4BF-BABA4F5ABC95}"/>
                </a:ext>
              </a:extLst>
            </p:cNvPr>
            <p:cNvSpPr/>
            <p:nvPr/>
          </p:nvSpPr>
          <p:spPr>
            <a:xfrm>
              <a:off x="7706430" y="4507371"/>
              <a:ext cx="2489227" cy="1284326"/>
            </a:xfrm>
            <a:custGeom>
              <a:avLst/>
              <a:gdLst>
                <a:gd name="connsiteX0" fmla="*/ 2758440 w 2758440"/>
                <a:gd name="connsiteY0" fmla="*/ 1790700 h 1790700"/>
                <a:gd name="connsiteX1" fmla="*/ 2552700 w 2758440"/>
                <a:gd name="connsiteY1" fmla="*/ 1059180 h 1790700"/>
                <a:gd name="connsiteX2" fmla="*/ 1524000 w 2758440"/>
                <a:gd name="connsiteY2" fmla="*/ 678180 h 1790700"/>
                <a:gd name="connsiteX3" fmla="*/ 0 w 2758440"/>
                <a:gd name="connsiteY3" fmla="*/ 0 h 1790700"/>
              </a:gdLst>
              <a:ahLst/>
              <a:cxnLst>
                <a:cxn ang="0">
                  <a:pos x="connsiteX0" y="connsiteY0"/>
                </a:cxn>
                <a:cxn ang="0">
                  <a:pos x="connsiteX1" y="connsiteY1"/>
                </a:cxn>
                <a:cxn ang="0">
                  <a:pos x="connsiteX2" y="connsiteY2"/>
                </a:cxn>
                <a:cxn ang="0">
                  <a:pos x="connsiteX3" y="connsiteY3"/>
                </a:cxn>
              </a:cxnLst>
              <a:rect l="l" t="t" r="r" b="b"/>
              <a:pathLst>
                <a:path w="2758440" h="1790700">
                  <a:moveTo>
                    <a:pt x="2758440" y="1790700"/>
                  </a:moveTo>
                  <a:cubicBezTo>
                    <a:pt x="2758440" y="1517650"/>
                    <a:pt x="2758440" y="1244600"/>
                    <a:pt x="2552700" y="1059180"/>
                  </a:cubicBezTo>
                  <a:cubicBezTo>
                    <a:pt x="2346960" y="873760"/>
                    <a:pt x="1949450" y="854710"/>
                    <a:pt x="1524000" y="678180"/>
                  </a:cubicBezTo>
                  <a:cubicBezTo>
                    <a:pt x="1098550" y="501650"/>
                    <a:pt x="255270" y="111760"/>
                    <a:pt x="0" y="0"/>
                  </a:cubicBezTo>
                </a:path>
              </a:pathLst>
            </a:custGeom>
            <a:ln w="5715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sp>
          <p:nvSpPr>
            <p:cNvPr id="18" name="任意多边形 33">
              <a:extLst>
                <a:ext uri="{FF2B5EF4-FFF2-40B4-BE49-F238E27FC236}">
                  <a16:creationId xmlns:a16="http://schemas.microsoft.com/office/drawing/2014/main" id="{4E8D0BFA-BEEA-446A-B5F9-74A9773403BB}"/>
                </a:ext>
              </a:extLst>
            </p:cNvPr>
            <p:cNvSpPr/>
            <p:nvPr/>
          </p:nvSpPr>
          <p:spPr>
            <a:xfrm>
              <a:off x="7506253" y="3844031"/>
              <a:ext cx="1025335" cy="1947666"/>
            </a:xfrm>
            <a:custGeom>
              <a:avLst/>
              <a:gdLst>
                <a:gd name="connsiteX0" fmla="*/ 1136226 w 1136226"/>
                <a:gd name="connsiteY0" fmla="*/ 2506980 h 2506980"/>
                <a:gd name="connsiteX1" fmla="*/ 1029546 w 1136226"/>
                <a:gd name="connsiteY1" fmla="*/ 2049780 h 2506980"/>
                <a:gd name="connsiteX2" fmla="*/ 534246 w 1136226"/>
                <a:gd name="connsiteY2" fmla="*/ 1897380 h 2506980"/>
                <a:gd name="connsiteX3" fmla="*/ 23706 w 1136226"/>
                <a:gd name="connsiteY3" fmla="*/ 754380 h 2506980"/>
                <a:gd name="connsiteX4" fmla="*/ 84666 w 1136226"/>
                <a:gd name="connsiteY4" fmla="*/ 0 h 2506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6226" h="2506980">
                  <a:moveTo>
                    <a:pt x="1136226" y="2506980"/>
                  </a:moveTo>
                  <a:cubicBezTo>
                    <a:pt x="1133051" y="2329180"/>
                    <a:pt x="1129876" y="2151380"/>
                    <a:pt x="1029546" y="2049780"/>
                  </a:cubicBezTo>
                  <a:cubicBezTo>
                    <a:pt x="929216" y="1948180"/>
                    <a:pt x="701886" y="2113280"/>
                    <a:pt x="534246" y="1897380"/>
                  </a:cubicBezTo>
                  <a:cubicBezTo>
                    <a:pt x="366606" y="1681480"/>
                    <a:pt x="98636" y="1070610"/>
                    <a:pt x="23706" y="754380"/>
                  </a:cubicBezTo>
                  <a:cubicBezTo>
                    <a:pt x="-51224" y="438150"/>
                    <a:pt x="74506" y="127000"/>
                    <a:pt x="84666" y="0"/>
                  </a:cubicBezTo>
                </a:path>
              </a:pathLst>
            </a:custGeom>
            <a:ln w="5715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sp>
          <p:nvSpPr>
            <p:cNvPr id="19" name="文本框 18">
              <a:extLst>
                <a:ext uri="{FF2B5EF4-FFF2-40B4-BE49-F238E27FC236}">
                  <a16:creationId xmlns:a16="http://schemas.microsoft.com/office/drawing/2014/main" id="{5B5CF460-467C-4D9E-943E-07E67280066C}"/>
                </a:ext>
              </a:extLst>
            </p:cNvPr>
            <p:cNvSpPr txBox="1"/>
            <p:nvPr/>
          </p:nvSpPr>
          <p:spPr>
            <a:xfrm>
              <a:off x="7668798" y="3397428"/>
              <a:ext cx="369012" cy="307777"/>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dirty="0"/>
                <a:t>P1</a:t>
              </a:r>
              <a:endParaRPr lang="zh-CN" altLang="en-US" dirty="0"/>
            </a:p>
          </p:txBody>
        </p:sp>
        <p:sp>
          <p:nvSpPr>
            <p:cNvPr id="20" name="文本框 19">
              <a:extLst>
                <a:ext uri="{FF2B5EF4-FFF2-40B4-BE49-F238E27FC236}">
                  <a16:creationId xmlns:a16="http://schemas.microsoft.com/office/drawing/2014/main" id="{812F76FE-F93A-4269-9A44-AF0F62938F8A}"/>
                </a:ext>
              </a:extLst>
            </p:cNvPr>
            <p:cNvSpPr txBox="1"/>
            <p:nvPr/>
          </p:nvSpPr>
          <p:spPr>
            <a:xfrm>
              <a:off x="8011425" y="4262562"/>
              <a:ext cx="369012" cy="307777"/>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dirty="0"/>
                <a:t>P2</a:t>
              </a:r>
              <a:endParaRPr lang="zh-CN" altLang="en-US" dirty="0"/>
            </a:p>
          </p:txBody>
        </p:sp>
        <p:cxnSp>
          <p:nvCxnSpPr>
            <p:cNvPr id="21" name="直接连接符 20">
              <a:extLst>
                <a:ext uri="{FF2B5EF4-FFF2-40B4-BE49-F238E27FC236}">
                  <a16:creationId xmlns:a16="http://schemas.microsoft.com/office/drawing/2014/main" id="{AB14CAC9-47D9-4D39-A76E-44D8F7AF03B4}"/>
                </a:ext>
              </a:extLst>
            </p:cNvPr>
            <p:cNvCxnSpPr/>
            <p:nvPr/>
          </p:nvCxnSpPr>
          <p:spPr>
            <a:xfrm>
              <a:off x="7804813" y="3942002"/>
              <a:ext cx="816708" cy="0"/>
            </a:xfrm>
            <a:prstGeom prst="line">
              <a:avLst/>
            </a:prstGeom>
            <a:ln w="57150"/>
          </p:spPr>
          <p:style>
            <a:lnRef idx="3">
              <a:schemeClr val="accent1"/>
            </a:lnRef>
            <a:fillRef idx="0">
              <a:schemeClr val="accent1"/>
            </a:fillRef>
            <a:effectRef idx="2">
              <a:schemeClr val="accent1"/>
            </a:effectRef>
            <a:fontRef idx="minor">
              <a:schemeClr val="tx1"/>
            </a:fontRef>
          </p:style>
        </p:cxnSp>
        <p:sp>
          <p:nvSpPr>
            <p:cNvPr id="22" name="文本框 21">
              <a:extLst>
                <a:ext uri="{FF2B5EF4-FFF2-40B4-BE49-F238E27FC236}">
                  <a16:creationId xmlns:a16="http://schemas.microsoft.com/office/drawing/2014/main" id="{D66F0AC5-9C00-4E6E-924E-A6C668AA4958}"/>
                </a:ext>
              </a:extLst>
            </p:cNvPr>
            <p:cNvSpPr txBox="1"/>
            <p:nvPr/>
          </p:nvSpPr>
          <p:spPr>
            <a:xfrm>
              <a:off x="8621521" y="3789246"/>
              <a:ext cx="900798" cy="305512"/>
            </a:xfrm>
            <a:prstGeom prst="rect">
              <a:avLst/>
            </a:prstGeom>
            <a:noFill/>
            <a:ln w="28575">
              <a:solidFill>
                <a:schemeClr val="accent1">
                  <a:lumMod val="75000"/>
                </a:schemeClr>
              </a:solidFill>
            </a:ln>
          </p:spPr>
          <p:txBody>
            <a:bodyPr wrap="square" rtlCol="0">
              <a:spAutoFit/>
            </a:bodyPr>
            <a:lstStyle>
              <a:defPPr>
                <a:defRPr lang="zh-CN"/>
              </a:defPPr>
              <a:lvl1pPr>
                <a:defRPr>
                  <a:solidFill>
                    <a:schemeClr val="accent1">
                      <a:lumMod val="50000"/>
                    </a:schemeClr>
                  </a:solidFill>
                  <a:latin typeface="微软雅黑" panose="020B0503020204020204" pitchFamily="34" charset="-122"/>
                  <a:ea typeface="微软雅黑" panose="020B0503020204020204" pitchFamily="34" charset="-122"/>
                </a:defRPr>
              </a:lvl1pPr>
            </a:lstStyle>
            <a:p>
              <a:r>
                <a:rPr lang="zh-CN" altLang="en-US" sz="1400" dirty="0">
                  <a:solidFill>
                    <a:schemeClr val="accent1">
                      <a:lumMod val="75000"/>
                    </a:schemeClr>
                  </a:solidFill>
                </a:rPr>
                <a:t>液压油箱</a:t>
              </a:r>
            </a:p>
          </p:txBody>
        </p:sp>
        <p:sp>
          <p:nvSpPr>
            <p:cNvPr id="23" name="文本框 22">
              <a:extLst>
                <a:ext uri="{FF2B5EF4-FFF2-40B4-BE49-F238E27FC236}">
                  <a16:creationId xmlns:a16="http://schemas.microsoft.com/office/drawing/2014/main" id="{128AA58B-BBB8-413A-BBDC-27FC6314E62B}"/>
                </a:ext>
              </a:extLst>
            </p:cNvPr>
            <p:cNvSpPr txBox="1"/>
            <p:nvPr/>
          </p:nvSpPr>
          <p:spPr>
            <a:xfrm>
              <a:off x="8148066" y="3536254"/>
              <a:ext cx="373820" cy="307777"/>
            </a:xfrm>
            <a:prstGeom prst="rect">
              <a:avLst/>
            </a:prstGeom>
            <a:solidFill>
              <a:schemeClr val="accent1"/>
            </a:solidFill>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dirty="0"/>
                <a:t>R1</a:t>
              </a:r>
              <a:endParaRPr lang="zh-CN" altLang="en-US" dirty="0"/>
            </a:p>
          </p:txBody>
        </p:sp>
        <p:sp>
          <p:nvSpPr>
            <p:cNvPr id="24" name="任意多边形 6">
              <a:extLst>
                <a:ext uri="{FF2B5EF4-FFF2-40B4-BE49-F238E27FC236}">
                  <a16:creationId xmlns:a16="http://schemas.microsoft.com/office/drawing/2014/main" id="{89670409-0136-43E4-AB1C-76EB12671587}"/>
                </a:ext>
              </a:extLst>
            </p:cNvPr>
            <p:cNvSpPr/>
            <p:nvPr/>
          </p:nvSpPr>
          <p:spPr>
            <a:xfrm>
              <a:off x="2695575" y="3471620"/>
              <a:ext cx="3146609" cy="1104432"/>
            </a:xfrm>
            <a:custGeom>
              <a:avLst/>
              <a:gdLst>
                <a:gd name="connsiteX0" fmla="*/ 2975675 w 2984702"/>
                <a:gd name="connsiteY0" fmla="*/ 15994 h 1844794"/>
                <a:gd name="connsiteX1" fmla="*/ 2859437 w 2984702"/>
                <a:gd name="connsiteY1" fmla="*/ 8245 h 1844794"/>
                <a:gd name="connsiteX2" fmla="*/ 2100020 w 2984702"/>
                <a:gd name="connsiteY2" fmla="*/ 77988 h 1844794"/>
                <a:gd name="connsiteX3" fmla="*/ 1255363 w 2984702"/>
                <a:gd name="connsiteY3" fmla="*/ 759913 h 1844794"/>
                <a:gd name="connsiteX4" fmla="*/ 767166 w 2984702"/>
                <a:gd name="connsiteY4" fmla="*/ 1658815 h 1844794"/>
                <a:gd name="connsiteX5" fmla="*/ 0 w 2984702"/>
                <a:gd name="connsiteY5" fmla="*/ 1844794 h 184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984702" h="1844794">
                  <a:moveTo>
                    <a:pt x="2975675" y="15994"/>
                  </a:moveTo>
                  <a:cubicBezTo>
                    <a:pt x="2990527" y="6953"/>
                    <a:pt x="3005379" y="-2087"/>
                    <a:pt x="2859437" y="8245"/>
                  </a:cubicBezTo>
                  <a:cubicBezTo>
                    <a:pt x="2713495" y="18577"/>
                    <a:pt x="2367366" y="-47290"/>
                    <a:pt x="2100020" y="77988"/>
                  </a:cubicBezTo>
                  <a:cubicBezTo>
                    <a:pt x="1832674" y="203266"/>
                    <a:pt x="1477505" y="496442"/>
                    <a:pt x="1255363" y="759913"/>
                  </a:cubicBezTo>
                  <a:cubicBezTo>
                    <a:pt x="1033221" y="1023384"/>
                    <a:pt x="976393" y="1478002"/>
                    <a:pt x="767166" y="1658815"/>
                  </a:cubicBezTo>
                  <a:cubicBezTo>
                    <a:pt x="557939" y="1839629"/>
                    <a:pt x="278969" y="1842211"/>
                    <a:pt x="0" y="1844794"/>
                  </a:cubicBezTo>
                </a:path>
              </a:pathLst>
            </a:custGeom>
            <a:ln w="57150">
              <a:solidFill>
                <a:schemeClr val="accent1"/>
              </a:solidFill>
              <a:headEnd type="arrow" w="med" len="med"/>
              <a:tailEnd type="none"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grpSp>
          <p:nvGrpSpPr>
            <p:cNvPr id="25" name="组合 24">
              <a:extLst>
                <a:ext uri="{FF2B5EF4-FFF2-40B4-BE49-F238E27FC236}">
                  <a16:creationId xmlns:a16="http://schemas.microsoft.com/office/drawing/2014/main" id="{F7984488-7700-478F-ACFC-E694704DFBFE}"/>
                </a:ext>
              </a:extLst>
            </p:cNvPr>
            <p:cNvGrpSpPr/>
            <p:nvPr/>
          </p:nvGrpSpPr>
          <p:grpSpPr>
            <a:xfrm>
              <a:off x="558575" y="4828476"/>
              <a:ext cx="4880302" cy="1754716"/>
              <a:chOff x="7173039" y="1200606"/>
              <a:chExt cx="4880302" cy="1754716"/>
            </a:xfrm>
          </p:grpSpPr>
          <p:pic>
            <p:nvPicPr>
              <p:cNvPr id="32" name="图片 31">
                <a:extLst>
                  <a:ext uri="{FF2B5EF4-FFF2-40B4-BE49-F238E27FC236}">
                    <a16:creationId xmlns:a16="http://schemas.microsoft.com/office/drawing/2014/main" id="{8FB4695E-1C1B-45BE-9EE2-688FB00FDEB0}"/>
                  </a:ext>
                </a:extLst>
              </p:cNvPr>
              <p:cNvPicPr>
                <a:picLocks noChangeAspect="1"/>
              </p:cNvPicPr>
              <p:nvPr/>
            </p:nvPicPr>
            <p:blipFill>
              <a:blip r:embed="rId8"/>
              <a:stretch>
                <a:fillRect/>
              </a:stretch>
            </p:blipFill>
            <p:spPr>
              <a:xfrm>
                <a:off x="7173039" y="1200606"/>
                <a:ext cx="4880302" cy="1754716"/>
              </a:xfrm>
              <a:prstGeom prst="rect">
                <a:avLst/>
              </a:prstGeom>
              <a:ln>
                <a:noFill/>
              </a:ln>
              <a:effectLst>
                <a:softEdge rad="112500"/>
              </a:effectLst>
            </p:spPr>
          </p:pic>
          <p:sp>
            <p:nvSpPr>
              <p:cNvPr id="33" name="文本框 32">
                <a:extLst>
                  <a:ext uri="{FF2B5EF4-FFF2-40B4-BE49-F238E27FC236}">
                    <a16:creationId xmlns:a16="http://schemas.microsoft.com/office/drawing/2014/main" id="{908B821D-7690-40F5-86F6-B6200E837795}"/>
                  </a:ext>
                </a:extLst>
              </p:cNvPr>
              <p:cNvSpPr txBox="1"/>
              <p:nvPr/>
            </p:nvSpPr>
            <p:spPr>
              <a:xfrm>
                <a:off x="9624809" y="1209321"/>
                <a:ext cx="381094"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PL</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34" name="文本框 33">
                <a:extLst>
                  <a:ext uri="{FF2B5EF4-FFF2-40B4-BE49-F238E27FC236}">
                    <a16:creationId xmlns:a16="http://schemas.microsoft.com/office/drawing/2014/main" id="{7F5A9ECA-CC5B-49EC-B3EB-E72197BAD605}"/>
                  </a:ext>
                </a:extLst>
              </p:cNvPr>
              <p:cNvSpPr txBox="1"/>
              <p:nvPr/>
            </p:nvSpPr>
            <p:spPr>
              <a:xfrm>
                <a:off x="9229287" y="2197155"/>
                <a:ext cx="424461"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DR</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35" name="直接箭头连接符 34">
                <a:extLst>
                  <a:ext uri="{FF2B5EF4-FFF2-40B4-BE49-F238E27FC236}">
                    <a16:creationId xmlns:a16="http://schemas.microsoft.com/office/drawing/2014/main" id="{5A25EC4B-41EF-4C7C-9CE1-5C05B87E07D2}"/>
                  </a:ext>
                </a:extLst>
              </p:cNvPr>
              <p:cNvCxnSpPr>
                <a:stCxn id="33" idx="1"/>
              </p:cNvCxnSpPr>
              <p:nvPr/>
            </p:nvCxnSpPr>
            <p:spPr>
              <a:xfrm flipH="1">
                <a:off x="9128502" y="1347821"/>
                <a:ext cx="496307" cy="322110"/>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cxnSp>
            <p:nvCxnSpPr>
              <p:cNvPr id="36" name="直接箭头连接符 35">
                <a:extLst>
                  <a:ext uri="{FF2B5EF4-FFF2-40B4-BE49-F238E27FC236}">
                    <a16:creationId xmlns:a16="http://schemas.microsoft.com/office/drawing/2014/main" id="{52BC3DD0-77A8-477F-B581-5A313C98451C}"/>
                  </a:ext>
                </a:extLst>
              </p:cNvPr>
              <p:cNvCxnSpPr>
                <a:stCxn id="34" idx="1"/>
              </p:cNvCxnSpPr>
              <p:nvPr/>
            </p:nvCxnSpPr>
            <p:spPr>
              <a:xfrm flipH="1" flipV="1">
                <a:off x="9065419" y="2055964"/>
                <a:ext cx="163868" cy="279691"/>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37" name="文本框 36">
                <a:extLst>
                  <a:ext uri="{FF2B5EF4-FFF2-40B4-BE49-F238E27FC236}">
                    <a16:creationId xmlns:a16="http://schemas.microsoft.com/office/drawing/2014/main" id="{89DA609F-D25D-427E-84BD-4B678B83EC2D}"/>
                  </a:ext>
                </a:extLst>
              </p:cNvPr>
              <p:cNvSpPr txBox="1"/>
              <p:nvPr/>
            </p:nvSpPr>
            <p:spPr>
              <a:xfrm>
                <a:off x="8386129" y="1814675"/>
                <a:ext cx="298498"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B</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cxnSp>
            <p:nvCxnSpPr>
              <p:cNvPr id="38" name="直接箭头连接符 37">
                <a:extLst>
                  <a:ext uri="{FF2B5EF4-FFF2-40B4-BE49-F238E27FC236}">
                    <a16:creationId xmlns:a16="http://schemas.microsoft.com/office/drawing/2014/main" id="{4F65DC60-C994-4F52-9C91-DA2417D6D718}"/>
                  </a:ext>
                </a:extLst>
              </p:cNvPr>
              <p:cNvCxnSpPr>
                <a:stCxn id="39" idx="1"/>
              </p:cNvCxnSpPr>
              <p:nvPr/>
            </p:nvCxnSpPr>
            <p:spPr>
              <a:xfrm flipH="1">
                <a:off x="9128502" y="1608960"/>
                <a:ext cx="710160" cy="229453"/>
              </a:xfrm>
              <a:prstGeom prst="straightConnector1">
                <a:avLst/>
              </a:prstGeom>
              <a:ln w="19050">
                <a:solidFill>
                  <a:schemeClr val="accent6"/>
                </a:solidFill>
                <a:tailEnd type="triangle"/>
              </a:ln>
            </p:spPr>
            <p:style>
              <a:lnRef idx="1">
                <a:schemeClr val="accent6"/>
              </a:lnRef>
              <a:fillRef idx="0">
                <a:schemeClr val="accent6"/>
              </a:fillRef>
              <a:effectRef idx="0">
                <a:schemeClr val="accent6"/>
              </a:effectRef>
              <a:fontRef idx="minor">
                <a:schemeClr val="tx1"/>
              </a:fontRef>
            </p:style>
          </p:cxnSp>
          <p:sp>
            <p:nvSpPr>
              <p:cNvPr id="39" name="文本框 38">
                <a:extLst>
                  <a:ext uri="{FF2B5EF4-FFF2-40B4-BE49-F238E27FC236}">
                    <a16:creationId xmlns:a16="http://schemas.microsoft.com/office/drawing/2014/main" id="{3217FFB8-ACDE-495E-93CF-1B493701C5C0}"/>
                  </a:ext>
                </a:extLst>
              </p:cNvPr>
              <p:cNvSpPr txBox="1"/>
              <p:nvPr/>
            </p:nvSpPr>
            <p:spPr>
              <a:xfrm>
                <a:off x="9838662" y="1470460"/>
                <a:ext cx="298498" cy="276999"/>
              </a:xfrm>
              <a:prstGeom prst="rect">
                <a:avLst/>
              </a:prstGeom>
              <a:noFill/>
              <a:ln>
                <a:noFill/>
              </a:ln>
            </p:spPr>
            <p:style>
              <a:lnRef idx="2">
                <a:schemeClr val="accent5"/>
              </a:lnRef>
              <a:fillRef idx="1">
                <a:schemeClr val="lt1"/>
              </a:fillRef>
              <a:effectRef idx="0">
                <a:schemeClr val="accent5"/>
              </a:effectRef>
              <a:fontRef idx="minor">
                <a:schemeClr val="dk1"/>
              </a:fontRef>
            </p:style>
            <p:txBody>
              <a:bodyPr vert="horz" wrap="squar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A</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40" name="文本框 39">
                <a:extLst>
                  <a:ext uri="{FF2B5EF4-FFF2-40B4-BE49-F238E27FC236}">
                    <a16:creationId xmlns:a16="http://schemas.microsoft.com/office/drawing/2014/main" id="{8F8CCE23-28E8-4BE2-A9FB-331FBDC32800}"/>
                  </a:ext>
                </a:extLst>
              </p:cNvPr>
              <p:cNvSpPr txBox="1"/>
              <p:nvPr/>
            </p:nvSpPr>
            <p:spPr>
              <a:xfrm>
                <a:off x="10386157" y="1368834"/>
                <a:ext cx="723275" cy="307777"/>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defPPr>
                  <a:defRPr lang="zh-CN"/>
                </a:defPPr>
                <a:lvl1pPr>
                  <a:defRPr sz="1400"/>
                </a:lvl1pPr>
              </a:lstStyle>
              <a:p>
                <a:r>
                  <a:rPr lang="zh-CN" altLang="en-US" dirty="0"/>
                  <a:t>防爆阀</a:t>
                </a:r>
              </a:p>
            </p:txBody>
          </p:sp>
        </p:grpSp>
        <p:sp>
          <p:nvSpPr>
            <p:cNvPr id="26" name="任意多边形 3">
              <a:extLst>
                <a:ext uri="{FF2B5EF4-FFF2-40B4-BE49-F238E27FC236}">
                  <a16:creationId xmlns:a16="http://schemas.microsoft.com/office/drawing/2014/main" id="{C4533752-46CA-40A7-9B1E-B2E013C31A62}"/>
                </a:ext>
              </a:extLst>
            </p:cNvPr>
            <p:cNvSpPr/>
            <p:nvPr/>
          </p:nvSpPr>
          <p:spPr>
            <a:xfrm>
              <a:off x="2687523" y="1656071"/>
              <a:ext cx="2760344" cy="1354823"/>
            </a:xfrm>
            <a:custGeom>
              <a:avLst/>
              <a:gdLst>
                <a:gd name="connsiteX0" fmla="*/ 3649851 w 3649851"/>
                <a:gd name="connsiteY0" fmla="*/ 544780 h 731103"/>
                <a:gd name="connsiteX1" fmla="*/ 2859437 w 3649851"/>
                <a:gd name="connsiteY1" fmla="*/ 730759 h 731103"/>
                <a:gd name="connsiteX2" fmla="*/ 1224366 w 3649851"/>
                <a:gd name="connsiteY2" fmla="*/ 575776 h 731103"/>
                <a:gd name="connsiteX3" fmla="*/ 550190 w 3649851"/>
                <a:gd name="connsiteY3" fmla="*/ 87580 h 731103"/>
                <a:gd name="connsiteX4" fmla="*/ 0 w 3649851"/>
                <a:gd name="connsiteY4" fmla="*/ 2339 h 7311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649851" h="731103">
                  <a:moveTo>
                    <a:pt x="3649851" y="544780"/>
                  </a:moveTo>
                  <a:cubicBezTo>
                    <a:pt x="3456767" y="635186"/>
                    <a:pt x="3263684" y="725593"/>
                    <a:pt x="2859437" y="730759"/>
                  </a:cubicBezTo>
                  <a:cubicBezTo>
                    <a:pt x="2455190" y="735925"/>
                    <a:pt x="1609240" y="682972"/>
                    <a:pt x="1224366" y="575776"/>
                  </a:cubicBezTo>
                  <a:cubicBezTo>
                    <a:pt x="839492" y="468580"/>
                    <a:pt x="754251" y="183153"/>
                    <a:pt x="550190" y="87580"/>
                  </a:cubicBezTo>
                  <a:cubicBezTo>
                    <a:pt x="346129" y="-7993"/>
                    <a:pt x="173064" y="-2827"/>
                    <a:pt x="0" y="2339"/>
                  </a:cubicBezTo>
                </a:path>
              </a:pathLst>
            </a:custGeom>
            <a:ln w="57150">
              <a:solidFill>
                <a:srgbClr val="FF0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a:solidFill>
                  <a:schemeClr val="tx1"/>
                </a:solidFill>
              </a:endParaRPr>
            </a:p>
          </p:txBody>
        </p:sp>
        <p:pic>
          <p:nvPicPr>
            <p:cNvPr id="27" name="图片 26">
              <a:extLst>
                <a:ext uri="{FF2B5EF4-FFF2-40B4-BE49-F238E27FC236}">
                  <a16:creationId xmlns:a16="http://schemas.microsoft.com/office/drawing/2014/main" id="{D689540E-5B17-480D-967B-C1589C64E609}"/>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0" b="100000" l="0" r="100000"/>
                      </a14:imgEffect>
                    </a14:imgLayer>
                  </a14:imgProps>
                </a:ext>
              </a:extLst>
            </a:blip>
            <a:stretch>
              <a:fillRect/>
            </a:stretch>
          </p:blipFill>
          <p:spPr>
            <a:xfrm>
              <a:off x="10427018" y="1275128"/>
              <a:ext cx="1124962" cy="2257809"/>
            </a:xfrm>
            <a:prstGeom prst="rect">
              <a:avLst/>
            </a:prstGeom>
            <a:effectLst>
              <a:outerShdw blurRad="50800" dist="38100" dir="5400000" algn="t" rotWithShape="0">
                <a:prstClr val="black">
                  <a:alpha val="40000"/>
                </a:prstClr>
              </a:outerShdw>
            </a:effectLst>
          </p:spPr>
        </p:pic>
        <p:sp>
          <p:nvSpPr>
            <p:cNvPr id="28" name="文本框 27">
              <a:extLst>
                <a:ext uri="{FF2B5EF4-FFF2-40B4-BE49-F238E27FC236}">
                  <a16:creationId xmlns:a16="http://schemas.microsoft.com/office/drawing/2014/main" id="{E53F49F8-C732-43B7-97F7-F909A4B3D581}"/>
                </a:ext>
              </a:extLst>
            </p:cNvPr>
            <p:cNvSpPr txBox="1"/>
            <p:nvPr/>
          </p:nvSpPr>
          <p:spPr>
            <a:xfrm>
              <a:off x="11250040" y="2772026"/>
              <a:ext cx="276038" cy="307777"/>
            </a:xfrm>
            <a:prstGeom prst="rect">
              <a:avLst/>
            </a:prstGeom>
          </p:spPr>
          <p:style>
            <a:lnRef idx="1">
              <a:schemeClr val="accent3"/>
            </a:lnRef>
            <a:fillRef idx="3">
              <a:schemeClr val="accent3"/>
            </a:fillRef>
            <a:effectRef idx="2">
              <a:schemeClr val="accent3"/>
            </a:effectRef>
            <a:fontRef idx="minor">
              <a:schemeClr val="lt1"/>
            </a:fontRef>
          </p:style>
          <p:txBody>
            <a:bodyPr wrap="none" rtlCol="0">
              <a:spAutoFit/>
            </a:bodyPr>
            <a:lstStyle>
              <a:defPPr>
                <a:defRPr lang="zh-CN"/>
              </a:defPPr>
              <a:lvl1pPr>
                <a:defRPr sz="1400"/>
              </a:lvl1pPr>
            </a:lstStyle>
            <a:p>
              <a:r>
                <a:rPr lang="en-US" altLang="zh-CN" dirty="0"/>
                <a:t>4</a:t>
              </a:r>
              <a:endParaRPr lang="zh-CN" altLang="en-US" dirty="0"/>
            </a:p>
          </p:txBody>
        </p:sp>
        <p:sp>
          <p:nvSpPr>
            <p:cNvPr id="29" name="文本框 28">
              <a:extLst>
                <a:ext uri="{FF2B5EF4-FFF2-40B4-BE49-F238E27FC236}">
                  <a16:creationId xmlns:a16="http://schemas.microsoft.com/office/drawing/2014/main" id="{AA87C121-70CF-4D33-97BC-A27F8487C7B5}"/>
                </a:ext>
              </a:extLst>
            </p:cNvPr>
            <p:cNvSpPr txBox="1"/>
            <p:nvPr/>
          </p:nvSpPr>
          <p:spPr>
            <a:xfrm>
              <a:off x="9497215" y="1656071"/>
              <a:ext cx="1082348" cy="307777"/>
            </a:xfrm>
            <a:prstGeom prst="rect">
              <a:avLst/>
            </a:prstGeom>
            <a:solidFill>
              <a:schemeClr val="accent6">
                <a:lumMod val="20000"/>
                <a:lumOff val="80000"/>
              </a:schemeClr>
            </a:solidFill>
          </p:spPr>
          <p:style>
            <a:lnRef idx="2">
              <a:schemeClr val="accent1"/>
            </a:lnRef>
            <a:fillRef idx="1">
              <a:schemeClr val="lt1"/>
            </a:fillRef>
            <a:effectRef idx="0">
              <a:schemeClr val="accent1"/>
            </a:effectRef>
            <a:fontRef idx="minor">
              <a:schemeClr val="dk1"/>
            </a:fontRef>
          </p:style>
          <p:txBody>
            <a:bodyPr wrap="none" rtlCol="0">
              <a:spAutoFit/>
            </a:bodyPr>
            <a:lstStyle/>
            <a:p>
              <a:r>
                <a:rPr lang="zh-CN" altLang="en-US" sz="1400" dirty="0"/>
                <a:t>左先导手柄</a:t>
              </a:r>
            </a:p>
          </p:txBody>
        </p:sp>
        <p:sp>
          <p:nvSpPr>
            <p:cNvPr id="30" name="任意多边形 4">
              <a:extLst>
                <a:ext uri="{FF2B5EF4-FFF2-40B4-BE49-F238E27FC236}">
                  <a16:creationId xmlns:a16="http://schemas.microsoft.com/office/drawing/2014/main" id="{8AB87A8E-2675-4D4E-A91E-BEC624A61AE9}"/>
                </a:ext>
              </a:extLst>
            </p:cNvPr>
            <p:cNvSpPr/>
            <p:nvPr/>
          </p:nvSpPr>
          <p:spPr>
            <a:xfrm>
              <a:off x="5067318" y="914331"/>
              <a:ext cx="5735002" cy="2806550"/>
            </a:xfrm>
            <a:custGeom>
              <a:avLst/>
              <a:gdLst>
                <a:gd name="connsiteX0" fmla="*/ 4548752 w 4548752"/>
                <a:gd name="connsiteY0" fmla="*/ 2761317 h 3398035"/>
                <a:gd name="connsiteX1" fmla="*/ 4324027 w 4548752"/>
                <a:gd name="connsiteY1" fmla="*/ 3396747 h 3398035"/>
                <a:gd name="connsiteX2" fmla="*/ 3463871 w 4548752"/>
                <a:gd name="connsiteY2" fmla="*/ 2614083 h 3398035"/>
                <a:gd name="connsiteX3" fmla="*/ 2045776 w 4548752"/>
                <a:gd name="connsiteY3" fmla="*/ 1304476 h 3398035"/>
                <a:gd name="connsiteX4" fmla="*/ 627681 w 4548752"/>
                <a:gd name="connsiteY4" fmla="*/ 41364 h 3398035"/>
                <a:gd name="connsiteX5" fmla="*/ 0 w 4548752"/>
                <a:gd name="connsiteY5" fmla="*/ 428822 h 33980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548752" h="3398035">
                  <a:moveTo>
                    <a:pt x="4548752" y="2761317"/>
                  </a:moveTo>
                  <a:cubicBezTo>
                    <a:pt x="4526796" y="3091301"/>
                    <a:pt x="4504840" y="3421286"/>
                    <a:pt x="4324027" y="3396747"/>
                  </a:cubicBezTo>
                  <a:cubicBezTo>
                    <a:pt x="4143214" y="3372208"/>
                    <a:pt x="3463871" y="2614083"/>
                    <a:pt x="3463871" y="2614083"/>
                  </a:cubicBezTo>
                  <a:lnTo>
                    <a:pt x="2045776" y="1304476"/>
                  </a:lnTo>
                  <a:cubicBezTo>
                    <a:pt x="1573078" y="875689"/>
                    <a:pt x="968644" y="187306"/>
                    <a:pt x="627681" y="41364"/>
                  </a:cubicBezTo>
                  <a:cubicBezTo>
                    <a:pt x="286718" y="-104578"/>
                    <a:pt x="143359" y="162122"/>
                    <a:pt x="0" y="428822"/>
                  </a:cubicBezTo>
                </a:path>
              </a:pathLst>
            </a:custGeom>
            <a:ln w="57150">
              <a:solidFill>
                <a:srgbClr val="FFC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sz="1600">
                <a:solidFill>
                  <a:schemeClr val="tx1"/>
                </a:solidFill>
              </a:endParaRPr>
            </a:p>
          </p:txBody>
        </p:sp>
        <p:sp>
          <p:nvSpPr>
            <p:cNvPr id="31" name="任意多边形 19">
              <a:extLst>
                <a:ext uri="{FF2B5EF4-FFF2-40B4-BE49-F238E27FC236}">
                  <a16:creationId xmlns:a16="http://schemas.microsoft.com/office/drawing/2014/main" id="{65B6555D-6C4A-41EF-BE97-93C5DE6C39B3}"/>
                </a:ext>
              </a:extLst>
            </p:cNvPr>
            <p:cNvSpPr/>
            <p:nvPr/>
          </p:nvSpPr>
          <p:spPr>
            <a:xfrm>
              <a:off x="5266891" y="1140570"/>
              <a:ext cx="5648255" cy="2727948"/>
            </a:xfrm>
            <a:custGeom>
              <a:avLst/>
              <a:gdLst>
                <a:gd name="connsiteX0" fmla="*/ 4773478 w 4880107"/>
                <a:gd name="connsiteY0" fmla="*/ 2679998 h 3538278"/>
                <a:gd name="connsiteX1" fmla="*/ 4835471 w 4880107"/>
                <a:gd name="connsiteY1" fmla="*/ 3439415 h 3538278"/>
                <a:gd name="connsiteX2" fmla="*/ 4192291 w 4880107"/>
                <a:gd name="connsiteY2" fmla="*/ 3447164 h 3538278"/>
                <a:gd name="connsiteX3" fmla="*/ 3487118 w 4880107"/>
                <a:gd name="connsiteY3" fmla="*/ 2687747 h 3538278"/>
                <a:gd name="connsiteX4" fmla="*/ 844657 w 4880107"/>
                <a:gd name="connsiteY4" fmla="*/ 192520 h 3538278"/>
                <a:gd name="connsiteX5" fmla="*/ 0 w 4880107"/>
                <a:gd name="connsiteY5" fmla="*/ 355252 h 3538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80107" h="3538278">
                  <a:moveTo>
                    <a:pt x="4773478" y="2679998"/>
                  </a:moveTo>
                  <a:cubicBezTo>
                    <a:pt x="4852906" y="2995776"/>
                    <a:pt x="4932335" y="3311554"/>
                    <a:pt x="4835471" y="3439415"/>
                  </a:cubicBezTo>
                  <a:cubicBezTo>
                    <a:pt x="4738607" y="3567276"/>
                    <a:pt x="4417016" y="3572442"/>
                    <a:pt x="4192291" y="3447164"/>
                  </a:cubicBezTo>
                  <a:cubicBezTo>
                    <a:pt x="3967566" y="3321886"/>
                    <a:pt x="4045057" y="3230188"/>
                    <a:pt x="3487118" y="2687747"/>
                  </a:cubicBezTo>
                  <a:cubicBezTo>
                    <a:pt x="2929179" y="2145306"/>
                    <a:pt x="1425843" y="581269"/>
                    <a:pt x="844657" y="192520"/>
                  </a:cubicBezTo>
                  <a:cubicBezTo>
                    <a:pt x="263471" y="-196229"/>
                    <a:pt x="131735" y="79511"/>
                    <a:pt x="0" y="355252"/>
                  </a:cubicBezTo>
                </a:path>
              </a:pathLst>
            </a:custGeom>
            <a:ln w="57150">
              <a:solidFill>
                <a:srgbClr val="FFC000"/>
              </a:solidFill>
              <a:headEnd type="none" w="med" len="med"/>
              <a:tailEnd type="arrow" w="med" len="me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zh-CN" altLang="en-US" sz="1600">
                <a:solidFill>
                  <a:schemeClr val="tx1"/>
                </a:solidFill>
              </a:endParaRPr>
            </a:p>
          </p:txBody>
        </p:sp>
      </p:grpSp>
    </p:spTree>
    <p:extLst>
      <p:ext uri="{BB962C8B-B14F-4D97-AF65-F5344CB8AC3E}">
        <p14:creationId xmlns:p14="http://schemas.microsoft.com/office/powerpoint/2010/main" val="160828707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DA51AFF-2725-4585-9C2B-991876EAC075}"/>
              </a:ext>
            </a:extLst>
          </p:cNvPr>
          <p:cNvSpPr/>
          <p:nvPr/>
        </p:nvSpPr>
        <p:spPr>
          <a:xfrm>
            <a:off x="8461356" y="3811003"/>
            <a:ext cx="3667715" cy="2246897"/>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2">
            <a:extLst>
              <a:ext uri="{FF2B5EF4-FFF2-40B4-BE49-F238E27FC236}">
                <a16:creationId xmlns:a16="http://schemas.microsoft.com/office/drawing/2014/main" id="{AA045FBF-5D76-4104-9F00-55E4BABB926B}"/>
              </a:ext>
            </a:extLst>
          </p:cNvPr>
          <p:cNvSpPr/>
          <p:nvPr/>
        </p:nvSpPr>
        <p:spPr>
          <a:xfrm>
            <a:off x="420973" y="1194554"/>
            <a:ext cx="1335622" cy="369332"/>
          </a:xfrm>
          <a:prstGeom prst="rect">
            <a:avLst/>
          </a:prstGeom>
        </p:spPr>
        <p:txBody>
          <a:bodyPr wrap="none">
            <a:spAutoFit/>
          </a:bodyPr>
          <a:lstStyle/>
          <a:p>
            <a:r>
              <a:rPr lang="en-US" altLang="zh-CN" dirty="0"/>
              <a:t>2.</a:t>
            </a:r>
            <a:r>
              <a:rPr lang="zh-CN" altLang="de-DE" dirty="0"/>
              <a:t> </a:t>
            </a:r>
            <a:r>
              <a:rPr lang="zh-CN" altLang="en-US" dirty="0"/>
              <a:t>斗杆内收</a:t>
            </a:r>
          </a:p>
        </p:txBody>
      </p:sp>
      <p:sp>
        <p:nvSpPr>
          <p:cNvPr id="5" name="文本框 4">
            <a:extLst>
              <a:ext uri="{FF2B5EF4-FFF2-40B4-BE49-F238E27FC236}">
                <a16:creationId xmlns:a16="http://schemas.microsoft.com/office/drawing/2014/main" id="{BE07C4E6-694E-4C58-9041-BAE7991151A3}"/>
              </a:ext>
            </a:extLst>
          </p:cNvPr>
          <p:cNvSpPr txBox="1"/>
          <p:nvPr/>
        </p:nvSpPr>
        <p:spPr>
          <a:xfrm>
            <a:off x="500729" y="2450307"/>
            <a:ext cx="1295190" cy="369332"/>
          </a:xfrm>
          <a:prstGeom prst="rect">
            <a:avLst/>
          </a:prstGeom>
          <a:solidFill>
            <a:schemeClr val="accent6">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先导油路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grpSp>
        <p:nvGrpSpPr>
          <p:cNvPr id="6" name="组合 5">
            <a:extLst>
              <a:ext uri="{FF2B5EF4-FFF2-40B4-BE49-F238E27FC236}">
                <a16:creationId xmlns:a16="http://schemas.microsoft.com/office/drawing/2014/main" id="{E071DDC9-686B-4BCB-95EC-DE60E19786E1}"/>
              </a:ext>
            </a:extLst>
          </p:cNvPr>
          <p:cNvGrpSpPr/>
          <p:nvPr/>
        </p:nvGrpSpPr>
        <p:grpSpPr>
          <a:xfrm>
            <a:off x="1887578" y="1142079"/>
            <a:ext cx="6424377" cy="5628913"/>
            <a:chOff x="1220631" y="1142079"/>
            <a:chExt cx="6424377" cy="5628913"/>
          </a:xfrm>
        </p:grpSpPr>
        <p:pic>
          <p:nvPicPr>
            <p:cNvPr id="7" name="图片 6">
              <a:extLst>
                <a:ext uri="{FF2B5EF4-FFF2-40B4-BE49-F238E27FC236}">
                  <a16:creationId xmlns:a16="http://schemas.microsoft.com/office/drawing/2014/main" id="{24533D7C-DC68-4CE8-BE05-70D255102EA0}"/>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20000" contrast="-40000"/>
                      </a14:imgEffect>
                    </a14:imgLayer>
                  </a14:imgProps>
                </a:ext>
              </a:extLst>
            </a:blip>
            <a:srcRect t="1123" b="1281"/>
            <a:stretch/>
          </p:blipFill>
          <p:spPr>
            <a:xfrm>
              <a:off x="1800000" y="1142079"/>
              <a:ext cx="5625886" cy="5391210"/>
            </a:xfrm>
            <a:prstGeom prst="rect">
              <a:avLst/>
            </a:prstGeom>
          </p:spPr>
        </p:pic>
        <p:cxnSp>
          <p:nvCxnSpPr>
            <p:cNvPr id="8" name="直接连接符 7">
              <a:extLst>
                <a:ext uri="{FF2B5EF4-FFF2-40B4-BE49-F238E27FC236}">
                  <a16:creationId xmlns:a16="http://schemas.microsoft.com/office/drawing/2014/main" id="{C745C4DA-4D17-4492-B4BD-337F63111167}"/>
                </a:ext>
              </a:extLst>
            </p:cNvPr>
            <p:cNvCxnSpPr/>
            <p:nvPr/>
          </p:nvCxnSpPr>
          <p:spPr>
            <a:xfrm flipV="1">
              <a:off x="6011176" y="5560621"/>
              <a:ext cx="0" cy="875127"/>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00BC9F0E-E742-4A92-BED2-C1301E4A7016}"/>
                </a:ext>
              </a:extLst>
            </p:cNvPr>
            <p:cNvCxnSpPr/>
            <p:nvPr/>
          </p:nvCxnSpPr>
          <p:spPr>
            <a:xfrm flipV="1">
              <a:off x="5427478" y="4705350"/>
              <a:ext cx="0" cy="8552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87FA648F-4ADA-420A-9482-AF83194B44FE}"/>
                </a:ext>
              </a:extLst>
            </p:cNvPr>
            <p:cNvCxnSpPr/>
            <p:nvPr/>
          </p:nvCxnSpPr>
          <p:spPr>
            <a:xfrm>
              <a:off x="5427478" y="5560065"/>
              <a:ext cx="58369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D32A4074-F4C0-4111-AE49-A0F3B002E66D}"/>
                </a:ext>
              </a:extLst>
            </p:cNvPr>
            <p:cNvCxnSpPr/>
            <p:nvPr/>
          </p:nvCxnSpPr>
          <p:spPr>
            <a:xfrm flipV="1">
              <a:off x="5492285" y="3248025"/>
              <a:ext cx="0" cy="145732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22197A4C-DDF9-40E6-99E5-1FE102F4ACBD}"/>
                </a:ext>
              </a:extLst>
            </p:cNvPr>
            <p:cNvCxnSpPr/>
            <p:nvPr/>
          </p:nvCxnSpPr>
          <p:spPr>
            <a:xfrm>
              <a:off x="5416901" y="4701618"/>
              <a:ext cx="71651"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A7E3A31-8606-402A-9DE3-47F0EAE79534}"/>
                </a:ext>
              </a:extLst>
            </p:cNvPr>
            <p:cNvCxnSpPr/>
            <p:nvPr/>
          </p:nvCxnSpPr>
          <p:spPr>
            <a:xfrm>
              <a:off x="5489084" y="3245086"/>
              <a:ext cx="5709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E30ACB63-D73F-45DB-B07B-D24D685F1F47}"/>
                </a:ext>
              </a:extLst>
            </p:cNvPr>
            <p:cNvCxnSpPr/>
            <p:nvPr/>
          </p:nvCxnSpPr>
          <p:spPr>
            <a:xfrm flipH="1" flipV="1">
              <a:off x="6056872" y="3095619"/>
              <a:ext cx="1" cy="14200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061A5F7-05E0-43FF-806E-943E4728A67E}"/>
                </a:ext>
              </a:extLst>
            </p:cNvPr>
            <p:cNvCxnSpPr/>
            <p:nvPr/>
          </p:nvCxnSpPr>
          <p:spPr>
            <a:xfrm flipH="1" flipV="1">
              <a:off x="6052109" y="2685506"/>
              <a:ext cx="1" cy="272946"/>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DAC3943-DADF-40DB-94AF-1BBF0F0181DE}"/>
                </a:ext>
              </a:extLst>
            </p:cNvPr>
            <p:cNvCxnSpPr/>
            <p:nvPr/>
          </p:nvCxnSpPr>
          <p:spPr>
            <a:xfrm>
              <a:off x="4254387" y="2688652"/>
              <a:ext cx="180248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椭圆 17">
              <a:extLst>
                <a:ext uri="{FF2B5EF4-FFF2-40B4-BE49-F238E27FC236}">
                  <a16:creationId xmlns:a16="http://schemas.microsoft.com/office/drawing/2014/main" id="{E9ABF283-94EB-462A-A122-8E54DC5B15F3}"/>
                </a:ext>
              </a:extLst>
            </p:cNvPr>
            <p:cNvSpPr/>
            <p:nvPr/>
          </p:nvSpPr>
          <p:spPr>
            <a:xfrm>
              <a:off x="4216976" y="2678488"/>
              <a:ext cx="37411" cy="35825"/>
            </a:xfrm>
            <a:prstGeom prst="ellipse">
              <a:avLst/>
            </a:prstGeom>
            <a:solidFill>
              <a:schemeClr val="accent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accent1"/>
                </a:solidFill>
              </a:endParaRPr>
            </a:p>
          </p:txBody>
        </p:sp>
        <p:cxnSp>
          <p:nvCxnSpPr>
            <p:cNvPr id="19" name="直接连接符 18">
              <a:extLst>
                <a:ext uri="{FF2B5EF4-FFF2-40B4-BE49-F238E27FC236}">
                  <a16:creationId xmlns:a16="http://schemas.microsoft.com/office/drawing/2014/main" id="{3B04E048-D4C8-4AA2-ABDE-97FD3068F6AD}"/>
                </a:ext>
              </a:extLst>
            </p:cNvPr>
            <p:cNvCxnSpPr/>
            <p:nvPr/>
          </p:nvCxnSpPr>
          <p:spPr>
            <a:xfrm>
              <a:off x="4010985" y="2621588"/>
              <a:ext cx="21517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99A3FD1-3979-47A1-A0C2-4CF454CF4AA2}"/>
                </a:ext>
              </a:extLst>
            </p:cNvPr>
            <p:cNvCxnSpPr/>
            <p:nvPr/>
          </p:nvCxnSpPr>
          <p:spPr>
            <a:xfrm flipV="1">
              <a:off x="3988434" y="2646467"/>
              <a:ext cx="1" cy="6966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1D2E415-122A-49A7-BA6A-AF72705B915F}"/>
                </a:ext>
              </a:extLst>
            </p:cNvPr>
            <p:cNvCxnSpPr/>
            <p:nvPr/>
          </p:nvCxnSpPr>
          <p:spPr>
            <a:xfrm>
              <a:off x="2623510" y="2720677"/>
              <a:ext cx="1368099"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C8DE1B8F-86A8-45B3-ABF6-9C5E53562E52}"/>
                </a:ext>
              </a:extLst>
            </p:cNvPr>
            <p:cNvCxnSpPr/>
            <p:nvPr/>
          </p:nvCxnSpPr>
          <p:spPr>
            <a:xfrm flipV="1">
              <a:off x="2623510" y="2317750"/>
              <a:ext cx="0" cy="396563"/>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C98F2F01-F67A-471D-B25F-81033E8D5694}"/>
                </a:ext>
              </a:extLst>
            </p:cNvPr>
            <p:cNvCxnSpPr/>
            <p:nvPr/>
          </p:nvCxnSpPr>
          <p:spPr>
            <a:xfrm flipH="1">
              <a:off x="2496510" y="2317750"/>
              <a:ext cx="130175"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536E571-B9DB-4B89-A00D-B9C4C8E3DEE5}"/>
                </a:ext>
              </a:extLst>
            </p:cNvPr>
            <p:cNvCxnSpPr/>
            <p:nvPr/>
          </p:nvCxnSpPr>
          <p:spPr>
            <a:xfrm flipV="1">
              <a:off x="2436185" y="2200275"/>
              <a:ext cx="0" cy="6985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01B2A373-7F20-426F-8882-578F763D228A}"/>
                </a:ext>
              </a:extLst>
            </p:cNvPr>
            <p:cNvCxnSpPr/>
            <p:nvPr/>
          </p:nvCxnSpPr>
          <p:spPr>
            <a:xfrm flipH="1">
              <a:off x="2445828" y="2200275"/>
              <a:ext cx="257057"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A16D0CBC-61EC-4D54-8177-077E6EA860C6}"/>
                </a:ext>
              </a:extLst>
            </p:cNvPr>
            <p:cNvCxnSpPr/>
            <p:nvPr/>
          </p:nvCxnSpPr>
          <p:spPr>
            <a:xfrm flipV="1">
              <a:off x="2699710" y="1584325"/>
              <a:ext cx="0" cy="615951"/>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F3BD38E-332D-4172-A6B6-DCCDC5E10C4B}"/>
                </a:ext>
              </a:extLst>
            </p:cNvPr>
            <p:cNvCxnSpPr/>
            <p:nvPr/>
          </p:nvCxnSpPr>
          <p:spPr>
            <a:xfrm flipH="1">
              <a:off x="2658435" y="1581150"/>
              <a:ext cx="41276"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ADD520F-1A82-4E4B-BEF0-D8736B2225BC}"/>
                </a:ext>
              </a:extLst>
            </p:cNvPr>
            <p:cNvCxnSpPr/>
            <p:nvPr/>
          </p:nvCxnSpPr>
          <p:spPr>
            <a:xfrm flipV="1">
              <a:off x="4232648" y="2626656"/>
              <a:ext cx="1" cy="257038"/>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807AB8BA-0338-4A0E-85BE-04F936E96570}"/>
                </a:ext>
              </a:extLst>
            </p:cNvPr>
            <p:cNvCxnSpPr/>
            <p:nvPr/>
          </p:nvCxnSpPr>
          <p:spPr>
            <a:xfrm flipV="1">
              <a:off x="4227887" y="3022896"/>
              <a:ext cx="0" cy="1806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6BAB240A-7D0E-4CE8-901B-41B9095F2D7E}"/>
                </a:ext>
              </a:extLst>
            </p:cNvPr>
            <p:cNvCxnSpPr/>
            <p:nvPr/>
          </p:nvCxnSpPr>
          <p:spPr>
            <a:xfrm flipH="1">
              <a:off x="4235338" y="3203575"/>
              <a:ext cx="712272"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AD6E943-F3B2-4686-AF5A-EE892551FB51}"/>
                </a:ext>
              </a:extLst>
            </p:cNvPr>
            <p:cNvCxnSpPr/>
            <p:nvPr/>
          </p:nvCxnSpPr>
          <p:spPr>
            <a:xfrm flipV="1">
              <a:off x="4949882" y="3200401"/>
              <a:ext cx="0" cy="261937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ED4FF527-CD24-4765-A6C5-F2D7991758C9}"/>
                </a:ext>
              </a:extLst>
            </p:cNvPr>
            <p:cNvCxnSpPr/>
            <p:nvPr/>
          </p:nvCxnSpPr>
          <p:spPr>
            <a:xfrm flipV="1">
              <a:off x="4272534" y="5819775"/>
              <a:ext cx="0" cy="67832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87464B1B-EB03-4B7C-BD21-E6E68597FF5B}"/>
                </a:ext>
              </a:extLst>
            </p:cNvPr>
            <p:cNvCxnSpPr/>
            <p:nvPr/>
          </p:nvCxnSpPr>
          <p:spPr>
            <a:xfrm flipH="1">
              <a:off x="4272534" y="5819775"/>
              <a:ext cx="67507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159D5A8B-ABEF-4D4F-A72A-C73E88F4F74D}"/>
                </a:ext>
              </a:extLst>
            </p:cNvPr>
            <p:cNvCxnSpPr/>
            <p:nvPr/>
          </p:nvCxnSpPr>
          <p:spPr>
            <a:xfrm flipH="1" flipV="1">
              <a:off x="4360069" y="2894457"/>
              <a:ext cx="42919" cy="1252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7FF5D81E-021E-4333-82C8-0110D7B84D60}"/>
                </a:ext>
              </a:extLst>
            </p:cNvPr>
            <p:cNvCxnSpPr/>
            <p:nvPr/>
          </p:nvCxnSpPr>
          <p:spPr>
            <a:xfrm>
              <a:off x="5273676" y="1854200"/>
              <a:ext cx="0" cy="465024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5D0C20C1-7D49-4244-8CC7-95769C03F79C}"/>
                </a:ext>
              </a:extLst>
            </p:cNvPr>
            <p:cNvCxnSpPr/>
            <p:nvPr/>
          </p:nvCxnSpPr>
          <p:spPr>
            <a:xfrm flipH="1">
              <a:off x="3610935" y="1844675"/>
              <a:ext cx="16637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518811B-6483-4C19-BC09-E0A47EE61A06}"/>
                </a:ext>
              </a:extLst>
            </p:cNvPr>
            <p:cNvCxnSpPr/>
            <p:nvPr/>
          </p:nvCxnSpPr>
          <p:spPr>
            <a:xfrm>
              <a:off x="3611375" y="1847850"/>
              <a:ext cx="0" cy="120332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2D043F11-AFD4-4A65-82F7-C36D1A3452B9}"/>
                </a:ext>
              </a:extLst>
            </p:cNvPr>
            <p:cNvCxnSpPr/>
            <p:nvPr/>
          </p:nvCxnSpPr>
          <p:spPr>
            <a:xfrm>
              <a:off x="4196370" y="2778919"/>
              <a:ext cx="0" cy="1071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9E2ECFC0-C14F-46F0-870E-846EECE0919E}"/>
                </a:ext>
              </a:extLst>
            </p:cNvPr>
            <p:cNvCxnSpPr/>
            <p:nvPr/>
          </p:nvCxnSpPr>
          <p:spPr>
            <a:xfrm flipH="1">
              <a:off x="4191961" y="2781300"/>
              <a:ext cx="311546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6434B39C-530C-47A7-8E20-889BAA72F303}"/>
                </a:ext>
              </a:extLst>
            </p:cNvPr>
            <p:cNvCxnSpPr/>
            <p:nvPr/>
          </p:nvCxnSpPr>
          <p:spPr>
            <a:xfrm>
              <a:off x="6129946" y="2778919"/>
              <a:ext cx="0" cy="17817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ED052808-739E-459F-987D-0F86E8CEFC9C}"/>
                </a:ext>
              </a:extLst>
            </p:cNvPr>
            <p:cNvCxnSpPr/>
            <p:nvPr/>
          </p:nvCxnSpPr>
          <p:spPr>
            <a:xfrm>
              <a:off x="6089464" y="3101330"/>
              <a:ext cx="0" cy="11812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2" name="直接连接符 41">
              <a:extLst>
                <a:ext uri="{FF2B5EF4-FFF2-40B4-BE49-F238E27FC236}">
                  <a16:creationId xmlns:a16="http://schemas.microsoft.com/office/drawing/2014/main" id="{41CF88B6-61AE-46FE-AD59-2C1019756F26}"/>
                </a:ext>
              </a:extLst>
            </p:cNvPr>
            <p:cNvCxnSpPr/>
            <p:nvPr/>
          </p:nvCxnSpPr>
          <p:spPr>
            <a:xfrm flipH="1">
              <a:off x="6089466" y="3219450"/>
              <a:ext cx="42087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3" name="直接连接符 42">
              <a:extLst>
                <a:ext uri="{FF2B5EF4-FFF2-40B4-BE49-F238E27FC236}">
                  <a16:creationId xmlns:a16="http://schemas.microsoft.com/office/drawing/2014/main" id="{0772E9E7-F8CC-4597-AC06-1921CA64362A}"/>
                </a:ext>
              </a:extLst>
            </p:cNvPr>
            <p:cNvCxnSpPr/>
            <p:nvPr/>
          </p:nvCxnSpPr>
          <p:spPr>
            <a:xfrm>
              <a:off x="6699065" y="3440906"/>
              <a:ext cx="0" cy="2836069"/>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4" name="直接连接符 43">
              <a:extLst>
                <a:ext uri="{FF2B5EF4-FFF2-40B4-BE49-F238E27FC236}">
                  <a16:creationId xmlns:a16="http://schemas.microsoft.com/office/drawing/2014/main" id="{58A63232-E1C8-40B3-9088-224FBCC74695}"/>
                </a:ext>
              </a:extLst>
            </p:cNvPr>
            <p:cNvCxnSpPr/>
            <p:nvPr/>
          </p:nvCxnSpPr>
          <p:spPr>
            <a:xfrm flipH="1">
              <a:off x="5281425" y="6276975"/>
              <a:ext cx="1417641"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45" name="直接连接符 44">
              <a:extLst>
                <a:ext uri="{FF2B5EF4-FFF2-40B4-BE49-F238E27FC236}">
                  <a16:creationId xmlns:a16="http://schemas.microsoft.com/office/drawing/2014/main" id="{13206C45-6C2C-4661-9148-96E5B26FC3B8}"/>
                </a:ext>
              </a:extLst>
            </p:cNvPr>
            <p:cNvCxnSpPr/>
            <p:nvPr/>
          </p:nvCxnSpPr>
          <p:spPr>
            <a:xfrm flipH="1">
              <a:off x="2385385" y="1948180"/>
              <a:ext cx="111126"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直接连接符 45">
              <a:extLst>
                <a:ext uri="{FF2B5EF4-FFF2-40B4-BE49-F238E27FC236}">
                  <a16:creationId xmlns:a16="http://schemas.microsoft.com/office/drawing/2014/main" id="{5378F47E-B489-4A57-84FC-ABDE37E62FAC}"/>
                </a:ext>
              </a:extLst>
            </p:cNvPr>
            <p:cNvCxnSpPr/>
            <p:nvPr/>
          </p:nvCxnSpPr>
          <p:spPr>
            <a:xfrm flipH="1">
              <a:off x="2390265" y="1165225"/>
              <a:ext cx="4917164"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直接连接符 46">
              <a:extLst>
                <a:ext uri="{FF2B5EF4-FFF2-40B4-BE49-F238E27FC236}">
                  <a16:creationId xmlns:a16="http://schemas.microsoft.com/office/drawing/2014/main" id="{D0C728FF-2B6F-4AE8-87BB-BEC337B45E5E}"/>
                </a:ext>
              </a:extLst>
            </p:cNvPr>
            <p:cNvCxnSpPr/>
            <p:nvPr/>
          </p:nvCxnSpPr>
          <p:spPr>
            <a:xfrm>
              <a:off x="7307429" y="1165225"/>
              <a:ext cx="0" cy="161369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8" name="直接连接符 47">
              <a:extLst>
                <a:ext uri="{FF2B5EF4-FFF2-40B4-BE49-F238E27FC236}">
                  <a16:creationId xmlns:a16="http://schemas.microsoft.com/office/drawing/2014/main" id="{6A9DC4E7-D43E-4417-B276-6EAD2C555629}"/>
                </a:ext>
              </a:extLst>
            </p:cNvPr>
            <p:cNvCxnSpPr/>
            <p:nvPr/>
          </p:nvCxnSpPr>
          <p:spPr>
            <a:xfrm>
              <a:off x="2395350" y="1165225"/>
              <a:ext cx="0" cy="7874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9" name="椭圆 48">
              <a:extLst>
                <a:ext uri="{FF2B5EF4-FFF2-40B4-BE49-F238E27FC236}">
                  <a16:creationId xmlns:a16="http://schemas.microsoft.com/office/drawing/2014/main" id="{99445597-971F-44AA-AA02-46453ED6B1DF}"/>
                </a:ext>
              </a:extLst>
            </p:cNvPr>
            <p:cNvSpPr/>
            <p:nvPr/>
          </p:nvSpPr>
          <p:spPr>
            <a:xfrm>
              <a:off x="6111240" y="2764502"/>
              <a:ext cx="37411" cy="35825"/>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0" name="直接连接符 49">
              <a:extLst>
                <a:ext uri="{FF2B5EF4-FFF2-40B4-BE49-F238E27FC236}">
                  <a16:creationId xmlns:a16="http://schemas.microsoft.com/office/drawing/2014/main" id="{0AF13C6D-51EC-4551-8293-302F7D94F88E}"/>
                </a:ext>
              </a:extLst>
            </p:cNvPr>
            <p:cNvCxnSpPr/>
            <p:nvPr/>
          </p:nvCxnSpPr>
          <p:spPr>
            <a:xfrm>
              <a:off x="3375985" y="3082314"/>
              <a:ext cx="127697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51" name="直接连接符 50">
              <a:extLst>
                <a:ext uri="{FF2B5EF4-FFF2-40B4-BE49-F238E27FC236}">
                  <a16:creationId xmlns:a16="http://schemas.microsoft.com/office/drawing/2014/main" id="{D3D16C0E-7F13-49F6-BAB3-8E53BA8909F3}"/>
                </a:ext>
              </a:extLst>
            </p:cNvPr>
            <p:cNvCxnSpPr/>
            <p:nvPr/>
          </p:nvCxnSpPr>
          <p:spPr>
            <a:xfrm>
              <a:off x="6415078" y="3036538"/>
              <a:ext cx="52266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52" name="文本框 4">
              <a:extLst>
                <a:ext uri="{FF2B5EF4-FFF2-40B4-BE49-F238E27FC236}">
                  <a16:creationId xmlns:a16="http://schemas.microsoft.com/office/drawing/2014/main" id="{E8614870-320C-41A6-9577-5E77D67228AC}"/>
                </a:ext>
              </a:extLst>
            </p:cNvPr>
            <p:cNvSpPr txBox="1"/>
            <p:nvPr/>
          </p:nvSpPr>
          <p:spPr>
            <a:xfrm>
              <a:off x="1220631" y="2087272"/>
              <a:ext cx="607859"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防爆阀</a:t>
              </a:r>
            </a:p>
          </p:txBody>
        </p:sp>
        <p:sp>
          <p:nvSpPr>
            <p:cNvPr id="53" name="文本框 4">
              <a:extLst>
                <a:ext uri="{FF2B5EF4-FFF2-40B4-BE49-F238E27FC236}">
                  <a16:creationId xmlns:a16="http://schemas.microsoft.com/office/drawing/2014/main" id="{77E6DC3C-269D-4010-AC4C-2DF47186CA67}"/>
                </a:ext>
              </a:extLst>
            </p:cNvPr>
            <p:cNvSpPr txBox="1"/>
            <p:nvPr/>
          </p:nvSpPr>
          <p:spPr>
            <a:xfrm>
              <a:off x="1554623" y="1594743"/>
              <a:ext cx="748923"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斗杆油缸</a:t>
              </a:r>
            </a:p>
          </p:txBody>
        </p:sp>
        <p:sp>
          <p:nvSpPr>
            <p:cNvPr id="54" name="文本框 53">
              <a:extLst>
                <a:ext uri="{FF2B5EF4-FFF2-40B4-BE49-F238E27FC236}">
                  <a16:creationId xmlns:a16="http://schemas.microsoft.com/office/drawing/2014/main" id="{A2A3EC14-BA65-4EB4-988C-93BCF51F961C}"/>
                </a:ext>
              </a:extLst>
            </p:cNvPr>
            <p:cNvSpPr txBox="1"/>
            <p:nvPr/>
          </p:nvSpPr>
          <p:spPr>
            <a:xfrm>
              <a:off x="4120462" y="6524771"/>
              <a:ext cx="388247" cy="246221"/>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泵</a:t>
              </a:r>
              <a:r>
                <a:rPr lang="en-US" altLang="zh-CN" sz="1000" dirty="0">
                  <a:solidFill>
                    <a:schemeClr val="tx1"/>
                  </a:solidFill>
                  <a:latin typeface="微软雅黑" panose="020B0503020204020204" pitchFamily="34" charset="-122"/>
                  <a:ea typeface="微软雅黑" panose="020B0503020204020204" pitchFamily="34" charset="-122"/>
                </a:rPr>
                <a:t>1</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55" name="文本框 54">
              <a:extLst>
                <a:ext uri="{FF2B5EF4-FFF2-40B4-BE49-F238E27FC236}">
                  <a16:creationId xmlns:a16="http://schemas.microsoft.com/office/drawing/2014/main" id="{4F147481-3168-4600-8A30-D7EAF9DCA6C7}"/>
                </a:ext>
              </a:extLst>
            </p:cNvPr>
            <p:cNvSpPr txBox="1"/>
            <p:nvPr/>
          </p:nvSpPr>
          <p:spPr>
            <a:xfrm>
              <a:off x="5736923" y="6524771"/>
              <a:ext cx="388248" cy="246221"/>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zh-CN"/>
              </a:defPPr>
              <a:lvl1pPr>
                <a:defRPr sz="1000">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zh-CN" altLang="en-US" dirty="0"/>
                <a:t>泵</a:t>
              </a:r>
              <a:r>
                <a:rPr lang="en-US" altLang="zh-CN" dirty="0"/>
                <a:t>2</a:t>
              </a:r>
              <a:endParaRPr lang="zh-CN" altLang="en-US" dirty="0"/>
            </a:p>
          </p:txBody>
        </p:sp>
        <p:sp>
          <p:nvSpPr>
            <p:cNvPr id="56" name="文本框 55">
              <a:extLst>
                <a:ext uri="{FF2B5EF4-FFF2-40B4-BE49-F238E27FC236}">
                  <a16:creationId xmlns:a16="http://schemas.microsoft.com/office/drawing/2014/main" id="{C9439AE4-837C-4F4C-A672-991F240F1D42}"/>
                </a:ext>
              </a:extLst>
            </p:cNvPr>
            <p:cNvSpPr txBox="1"/>
            <p:nvPr/>
          </p:nvSpPr>
          <p:spPr>
            <a:xfrm>
              <a:off x="4931300" y="6524771"/>
              <a:ext cx="694023" cy="246221"/>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液压油箱</a:t>
              </a:r>
            </a:p>
          </p:txBody>
        </p:sp>
        <p:sp>
          <p:nvSpPr>
            <p:cNvPr id="57" name="文本框 4">
              <a:extLst>
                <a:ext uri="{FF2B5EF4-FFF2-40B4-BE49-F238E27FC236}">
                  <a16:creationId xmlns:a16="http://schemas.microsoft.com/office/drawing/2014/main" id="{43B35074-D590-4AC1-AEC5-ED7EC2183BB4}"/>
                </a:ext>
              </a:extLst>
            </p:cNvPr>
            <p:cNvSpPr txBox="1"/>
            <p:nvPr/>
          </p:nvSpPr>
          <p:spPr>
            <a:xfrm>
              <a:off x="2631750" y="2863017"/>
              <a:ext cx="550151"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斗杆</a:t>
              </a:r>
              <a:r>
                <a:rPr lang="en-US" altLang="zh-CN" sz="1100" dirty="0">
                  <a:solidFill>
                    <a:schemeClr val="tx1"/>
                  </a:solidFill>
                </a:rPr>
                <a:t>2</a:t>
              </a:r>
              <a:endParaRPr lang="zh-CN" altLang="en-US" sz="1100" dirty="0">
                <a:solidFill>
                  <a:schemeClr val="tx1"/>
                </a:solidFill>
              </a:endParaRPr>
            </a:p>
          </p:txBody>
        </p:sp>
        <p:sp>
          <p:nvSpPr>
            <p:cNvPr id="58" name="文本框 4">
              <a:extLst>
                <a:ext uri="{FF2B5EF4-FFF2-40B4-BE49-F238E27FC236}">
                  <a16:creationId xmlns:a16="http://schemas.microsoft.com/office/drawing/2014/main" id="{47B578CD-B69F-4110-8C1D-90276485F7C3}"/>
                </a:ext>
              </a:extLst>
            </p:cNvPr>
            <p:cNvSpPr txBox="1"/>
            <p:nvPr/>
          </p:nvSpPr>
          <p:spPr>
            <a:xfrm>
              <a:off x="7094857" y="2860680"/>
              <a:ext cx="550151"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斗杆</a:t>
              </a:r>
              <a:r>
                <a:rPr lang="en-US" altLang="zh-CN" sz="1100" dirty="0">
                  <a:solidFill>
                    <a:schemeClr val="tx1"/>
                  </a:solidFill>
                </a:rPr>
                <a:t>1</a:t>
              </a:r>
              <a:endParaRPr lang="zh-CN" altLang="en-US" sz="1100" dirty="0">
                <a:solidFill>
                  <a:schemeClr val="tx1"/>
                </a:solidFill>
              </a:endParaRPr>
            </a:p>
          </p:txBody>
        </p:sp>
        <p:cxnSp>
          <p:nvCxnSpPr>
            <p:cNvPr id="59" name="直接连接符 58">
              <a:extLst>
                <a:ext uri="{FF2B5EF4-FFF2-40B4-BE49-F238E27FC236}">
                  <a16:creationId xmlns:a16="http://schemas.microsoft.com/office/drawing/2014/main" id="{7E62FB2A-5A2D-4B16-916E-5F29147F587E}"/>
                </a:ext>
              </a:extLst>
            </p:cNvPr>
            <p:cNvCxnSpPr/>
            <p:nvPr/>
          </p:nvCxnSpPr>
          <p:spPr>
            <a:xfrm flipV="1">
              <a:off x="4645214" y="2958452"/>
              <a:ext cx="0" cy="13161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F69203AA-0C73-42F5-9857-014E61D7645D}"/>
                </a:ext>
              </a:extLst>
            </p:cNvPr>
            <p:cNvCxnSpPr/>
            <p:nvPr/>
          </p:nvCxnSpPr>
          <p:spPr>
            <a:xfrm>
              <a:off x="4598195" y="2961825"/>
              <a:ext cx="4762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955986CF-0E28-460C-9755-6F62229C6852}"/>
                </a:ext>
              </a:extLst>
            </p:cNvPr>
            <p:cNvCxnSpPr/>
            <p:nvPr/>
          </p:nvCxnSpPr>
          <p:spPr>
            <a:xfrm>
              <a:off x="3368842" y="2548453"/>
              <a:ext cx="479258"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8D3194F-0AF0-4745-87DA-661FCA7C2D42}"/>
                </a:ext>
              </a:extLst>
            </p:cNvPr>
            <p:cNvCxnSpPr/>
            <p:nvPr/>
          </p:nvCxnSpPr>
          <p:spPr>
            <a:xfrm>
              <a:off x="6510338" y="3220717"/>
              <a:ext cx="0" cy="4159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90D0C5EF-560F-4099-94A5-F93D6D9170FF}"/>
                </a:ext>
              </a:extLst>
            </p:cNvPr>
            <p:cNvCxnSpPr/>
            <p:nvPr/>
          </p:nvCxnSpPr>
          <p:spPr>
            <a:xfrm>
              <a:off x="6510338" y="3362565"/>
              <a:ext cx="0" cy="7834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64" name="直接连接符 63">
              <a:extLst>
                <a:ext uri="{FF2B5EF4-FFF2-40B4-BE49-F238E27FC236}">
                  <a16:creationId xmlns:a16="http://schemas.microsoft.com/office/drawing/2014/main" id="{D4AE659B-8379-4C7B-BC89-8198EE8E4435}"/>
                </a:ext>
              </a:extLst>
            </p:cNvPr>
            <p:cNvCxnSpPr/>
            <p:nvPr/>
          </p:nvCxnSpPr>
          <p:spPr>
            <a:xfrm flipH="1">
              <a:off x="6512113" y="3440906"/>
              <a:ext cx="182190" cy="0"/>
            </a:xfrm>
            <a:prstGeom prst="line">
              <a:avLst/>
            </a:prstGeom>
            <a:ln w="19050"/>
          </p:spPr>
          <p:style>
            <a:lnRef idx="1">
              <a:schemeClr val="accent1"/>
            </a:lnRef>
            <a:fillRef idx="0">
              <a:schemeClr val="accent1"/>
            </a:fillRef>
            <a:effectRef idx="0">
              <a:schemeClr val="accent1"/>
            </a:effectRef>
            <a:fontRef idx="minor">
              <a:schemeClr val="tx1"/>
            </a:fontRef>
          </p:style>
        </p:cxnSp>
      </p:grpSp>
      <p:sp>
        <p:nvSpPr>
          <p:cNvPr id="65" name="矩形 64">
            <a:extLst>
              <a:ext uri="{FF2B5EF4-FFF2-40B4-BE49-F238E27FC236}">
                <a16:creationId xmlns:a16="http://schemas.microsoft.com/office/drawing/2014/main" id="{6B10B7D2-7FF5-4F12-B4B3-EDCC55B4BCD1}"/>
              </a:ext>
            </a:extLst>
          </p:cNvPr>
          <p:cNvSpPr/>
          <p:nvPr/>
        </p:nvSpPr>
        <p:spPr>
          <a:xfrm>
            <a:off x="8461356" y="1224691"/>
            <a:ext cx="3667715" cy="2498246"/>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65">
            <a:extLst>
              <a:ext uri="{FF2B5EF4-FFF2-40B4-BE49-F238E27FC236}">
                <a16:creationId xmlns:a16="http://schemas.microsoft.com/office/drawing/2014/main" id="{DC9D2927-0FB3-46BF-B96C-4F45042B35CF}"/>
              </a:ext>
            </a:extLst>
          </p:cNvPr>
          <p:cNvSpPr txBox="1"/>
          <p:nvPr/>
        </p:nvSpPr>
        <p:spPr>
          <a:xfrm>
            <a:off x="11031556" y="4139439"/>
            <a:ext cx="1005403" cy="338554"/>
          </a:xfrm>
          <a:prstGeom prst="rect">
            <a:avLst/>
          </a:prstGeom>
          <a:solidFill>
            <a:schemeClr val="accent3">
              <a:lumMod val="20000"/>
              <a:lumOff val="80000"/>
            </a:schemeClr>
          </a:solidFill>
        </p:spPr>
        <p:style>
          <a:lnRef idx="2">
            <a:schemeClr val="accent3"/>
          </a:lnRef>
          <a:fillRef idx="1">
            <a:schemeClr val="lt1"/>
          </a:fillRef>
          <a:effectRef idx="0">
            <a:schemeClr val="accent3"/>
          </a:effectRef>
          <a:fontRef idx="minor">
            <a:schemeClr val="dk1"/>
          </a:fontRef>
        </p:style>
        <p:txBody>
          <a:bodyPr wrap="none" rtlCol="0">
            <a:spAutoFit/>
          </a:bodyPr>
          <a:lstStyle>
            <a:defPPr>
              <a:defRPr lang="zh-CN"/>
            </a:defPPr>
            <a:lvl1pPr>
              <a:defRPr sz="1400"/>
            </a:lvl1pPr>
          </a:lstStyle>
          <a:p>
            <a:r>
              <a:rPr lang="zh-CN" altLang="en-US" sz="1600" dirty="0">
                <a:latin typeface="微软雅黑" panose="020B0503020204020204" pitchFamily="34" charset="-122"/>
                <a:ea typeface="微软雅黑" panose="020B0503020204020204" pitchFamily="34" charset="-122"/>
              </a:rPr>
              <a:t>斗杆再生</a:t>
            </a:r>
          </a:p>
        </p:txBody>
      </p:sp>
      <p:sp>
        <p:nvSpPr>
          <p:cNvPr id="67" name="文本框 66">
            <a:extLst>
              <a:ext uri="{FF2B5EF4-FFF2-40B4-BE49-F238E27FC236}">
                <a16:creationId xmlns:a16="http://schemas.microsoft.com/office/drawing/2014/main" id="{85EBA9EF-7DEB-484E-8B35-BE75A96617B5}"/>
              </a:ext>
            </a:extLst>
          </p:cNvPr>
          <p:cNvSpPr txBox="1"/>
          <p:nvPr/>
        </p:nvSpPr>
        <p:spPr>
          <a:xfrm>
            <a:off x="10826371" y="1660426"/>
            <a:ext cx="1210588" cy="338554"/>
          </a:xfrm>
          <a:prstGeom prst="rect">
            <a:avLst/>
          </a:prstGeom>
          <a:solidFill>
            <a:schemeClr val="accent3">
              <a:lumMod val="20000"/>
              <a:lumOff val="80000"/>
            </a:schemeClr>
          </a:solidFill>
        </p:spPr>
        <p:style>
          <a:lnRef idx="2">
            <a:schemeClr val="accent3"/>
          </a:lnRef>
          <a:fillRef idx="1">
            <a:schemeClr val="lt1"/>
          </a:fillRef>
          <a:effectRef idx="0">
            <a:schemeClr val="accent3"/>
          </a:effectRef>
          <a:fontRef idx="minor">
            <a:schemeClr val="dk1"/>
          </a:fontRef>
        </p:style>
        <p:txBody>
          <a:bodyPr wrap="none" rtlCol="0">
            <a:spAutoFit/>
          </a:bodyPr>
          <a:lstStyle>
            <a:defPPr>
              <a:defRPr lang="zh-CN"/>
            </a:defPPr>
            <a:lvl1pPr>
              <a:defRPr sz="1400"/>
            </a:lvl1pPr>
          </a:lstStyle>
          <a:p>
            <a:r>
              <a:rPr lang="zh-CN" altLang="en-US" sz="1600" dirty="0">
                <a:latin typeface="微软雅黑" panose="020B0503020204020204" pitchFamily="34" charset="-122"/>
                <a:ea typeface="微软雅黑" panose="020B0503020204020204" pitchFamily="34" charset="-122"/>
              </a:rPr>
              <a:t>斗杆保持阀</a:t>
            </a:r>
          </a:p>
        </p:txBody>
      </p:sp>
      <p:sp>
        <p:nvSpPr>
          <p:cNvPr id="68" name="文本框 67">
            <a:extLst>
              <a:ext uri="{FF2B5EF4-FFF2-40B4-BE49-F238E27FC236}">
                <a16:creationId xmlns:a16="http://schemas.microsoft.com/office/drawing/2014/main" id="{E032FEEB-4D51-4D1C-9270-BF7F87CAD2AA}"/>
              </a:ext>
            </a:extLst>
          </p:cNvPr>
          <p:cNvSpPr txBox="1"/>
          <p:nvPr/>
        </p:nvSpPr>
        <p:spPr>
          <a:xfrm>
            <a:off x="8511496" y="2467561"/>
            <a:ext cx="3571083" cy="1200329"/>
          </a:xfrm>
          <a:prstGeom prst="rect">
            <a:avLst/>
          </a:prstGeom>
          <a:solidFill>
            <a:schemeClr val="accent1">
              <a:lumMod val="20000"/>
              <a:lumOff val="80000"/>
            </a:schemeClr>
          </a:solidFill>
          <a:ln w="28575">
            <a:noFill/>
          </a:ln>
        </p:spPr>
        <p:txBody>
          <a:bodyPr wrap="square" rtlCol="0">
            <a:spAutoFit/>
          </a:bodyPr>
          <a:lstStyle>
            <a:defPPr>
              <a:defRPr lang="zh-CN"/>
            </a:defPPr>
            <a:lvl1pPr>
              <a:lnSpc>
                <a:spcPct val="150000"/>
              </a:lnSpc>
              <a:defRPr sz="1600">
                <a:latin typeface="微软雅黑" panose="020B0503020204020204" pitchFamily="34" charset="-122"/>
                <a:ea typeface="微软雅黑" panose="020B0503020204020204" pitchFamily="34" charset="-122"/>
              </a:defRPr>
            </a:lvl1pPr>
          </a:lstStyle>
          <a:p>
            <a:r>
              <a:rPr lang="en-US" altLang="zh-CN" dirty="0"/>
              <a:t>PaL</a:t>
            </a:r>
            <a:r>
              <a:rPr lang="zh-CN" altLang="en-US" dirty="0"/>
              <a:t>先导油推动换向阀换向，锥阀弹簧腔与泄漏油路接通，活塞在油缸小腔压力作用下被顶起，保持功能被解锁。</a:t>
            </a:r>
            <a:endParaRPr lang="en-US" altLang="zh-CN" dirty="0"/>
          </a:p>
        </p:txBody>
      </p:sp>
      <p:sp>
        <p:nvSpPr>
          <p:cNvPr id="69" name="文本框 68">
            <a:extLst>
              <a:ext uri="{FF2B5EF4-FFF2-40B4-BE49-F238E27FC236}">
                <a16:creationId xmlns:a16="http://schemas.microsoft.com/office/drawing/2014/main" id="{F22E9921-EAB7-4556-8B34-2CFB1037FA55}"/>
              </a:ext>
            </a:extLst>
          </p:cNvPr>
          <p:cNvSpPr txBox="1"/>
          <p:nvPr/>
        </p:nvSpPr>
        <p:spPr>
          <a:xfrm>
            <a:off x="8607264" y="1617701"/>
            <a:ext cx="437427" cy="276999"/>
          </a:xfrm>
          <a:prstGeom prst="rect">
            <a:avLst/>
          </a:prstGeom>
          <a:noFill/>
        </p:spPr>
        <p:txBody>
          <a:bodyPr wrap="none" rtlCol="0">
            <a:spAutoFit/>
          </a:bodyPr>
          <a:lstStyle/>
          <a:p>
            <a:r>
              <a:rPr lang="en-US" altLang="zh-CN" sz="1200" dirty="0">
                <a:solidFill>
                  <a:schemeClr val="accent6"/>
                </a:solidFill>
                <a:latin typeface="微软雅黑" panose="020B0503020204020204" pitchFamily="34" charset="-122"/>
                <a:ea typeface="微软雅黑" panose="020B0503020204020204" pitchFamily="34" charset="-122"/>
              </a:rPr>
              <a:t>PaL</a:t>
            </a:r>
            <a:endParaRPr lang="zh-CN" altLang="en-US" sz="1200" dirty="0">
              <a:solidFill>
                <a:schemeClr val="accent6"/>
              </a:solidFill>
              <a:latin typeface="微软雅黑" panose="020B0503020204020204" pitchFamily="34" charset="-122"/>
              <a:ea typeface="微软雅黑" panose="020B0503020204020204" pitchFamily="34" charset="-122"/>
            </a:endParaRPr>
          </a:p>
        </p:txBody>
      </p:sp>
      <p:sp>
        <p:nvSpPr>
          <p:cNvPr id="70" name="文本框 69">
            <a:extLst>
              <a:ext uri="{FF2B5EF4-FFF2-40B4-BE49-F238E27FC236}">
                <a16:creationId xmlns:a16="http://schemas.microsoft.com/office/drawing/2014/main" id="{2011B132-59C3-4CE6-9D48-99B28768668B}"/>
              </a:ext>
            </a:extLst>
          </p:cNvPr>
          <p:cNvSpPr txBox="1"/>
          <p:nvPr/>
        </p:nvSpPr>
        <p:spPr>
          <a:xfrm>
            <a:off x="8511495" y="4793354"/>
            <a:ext cx="3571083" cy="1200329"/>
          </a:xfrm>
          <a:prstGeom prst="rect">
            <a:avLst/>
          </a:prstGeom>
          <a:solidFill>
            <a:schemeClr val="accent1">
              <a:lumMod val="20000"/>
              <a:lumOff val="80000"/>
            </a:schemeClr>
          </a:solidFill>
          <a:ln w="28575">
            <a:noFill/>
          </a:ln>
        </p:spPr>
        <p:txBody>
          <a:bodyPr wrap="square" rtlCol="0">
            <a:spAutoFit/>
          </a:bodyPr>
          <a:lstStyle>
            <a:defPPr>
              <a:defRPr lang="zh-CN"/>
            </a:defPPr>
            <a:lvl1pPr>
              <a:lnSpc>
                <a:spcPct val="150000"/>
              </a:lnSpc>
              <a:defRPr sz="1600">
                <a:latin typeface="微软雅黑" panose="020B0503020204020204" pitchFamily="34" charset="-122"/>
                <a:ea typeface="微软雅黑" panose="020B0503020204020204" pitchFamily="34" charset="-122"/>
              </a:defRPr>
            </a:lvl1pPr>
          </a:lstStyle>
          <a:p>
            <a:r>
              <a:rPr lang="zh-CN" altLang="en-US" dirty="0"/>
              <a:t>回油通过斗杆自重而使压力上升，单向阀被推开，此压力油再次被供入到油缸缸筒侧，实现压力油再生。</a:t>
            </a:r>
            <a:endParaRPr lang="en-US" altLang="zh-CN" dirty="0"/>
          </a:p>
        </p:txBody>
      </p:sp>
      <p:grpSp>
        <p:nvGrpSpPr>
          <p:cNvPr id="71" name="组合 70">
            <a:extLst>
              <a:ext uri="{FF2B5EF4-FFF2-40B4-BE49-F238E27FC236}">
                <a16:creationId xmlns:a16="http://schemas.microsoft.com/office/drawing/2014/main" id="{6116F70C-7E8D-4F47-ADD2-7B11E83071D0}"/>
              </a:ext>
            </a:extLst>
          </p:cNvPr>
          <p:cNvGrpSpPr/>
          <p:nvPr/>
        </p:nvGrpSpPr>
        <p:grpSpPr>
          <a:xfrm>
            <a:off x="8555015" y="3854544"/>
            <a:ext cx="2392534" cy="894116"/>
            <a:chOff x="8555015" y="3761556"/>
            <a:chExt cx="2392534" cy="894116"/>
          </a:xfrm>
        </p:grpSpPr>
        <p:pic>
          <p:nvPicPr>
            <p:cNvPr id="72" name="图片 71">
              <a:extLst>
                <a:ext uri="{FF2B5EF4-FFF2-40B4-BE49-F238E27FC236}">
                  <a16:creationId xmlns:a16="http://schemas.microsoft.com/office/drawing/2014/main" id="{C576FE0F-5FE4-45B5-A548-AFD7763C38DA}"/>
                </a:ext>
              </a:extLst>
            </p:cNvPr>
            <p:cNvPicPr>
              <a:picLocks noChangeAspect="1"/>
            </p:cNvPicPr>
            <p:nvPr/>
          </p:nvPicPr>
          <p:blipFill>
            <a:blip r:embed="rId4">
              <a:extLst>
                <a:ext uri="{BEBA8EAE-BF5A-486C-A8C5-ECC9F3942E4B}">
                  <a14:imgProps xmlns:a14="http://schemas.microsoft.com/office/drawing/2010/main">
                    <a14:imgLayer r:embed="rId5">
                      <a14:imgEffect>
                        <a14:artisticPhotocopy/>
                      </a14:imgEffect>
                      <a14:imgEffect>
                        <a14:brightnessContrast bright="20000" contrast="-40000"/>
                      </a14:imgEffect>
                    </a14:imgLayer>
                  </a14:imgProps>
                </a:ext>
              </a:extLst>
            </a:blip>
            <a:stretch>
              <a:fillRect/>
            </a:stretch>
          </p:blipFill>
          <p:spPr>
            <a:xfrm>
              <a:off x="8555015" y="3886433"/>
              <a:ext cx="2367400" cy="637632"/>
            </a:xfrm>
            <a:prstGeom prst="rect">
              <a:avLst/>
            </a:prstGeom>
            <a:effectLst>
              <a:outerShdw blurRad="50800" dist="38100" dir="5400000" algn="t" rotWithShape="0">
                <a:prstClr val="black">
                  <a:alpha val="40000"/>
                </a:prstClr>
              </a:outerShdw>
            </a:effectLst>
          </p:spPr>
        </p:pic>
        <p:cxnSp>
          <p:nvCxnSpPr>
            <p:cNvPr id="73" name="直接连接符 72">
              <a:extLst>
                <a:ext uri="{FF2B5EF4-FFF2-40B4-BE49-F238E27FC236}">
                  <a16:creationId xmlns:a16="http://schemas.microsoft.com/office/drawing/2014/main" id="{62BE1E4A-2295-46D0-BC77-D9E011AE0D80}"/>
                </a:ext>
              </a:extLst>
            </p:cNvPr>
            <p:cNvCxnSpPr/>
            <p:nvPr/>
          </p:nvCxnSpPr>
          <p:spPr>
            <a:xfrm flipV="1">
              <a:off x="10179903" y="4400504"/>
              <a:ext cx="0" cy="255168"/>
            </a:xfrm>
            <a:prstGeom prst="line">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4" name="直接连接符 73">
              <a:extLst>
                <a:ext uri="{FF2B5EF4-FFF2-40B4-BE49-F238E27FC236}">
                  <a16:creationId xmlns:a16="http://schemas.microsoft.com/office/drawing/2014/main" id="{CF4825E1-87D0-4BB7-8D42-4794177330A5}"/>
                </a:ext>
              </a:extLst>
            </p:cNvPr>
            <p:cNvCxnSpPr/>
            <p:nvPr/>
          </p:nvCxnSpPr>
          <p:spPr>
            <a:xfrm flipV="1">
              <a:off x="10065603" y="4400503"/>
              <a:ext cx="0" cy="255168"/>
            </a:xfrm>
            <a:prstGeom prst="line">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5" name="直接连接符 74">
              <a:extLst>
                <a:ext uri="{FF2B5EF4-FFF2-40B4-BE49-F238E27FC236}">
                  <a16:creationId xmlns:a16="http://schemas.microsoft.com/office/drawing/2014/main" id="{319D529A-9A90-4582-B2D7-3E687C0561E4}"/>
                </a:ext>
              </a:extLst>
            </p:cNvPr>
            <p:cNvCxnSpPr/>
            <p:nvPr/>
          </p:nvCxnSpPr>
          <p:spPr>
            <a:xfrm flipV="1">
              <a:off x="10065603" y="3761556"/>
              <a:ext cx="0" cy="255168"/>
            </a:xfrm>
            <a:prstGeom prst="line">
              <a:avLst/>
            </a:prstGeom>
            <a:ln w="19050">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6" name="直接连接符 75">
              <a:extLst>
                <a:ext uri="{FF2B5EF4-FFF2-40B4-BE49-F238E27FC236}">
                  <a16:creationId xmlns:a16="http://schemas.microsoft.com/office/drawing/2014/main" id="{4CB35973-7877-4201-B006-8465EE242774}"/>
                </a:ext>
              </a:extLst>
            </p:cNvPr>
            <p:cNvCxnSpPr/>
            <p:nvPr/>
          </p:nvCxnSpPr>
          <p:spPr>
            <a:xfrm flipV="1">
              <a:off x="10171866" y="3771742"/>
              <a:ext cx="0" cy="255168"/>
            </a:xfrm>
            <a:prstGeom prst="line">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直接连接符 76">
              <a:extLst>
                <a:ext uri="{FF2B5EF4-FFF2-40B4-BE49-F238E27FC236}">
                  <a16:creationId xmlns:a16="http://schemas.microsoft.com/office/drawing/2014/main" id="{74B08D08-B54A-48D5-BF34-9582D1BDC01E}"/>
                </a:ext>
              </a:extLst>
            </p:cNvPr>
            <p:cNvCxnSpPr/>
            <p:nvPr/>
          </p:nvCxnSpPr>
          <p:spPr>
            <a:xfrm>
              <a:off x="10773614" y="4254775"/>
              <a:ext cx="1739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grpSp>
      <p:sp>
        <p:nvSpPr>
          <p:cNvPr id="78" name="文本框 77">
            <a:extLst>
              <a:ext uri="{FF2B5EF4-FFF2-40B4-BE49-F238E27FC236}">
                <a16:creationId xmlns:a16="http://schemas.microsoft.com/office/drawing/2014/main" id="{C4F8C96F-CB7D-4376-ADCF-6BB82F6ADF8B}"/>
              </a:ext>
            </a:extLst>
          </p:cNvPr>
          <p:cNvSpPr txBox="1"/>
          <p:nvPr/>
        </p:nvSpPr>
        <p:spPr>
          <a:xfrm>
            <a:off x="500729" y="2997995"/>
            <a:ext cx="1914178" cy="369332"/>
          </a:xfrm>
          <a:prstGeom prst="rect">
            <a:avLst/>
          </a:prstGeom>
          <a:noFill/>
          <a:ln>
            <a:solidFill>
              <a:schemeClr val="accent6"/>
            </a:solidFill>
          </a:ln>
        </p:spPr>
        <p:txBody>
          <a:bodyPr wrap="none" rtlCol="0">
            <a:spAutoFit/>
          </a:bodyPr>
          <a:lstStyle/>
          <a:p>
            <a:r>
              <a:rPr lang="en-US" altLang="zh-CN" dirty="0"/>
              <a:t>XBa1</a:t>
            </a:r>
            <a:r>
              <a:rPr lang="zh-CN" altLang="en-US" dirty="0"/>
              <a:t>、</a:t>
            </a:r>
            <a:r>
              <a:rPr lang="en-US" altLang="zh-CN" dirty="0"/>
              <a:t>XBa2</a:t>
            </a:r>
            <a:r>
              <a:rPr lang="zh-CN" altLang="en-US" dirty="0"/>
              <a:t>、</a:t>
            </a:r>
            <a:r>
              <a:rPr lang="en-US" altLang="zh-CN" dirty="0"/>
              <a:t>PaL</a:t>
            </a:r>
            <a:endParaRPr lang="zh-CN" altLang="en-US" dirty="0"/>
          </a:p>
        </p:txBody>
      </p:sp>
      <p:sp>
        <p:nvSpPr>
          <p:cNvPr id="79" name="文本框 78">
            <a:extLst>
              <a:ext uri="{FF2B5EF4-FFF2-40B4-BE49-F238E27FC236}">
                <a16:creationId xmlns:a16="http://schemas.microsoft.com/office/drawing/2014/main" id="{9F727B3A-7495-4049-A6E7-0662FFA6D933}"/>
              </a:ext>
            </a:extLst>
          </p:cNvPr>
          <p:cNvSpPr txBox="1"/>
          <p:nvPr/>
        </p:nvSpPr>
        <p:spPr>
          <a:xfrm>
            <a:off x="500729" y="3553547"/>
            <a:ext cx="1031718" cy="369332"/>
          </a:xfrm>
          <a:prstGeom prst="rect">
            <a:avLst/>
          </a:prstGeom>
          <a:solidFill>
            <a:schemeClr val="accent2">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80" name="文本框 79">
            <a:extLst>
              <a:ext uri="{FF2B5EF4-FFF2-40B4-BE49-F238E27FC236}">
                <a16:creationId xmlns:a16="http://schemas.microsoft.com/office/drawing/2014/main" id="{0E39F808-D7E2-46E6-95F9-22D14393F6E0}"/>
              </a:ext>
            </a:extLst>
          </p:cNvPr>
          <p:cNvSpPr txBox="1"/>
          <p:nvPr/>
        </p:nvSpPr>
        <p:spPr>
          <a:xfrm>
            <a:off x="500729" y="4140201"/>
            <a:ext cx="2381827" cy="1200329"/>
          </a:xfrm>
          <a:prstGeom prst="rect">
            <a:avLst/>
          </a:prstGeom>
          <a:noFill/>
          <a:ln>
            <a:solidFill>
              <a:schemeClr val="accent2"/>
            </a:solidFill>
          </a:ln>
        </p:spPr>
        <p:txBody>
          <a:bodyPr wrap="square" rtlCol="0">
            <a:spAutoFit/>
          </a:bodyPr>
          <a:lstStyle/>
          <a:p>
            <a:r>
              <a:rPr lang="zh-CN" altLang="en-US" dirty="0"/>
              <a:t>泵</a:t>
            </a:r>
            <a:r>
              <a:rPr lang="en-US" altLang="zh-CN" dirty="0"/>
              <a:t>1</a:t>
            </a:r>
            <a:r>
              <a:rPr lang="zh-CN" altLang="en-US" dirty="0"/>
              <a:t>→</a:t>
            </a:r>
            <a:r>
              <a:rPr lang="en-US" altLang="zh-CN" dirty="0"/>
              <a:t>P1</a:t>
            </a:r>
            <a:r>
              <a:rPr lang="zh-CN" altLang="en-US" dirty="0"/>
              <a:t>→斗杆</a:t>
            </a:r>
            <a:r>
              <a:rPr lang="en-US" altLang="zh-CN" dirty="0"/>
              <a:t>2</a:t>
            </a:r>
            <a:r>
              <a:rPr lang="zh-CN" altLang="en-US" dirty="0"/>
              <a:t>阀芯→油缸大腔</a:t>
            </a:r>
            <a:endParaRPr lang="en-US" altLang="zh-CN" dirty="0"/>
          </a:p>
          <a:p>
            <a:r>
              <a:rPr lang="zh-CN" altLang="en-US" dirty="0"/>
              <a:t>泵</a:t>
            </a:r>
            <a:r>
              <a:rPr lang="en-US" altLang="zh-CN" dirty="0"/>
              <a:t>2</a:t>
            </a:r>
            <a:r>
              <a:rPr lang="zh-CN" altLang="en-US" dirty="0"/>
              <a:t> →</a:t>
            </a:r>
            <a:r>
              <a:rPr lang="en-US" altLang="zh-CN" dirty="0"/>
              <a:t>P2</a:t>
            </a:r>
            <a:r>
              <a:rPr lang="zh-CN" altLang="en-US" dirty="0"/>
              <a:t>→斗杆</a:t>
            </a:r>
            <a:r>
              <a:rPr lang="en-US" altLang="zh-CN" dirty="0"/>
              <a:t>1</a:t>
            </a:r>
            <a:r>
              <a:rPr lang="zh-CN" altLang="en-US" dirty="0"/>
              <a:t>阀芯→油缸大腔</a:t>
            </a:r>
          </a:p>
        </p:txBody>
      </p:sp>
      <p:sp>
        <p:nvSpPr>
          <p:cNvPr id="81" name="文本框 80">
            <a:extLst>
              <a:ext uri="{FF2B5EF4-FFF2-40B4-BE49-F238E27FC236}">
                <a16:creationId xmlns:a16="http://schemas.microsoft.com/office/drawing/2014/main" id="{696C8BC2-0088-4485-8401-42774E856AD3}"/>
              </a:ext>
            </a:extLst>
          </p:cNvPr>
          <p:cNvSpPr txBox="1"/>
          <p:nvPr/>
        </p:nvSpPr>
        <p:spPr>
          <a:xfrm>
            <a:off x="500728" y="5559406"/>
            <a:ext cx="2381827" cy="923330"/>
          </a:xfrm>
          <a:prstGeom prst="rect">
            <a:avLst/>
          </a:prstGeom>
          <a:noFill/>
          <a:ln>
            <a:solidFill>
              <a:schemeClr val="accent2"/>
            </a:solidFill>
          </a:ln>
        </p:spPr>
        <p:txBody>
          <a:bodyPr wrap="square" rtlCol="0">
            <a:spAutoFit/>
          </a:bodyPr>
          <a:lstStyle/>
          <a:p>
            <a:r>
              <a:rPr lang="zh-CN" altLang="en-US" dirty="0"/>
              <a:t>油缸小腔→ 保持阀→动臂</a:t>
            </a:r>
            <a:r>
              <a:rPr lang="en-US" altLang="zh-CN" dirty="0"/>
              <a:t>1</a:t>
            </a:r>
            <a:r>
              <a:rPr lang="zh-CN" altLang="en-US" dirty="0"/>
              <a:t>、</a:t>
            </a:r>
            <a:r>
              <a:rPr lang="en-US" altLang="zh-CN" dirty="0"/>
              <a:t>2</a:t>
            </a:r>
            <a:r>
              <a:rPr lang="zh-CN" altLang="en-US" dirty="0"/>
              <a:t>阀芯→再生</a:t>
            </a:r>
            <a:r>
              <a:rPr lang="en-US" altLang="zh-CN" dirty="0"/>
              <a:t>/R1</a:t>
            </a:r>
            <a:endParaRPr lang="zh-CN" altLang="en-US" dirty="0"/>
          </a:p>
        </p:txBody>
      </p:sp>
      <p:sp>
        <p:nvSpPr>
          <p:cNvPr id="82" name="椭圆 81">
            <a:extLst>
              <a:ext uri="{FF2B5EF4-FFF2-40B4-BE49-F238E27FC236}">
                <a16:creationId xmlns:a16="http://schemas.microsoft.com/office/drawing/2014/main" id="{DAF83A9E-A386-4C08-8CD3-5809A0B18ED0}"/>
              </a:ext>
            </a:extLst>
          </p:cNvPr>
          <p:cNvSpPr/>
          <p:nvPr/>
        </p:nvSpPr>
        <p:spPr>
          <a:xfrm>
            <a:off x="4337365" y="2443858"/>
            <a:ext cx="530790" cy="234341"/>
          </a:xfrm>
          <a:prstGeom prst="ellipse">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3" name="直接连接符 82">
            <a:extLst>
              <a:ext uri="{FF2B5EF4-FFF2-40B4-BE49-F238E27FC236}">
                <a16:creationId xmlns:a16="http://schemas.microsoft.com/office/drawing/2014/main" id="{8DC0728F-2FC2-464E-B46C-74A95FF9D7CA}"/>
              </a:ext>
            </a:extLst>
          </p:cNvPr>
          <p:cNvCxnSpPr>
            <a:stCxn id="82" idx="6"/>
            <a:endCxn id="87" idx="1"/>
          </p:cNvCxnSpPr>
          <p:nvPr/>
        </p:nvCxnSpPr>
        <p:spPr>
          <a:xfrm flipV="1">
            <a:off x="4868155" y="1804733"/>
            <a:ext cx="4320885" cy="75629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sp>
        <p:nvSpPr>
          <p:cNvPr id="84" name="椭圆 83">
            <a:extLst>
              <a:ext uri="{FF2B5EF4-FFF2-40B4-BE49-F238E27FC236}">
                <a16:creationId xmlns:a16="http://schemas.microsoft.com/office/drawing/2014/main" id="{8D4255F4-C8D2-4910-9258-95D9763876C3}"/>
              </a:ext>
            </a:extLst>
          </p:cNvPr>
          <p:cNvSpPr/>
          <p:nvPr/>
        </p:nvSpPr>
        <p:spPr>
          <a:xfrm>
            <a:off x="6287712" y="2930067"/>
            <a:ext cx="814123" cy="178027"/>
          </a:xfrm>
          <a:prstGeom prst="ellipse">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85" name="直接连接符 84">
            <a:extLst>
              <a:ext uri="{FF2B5EF4-FFF2-40B4-BE49-F238E27FC236}">
                <a16:creationId xmlns:a16="http://schemas.microsoft.com/office/drawing/2014/main" id="{F308F38C-67B9-44C7-AB37-06A48DA6345D}"/>
              </a:ext>
            </a:extLst>
          </p:cNvPr>
          <p:cNvCxnSpPr>
            <a:stCxn id="84" idx="6"/>
            <a:endCxn id="72" idx="1"/>
          </p:cNvCxnSpPr>
          <p:nvPr/>
        </p:nvCxnSpPr>
        <p:spPr>
          <a:xfrm>
            <a:off x="7101835" y="3019081"/>
            <a:ext cx="1453180" cy="1279156"/>
          </a:xfrm>
          <a:prstGeom prst="line">
            <a:avLst/>
          </a:prstGeom>
          <a:ln>
            <a:solidFill>
              <a:srgbClr val="92D050"/>
            </a:solidFill>
          </a:ln>
        </p:spPr>
        <p:style>
          <a:lnRef idx="1">
            <a:schemeClr val="accent1"/>
          </a:lnRef>
          <a:fillRef idx="0">
            <a:schemeClr val="accent1"/>
          </a:fillRef>
          <a:effectRef idx="0">
            <a:schemeClr val="accent1"/>
          </a:effectRef>
          <a:fontRef idx="minor">
            <a:schemeClr val="tx1"/>
          </a:fontRef>
        </p:style>
      </p:cxnSp>
      <p:grpSp>
        <p:nvGrpSpPr>
          <p:cNvPr id="86" name="组合 85">
            <a:extLst>
              <a:ext uri="{FF2B5EF4-FFF2-40B4-BE49-F238E27FC236}">
                <a16:creationId xmlns:a16="http://schemas.microsoft.com/office/drawing/2014/main" id="{9AB4188A-0B74-407F-A2CF-FE7230CB5DA4}"/>
              </a:ext>
            </a:extLst>
          </p:cNvPr>
          <p:cNvGrpSpPr/>
          <p:nvPr/>
        </p:nvGrpSpPr>
        <p:grpSpPr>
          <a:xfrm>
            <a:off x="9189040" y="1351096"/>
            <a:ext cx="1492982" cy="957214"/>
            <a:chOff x="8284947" y="144982"/>
            <a:chExt cx="1492982" cy="957214"/>
          </a:xfrm>
        </p:grpSpPr>
        <p:pic>
          <p:nvPicPr>
            <p:cNvPr id="87" name="图片 86">
              <a:extLst>
                <a:ext uri="{FF2B5EF4-FFF2-40B4-BE49-F238E27FC236}">
                  <a16:creationId xmlns:a16="http://schemas.microsoft.com/office/drawing/2014/main" id="{026D0906-923E-424A-8FAE-51F354505C11}"/>
                </a:ext>
              </a:extLst>
            </p:cNvPr>
            <p:cNvPicPr>
              <a:picLocks noChangeAspect="1"/>
            </p:cNvPicPr>
            <p:nvPr/>
          </p:nvPicPr>
          <p:blipFill>
            <a:blip r:embed="rId6">
              <a:extLst>
                <a:ext uri="{BEBA8EAE-BF5A-486C-A8C5-ECC9F3942E4B}">
                  <a14:imgProps xmlns:a14="http://schemas.microsoft.com/office/drawing/2010/main">
                    <a14:imgLayer r:embed="rId7">
                      <a14:imgEffect>
                        <a14:artisticPhotocopy/>
                      </a14:imgEffect>
                      <a14:imgEffect>
                        <a14:sharpenSoften amount="50000"/>
                      </a14:imgEffect>
                      <a14:imgEffect>
                        <a14:brightnessContrast bright="20000" contrast="-40000"/>
                      </a14:imgEffect>
                    </a14:imgLayer>
                  </a14:imgProps>
                </a:ext>
              </a:extLst>
            </a:blip>
            <a:stretch>
              <a:fillRect/>
            </a:stretch>
          </p:blipFill>
          <p:spPr>
            <a:xfrm>
              <a:off x="8284947" y="144982"/>
              <a:ext cx="1492981" cy="907273"/>
            </a:xfrm>
            <a:prstGeom prst="rect">
              <a:avLst/>
            </a:prstGeom>
            <a:effectLst>
              <a:outerShdw blurRad="50800" dist="38100" dir="5400000" algn="t" rotWithShape="0">
                <a:prstClr val="black">
                  <a:alpha val="40000"/>
                </a:prstClr>
              </a:outerShdw>
            </a:effectLst>
          </p:spPr>
        </p:pic>
        <p:cxnSp>
          <p:nvCxnSpPr>
            <p:cNvPr id="88" name="直接连接符 87">
              <a:extLst>
                <a:ext uri="{FF2B5EF4-FFF2-40B4-BE49-F238E27FC236}">
                  <a16:creationId xmlns:a16="http://schemas.microsoft.com/office/drawing/2014/main" id="{652EADB3-5660-4530-A759-1323BC4EB54D}"/>
                </a:ext>
              </a:extLst>
            </p:cNvPr>
            <p:cNvCxnSpPr/>
            <p:nvPr/>
          </p:nvCxnSpPr>
          <p:spPr>
            <a:xfrm>
              <a:off x="8290687" y="499893"/>
              <a:ext cx="698330"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89" name="直接连接符 88">
              <a:extLst>
                <a:ext uri="{FF2B5EF4-FFF2-40B4-BE49-F238E27FC236}">
                  <a16:creationId xmlns:a16="http://schemas.microsoft.com/office/drawing/2014/main" id="{E545252D-5DC3-45B2-8923-8440F594814D}"/>
                </a:ext>
              </a:extLst>
            </p:cNvPr>
            <p:cNvCxnSpPr/>
            <p:nvPr/>
          </p:nvCxnSpPr>
          <p:spPr>
            <a:xfrm>
              <a:off x="9433112" y="885669"/>
              <a:ext cx="0" cy="216527"/>
            </a:xfrm>
            <a:prstGeom prst="line">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90" name="直接连接符 89">
              <a:extLst>
                <a:ext uri="{FF2B5EF4-FFF2-40B4-BE49-F238E27FC236}">
                  <a16:creationId xmlns:a16="http://schemas.microsoft.com/office/drawing/2014/main" id="{D77D8365-AD43-4695-87AA-B245406F21E4}"/>
                </a:ext>
              </a:extLst>
            </p:cNvPr>
            <p:cNvCxnSpPr/>
            <p:nvPr/>
          </p:nvCxnSpPr>
          <p:spPr>
            <a:xfrm flipH="1">
              <a:off x="9500461" y="794588"/>
              <a:ext cx="277468" cy="0"/>
            </a:xfrm>
            <a:prstGeom prst="line">
              <a:avLst/>
            </a:prstGeom>
            <a:ln w="19050">
              <a:headEnd type="arrow" w="med" len="med"/>
              <a:tailEnd type="non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0240095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FA648A8B-B263-4CE1-A1FC-5AAAD0D5C73F}"/>
              </a:ext>
            </a:extLst>
          </p:cNvPr>
          <p:cNvGrpSpPr/>
          <p:nvPr/>
        </p:nvGrpSpPr>
        <p:grpSpPr>
          <a:xfrm>
            <a:off x="5679347" y="1308683"/>
            <a:ext cx="5736512" cy="5191097"/>
            <a:chOff x="3063711" y="1178349"/>
            <a:chExt cx="8352148" cy="5321431"/>
          </a:xfrm>
        </p:grpSpPr>
        <p:pic>
          <p:nvPicPr>
            <p:cNvPr id="4" name="图片 3">
              <a:extLst>
                <a:ext uri="{FF2B5EF4-FFF2-40B4-BE49-F238E27FC236}">
                  <a16:creationId xmlns:a16="http://schemas.microsoft.com/office/drawing/2014/main" id="{CDE9371E-ED72-4B35-961A-7F523EAF8EFB}"/>
                </a:ext>
              </a:extLst>
            </p:cNvPr>
            <p:cNvPicPr>
              <a:picLocks noChangeAspect="1"/>
            </p:cNvPicPr>
            <p:nvPr/>
          </p:nvPicPr>
          <p:blipFill>
            <a:blip r:embed="rId2"/>
            <a:stretch>
              <a:fillRect/>
            </a:stretch>
          </p:blipFill>
          <p:spPr>
            <a:xfrm>
              <a:off x="3200136" y="1178349"/>
              <a:ext cx="8215723" cy="5321431"/>
            </a:xfrm>
            <a:prstGeom prst="rect">
              <a:avLst/>
            </a:prstGeom>
          </p:spPr>
        </p:pic>
        <p:sp>
          <p:nvSpPr>
            <p:cNvPr id="5" name="文本框 4">
              <a:extLst>
                <a:ext uri="{FF2B5EF4-FFF2-40B4-BE49-F238E27FC236}">
                  <a16:creationId xmlns:a16="http://schemas.microsoft.com/office/drawing/2014/main" id="{04BEEC35-8239-4B84-8026-0582D93B9580}"/>
                </a:ext>
              </a:extLst>
            </p:cNvPr>
            <p:cNvSpPr txBox="1"/>
            <p:nvPr/>
          </p:nvSpPr>
          <p:spPr>
            <a:xfrm>
              <a:off x="3063711" y="4233354"/>
              <a:ext cx="777447" cy="338554"/>
            </a:xfrm>
            <a:prstGeom prst="rect">
              <a:avLst/>
            </a:prstGeom>
            <a:noFill/>
          </p:spPr>
          <p:txBody>
            <a:bodyPr wrap="square" rtlCol="0">
              <a:spAutoFit/>
            </a:bodyPr>
            <a:lstStyle/>
            <a:p>
              <a:r>
                <a:rPr lang="en-US" altLang="zh-CN" sz="1600" dirty="0"/>
                <a:t>306</a:t>
              </a:r>
              <a:endParaRPr lang="zh-CN" altLang="en-US" sz="1600" dirty="0"/>
            </a:p>
          </p:txBody>
        </p:sp>
        <p:sp>
          <p:nvSpPr>
            <p:cNvPr id="6" name="文本框 5">
              <a:extLst>
                <a:ext uri="{FF2B5EF4-FFF2-40B4-BE49-F238E27FC236}">
                  <a16:creationId xmlns:a16="http://schemas.microsoft.com/office/drawing/2014/main" id="{31BD3326-89CF-434D-8665-E2EE972A136E}"/>
                </a:ext>
              </a:extLst>
            </p:cNvPr>
            <p:cNvSpPr txBox="1"/>
            <p:nvPr/>
          </p:nvSpPr>
          <p:spPr>
            <a:xfrm>
              <a:off x="3200136" y="5181901"/>
              <a:ext cx="777447" cy="338554"/>
            </a:xfrm>
            <a:prstGeom prst="rect">
              <a:avLst/>
            </a:prstGeom>
            <a:noFill/>
          </p:spPr>
          <p:txBody>
            <a:bodyPr wrap="square" rtlCol="0">
              <a:spAutoFit/>
            </a:bodyPr>
            <a:lstStyle/>
            <a:p>
              <a:r>
                <a:rPr lang="en-US" altLang="zh-CN" sz="1600" dirty="0"/>
                <a:t>302</a:t>
              </a:r>
              <a:endParaRPr lang="zh-CN" altLang="en-US" sz="1600" dirty="0"/>
            </a:p>
          </p:txBody>
        </p:sp>
      </p:grpSp>
      <p:sp>
        <p:nvSpPr>
          <p:cNvPr id="7" name="矩形 32">
            <a:extLst>
              <a:ext uri="{FF2B5EF4-FFF2-40B4-BE49-F238E27FC236}">
                <a16:creationId xmlns:a16="http://schemas.microsoft.com/office/drawing/2014/main" id="{47539186-E1C5-4520-88EF-DD8C8F88530A}"/>
              </a:ext>
            </a:extLst>
          </p:cNvPr>
          <p:cNvSpPr/>
          <p:nvPr/>
        </p:nvSpPr>
        <p:spPr>
          <a:xfrm>
            <a:off x="420973" y="1194554"/>
            <a:ext cx="1335622" cy="369332"/>
          </a:xfrm>
          <a:prstGeom prst="rect">
            <a:avLst/>
          </a:prstGeom>
        </p:spPr>
        <p:txBody>
          <a:bodyPr wrap="none">
            <a:spAutoFit/>
          </a:bodyPr>
          <a:lstStyle/>
          <a:p>
            <a:r>
              <a:rPr lang="en-US" altLang="zh-CN" dirty="0"/>
              <a:t>2.</a:t>
            </a:r>
            <a:r>
              <a:rPr lang="zh-CN" altLang="de-DE" dirty="0"/>
              <a:t> </a:t>
            </a:r>
            <a:r>
              <a:rPr lang="zh-CN" altLang="en-US" dirty="0"/>
              <a:t>斗杆内收</a:t>
            </a:r>
          </a:p>
        </p:txBody>
      </p:sp>
      <p:sp>
        <p:nvSpPr>
          <p:cNvPr id="8" name="矩形 7">
            <a:extLst>
              <a:ext uri="{FF2B5EF4-FFF2-40B4-BE49-F238E27FC236}">
                <a16:creationId xmlns:a16="http://schemas.microsoft.com/office/drawing/2014/main" id="{FDC71CD0-FC66-4776-9DCE-2A06EAD27141}"/>
              </a:ext>
            </a:extLst>
          </p:cNvPr>
          <p:cNvSpPr/>
          <p:nvPr/>
        </p:nvSpPr>
        <p:spPr>
          <a:xfrm>
            <a:off x="567073" y="1584746"/>
            <a:ext cx="5112273" cy="2062103"/>
          </a:xfrm>
          <a:prstGeom prst="rect">
            <a:avLst/>
          </a:prstGeom>
        </p:spPr>
        <p:txBody>
          <a:bodyPr wrap="square">
            <a:spAutoFit/>
          </a:bodyPr>
          <a:lstStyle/>
          <a:p>
            <a:pPr indent="457200"/>
            <a:r>
              <a:rPr lang="zh-CN" altLang="en-US" sz="1600" dirty="0"/>
              <a:t>操作斗杆内收时、先导压力油被供入到XBa1 和XBa2 接口。在XBa1 、XBa2 接口的两边施加先导压力油时，斗杆1 、斗杆2 阀芯分别切换到图中 的右方。于是从P2 流入的工作油通过主通路被导入到中位旁通。通过切换斗杆1 阀芯(302) 中位旁通被切断。为此、流入并联通路的工作油推开单向阀的锥阀(511) ，从U 字形通路流入斗杆1阀芯(302) 。然后、流入斗杆1 阀芯(302) 的外周，从Ba 接口被供入到斗杆油缸活塞头侧(H)</a:t>
            </a:r>
          </a:p>
        </p:txBody>
      </p:sp>
      <p:sp>
        <p:nvSpPr>
          <p:cNvPr id="9" name="矩形 8">
            <a:extLst>
              <a:ext uri="{FF2B5EF4-FFF2-40B4-BE49-F238E27FC236}">
                <a16:creationId xmlns:a16="http://schemas.microsoft.com/office/drawing/2014/main" id="{6B29088D-08BA-469F-8532-F992431D1888}"/>
              </a:ext>
            </a:extLst>
          </p:cNvPr>
          <p:cNvSpPr/>
          <p:nvPr/>
        </p:nvSpPr>
        <p:spPr>
          <a:xfrm>
            <a:off x="476809" y="3887391"/>
            <a:ext cx="4395869" cy="2062103"/>
          </a:xfrm>
          <a:prstGeom prst="rect">
            <a:avLst/>
          </a:prstGeom>
        </p:spPr>
        <p:txBody>
          <a:bodyPr wrap="square">
            <a:spAutoFit/>
          </a:bodyPr>
          <a:lstStyle/>
          <a:p>
            <a:pPr indent="457200"/>
            <a:r>
              <a:rPr lang="zh-CN" altLang="en-US" sz="1600" dirty="0"/>
              <a:t>一方面、从P1接口流入的工作油，通过主通路 被导入到中位旁通。通过切换斗杆2 阀芯(306)中位旁通被切断。为此、从并联通路流入的工作油推开斗杆2 逻辑阀组件的逻辑锥阀，从中位旁通流入的工作油推开单向阀的锥阀(511) ，从U 字形通路流入斗杆2 阀芯(306) 。然后、从斗杆2阀芯(306) 的内部通路与Ba 接口合流，被供入到斗杆油缸活塞头侧(H) 。</a:t>
            </a:r>
          </a:p>
        </p:txBody>
      </p:sp>
    </p:spTree>
    <p:extLst>
      <p:ext uri="{BB962C8B-B14F-4D97-AF65-F5344CB8AC3E}">
        <p14:creationId xmlns:p14="http://schemas.microsoft.com/office/powerpoint/2010/main" val="283264663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7E17442A-30EC-4D15-BE8E-D1F0FC59B02D}"/>
              </a:ext>
            </a:extLst>
          </p:cNvPr>
          <p:cNvSpPr/>
          <p:nvPr/>
        </p:nvSpPr>
        <p:spPr>
          <a:xfrm>
            <a:off x="1065365" y="2065285"/>
            <a:ext cx="3199702" cy="3693319"/>
          </a:xfrm>
          <a:prstGeom prst="rect">
            <a:avLst/>
          </a:prstGeom>
        </p:spPr>
        <p:txBody>
          <a:bodyPr wrap="square">
            <a:spAutoFit/>
          </a:bodyPr>
          <a:lstStyle/>
          <a:p>
            <a:r>
              <a:rPr lang="zh-CN" altLang="en-US" dirty="0"/>
              <a:t>如斗杆油缸活塞头侧和U 字形通路的压力上升，则斗杆再生截止阀芯(257-211) 切换到图中 的左方，同时通过阀芯内的锥阀(302-317) 的背压关闭。通过此、斗杆再生功能被解除，从斗杆油缸活塞杆侧(R)的回油从斗杆1 阀芯(302) 外周上的孔(a) 流入阀芯内部，再从从斗杆1阀芯(302) 的外周上孔(c) 流入</a:t>
            </a:r>
          </a:p>
          <a:p>
            <a:r>
              <a:rPr lang="zh-CN" altLang="en-US" dirty="0"/>
              <a:t>到斗杆再生截止阀副(257) ，通过油箱接口(R1) 返回到工作油油箱。</a:t>
            </a:r>
          </a:p>
        </p:txBody>
      </p:sp>
      <p:grpSp>
        <p:nvGrpSpPr>
          <p:cNvPr id="4" name="组合 3">
            <a:extLst>
              <a:ext uri="{FF2B5EF4-FFF2-40B4-BE49-F238E27FC236}">
                <a16:creationId xmlns:a16="http://schemas.microsoft.com/office/drawing/2014/main" id="{D7889DCD-D418-469B-B60E-E1639B4C1525}"/>
              </a:ext>
            </a:extLst>
          </p:cNvPr>
          <p:cNvGrpSpPr/>
          <p:nvPr/>
        </p:nvGrpSpPr>
        <p:grpSpPr>
          <a:xfrm>
            <a:off x="5595456" y="1359017"/>
            <a:ext cx="5900288" cy="4756557"/>
            <a:chOff x="5015353" y="1080087"/>
            <a:chExt cx="6480392" cy="5035487"/>
          </a:xfrm>
        </p:grpSpPr>
        <p:pic>
          <p:nvPicPr>
            <p:cNvPr id="5" name="图片 4">
              <a:extLst>
                <a:ext uri="{FF2B5EF4-FFF2-40B4-BE49-F238E27FC236}">
                  <a16:creationId xmlns:a16="http://schemas.microsoft.com/office/drawing/2014/main" id="{4EFE75FB-78FA-41CF-BCB5-75F809FDB14E}"/>
                </a:ext>
              </a:extLst>
            </p:cNvPr>
            <p:cNvPicPr>
              <a:picLocks noChangeAspect="1"/>
            </p:cNvPicPr>
            <p:nvPr/>
          </p:nvPicPr>
          <p:blipFill>
            <a:blip r:embed="rId2"/>
            <a:stretch>
              <a:fillRect/>
            </a:stretch>
          </p:blipFill>
          <p:spPr>
            <a:xfrm>
              <a:off x="5214691" y="1080087"/>
              <a:ext cx="6281054" cy="5035487"/>
            </a:xfrm>
            <a:prstGeom prst="rect">
              <a:avLst/>
            </a:prstGeom>
          </p:spPr>
        </p:pic>
        <p:sp>
          <p:nvSpPr>
            <p:cNvPr id="6" name="文本框 5">
              <a:extLst>
                <a:ext uri="{FF2B5EF4-FFF2-40B4-BE49-F238E27FC236}">
                  <a16:creationId xmlns:a16="http://schemas.microsoft.com/office/drawing/2014/main" id="{55338AB7-2CEE-48FD-8A51-69D94283549A}"/>
                </a:ext>
              </a:extLst>
            </p:cNvPr>
            <p:cNvSpPr txBox="1"/>
            <p:nvPr/>
          </p:nvSpPr>
          <p:spPr>
            <a:xfrm>
              <a:off x="5079850" y="4004223"/>
              <a:ext cx="580468" cy="358407"/>
            </a:xfrm>
            <a:prstGeom prst="rect">
              <a:avLst/>
            </a:prstGeom>
            <a:noFill/>
          </p:spPr>
          <p:txBody>
            <a:bodyPr wrap="square" rtlCol="0">
              <a:spAutoFit/>
            </a:bodyPr>
            <a:lstStyle/>
            <a:p>
              <a:r>
                <a:rPr lang="en-US" altLang="zh-CN" sz="1600" dirty="0"/>
                <a:t>306</a:t>
              </a:r>
              <a:endParaRPr lang="zh-CN" altLang="en-US" sz="1600" dirty="0"/>
            </a:p>
          </p:txBody>
        </p:sp>
        <p:sp>
          <p:nvSpPr>
            <p:cNvPr id="7" name="文本框 6">
              <a:extLst>
                <a:ext uri="{FF2B5EF4-FFF2-40B4-BE49-F238E27FC236}">
                  <a16:creationId xmlns:a16="http://schemas.microsoft.com/office/drawing/2014/main" id="{F3D871CC-081C-4D15-B5DE-EDC45143DC7A}"/>
                </a:ext>
              </a:extLst>
            </p:cNvPr>
            <p:cNvSpPr txBox="1"/>
            <p:nvPr/>
          </p:nvSpPr>
          <p:spPr>
            <a:xfrm>
              <a:off x="5015353" y="4879493"/>
              <a:ext cx="644964" cy="358407"/>
            </a:xfrm>
            <a:prstGeom prst="rect">
              <a:avLst/>
            </a:prstGeom>
            <a:noFill/>
          </p:spPr>
          <p:txBody>
            <a:bodyPr wrap="square" rtlCol="0">
              <a:spAutoFit/>
            </a:bodyPr>
            <a:lstStyle/>
            <a:p>
              <a:r>
                <a:rPr lang="en-US" altLang="zh-CN" sz="1600" dirty="0"/>
                <a:t>302</a:t>
              </a:r>
              <a:endParaRPr lang="zh-CN" altLang="en-US" sz="1600" dirty="0"/>
            </a:p>
          </p:txBody>
        </p:sp>
      </p:grpSp>
      <p:sp>
        <p:nvSpPr>
          <p:cNvPr id="8" name="矩形 32">
            <a:extLst>
              <a:ext uri="{FF2B5EF4-FFF2-40B4-BE49-F238E27FC236}">
                <a16:creationId xmlns:a16="http://schemas.microsoft.com/office/drawing/2014/main" id="{52A837AB-D289-48AD-A0B2-1C19097B419C}"/>
              </a:ext>
            </a:extLst>
          </p:cNvPr>
          <p:cNvSpPr/>
          <p:nvPr/>
        </p:nvSpPr>
        <p:spPr>
          <a:xfrm>
            <a:off x="420973" y="1194554"/>
            <a:ext cx="1335622" cy="369332"/>
          </a:xfrm>
          <a:prstGeom prst="rect">
            <a:avLst/>
          </a:prstGeom>
        </p:spPr>
        <p:txBody>
          <a:bodyPr wrap="none">
            <a:spAutoFit/>
          </a:bodyPr>
          <a:lstStyle/>
          <a:p>
            <a:r>
              <a:rPr lang="en-US" altLang="zh-CN" dirty="0"/>
              <a:t>2.</a:t>
            </a:r>
            <a:r>
              <a:rPr lang="zh-CN" altLang="de-DE" dirty="0"/>
              <a:t> </a:t>
            </a:r>
            <a:r>
              <a:rPr lang="zh-CN" altLang="en-US" dirty="0"/>
              <a:t>斗杆内收</a:t>
            </a:r>
          </a:p>
        </p:txBody>
      </p:sp>
    </p:spTree>
    <p:extLst>
      <p:ext uri="{BB962C8B-B14F-4D97-AF65-F5344CB8AC3E}">
        <p14:creationId xmlns:p14="http://schemas.microsoft.com/office/powerpoint/2010/main" val="235085537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24328524-C8BF-4D6D-969C-65D9D951DA6D}"/>
              </a:ext>
            </a:extLst>
          </p:cNvPr>
          <p:cNvGrpSpPr/>
          <p:nvPr/>
        </p:nvGrpSpPr>
        <p:grpSpPr>
          <a:xfrm>
            <a:off x="1163642" y="1656853"/>
            <a:ext cx="10287192" cy="4684284"/>
            <a:chOff x="524154" y="905434"/>
            <a:chExt cx="10803273" cy="5121089"/>
          </a:xfrm>
        </p:grpSpPr>
        <p:pic>
          <p:nvPicPr>
            <p:cNvPr id="4" name="图片 3">
              <a:extLst>
                <a:ext uri="{FF2B5EF4-FFF2-40B4-BE49-F238E27FC236}">
                  <a16:creationId xmlns:a16="http://schemas.microsoft.com/office/drawing/2014/main" id="{DCA63D66-5565-4DCE-8B04-5235E3F50A40}"/>
                </a:ext>
              </a:extLst>
            </p:cNvPr>
            <p:cNvPicPr>
              <a:picLocks noChangeAspect="1"/>
            </p:cNvPicPr>
            <p:nvPr/>
          </p:nvPicPr>
          <p:blipFill rotWithShape="1">
            <a:blip r:embed="rId2"/>
            <a:srcRect t="10392"/>
            <a:stretch/>
          </p:blipFill>
          <p:spPr>
            <a:xfrm>
              <a:off x="1906551" y="905434"/>
              <a:ext cx="8429625" cy="5121089"/>
            </a:xfrm>
            <a:prstGeom prst="rect">
              <a:avLst/>
            </a:prstGeom>
          </p:spPr>
        </p:pic>
        <p:cxnSp>
          <p:nvCxnSpPr>
            <p:cNvPr id="5" name="Straight Connector 13">
              <a:extLst>
                <a:ext uri="{FF2B5EF4-FFF2-40B4-BE49-F238E27FC236}">
                  <a16:creationId xmlns:a16="http://schemas.microsoft.com/office/drawing/2014/main" id="{45889D44-8DC5-46C8-AE01-3A702E68C307}"/>
                </a:ext>
              </a:extLst>
            </p:cNvPr>
            <p:cNvCxnSpPr>
              <a:stCxn id="10" idx="3"/>
            </p:cNvCxnSpPr>
            <p:nvPr/>
          </p:nvCxnSpPr>
          <p:spPr>
            <a:xfrm flipV="1">
              <a:off x="1849161" y="4034119"/>
              <a:ext cx="2633192" cy="387"/>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6" name="Straight Connector 14">
              <a:extLst>
                <a:ext uri="{FF2B5EF4-FFF2-40B4-BE49-F238E27FC236}">
                  <a16:creationId xmlns:a16="http://schemas.microsoft.com/office/drawing/2014/main" id="{F9F5EDB0-8F7D-4E4B-9D4B-5913B9B6CBDC}"/>
                </a:ext>
              </a:extLst>
            </p:cNvPr>
            <p:cNvCxnSpPr/>
            <p:nvPr/>
          </p:nvCxnSpPr>
          <p:spPr>
            <a:xfrm flipH="1" flipV="1">
              <a:off x="7553325" y="1806069"/>
              <a:ext cx="2261896" cy="7716"/>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7" name="文本框 17">
              <a:extLst>
                <a:ext uri="{FF2B5EF4-FFF2-40B4-BE49-F238E27FC236}">
                  <a16:creationId xmlns:a16="http://schemas.microsoft.com/office/drawing/2014/main" id="{37BC8CB1-3585-4DA4-9D9A-6DD256F74103}"/>
                </a:ext>
              </a:extLst>
            </p:cNvPr>
            <p:cNvSpPr txBox="1"/>
            <p:nvPr/>
          </p:nvSpPr>
          <p:spPr>
            <a:xfrm>
              <a:off x="9815220" y="1659896"/>
              <a:ext cx="1512207"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铲斗油缸</a:t>
              </a:r>
            </a:p>
          </p:txBody>
        </p:sp>
        <p:cxnSp>
          <p:nvCxnSpPr>
            <p:cNvPr id="8" name="Straight Connector 20">
              <a:extLst>
                <a:ext uri="{FF2B5EF4-FFF2-40B4-BE49-F238E27FC236}">
                  <a16:creationId xmlns:a16="http://schemas.microsoft.com/office/drawing/2014/main" id="{AC8CEF4B-D658-47DB-992C-6225DE16CCD2}"/>
                </a:ext>
              </a:extLst>
            </p:cNvPr>
            <p:cNvCxnSpPr>
              <a:stCxn id="9" idx="3"/>
            </p:cNvCxnSpPr>
            <p:nvPr/>
          </p:nvCxnSpPr>
          <p:spPr>
            <a:xfrm>
              <a:off x="1849161" y="4889567"/>
              <a:ext cx="2465664" cy="5515"/>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9" name="文本框 17">
              <a:extLst>
                <a:ext uri="{FF2B5EF4-FFF2-40B4-BE49-F238E27FC236}">
                  <a16:creationId xmlns:a16="http://schemas.microsoft.com/office/drawing/2014/main" id="{3F3A734B-DD34-4EEA-9A14-37AEA358F949}"/>
                </a:ext>
              </a:extLst>
            </p:cNvPr>
            <p:cNvSpPr txBox="1"/>
            <p:nvPr/>
          </p:nvSpPr>
          <p:spPr>
            <a:xfrm>
              <a:off x="781182" y="4735678"/>
              <a:ext cx="1067979"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主阀</a:t>
              </a:r>
            </a:p>
          </p:txBody>
        </p:sp>
        <p:sp>
          <p:nvSpPr>
            <p:cNvPr id="10" name="文本框 17">
              <a:extLst>
                <a:ext uri="{FF2B5EF4-FFF2-40B4-BE49-F238E27FC236}">
                  <a16:creationId xmlns:a16="http://schemas.microsoft.com/office/drawing/2014/main" id="{1E7E2251-0F60-4434-8F32-B2E4AFF995D4}"/>
                </a:ext>
              </a:extLst>
            </p:cNvPr>
            <p:cNvSpPr txBox="1"/>
            <p:nvPr/>
          </p:nvSpPr>
          <p:spPr>
            <a:xfrm>
              <a:off x="524154" y="3880617"/>
              <a:ext cx="1325007"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右先导手柄</a:t>
              </a:r>
            </a:p>
          </p:txBody>
        </p:sp>
      </p:grpSp>
      <p:sp>
        <p:nvSpPr>
          <p:cNvPr id="11" name="文本框 3">
            <a:extLst>
              <a:ext uri="{FF2B5EF4-FFF2-40B4-BE49-F238E27FC236}">
                <a16:creationId xmlns:a16="http://schemas.microsoft.com/office/drawing/2014/main" id="{37A0FD39-4B06-4C38-9169-471EC2C94549}"/>
              </a:ext>
            </a:extLst>
          </p:cNvPr>
          <p:cNvSpPr txBox="1"/>
          <p:nvPr/>
        </p:nvSpPr>
        <p:spPr>
          <a:xfrm>
            <a:off x="443130" y="684796"/>
            <a:ext cx="2406699" cy="369332"/>
          </a:xfrm>
          <a:prstGeom prst="rect">
            <a:avLst/>
          </a:prstGeom>
          <a:noFill/>
        </p:spPr>
        <p:txBody>
          <a:bodyPr wrap="square">
            <a:spAutoFit/>
          </a:bodyPr>
          <a:lstStyle/>
          <a:p>
            <a:r>
              <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6</a:t>
            </a:r>
            <a:r>
              <a:rPr lang="zh-CN" altLang="en-US"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、铲斗液压系统</a:t>
            </a:r>
            <a:endPar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46856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E5B9970F-68EA-42DA-87B9-18F739D382A2}"/>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18848" t="16574" r="29049" b="13125"/>
          <a:stretch/>
        </p:blipFill>
        <p:spPr>
          <a:xfrm>
            <a:off x="6162030" y="2982932"/>
            <a:ext cx="1995022" cy="1816743"/>
          </a:xfrm>
          <a:prstGeom prst="rect">
            <a:avLst/>
          </a:prstGeom>
        </p:spPr>
      </p:pic>
      <p:pic>
        <p:nvPicPr>
          <p:cNvPr id="4" name="图片 3">
            <a:extLst>
              <a:ext uri="{FF2B5EF4-FFF2-40B4-BE49-F238E27FC236}">
                <a16:creationId xmlns:a16="http://schemas.microsoft.com/office/drawing/2014/main" id="{C2B38C33-FA62-4CE4-8C09-504DE9641F44}"/>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8904" l="4094" r="100000">
                        <a14:backgroundMark x1="94737" y1="1206" x2="94737" y2="1206"/>
                      </a14:backgroundRemoval>
                    </a14:imgEffect>
                  </a14:imgLayer>
                </a14:imgProps>
              </a:ext>
            </a:extLst>
          </a:blip>
          <a:stretch>
            <a:fillRect/>
          </a:stretch>
        </p:blipFill>
        <p:spPr>
          <a:xfrm rot="20119255">
            <a:off x="10801650" y="1377348"/>
            <a:ext cx="774175" cy="4128936"/>
          </a:xfrm>
          <a:prstGeom prst="rect">
            <a:avLst/>
          </a:prstGeom>
          <a:ln>
            <a:noFill/>
          </a:ln>
        </p:spPr>
      </p:pic>
      <p:grpSp>
        <p:nvGrpSpPr>
          <p:cNvPr id="5" name="组合 4">
            <a:extLst>
              <a:ext uri="{FF2B5EF4-FFF2-40B4-BE49-F238E27FC236}">
                <a16:creationId xmlns:a16="http://schemas.microsoft.com/office/drawing/2014/main" id="{8EAEE073-852F-40F2-9B09-5CF7CF9DAAED}"/>
              </a:ext>
            </a:extLst>
          </p:cNvPr>
          <p:cNvGrpSpPr/>
          <p:nvPr/>
        </p:nvGrpSpPr>
        <p:grpSpPr>
          <a:xfrm>
            <a:off x="5990089" y="835394"/>
            <a:ext cx="1437273" cy="1931491"/>
            <a:chOff x="4556109" y="1167167"/>
            <a:chExt cx="1870879" cy="2682021"/>
          </a:xfrm>
        </p:grpSpPr>
        <p:pic>
          <p:nvPicPr>
            <p:cNvPr id="6" name="图片 5">
              <a:extLst>
                <a:ext uri="{FF2B5EF4-FFF2-40B4-BE49-F238E27FC236}">
                  <a16:creationId xmlns:a16="http://schemas.microsoft.com/office/drawing/2014/main" id="{DB594AA7-50CD-4CD6-A201-09C8AC6EDB5C}"/>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6732" t="11363" r="33399" b="11363"/>
            <a:stretch/>
          </p:blipFill>
          <p:spPr>
            <a:xfrm>
              <a:off x="4556109" y="1167167"/>
              <a:ext cx="1838240" cy="2682021"/>
            </a:xfrm>
            <a:prstGeom prst="rect">
              <a:avLst/>
            </a:prstGeom>
          </p:spPr>
        </p:pic>
        <p:sp>
          <p:nvSpPr>
            <p:cNvPr id="7" name="文本框 6">
              <a:extLst>
                <a:ext uri="{FF2B5EF4-FFF2-40B4-BE49-F238E27FC236}">
                  <a16:creationId xmlns:a16="http://schemas.microsoft.com/office/drawing/2014/main" id="{2D560F63-CA26-4FF6-B5AC-385C5759346D}"/>
                </a:ext>
              </a:extLst>
            </p:cNvPr>
            <p:cNvSpPr txBox="1"/>
            <p:nvPr/>
          </p:nvSpPr>
          <p:spPr>
            <a:xfrm>
              <a:off x="5177279" y="3261870"/>
              <a:ext cx="419725" cy="307777"/>
            </a:xfrm>
            <a:prstGeom prst="rect">
              <a:avLst/>
            </a:prstGeom>
            <a:noFill/>
          </p:spPr>
          <p:txBody>
            <a:bodyPr wrap="square" rtlCol="0">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1</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097EE341-C3B0-43DE-B913-DC9DDAC1B8BB}"/>
                </a:ext>
              </a:extLst>
            </p:cNvPr>
            <p:cNvSpPr txBox="1"/>
            <p:nvPr/>
          </p:nvSpPr>
          <p:spPr>
            <a:xfrm>
              <a:off x="6007263" y="3387938"/>
              <a:ext cx="419725" cy="307777"/>
            </a:xfrm>
            <a:prstGeom prst="rect">
              <a:avLst/>
            </a:prstGeom>
            <a:noFill/>
          </p:spPr>
          <p:txBody>
            <a:bodyPr wrap="square" rtlCol="0">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3</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grpSp>
      <p:sp>
        <p:nvSpPr>
          <p:cNvPr id="9" name="文本框 17">
            <a:extLst>
              <a:ext uri="{FF2B5EF4-FFF2-40B4-BE49-F238E27FC236}">
                <a16:creationId xmlns:a16="http://schemas.microsoft.com/office/drawing/2014/main" id="{156762BF-CDFE-4680-AAF3-7A35A16995E0}"/>
              </a:ext>
            </a:extLst>
          </p:cNvPr>
          <p:cNvSpPr txBox="1"/>
          <p:nvPr/>
        </p:nvSpPr>
        <p:spPr>
          <a:xfrm>
            <a:off x="6965887" y="1091273"/>
            <a:ext cx="1515254"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右先导手柄</a:t>
            </a:r>
          </a:p>
        </p:txBody>
      </p:sp>
      <p:sp>
        <p:nvSpPr>
          <p:cNvPr id="10" name="文本框 17">
            <a:extLst>
              <a:ext uri="{FF2B5EF4-FFF2-40B4-BE49-F238E27FC236}">
                <a16:creationId xmlns:a16="http://schemas.microsoft.com/office/drawing/2014/main" id="{1DD82BE2-6227-47B8-95A6-64D16F15AED8}"/>
              </a:ext>
            </a:extLst>
          </p:cNvPr>
          <p:cNvSpPr txBox="1"/>
          <p:nvPr/>
        </p:nvSpPr>
        <p:spPr>
          <a:xfrm>
            <a:off x="9840999" y="1097026"/>
            <a:ext cx="1612779"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铲斗油缸</a:t>
            </a:r>
          </a:p>
        </p:txBody>
      </p:sp>
      <p:grpSp>
        <p:nvGrpSpPr>
          <p:cNvPr id="11" name="组合 10">
            <a:extLst>
              <a:ext uri="{FF2B5EF4-FFF2-40B4-BE49-F238E27FC236}">
                <a16:creationId xmlns:a16="http://schemas.microsoft.com/office/drawing/2014/main" id="{500F7E7C-E435-4DB1-A2C0-5FE2B2507EC1}"/>
              </a:ext>
            </a:extLst>
          </p:cNvPr>
          <p:cNvGrpSpPr/>
          <p:nvPr/>
        </p:nvGrpSpPr>
        <p:grpSpPr>
          <a:xfrm>
            <a:off x="7780120" y="3211020"/>
            <a:ext cx="2942185" cy="2908355"/>
            <a:chOff x="6878274" y="2869056"/>
            <a:chExt cx="2942185" cy="2908355"/>
          </a:xfrm>
        </p:grpSpPr>
        <p:pic>
          <p:nvPicPr>
            <p:cNvPr id="13" name="图片 12">
              <a:extLst>
                <a:ext uri="{FF2B5EF4-FFF2-40B4-BE49-F238E27FC236}">
                  <a16:creationId xmlns:a16="http://schemas.microsoft.com/office/drawing/2014/main" id="{F457F464-A31A-4514-9DD7-CF23926B1D98}"/>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740" r="100000"/>
                      </a14:imgEffect>
                    </a14:imgLayer>
                  </a14:imgProps>
                </a:ext>
              </a:extLst>
            </a:blip>
            <a:stretch>
              <a:fillRect/>
            </a:stretch>
          </p:blipFill>
          <p:spPr>
            <a:xfrm>
              <a:off x="7018251" y="3060046"/>
              <a:ext cx="2802208" cy="2686683"/>
            </a:xfrm>
            <a:prstGeom prst="rect">
              <a:avLst/>
            </a:prstGeom>
            <a:effectLst>
              <a:outerShdw blurRad="50800" dist="38100" dir="5400000" algn="t" rotWithShape="0">
                <a:prstClr val="black">
                  <a:alpha val="40000"/>
                </a:prstClr>
              </a:outerShdw>
            </a:effectLst>
          </p:spPr>
        </p:pic>
        <p:sp>
          <p:nvSpPr>
            <p:cNvPr id="14" name="文本框 17">
              <a:extLst>
                <a:ext uri="{FF2B5EF4-FFF2-40B4-BE49-F238E27FC236}">
                  <a16:creationId xmlns:a16="http://schemas.microsoft.com/office/drawing/2014/main" id="{52F66002-CDCB-47BA-98C5-7D6925A90DA6}"/>
                </a:ext>
              </a:extLst>
            </p:cNvPr>
            <p:cNvSpPr txBox="1"/>
            <p:nvPr/>
          </p:nvSpPr>
          <p:spPr>
            <a:xfrm>
              <a:off x="8929628" y="5469634"/>
              <a:ext cx="852254"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主阀</a:t>
              </a:r>
            </a:p>
          </p:txBody>
        </p:sp>
        <p:sp>
          <p:nvSpPr>
            <p:cNvPr id="15" name="文本框 14">
              <a:extLst>
                <a:ext uri="{FF2B5EF4-FFF2-40B4-BE49-F238E27FC236}">
                  <a16:creationId xmlns:a16="http://schemas.microsoft.com/office/drawing/2014/main" id="{4BB3D08B-D8A1-411F-8BAA-F1D18632E907}"/>
                </a:ext>
              </a:extLst>
            </p:cNvPr>
            <p:cNvSpPr txBox="1"/>
            <p:nvPr/>
          </p:nvSpPr>
          <p:spPr>
            <a:xfrm>
              <a:off x="7486389" y="3387599"/>
              <a:ext cx="634249" cy="307777"/>
            </a:xfrm>
            <a:prstGeom prst="rect">
              <a:avLst/>
            </a:prstGeom>
            <a:noFill/>
          </p:spPr>
          <p:txBody>
            <a:bodyPr wrap="square" rtlCol="0">
              <a:spAutoFit/>
            </a:bodyPr>
            <a:lstStyle/>
            <a:p>
              <a:r>
                <a:rPr lang="en-US" altLang="zh-CN" sz="1400" b="1" dirty="0" err="1">
                  <a:ln>
                    <a:solidFill>
                      <a:schemeClr val="bg1"/>
                    </a:solidFill>
                  </a:ln>
                  <a:solidFill>
                    <a:srgbClr val="FF0000"/>
                  </a:solidFill>
                  <a:latin typeface="微软雅黑" panose="020B0503020204020204" pitchFamily="34" charset="-122"/>
                  <a:ea typeface="微软雅黑" panose="020B0503020204020204" pitchFamily="34" charset="-122"/>
                </a:rPr>
                <a:t>Ak</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93BB0E8A-01B6-49CE-A99B-673365F13398}"/>
                </a:ext>
              </a:extLst>
            </p:cNvPr>
            <p:cNvSpPr txBox="1"/>
            <p:nvPr/>
          </p:nvSpPr>
          <p:spPr>
            <a:xfrm>
              <a:off x="7457698" y="4026883"/>
              <a:ext cx="634249" cy="307777"/>
            </a:xfrm>
            <a:prstGeom prst="rect">
              <a:avLst/>
            </a:prstGeom>
            <a:noFill/>
          </p:spPr>
          <p:txBody>
            <a:bodyPr wrap="square" rtlCol="0">
              <a:spAutoFit/>
            </a:bodyPr>
            <a:lstStyle/>
            <a:p>
              <a:r>
                <a:rPr lang="en-US" altLang="zh-CN" sz="1400" b="1" dirty="0" err="1">
                  <a:ln>
                    <a:solidFill>
                      <a:schemeClr val="bg1"/>
                    </a:solidFill>
                  </a:ln>
                  <a:solidFill>
                    <a:srgbClr val="FF0000"/>
                  </a:solidFill>
                  <a:latin typeface="微软雅黑" panose="020B0503020204020204" pitchFamily="34" charset="-122"/>
                  <a:ea typeface="微软雅黑" panose="020B0503020204020204" pitchFamily="34" charset="-122"/>
                </a:rPr>
                <a:t>Bk</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17" name="文本框 37">
              <a:extLst>
                <a:ext uri="{FF2B5EF4-FFF2-40B4-BE49-F238E27FC236}">
                  <a16:creationId xmlns:a16="http://schemas.microsoft.com/office/drawing/2014/main" id="{015E0747-DE18-41AA-A0D2-1B44669D950B}"/>
                </a:ext>
              </a:extLst>
            </p:cNvPr>
            <p:cNvSpPr txBox="1"/>
            <p:nvPr/>
          </p:nvSpPr>
          <p:spPr>
            <a:xfrm>
              <a:off x="6878274" y="5168494"/>
              <a:ext cx="632545"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FF0000"/>
                  </a:solidFill>
                  <a:latin typeface="微软雅黑" panose="020B0503020204020204" pitchFamily="34" charset="-122"/>
                  <a:ea typeface="微软雅黑" panose="020B0503020204020204" pitchFamily="34" charset="-122"/>
                </a:rPr>
                <a:t>XBp2</a:t>
              </a:r>
            </a:p>
          </p:txBody>
        </p:sp>
        <p:sp>
          <p:nvSpPr>
            <p:cNvPr id="18" name="文本框 38">
              <a:extLst>
                <a:ext uri="{FF2B5EF4-FFF2-40B4-BE49-F238E27FC236}">
                  <a16:creationId xmlns:a16="http://schemas.microsoft.com/office/drawing/2014/main" id="{BFF9BAC7-15C4-4B19-B8C4-144EE1B338B0}"/>
                </a:ext>
              </a:extLst>
            </p:cNvPr>
            <p:cNvSpPr txBox="1"/>
            <p:nvPr/>
          </p:nvSpPr>
          <p:spPr>
            <a:xfrm>
              <a:off x="7932310" y="2869056"/>
              <a:ext cx="632545"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err="1">
                  <a:solidFill>
                    <a:srgbClr val="FF0000"/>
                  </a:solidFill>
                  <a:latin typeface="微软雅黑" panose="020B0503020204020204" pitchFamily="34" charset="-122"/>
                  <a:ea typeface="微软雅黑" panose="020B0503020204020204" pitchFamily="34" charset="-122"/>
                </a:rPr>
                <a:t>XAk</a:t>
              </a:r>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19" name="文本框 38">
              <a:extLst>
                <a:ext uri="{FF2B5EF4-FFF2-40B4-BE49-F238E27FC236}">
                  <a16:creationId xmlns:a16="http://schemas.microsoft.com/office/drawing/2014/main" id="{4A7C5ACE-B2DE-4F1A-87B7-C4D46BEDFBD5}"/>
                </a:ext>
              </a:extLst>
            </p:cNvPr>
            <p:cNvSpPr txBox="1"/>
            <p:nvPr/>
          </p:nvSpPr>
          <p:spPr>
            <a:xfrm>
              <a:off x="7761018" y="4850732"/>
              <a:ext cx="632545"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err="1">
                  <a:solidFill>
                    <a:srgbClr val="FF0000"/>
                  </a:solidFill>
                  <a:latin typeface="微软雅黑" panose="020B0503020204020204" pitchFamily="34" charset="-122"/>
                  <a:ea typeface="微软雅黑" panose="020B0503020204020204" pitchFamily="34" charset="-122"/>
                </a:rPr>
                <a:t>XBk</a:t>
              </a:r>
              <a:endParaRPr lang="en-US" altLang="zh-CN" sz="1200" dirty="0">
                <a:solidFill>
                  <a:srgbClr val="FF0000"/>
                </a:solidFill>
                <a:latin typeface="微软雅黑" panose="020B0503020204020204" pitchFamily="34" charset="-122"/>
                <a:ea typeface="微软雅黑" panose="020B0503020204020204" pitchFamily="34" charset="-122"/>
              </a:endParaRPr>
            </a:p>
          </p:txBody>
        </p:sp>
      </p:grpSp>
      <p:sp>
        <p:nvSpPr>
          <p:cNvPr id="20" name="任意多边形 74">
            <a:extLst>
              <a:ext uri="{FF2B5EF4-FFF2-40B4-BE49-F238E27FC236}">
                <a16:creationId xmlns:a16="http://schemas.microsoft.com/office/drawing/2014/main" id="{BCC6EE5C-F335-40F5-8B54-2EF4005724DD}"/>
              </a:ext>
            </a:extLst>
          </p:cNvPr>
          <p:cNvSpPr/>
          <p:nvPr/>
        </p:nvSpPr>
        <p:spPr>
          <a:xfrm flipH="1">
            <a:off x="7023862" y="2565571"/>
            <a:ext cx="45719" cy="922448"/>
          </a:xfrm>
          <a:custGeom>
            <a:avLst/>
            <a:gdLst>
              <a:gd name="connsiteX0" fmla="*/ 145959 w 253535"/>
              <a:gd name="connsiteY0" fmla="*/ 0 h 887506"/>
              <a:gd name="connsiteX1" fmla="*/ 2524 w 253535"/>
              <a:gd name="connsiteY1" fmla="*/ 466164 h 887506"/>
              <a:gd name="connsiteX2" fmla="*/ 253535 w 253535"/>
              <a:gd name="connsiteY2" fmla="*/ 887506 h 887506"/>
            </a:gdLst>
            <a:ahLst/>
            <a:cxnLst>
              <a:cxn ang="0">
                <a:pos x="connsiteX0" y="connsiteY0"/>
              </a:cxn>
              <a:cxn ang="0">
                <a:pos x="connsiteX1" y="connsiteY1"/>
              </a:cxn>
              <a:cxn ang="0">
                <a:pos x="connsiteX2" y="connsiteY2"/>
              </a:cxn>
            </a:cxnLst>
            <a:rect l="l" t="t" r="r" b="b"/>
            <a:pathLst>
              <a:path w="253535" h="887506">
                <a:moveTo>
                  <a:pt x="145959" y="0"/>
                </a:moveTo>
                <a:cubicBezTo>
                  <a:pt x="65277" y="159123"/>
                  <a:pt x="-15405" y="318246"/>
                  <a:pt x="2524" y="466164"/>
                </a:cubicBezTo>
                <a:cubicBezTo>
                  <a:pt x="20453" y="614082"/>
                  <a:pt x="174347" y="811306"/>
                  <a:pt x="253535" y="887506"/>
                </a:cubicBez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76">
            <a:extLst>
              <a:ext uri="{FF2B5EF4-FFF2-40B4-BE49-F238E27FC236}">
                <a16:creationId xmlns:a16="http://schemas.microsoft.com/office/drawing/2014/main" id="{B70737FC-7389-448A-A2DE-35E5705EC87D}"/>
              </a:ext>
            </a:extLst>
          </p:cNvPr>
          <p:cNvSpPr/>
          <p:nvPr/>
        </p:nvSpPr>
        <p:spPr>
          <a:xfrm>
            <a:off x="6598922" y="2488911"/>
            <a:ext cx="268167" cy="1141795"/>
          </a:xfrm>
          <a:custGeom>
            <a:avLst/>
            <a:gdLst>
              <a:gd name="connsiteX0" fmla="*/ 148890 w 453690"/>
              <a:gd name="connsiteY0" fmla="*/ 0 h 1228165"/>
              <a:gd name="connsiteX1" fmla="*/ 14419 w 453690"/>
              <a:gd name="connsiteY1" fmla="*/ 744071 h 1228165"/>
              <a:gd name="connsiteX2" fmla="*/ 453690 w 453690"/>
              <a:gd name="connsiteY2" fmla="*/ 1228165 h 1228165"/>
            </a:gdLst>
            <a:ahLst/>
            <a:cxnLst>
              <a:cxn ang="0">
                <a:pos x="connsiteX0" y="connsiteY0"/>
              </a:cxn>
              <a:cxn ang="0">
                <a:pos x="connsiteX1" y="connsiteY1"/>
              </a:cxn>
              <a:cxn ang="0">
                <a:pos x="connsiteX2" y="connsiteY2"/>
              </a:cxn>
            </a:cxnLst>
            <a:rect l="l" t="t" r="r" b="b"/>
            <a:pathLst>
              <a:path w="453690" h="1228165">
                <a:moveTo>
                  <a:pt x="148890" y="0"/>
                </a:moveTo>
                <a:cubicBezTo>
                  <a:pt x="56254" y="269688"/>
                  <a:pt x="-36381" y="539377"/>
                  <a:pt x="14419" y="744071"/>
                </a:cubicBezTo>
                <a:cubicBezTo>
                  <a:pt x="65219" y="948765"/>
                  <a:pt x="259454" y="1088465"/>
                  <a:pt x="453690" y="1228165"/>
                </a:cubicBez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77">
            <a:extLst>
              <a:ext uri="{FF2B5EF4-FFF2-40B4-BE49-F238E27FC236}">
                <a16:creationId xmlns:a16="http://schemas.microsoft.com/office/drawing/2014/main" id="{F4E1076D-6F43-4B2E-BE53-325EC78F688D}"/>
              </a:ext>
            </a:extLst>
          </p:cNvPr>
          <p:cNvSpPr/>
          <p:nvPr/>
        </p:nvSpPr>
        <p:spPr>
          <a:xfrm>
            <a:off x="7400649" y="3034799"/>
            <a:ext cx="1486176" cy="1307445"/>
          </a:xfrm>
          <a:custGeom>
            <a:avLst/>
            <a:gdLst>
              <a:gd name="connsiteX0" fmla="*/ 0 w 1900518"/>
              <a:gd name="connsiteY0" fmla="*/ 999319 h 1307445"/>
              <a:gd name="connsiteX1" fmla="*/ 618565 w 1900518"/>
              <a:gd name="connsiteY1" fmla="*/ 1250330 h 1307445"/>
              <a:gd name="connsiteX2" fmla="*/ 1559859 w 1900518"/>
              <a:gd name="connsiteY2" fmla="*/ 40095 h 1307445"/>
              <a:gd name="connsiteX3" fmla="*/ 1900518 w 1900518"/>
              <a:gd name="connsiteY3" fmla="*/ 407648 h 1307445"/>
            </a:gdLst>
            <a:ahLst/>
            <a:cxnLst>
              <a:cxn ang="0">
                <a:pos x="connsiteX0" y="connsiteY0"/>
              </a:cxn>
              <a:cxn ang="0">
                <a:pos x="connsiteX1" y="connsiteY1"/>
              </a:cxn>
              <a:cxn ang="0">
                <a:pos x="connsiteX2" y="connsiteY2"/>
              </a:cxn>
              <a:cxn ang="0">
                <a:pos x="connsiteX3" y="connsiteY3"/>
              </a:cxn>
            </a:cxnLst>
            <a:rect l="l" t="t" r="r" b="b"/>
            <a:pathLst>
              <a:path w="1900518" h="1307445">
                <a:moveTo>
                  <a:pt x="0" y="999319"/>
                </a:moveTo>
                <a:cubicBezTo>
                  <a:pt x="179294" y="1204760"/>
                  <a:pt x="358589" y="1410201"/>
                  <a:pt x="618565" y="1250330"/>
                </a:cubicBezTo>
                <a:cubicBezTo>
                  <a:pt x="878542" y="1090459"/>
                  <a:pt x="1346200" y="180542"/>
                  <a:pt x="1559859" y="40095"/>
                </a:cubicBezTo>
                <a:cubicBezTo>
                  <a:pt x="1773518" y="-100352"/>
                  <a:pt x="1837018" y="153648"/>
                  <a:pt x="1900518" y="407648"/>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78">
            <a:extLst>
              <a:ext uri="{FF2B5EF4-FFF2-40B4-BE49-F238E27FC236}">
                <a16:creationId xmlns:a16="http://schemas.microsoft.com/office/drawing/2014/main" id="{DFCAAF04-EB1B-4650-A5E7-BC3FD5C6C853}"/>
              </a:ext>
            </a:extLst>
          </p:cNvPr>
          <p:cNvSpPr/>
          <p:nvPr/>
        </p:nvSpPr>
        <p:spPr>
          <a:xfrm>
            <a:off x="7602587" y="3953435"/>
            <a:ext cx="1203556" cy="1572158"/>
          </a:xfrm>
          <a:custGeom>
            <a:avLst/>
            <a:gdLst>
              <a:gd name="connsiteX0" fmla="*/ 0 w 1694330"/>
              <a:gd name="connsiteY0" fmla="*/ 0 h 1572158"/>
              <a:gd name="connsiteX1" fmla="*/ 797859 w 1694330"/>
              <a:gd name="connsiteY1" fmla="*/ 654424 h 1572158"/>
              <a:gd name="connsiteX2" fmla="*/ 923365 w 1694330"/>
              <a:gd name="connsiteY2" fmla="*/ 1470212 h 1572158"/>
              <a:gd name="connsiteX3" fmla="*/ 1694330 w 1694330"/>
              <a:gd name="connsiteY3" fmla="*/ 1559859 h 1572158"/>
            </a:gdLst>
            <a:ahLst/>
            <a:cxnLst>
              <a:cxn ang="0">
                <a:pos x="connsiteX0" y="connsiteY0"/>
              </a:cxn>
              <a:cxn ang="0">
                <a:pos x="connsiteX1" y="connsiteY1"/>
              </a:cxn>
              <a:cxn ang="0">
                <a:pos x="connsiteX2" y="connsiteY2"/>
              </a:cxn>
              <a:cxn ang="0">
                <a:pos x="connsiteX3" y="connsiteY3"/>
              </a:cxn>
            </a:cxnLst>
            <a:rect l="l" t="t" r="r" b="b"/>
            <a:pathLst>
              <a:path w="1694330" h="1572158">
                <a:moveTo>
                  <a:pt x="0" y="0"/>
                </a:moveTo>
                <a:cubicBezTo>
                  <a:pt x="321982" y="204694"/>
                  <a:pt x="643965" y="409389"/>
                  <a:pt x="797859" y="654424"/>
                </a:cubicBezTo>
                <a:cubicBezTo>
                  <a:pt x="951753" y="899459"/>
                  <a:pt x="773953" y="1319306"/>
                  <a:pt x="923365" y="1470212"/>
                </a:cubicBezTo>
                <a:cubicBezTo>
                  <a:pt x="1072777" y="1621118"/>
                  <a:pt x="1694330" y="1559859"/>
                  <a:pt x="1694330" y="1559859"/>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79">
            <a:extLst>
              <a:ext uri="{FF2B5EF4-FFF2-40B4-BE49-F238E27FC236}">
                <a16:creationId xmlns:a16="http://schemas.microsoft.com/office/drawing/2014/main" id="{81FCDD46-38C0-4B9E-A80D-59DB7C6D3FF7}"/>
              </a:ext>
            </a:extLst>
          </p:cNvPr>
          <p:cNvSpPr/>
          <p:nvPr/>
        </p:nvSpPr>
        <p:spPr>
          <a:xfrm>
            <a:off x="8788213" y="4347882"/>
            <a:ext cx="3182471" cy="954023"/>
          </a:xfrm>
          <a:custGeom>
            <a:avLst/>
            <a:gdLst>
              <a:gd name="connsiteX0" fmla="*/ 0 w 3182471"/>
              <a:gd name="connsiteY0" fmla="*/ 268942 h 954023"/>
              <a:gd name="connsiteX1" fmla="*/ 1999130 w 3182471"/>
              <a:gd name="connsiteY1" fmla="*/ 950259 h 954023"/>
              <a:gd name="connsiteX2" fmla="*/ 3182471 w 3182471"/>
              <a:gd name="connsiteY2" fmla="*/ 0 h 954023"/>
            </a:gdLst>
            <a:ahLst/>
            <a:cxnLst>
              <a:cxn ang="0">
                <a:pos x="connsiteX0" y="connsiteY0"/>
              </a:cxn>
              <a:cxn ang="0">
                <a:pos x="connsiteX1" y="connsiteY1"/>
              </a:cxn>
              <a:cxn ang="0">
                <a:pos x="connsiteX2" y="connsiteY2"/>
              </a:cxn>
            </a:cxnLst>
            <a:rect l="l" t="t" r="r" b="b"/>
            <a:pathLst>
              <a:path w="3182471" h="954023">
                <a:moveTo>
                  <a:pt x="0" y="268942"/>
                </a:moveTo>
                <a:cubicBezTo>
                  <a:pt x="734359" y="632012"/>
                  <a:pt x="1468718" y="995083"/>
                  <a:pt x="1999130" y="950259"/>
                </a:cubicBezTo>
                <a:cubicBezTo>
                  <a:pt x="2529542" y="905435"/>
                  <a:pt x="2856006" y="452717"/>
                  <a:pt x="3182471"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80">
            <a:extLst>
              <a:ext uri="{FF2B5EF4-FFF2-40B4-BE49-F238E27FC236}">
                <a16:creationId xmlns:a16="http://schemas.microsoft.com/office/drawing/2014/main" id="{541D8046-A8AD-4BB2-B1DF-086B7F49B09D}"/>
              </a:ext>
            </a:extLst>
          </p:cNvPr>
          <p:cNvSpPr/>
          <p:nvPr/>
        </p:nvSpPr>
        <p:spPr>
          <a:xfrm>
            <a:off x="8850966" y="3953435"/>
            <a:ext cx="2563906" cy="627530"/>
          </a:xfrm>
          <a:custGeom>
            <a:avLst/>
            <a:gdLst>
              <a:gd name="connsiteX0" fmla="*/ 0 w 2563906"/>
              <a:gd name="connsiteY0" fmla="*/ 0 h 627530"/>
              <a:gd name="connsiteX1" fmla="*/ 1210235 w 2563906"/>
              <a:gd name="connsiteY1" fmla="*/ 519953 h 627530"/>
              <a:gd name="connsiteX2" fmla="*/ 2052918 w 2563906"/>
              <a:gd name="connsiteY2" fmla="*/ 188259 h 627530"/>
              <a:gd name="connsiteX3" fmla="*/ 2563906 w 2563906"/>
              <a:gd name="connsiteY3" fmla="*/ 627530 h 627530"/>
            </a:gdLst>
            <a:ahLst/>
            <a:cxnLst>
              <a:cxn ang="0">
                <a:pos x="connsiteX0" y="connsiteY0"/>
              </a:cxn>
              <a:cxn ang="0">
                <a:pos x="connsiteX1" y="connsiteY1"/>
              </a:cxn>
              <a:cxn ang="0">
                <a:pos x="connsiteX2" y="connsiteY2"/>
              </a:cxn>
              <a:cxn ang="0">
                <a:pos x="connsiteX3" y="connsiteY3"/>
              </a:cxn>
            </a:cxnLst>
            <a:rect l="l" t="t" r="r" b="b"/>
            <a:pathLst>
              <a:path w="2563906" h="627530">
                <a:moveTo>
                  <a:pt x="0" y="0"/>
                </a:moveTo>
                <a:cubicBezTo>
                  <a:pt x="434041" y="244288"/>
                  <a:pt x="868082" y="488576"/>
                  <a:pt x="1210235" y="519953"/>
                </a:cubicBezTo>
                <a:cubicBezTo>
                  <a:pt x="1552388" y="551330"/>
                  <a:pt x="1827306" y="170330"/>
                  <a:pt x="2052918" y="188259"/>
                </a:cubicBezTo>
                <a:cubicBezTo>
                  <a:pt x="2278530" y="206188"/>
                  <a:pt x="2421218" y="416859"/>
                  <a:pt x="2563906" y="627530"/>
                </a:cubicBezTo>
              </a:path>
            </a:pathLst>
          </a:custGeom>
          <a:noFill/>
          <a:ln w="38100">
            <a:solidFill>
              <a:srgbClr val="004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15">
            <a:extLst>
              <a:ext uri="{FF2B5EF4-FFF2-40B4-BE49-F238E27FC236}">
                <a16:creationId xmlns:a16="http://schemas.microsoft.com/office/drawing/2014/main" id="{89278541-5AC8-4CB1-96F5-AC10FD798575}"/>
              </a:ext>
            </a:extLst>
          </p:cNvPr>
          <p:cNvSpPr/>
          <p:nvPr/>
        </p:nvSpPr>
        <p:spPr>
          <a:xfrm>
            <a:off x="310187" y="4064625"/>
            <a:ext cx="5934077" cy="2394502"/>
          </a:xfrm>
          <a:prstGeom prst="rect">
            <a:avLst/>
          </a:prstGeom>
          <a:solidFill>
            <a:schemeClr val="accent5">
              <a:lumMod val="20000"/>
              <a:lumOff val="80000"/>
            </a:schemeClr>
          </a:solidFill>
        </p:spPr>
        <p:txBody>
          <a:bodyPr wrap="square">
            <a:spAutoFit/>
          </a:bodyPr>
          <a:lstStyle/>
          <a:p>
            <a:pPr marL="177800"/>
            <a:r>
              <a:rPr lang="zh-CN" altLang="en-US" sz="1600" b="1" dirty="0">
                <a:solidFill>
                  <a:srgbClr val="00479D"/>
                </a:solidFill>
                <a:latin typeface="微软雅黑" panose="020B0503020204020204" pitchFamily="34" charset="-122"/>
                <a:ea typeface="微软雅黑" panose="020B0503020204020204" pitchFamily="34" charset="-122"/>
              </a:rPr>
              <a:t>铲斗内收液压回路</a:t>
            </a:r>
            <a:endParaRPr lang="en-US" altLang="zh-CN" sz="1600" b="1" dirty="0">
              <a:solidFill>
                <a:srgbClr val="00479D"/>
              </a:solidFill>
              <a:latin typeface="微软雅黑" panose="020B0503020204020204" pitchFamily="34" charset="-122"/>
              <a:ea typeface="微软雅黑" panose="020B0503020204020204" pitchFamily="34" charset="-122"/>
            </a:endParaRPr>
          </a:p>
          <a:p>
            <a:pPr marL="177800"/>
            <a:endParaRPr lang="de-DE" altLang="zh-CN" sz="1600" dirty="0">
              <a:latin typeface="微软雅黑" panose="020B0503020204020204" pitchFamily="34" charset="-122"/>
              <a:ea typeface="微软雅黑" panose="020B0503020204020204" pitchFamily="34" charset="-122"/>
            </a:endParaRPr>
          </a:p>
          <a:p>
            <a:pPr marL="285750" indent="-107950">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操作铲斗挖掘时</a:t>
            </a:r>
            <a:r>
              <a:rPr lang="en-US" altLang="zh-CN" sz="1400" dirty="0">
                <a:latin typeface="微软雅黑" panose="020B0503020204020204" pitchFamily="34" charset="-122"/>
                <a:ea typeface="微软雅黑" panose="020B0503020204020204" pitchFamily="34" charset="-122"/>
              </a:rPr>
              <a:t>,</a:t>
            </a:r>
            <a:r>
              <a:rPr lang="en-US" altLang="zh-CN" sz="1400" dirty="0" err="1">
                <a:latin typeface="微软雅黑" panose="020B0503020204020204" pitchFamily="34" charset="-122"/>
                <a:ea typeface="微软雅黑" panose="020B0503020204020204" pitchFamily="34" charset="-122"/>
              </a:rPr>
              <a:t>XAk</a:t>
            </a:r>
            <a:r>
              <a:rPr lang="zh-CN" altLang="en-US" sz="1400" dirty="0">
                <a:latin typeface="微软雅黑" panose="020B0503020204020204" pitchFamily="34" charset="-122"/>
                <a:ea typeface="微软雅黑" panose="020B0503020204020204" pitchFamily="34" charset="-122"/>
              </a:rPr>
              <a:t>、</a:t>
            </a:r>
            <a:r>
              <a:rPr lang="en-US" altLang="zh-CN" sz="1400" dirty="0">
                <a:latin typeface="微软雅黑" panose="020B0503020204020204" pitchFamily="34" charset="-122"/>
                <a:ea typeface="微软雅黑" panose="020B0503020204020204" pitchFamily="34" charset="-122"/>
              </a:rPr>
              <a:t>XBp2</a:t>
            </a:r>
            <a:r>
              <a:rPr lang="zh-CN" altLang="en-US" sz="1400" dirty="0">
                <a:latin typeface="微软雅黑" panose="020B0503020204020204" pitchFamily="34" charset="-122"/>
                <a:ea typeface="微软雅黑" panose="020B0503020204020204" pitchFamily="34" charset="-122"/>
              </a:rPr>
              <a:t>接口被供入先导压力油，铲斗阀芯打开，由</a:t>
            </a:r>
            <a:r>
              <a:rPr lang="en-US" altLang="zh-CN" sz="1400" dirty="0">
                <a:latin typeface="微软雅黑" panose="020B0503020204020204" pitchFamily="34" charset="-122"/>
                <a:ea typeface="微软雅黑" panose="020B0503020204020204" pitchFamily="34" charset="-122"/>
              </a:rPr>
              <a:t>P1,P2</a:t>
            </a:r>
            <a:r>
              <a:rPr lang="zh-CN" altLang="en-US" sz="1400" dirty="0">
                <a:latin typeface="微软雅黑" panose="020B0503020204020204" pitchFamily="34" charset="-122"/>
                <a:ea typeface="微软雅黑" panose="020B0503020204020204" pitchFamily="34" charset="-122"/>
              </a:rPr>
              <a:t>接口接入的工作油流经铲斗阀芯从</a:t>
            </a:r>
            <a:r>
              <a:rPr lang="en-US" altLang="zh-CN" sz="1400" dirty="0" err="1">
                <a:latin typeface="微软雅黑" panose="020B0503020204020204" pitchFamily="34" charset="-122"/>
                <a:ea typeface="微软雅黑" panose="020B0503020204020204" pitchFamily="34" charset="-122"/>
              </a:rPr>
              <a:t>Ak</a:t>
            </a:r>
            <a:r>
              <a:rPr lang="zh-CN" altLang="en-US" sz="1400" dirty="0">
                <a:latin typeface="微软雅黑" panose="020B0503020204020204" pitchFamily="34" charset="-122"/>
                <a:ea typeface="微软雅黑" panose="020B0503020204020204" pitchFamily="34" charset="-122"/>
              </a:rPr>
              <a:t>接口被供入铲斗油缸活塞头腔；同时活塞杆腔的回油通过</a:t>
            </a:r>
            <a:r>
              <a:rPr lang="en-US" altLang="zh-CN" sz="1400" dirty="0" err="1">
                <a:latin typeface="微软雅黑" panose="020B0503020204020204" pitchFamily="34" charset="-122"/>
                <a:ea typeface="微软雅黑" panose="020B0503020204020204" pitchFamily="34" charset="-122"/>
              </a:rPr>
              <a:t>Bk</a:t>
            </a:r>
            <a:r>
              <a:rPr lang="zh-CN" altLang="en-US" sz="1400" dirty="0">
                <a:latin typeface="微软雅黑" panose="020B0503020204020204" pitchFamily="34" charset="-122"/>
                <a:ea typeface="微软雅黑" panose="020B0503020204020204" pitchFamily="34" charset="-122"/>
              </a:rPr>
              <a:t>流入工作油油箱；</a:t>
            </a:r>
            <a:endParaRPr lang="en-US" altLang="zh-CN" sz="1400" dirty="0">
              <a:latin typeface="微软雅黑" panose="020B0503020204020204" pitchFamily="34" charset="-122"/>
              <a:ea typeface="微软雅黑" panose="020B0503020204020204" pitchFamily="34" charset="-122"/>
            </a:endParaRPr>
          </a:p>
          <a:p>
            <a:pPr marL="285750" indent="-107950">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操作铲斗时，</a:t>
            </a:r>
            <a:r>
              <a:rPr lang="en-US" altLang="zh-CN" sz="1400" dirty="0">
                <a:latin typeface="微软雅黑" panose="020B0503020204020204" pitchFamily="34" charset="-122"/>
                <a:ea typeface="微软雅黑" panose="020B0503020204020204" pitchFamily="34" charset="-122"/>
              </a:rPr>
              <a:t>XBp2</a:t>
            </a:r>
            <a:r>
              <a:rPr lang="zh-CN" altLang="en-US" sz="1400" dirty="0">
                <a:latin typeface="微软雅黑" panose="020B0503020204020204" pitchFamily="34" charset="-122"/>
                <a:ea typeface="微软雅黑" panose="020B0503020204020204" pitchFamily="34" charset="-122"/>
              </a:rPr>
              <a:t>接口被供入先导压力油，旁路截止阀芯被切断。工作油推开单向阀，被与铲斗阀芯合流；</a:t>
            </a:r>
            <a:endParaRPr lang="en-US" altLang="zh-CN" sz="1400" dirty="0">
              <a:latin typeface="微软雅黑" panose="020B0503020204020204" pitchFamily="34" charset="-122"/>
              <a:ea typeface="微软雅黑" panose="020B0503020204020204" pitchFamily="34" charset="-122"/>
            </a:endParaRPr>
          </a:p>
          <a:p>
            <a:pPr marL="285750" indent="-107950">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当同时操作动臂提升和铲斗挖掘时，</a:t>
            </a:r>
            <a:r>
              <a:rPr lang="en-US" altLang="zh-CN" sz="1400" dirty="0" err="1">
                <a:latin typeface="微软雅黑" panose="020B0503020204020204" pitchFamily="34" charset="-122"/>
                <a:ea typeface="微软雅黑" panose="020B0503020204020204" pitchFamily="34" charset="-122"/>
              </a:rPr>
              <a:t>Pck</a:t>
            </a:r>
            <a:r>
              <a:rPr lang="zh-CN" altLang="en-US" sz="1400" dirty="0">
                <a:latin typeface="微软雅黑" panose="020B0503020204020204" pitchFamily="34" charset="-122"/>
                <a:ea typeface="微软雅黑" panose="020B0503020204020204" pitchFamily="34" charset="-122"/>
              </a:rPr>
              <a:t>接口接入先导压力油，铲斗油缸的油道被节流，流入动臂</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阀芯，从而实现动臂提升的操作有限。</a:t>
            </a:r>
            <a:endParaRPr lang="en-US" altLang="zh-CN" sz="1400"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01F78B82-AA46-4621-BF98-AB87A1638C76}"/>
              </a:ext>
            </a:extLst>
          </p:cNvPr>
          <p:cNvPicPr>
            <a:picLocks noChangeAspect="1"/>
          </p:cNvPicPr>
          <p:nvPr/>
        </p:nvPicPr>
        <p:blipFill>
          <a:blip r:embed="rId10">
            <a:biLevel thresh="50000"/>
          </a:blip>
          <a:stretch>
            <a:fillRect/>
          </a:stretch>
        </p:blipFill>
        <p:spPr>
          <a:xfrm>
            <a:off x="930030" y="1123259"/>
            <a:ext cx="4552469" cy="2914081"/>
          </a:xfrm>
          <a:prstGeom prst="rect">
            <a:avLst/>
          </a:prstGeom>
        </p:spPr>
      </p:pic>
      <p:sp>
        <p:nvSpPr>
          <p:cNvPr id="28" name="矩形 32">
            <a:extLst>
              <a:ext uri="{FF2B5EF4-FFF2-40B4-BE49-F238E27FC236}">
                <a16:creationId xmlns:a16="http://schemas.microsoft.com/office/drawing/2014/main" id="{502C5119-BB9D-4712-9254-B8E87A9E5541}"/>
              </a:ext>
            </a:extLst>
          </p:cNvPr>
          <p:cNvSpPr/>
          <p:nvPr/>
        </p:nvSpPr>
        <p:spPr>
          <a:xfrm>
            <a:off x="412189" y="882593"/>
            <a:ext cx="1107996" cy="369332"/>
          </a:xfrm>
          <a:prstGeom prst="rect">
            <a:avLst/>
          </a:prstGeom>
        </p:spPr>
        <p:txBody>
          <a:bodyPr wrap="none">
            <a:spAutoFit/>
          </a:bodyPr>
          <a:lstStyle/>
          <a:p>
            <a:r>
              <a:rPr lang="zh-CN" altLang="en-US" dirty="0"/>
              <a:t>铲斗内收</a:t>
            </a:r>
          </a:p>
        </p:txBody>
      </p:sp>
    </p:spTree>
    <p:extLst>
      <p:ext uri="{BB962C8B-B14F-4D97-AF65-F5344CB8AC3E}">
        <p14:creationId xmlns:p14="http://schemas.microsoft.com/office/powerpoint/2010/main" val="269907248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F6BBACC5-A73B-471F-92C0-852FE3065C15}"/>
              </a:ext>
            </a:extLst>
          </p:cNvPr>
          <p:cNvSpPr txBox="1"/>
          <p:nvPr/>
        </p:nvSpPr>
        <p:spPr>
          <a:xfrm>
            <a:off x="8472488" y="1626671"/>
            <a:ext cx="1295190" cy="369332"/>
          </a:xfrm>
          <a:prstGeom prst="rect">
            <a:avLst/>
          </a:prstGeom>
          <a:solidFill>
            <a:schemeClr val="accent6">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先导油路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CC659DF5-1196-485F-A62A-64FC6251C35D}"/>
              </a:ext>
            </a:extLst>
          </p:cNvPr>
          <p:cNvSpPr txBox="1"/>
          <p:nvPr/>
        </p:nvSpPr>
        <p:spPr>
          <a:xfrm>
            <a:off x="9043410" y="2174359"/>
            <a:ext cx="1257075" cy="369332"/>
          </a:xfrm>
          <a:prstGeom prst="rect">
            <a:avLst/>
          </a:prstGeom>
          <a:noFill/>
          <a:ln>
            <a:solidFill>
              <a:schemeClr val="accent6"/>
            </a:solidFill>
          </a:ln>
        </p:spPr>
        <p:txBody>
          <a:bodyPr wrap="none" rtlCol="0">
            <a:spAutoFit/>
          </a:bodyPr>
          <a:lstStyle/>
          <a:p>
            <a:r>
              <a:rPr lang="en-US" altLang="zh-CN" dirty="0" err="1"/>
              <a:t>XAk</a:t>
            </a:r>
            <a:r>
              <a:rPr lang="zh-CN" altLang="en-US" dirty="0"/>
              <a:t>、</a:t>
            </a:r>
            <a:r>
              <a:rPr lang="en-US" altLang="zh-CN" dirty="0"/>
              <a:t>XBp2</a:t>
            </a:r>
            <a:endParaRPr lang="zh-CN" altLang="en-US" dirty="0"/>
          </a:p>
        </p:txBody>
      </p:sp>
      <p:sp>
        <p:nvSpPr>
          <p:cNvPr id="5" name="文本框 4">
            <a:extLst>
              <a:ext uri="{FF2B5EF4-FFF2-40B4-BE49-F238E27FC236}">
                <a16:creationId xmlns:a16="http://schemas.microsoft.com/office/drawing/2014/main" id="{DAB000EA-7BCD-4B81-B3C1-A70F768BA1F7}"/>
              </a:ext>
            </a:extLst>
          </p:cNvPr>
          <p:cNvSpPr txBox="1"/>
          <p:nvPr/>
        </p:nvSpPr>
        <p:spPr>
          <a:xfrm>
            <a:off x="8472488" y="3338837"/>
            <a:ext cx="1031718" cy="369332"/>
          </a:xfrm>
          <a:prstGeom prst="rect">
            <a:avLst/>
          </a:prstGeom>
          <a:solidFill>
            <a:schemeClr val="accent2">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D0C045FB-CDA8-4158-B464-0F3A2686792F}"/>
              </a:ext>
            </a:extLst>
          </p:cNvPr>
          <p:cNvSpPr txBox="1"/>
          <p:nvPr/>
        </p:nvSpPr>
        <p:spPr>
          <a:xfrm>
            <a:off x="9043409" y="3925491"/>
            <a:ext cx="2381827" cy="1477328"/>
          </a:xfrm>
          <a:prstGeom prst="rect">
            <a:avLst/>
          </a:prstGeom>
          <a:noFill/>
          <a:ln>
            <a:solidFill>
              <a:schemeClr val="accent2"/>
            </a:solidFill>
          </a:ln>
        </p:spPr>
        <p:txBody>
          <a:bodyPr wrap="square" rtlCol="0">
            <a:spAutoFit/>
          </a:bodyPr>
          <a:lstStyle/>
          <a:p>
            <a:r>
              <a:rPr lang="zh-CN" altLang="en-US" dirty="0"/>
              <a:t>泵</a:t>
            </a:r>
            <a:r>
              <a:rPr lang="en-US" altLang="zh-CN" dirty="0"/>
              <a:t>1</a:t>
            </a:r>
            <a:r>
              <a:rPr lang="zh-CN" altLang="en-US" dirty="0"/>
              <a:t>→</a:t>
            </a:r>
            <a:r>
              <a:rPr lang="en-US" altLang="zh-CN" dirty="0"/>
              <a:t>P1</a:t>
            </a:r>
            <a:r>
              <a:rPr lang="zh-CN" altLang="en-US" dirty="0"/>
              <a:t>→铲斗阀芯→油缸大腔</a:t>
            </a:r>
            <a:endParaRPr lang="en-US" altLang="zh-CN" dirty="0"/>
          </a:p>
          <a:p>
            <a:endParaRPr lang="en-US" altLang="zh-CN" dirty="0"/>
          </a:p>
          <a:p>
            <a:r>
              <a:rPr lang="zh-CN" altLang="en-US" dirty="0"/>
              <a:t>泵</a:t>
            </a:r>
            <a:r>
              <a:rPr lang="en-US" altLang="zh-CN" dirty="0"/>
              <a:t>2</a:t>
            </a:r>
            <a:r>
              <a:rPr lang="zh-CN" altLang="en-US" dirty="0"/>
              <a:t> →</a:t>
            </a:r>
            <a:r>
              <a:rPr lang="en-US" altLang="zh-CN" dirty="0"/>
              <a:t>P2</a:t>
            </a:r>
            <a:r>
              <a:rPr lang="zh-CN" altLang="en-US" dirty="0"/>
              <a:t>→铲斗阀芯→油缸大腔</a:t>
            </a:r>
          </a:p>
        </p:txBody>
      </p:sp>
      <p:sp>
        <p:nvSpPr>
          <p:cNvPr id="7" name="文本框 6">
            <a:extLst>
              <a:ext uri="{FF2B5EF4-FFF2-40B4-BE49-F238E27FC236}">
                <a16:creationId xmlns:a16="http://schemas.microsoft.com/office/drawing/2014/main" id="{816B0BA4-5959-4200-A00F-688BE9223F63}"/>
              </a:ext>
            </a:extLst>
          </p:cNvPr>
          <p:cNvSpPr txBox="1"/>
          <p:nvPr/>
        </p:nvSpPr>
        <p:spPr>
          <a:xfrm>
            <a:off x="9043409" y="5726927"/>
            <a:ext cx="2381827" cy="646331"/>
          </a:xfrm>
          <a:prstGeom prst="rect">
            <a:avLst/>
          </a:prstGeom>
          <a:noFill/>
          <a:ln>
            <a:solidFill>
              <a:schemeClr val="accent2"/>
            </a:solidFill>
          </a:ln>
        </p:spPr>
        <p:txBody>
          <a:bodyPr wrap="square" rtlCol="0">
            <a:spAutoFit/>
          </a:bodyPr>
          <a:lstStyle/>
          <a:p>
            <a:r>
              <a:rPr lang="zh-CN" altLang="en-US" dirty="0"/>
              <a:t>油缸小腔→铲斗阀芯→</a:t>
            </a:r>
            <a:r>
              <a:rPr lang="en-US" altLang="zh-CN" dirty="0"/>
              <a:t>R1</a:t>
            </a:r>
            <a:r>
              <a:rPr lang="zh-CN" altLang="en-US" dirty="0"/>
              <a:t>→液压油箱</a:t>
            </a:r>
          </a:p>
        </p:txBody>
      </p:sp>
      <p:sp>
        <p:nvSpPr>
          <p:cNvPr id="8" name="左大括号 7">
            <a:extLst>
              <a:ext uri="{FF2B5EF4-FFF2-40B4-BE49-F238E27FC236}">
                <a16:creationId xmlns:a16="http://schemas.microsoft.com/office/drawing/2014/main" id="{C8805EBD-391A-4317-A941-F0B6044D30B8}"/>
              </a:ext>
            </a:extLst>
          </p:cNvPr>
          <p:cNvSpPr/>
          <p:nvPr/>
        </p:nvSpPr>
        <p:spPr>
          <a:xfrm>
            <a:off x="8690545" y="3979703"/>
            <a:ext cx="292565" cy="1328466"/>
          </a:xfrm>
          <a:prstGeom prst="leftBrace">
            <a:avLst/>
          </a:prstGeom>
          <a:ln w="1270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9" name="文本框 8">
            <a:extLst>
              <a:ext uri="{FF2B5EF4-FFF2-40B4-BE49-F238E27FC236}">
                <a16:creationId xmlns:a16="http://schemas.microsoft.com/office/drawing/2014/main" id="{44930026-2770-4D49-9184-67E5EE543D1F}"/>
              </a:ext>
            </a:extLst>
          </p:cNvPr>
          <p:cNvSpPr txBox="1"/>
          <p:nvPr/>
        </p:nvSpPr>
        <p:spPr>
          <a:xfrm>
            <a:off x="8308197" y="4040981"/>
            <a:ext cx="347631" cy="1200329"/>
          </a:xfrm>
          <a:prstGeom prst="rect">
            <a:avLst/>
          </a:prstGeom>
          <a:solidFill>
            <a:schemeClr val="accent1">
              <a:lumMod val="40000"/>
              <a:lumOff val="60000"/>
            </a:schemeClr>
          </a:solidFill>
        </p:spPr>
        <p:txBody>
          <a:bodyPr wrap="square" rtlCol="0">
            <a:spAutoFit/>
          </a:bodyPr>
          <a:lstStyle/>
          <a:p>
            <a:r>
              <a:rPr lang="zh-CN" altLang="en-US" dirty="0"/>
              <a:t>铲斗合流</a:t>
            </a:r>
          </a:p>
        </p:txBody>
      </p:sp>
      <p:grpSp>
        <p:nvGrpSpPr>
          <p:cNvPr id="10" name="组合 9">
            <a:extLst>
              <a:ext uri="{FF2B5EF4-FFF2-40B4-BE49-F238E27FC236}">
                <a16:creationId xmlns:a16="http://schemas.microsoft.com/office/drawing/2014/main" id="{E3F5D9D8-E9E0-4505-A01B-657F2797B878}"/>
              </a:ext>
            </a:extLst>
          </p:cNvPr>
          <p:cNvGrpSpPr/>
          <p:nvPr/>
        </p:nvGrpSpPr>
        <p:grpSpPr>
          <a:xfrm>
            <a:off x="1080000" y="1224000"/>
            <a:ext cx="6973240" cy="5336266"/>
            <a:chOff x="1080000" y="1224000"/>
            <a:chExt cx="6973240" cy="5336266"/>
          </a:xfrm>
        </p:grpSpPr>
        <p:pic>
          <p:nvPicPr>
            <p:cNvPr id="11" name="图片 10">
              <a:extLst>
                <a:ext uri="{FF2B5EF4-FFF2-40B4-BE49-F238E27FC236}">
                  <a16:creationId xmlns:a16="http://schemas.microsoft.com/office/drawing/2014/main" id="{6FAF1AED-C384-4B86-859B-559454BD2977}"/>
                </a:ext>
              </a:extLst>
            </p:cNvPr>
            <p:cNvPicPr>
              <a:picLocks noChangeAspect="1"/>
            </p:cNvPicPr>
            <p:nvPr/>
          </p:nvPicPr>
          <p:blipFill>
            <a:blip r:embed="rId2"/>
            <a:stretch>
              <a:fillRect/>
            </a:stretch>
          </p:blipFill>
          <p:spPr>
            <a:xfrm>
              <a:off x="1080000" y="1224000"/>
              <a:ext cx="6973240" cy="5160299"/>
            </a:xfrm>
            <a:prstGeom prst="rect">
              <a:avLst/>
            </a:prstGeom>
          </p:spPr>
        </p:pic>
        <p:cxnSp>
          <p:nvCxnSpPr>
            <p:cNvPr id="13" name="直接连接符 12">
              <a:extLst>
                <a:ext uri="{FF2B5EF4-FFF2-40B4-BE49-F238E27FC236}">
                  <a16:creationId xmlns:a16="http://schemas.microsoft.com/office/drawing/2014/main" id="{4029AC6D-BDF9-4535-882D-B1D6FB85AEC9}"/>
                </a:ext>
              </a:extLst>
            </p:cNvPr>
            <p:cNvCxnSpPr/>
            <p:nvPr/>
          </p:nvCxnSpPr>
          <p:spPr>
            <a:xfrm flipV="1">
              <a:off x="4957653" y="4818684"/>
              <a:ext cx="0" cy="148726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1FAC897E-D378-4CE9-9D76-0414D1035DD6}"/>
                </a:ext>
              </a:extLst>
            </p:cNvPr>
            <p:cNvCxnSpPr/>
            <p:nvPr/>
          </p:nvCxnSpPr>
          <p:spPr>
            <a:xfrm flipV="1">
              <a:off x="4957653" y="4818684"/>
              <a:ext cx="632041" cy="371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7A18E583-D49B-4E9A-9D66-67A3229C1666}"/>
                </a:ext>
              </a:extLst>
            </p:cNvPr>
            <p:cNvCxnSpPr/>
            <p:nvPr/>
          </p:nvCxnSpPr>
          <p:spPr>
            <a:xfrm flipH="1" flipV="1">
              <a:off x="5593408" y="4027705"/>
              <a:ext cx="1" cy="79097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7DB244CF-08BB-44C8-939A-3DF571799970}"/>
                </a:ext>
              </a:extLst>
            </p:cNvPr>
            <p:cNvCxnSpPr/>
            <p:nvPr/>
          </p:nvCxnSpPr>
          <p:spPr>
            <a:xfrm>
              <a:off x="4926831" y="4033895"/>
              <a:ext cx="67029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D3061130-1AAE-4A89-B145-C26112AB916D}"/>
                </a:ext>
              </a:extLst>
            </p:cNvPr>
            <p:cNvCxnSpPr/>
            <p:nvPr/>
          </p:nvCxnSpPr>
          <p:spPr>
            <a:xfrm flipH="1" flipV="1">
              <a:off x="4926833" y="3934866"/>
              <a:ext cx="1" cy="9283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43ED7E5A-EC67-4E40-AD1F-AF87084573DF}"/>
                </a:ext>
              </a:extLst>
            </p:cNvPr>
            <p:cNvCxnSpPr/>
            <p:nvPr/>
          </p:nvCxnSpPr>
          <p:spPr>
            <a:xfrm flipH="1" flipV="1">
              <a:off x="4770757" y="3819748"/>
              <a:ext cx="1" cy="11511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CD3AA325-5708-4FD6-9F09-8EBE00517C56}"/>
                </a:ext>
              </a:extLst>
            </p:cNvPr>
            <p:cNvCxnSpPr/>
            <p:nvPr/>
          </p:nvCxnSpPr>
          <p:spPr>
            <a:xfrm flipH="1" flipV="1">
              <a:off x="4926832" y="3492958"/>
              <a:ext cx="1" cy="32679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CCA0EB41-E5B1-4DDD-BE67-81F45D696060}"/>
                </a:ext>
              </a:extLst>
            </p:cNvPr>
            <p:cNvCxnSpPr/>
            <p:nvPr/>
          </p:nvCxnSpPr>
          <p:spPr>
            <a:xfrm>
              <a:off x="3380152" y="3492958"/>
              <a:ext cx="154667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7C2E0962-4034-4852-9DE7-8180EF285C83}"/>
                </a:ext>
              </a:extLst>
            </p:cNvPr>
            <p:cNvCxnSpPr/>
            <p:nvPr/>
          </p:nvCxnSpPr>
          <p:spPr>
            <a:xfrm>
              <a:off x="3459374" y="3624169"/>
              <a:ext cx="1430941"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5C64955E-0467-4DC7-B36B-6E2744FC42E8}"/>
                </a:ext>
              </a:extLst>
            </p:cNvPr>
            <p:cNvCxnSpPr/>
            <p:nvPr/>
          </p:nvCxnSpPr>
          <p:spPr>
            <a:xfrm flipV="1">
              <a:off x="4737441" y="3816035"/>
              <a:ext cx="0" cy="11883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6728857-DDD6-4EAF-847F-FF44A0D3FA5D}"/>
                </a:ext>
              </a:extLst>
            </p:cNvPr>
            <p:cNvCxnSpPr/>
            <p:nvPr/>
          </p:nvCxnSpPr>
          <p:spPr>
            <a:xfrm flipV="1">
              <a:off x="4890314" y="3934867"/>
              <a:ext cx="0" cy="98247"/>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23CC892F-DDD9-4BD8-8F79-A11144E5D020}"/>
                </a:ext>
              </a:extLst>
            </p:cNvPr>
            <p:cNvCxnSpPr/>
            <p:nvPr/>
          </p:nvCxnSpPr>
          <p:spPr>
            <a:xfrm>
              <a:off x="4340096" y="4036370"/>
              <a:ext cx="553934"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80DEF9CA-2C1B-43A5-BECB-EB2FAF84D129}"/>
                </a:ext>
              </a:extLst>
            </p:cNvPr>
            <p:cNvCxnSpPr/>
            <p:nvPr/>
          </p:nvCxnSpPr>
          <p:spPr>
            <a:xfrm>
              <a:off x="4350618" y="1980939"/>
              <a:ext cx="1554724"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04A4C853-4D26-46EF-9C52-2DC7EC069F1E}"/>
                </a:ext>
              </a:extLst>
            </p:cNvPr>
            <p:cNvCxnSpPr/>
            <p:nvPr/>
          </p:nvCxnSpPr>
          <p:spPr>
            <a:xfrm>
              <a:off x="4350618" y="1981557"/>
              <a:ext cx="0" cy="2051557"/>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CE8DB7F8-82E4-4BAE-9C6F-04AFE5D1F4D3}"/>
                </a:ext>
              </a:extLst>
            </p:cNvPr>
            <p:cNvCxnSpPr/>
            <p:nvPr/>
          </p:nvCxnSpPr>
          <p:spPr>
            <a:xfrm>
              <a:off x="3380152" y="3816035"/>
              <a:ext cx="7922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B9FABC76-3564-48E5-B121-EBD9CFB124AC}"/>
                </a:ext>
              </a:extLst>
            </p:cNvPr>
            <p:cNvCxnSpPr/>
            <p:nvPr/>
          </p:nvCxnSpPr>
          <p:spPr>
            <a:xfrm flipV="1">
              <a:off x="3464943" y="3624170"/>
              <a:ext cx="0" cy="19186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3DC0B9EB-0BC0-48B1-AE82-7D66E7342DD1}"/>
                </a:ext>
              </a:extLst>
            </p:cNvPr>
            <p:cNvCxnSpPr/>
            <p:nvPr/>
          </p:nvCxnSpPr>
          <p:spPr>
            <a:xfrm flipV="1">
              <a:off x="4890314" y="3624170"/>
              <a:ext cx="0" cy="191865"/>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83EC05A9-F004-4BB5-A9ED-73DB00F658FD}"/>
                </a:ext>
              </a:extLst>
            </p:cNvPr>
            <p:cNvCxnSpPr/>
            <p:nvPr/>
          </p:nvCxnSpPr>
          <p:spPr>
            <a:xfrm>
              <a:off x="4119142" y="3864310"/>
              <a:ext cx="50627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6532F2F6-71A7-4652-9B84-C4E050FEC581}"/>
                </a:ext>
              </a:extLst>
            </p:cNvPr>
            <p:cNvCxnSpPr/>
            <p:nvPr/>
          </p:nvCxnSpPr>
          <p:spPr>
            <a:xfrm>
              <a:off x="6176430" y="2052114"/>
              <a:ext cx="125343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1B9C74EB-B767-44AB-B435-346C4E059EEC}"/>
                </a:ext>
              </a:extLst>
            </p:cNvPr>
            <p:cNvCxnSpPr/>
            <p:nvPr/>
          </p:nvCxnSpPr>
          <p:spPr>
            <a:xfrm flipV="1">
              <a:off x="6176430" y="2052114"/>
              <a:ext cx="0" cy="29522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8C69208-8061-42FD-8B7B-F09D26766A2F}"/>
                </a:ext>
              </a:extLst>
            </p:cNvPr>
            <p:cNvCxnSpPr/>
            <p:nvPr/>
          </p:nvCxnSpPr>
          <p:spPr>
            <a:xfrm>
              <a:off x="6176430" y="2347338"/>
              <a:ext cx="44562"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0890AB1C-D260-4D91-AF27-086806A7278C}"/>
                </a:ext>
              </a:extLst>
            </p:cNvPr>
            <p:cNvCxnSpPr/>
            <p:nvPr/>
          </p:nvCxnSpPr>
          <p:spPr>
            <a:xfrm flipV="1">
              <a:off x="6576684" y="2578198"/>
              <a:ext cx="0" cy="372774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80105BCB-FE7F-4494-AD5A-7EEC10CC3B32}"/>
                </a:ext>
              </a:extLst>
            </p:cNvPr>
            <p:cNvCxnSpPr/>
            <p:nvPr/>
          </p:nvCxnSpPr>
          <p:spPr>
            <a:xfrm>
              <a:off x="5516661" y="2578198"/>
              <a:ext cx="106002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CC2CB53-E117-4FB9-B8CC-34CDC9583D34}"/>
                </a:ext>
              </a:extLst>
            </p:cNvPr>
            <p:cNvCxnSpPr/>
            <p:nvPr/>
          </p:nvCxnSpPr>
          <p:spPr>
            <a:xfrm flipV="1">
              <a:off x="5520994" y="2584389"/>
              <a:ext cx="1" cy="13004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9739315B-0687-4FBF-A804-1CD16FF37812}"/>
                </a:ext>
              </a:extLst>
            </p:cNvPr>
            <p:cNvCxnSpPr/>
            <p:nvPr/>
          </p:nvCxnSpPr>
          <p:spPr>
            <a:xfrm>
              <a:off x="5402161" y="3897733"/>
              <a:ext cx="1145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999F6B8D-AB65-4553-ABAB-3AC74E8D820F}"/>
                </a:ext>
              </a:extLst>
            </p:cNvPr>
            <p:cNvCxnSpPr/>
            <p:nvPr/>
          </p:nvCxnSpPr>
          <p:spPr>
            <a:xfrm flipV="1">
              <a:off x="5397209" y="3897733"/>
              <a:ext cx="1" cy="12997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39" name="椭圆 38">
              <a:extLst>
                <a:ext uri="{FF2B5EF4-FFF2-40B4-BE49-F238E27FC236}">
                  <a16:creationId xmlns:a16="http://schemas.microsoft.com/office/drawing/2014/main" id="{758B788A-ED27-4719-BD14-123E6B54DF04}"/>
                </a:ext>
              </a:extLst>
            </p:cNvPr>
            <p:cNvSpPr/>
            <p:nvPr/>
          </p:nvSpPr>
          <p:spPr>
            <a:xfrm>
              <a:off x="5383547" y="4015290"/>
              <a:ext cx="37227" cy="3564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0" name="直接连接符 39">
              <a:extLst>
                <a:ext uri="{FF2B5EF4-FFF2-40B4-BE49-F238E27FC236}">
                  <a16:creationId xmlns:a16="http://schemas.microsoft.com/office/drawing/2014/main" id="{E3704DD8-6FC6-4F2C-8410-B3EA00E2BB3B}"/>
                </a:ext>
              </a:extLst>
            </p:cNvPr>
            <p:cNvCxnSpPr/>
            <p:nvPr/>
          </p:nvCxnSpPr>
          <p:spPr>
            <a:xfrm flipV="1">
              <a:off x="6405499" y="2429036"/>
              <a:ext cx="0" cy="15535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直接连接符 40">
              <a:extLst>
                <a:ext uri="{FF2B5EF4-FFF2-40B4-BE49-F238E27FC236}">
                  <a16:creationId xmlns:a16="http://schemas.microsoft.com/office/drawing/2014/main" id="{24068E38-AB32-4221-947D-4B7390233B57}"/>
                </a:ext>
              </a:extLst>
            </p:cNvPr>
            <p:cNvCxnSpPr/>
            <p:nvPr/>
          </p:nvCxnSpPr>
          <p:spPr>
            <a:xfrm>
              <a:off x="5897917" y="1986385"/>
              <a:ext cx="0" cy="4319561"/>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42" name="文本框 41">
              <a:extLst>
                <a:ext uri="{FF2B5EF4-FFF2-40B4-BE49-F238E27FC236}">
                  <a16:creationId xmlns:a16="http://schemas.microsoft.com/office/drawing/2014/main" id="{56EF69FC-7172-4DBC-BB46-DCF050206059}"/>
                </a:ext>
              </a:extLst>
            </p:cNvPr>
            <p:cNvSpPr txBox="1"/>
            <p:nvPr/>
          </p:nvSpPr>
          <p:spPr>
            <a:xfrm>
              <a:off x="4787409" y="6314045"/>
              <a:ext cx="388247" cy="246221"/>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泵</a:t>
              </a:r>
              <a:r>
                <a:rPr lang="en-US" altLang="zh-CN" sz="1000" dirty="0">
                  <a:solidFill>
                    <a:schemeClr val="tx1"/>
                  </a:solidFill>
                  <a:latin typeface="微软雅黑" panose="020B0503020204020204" pitchFamily="34" charset="-122"/>
                  <a:ea typeface="微软雅黑" panose="020B0503020204020204" pitchFamily="34" charset="-122"/>
                </a:rPr>
                <a:t>1</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93D8CF0E-9B14-4568-8B42-AB27D979ABED}"/>
                </a:ext>
              </a:extLst>
            </p:cNvPr>
            <p:cNvSpPr txBox="1"/>
            <p:nvPr/>
          </p:nvSpPr>
          <p:spPr>
            <a:xfrm>
              <a:off x="6403870" y="6314045"/>
              <a:ext cx="388248" cy="246221"/>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zh-CN"/>
              </a:defPPr>
              <a:lvl1pPr>
                <a:defRPr sz="1000">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zh-CN" altLang="en-US" dirty="0"/>
                <a:t>泵</a:t>
              </a:r>
              <a:r>
                <a:rPr lang="en-US" altLang="zh-CN" dirty="0"/>
                <a:t>2</a:t>
              </a:r>
              <a:endParaRPr lang="zh-CN" altLang="en-US" dirty="0"/>
            </a:p>
          </p:txBody>
        </p:sp>
        <p:sp>
          <p:nvSpPr>
            <p:cNvPr id="44" name="文本框 43">
              <a:extLst>
                <a:ext uri="{FF2B5EF4-FFF2-40B4-BE49-F238E27FC236}">
                  <a16:creationId xmlns:a16="http://schemas.microsoft.com/office/drawing/2014/main" id="{87CC2D73-DD3F-48A9-8537-DB94E3EC4E17}"/>
                </a:ext>
              </a:extLst>
            </p:cNvPr>
            <p:cNvSpPr txBox="1"/>
            <p:nvPr/>
          </p:nvSpPr>
          <p:spPr>
            <a:xfrm>
              <a:off x="5598247" y="6314045"/>
              <a:ext cx="694023" cy="246221"/>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液压油箱</a:t>
              </a:r>
            </a:p>
          </p:txBody>
        </p:sp>
        <p:sp>
          <p:nvSpPr>
            <p:cNvPr id="45" name="文本框 4">
              <a:extLst>
                <a:ext uri="{FF2B5EF4-FFF2-40B4-BE49-F238E27FC236}">
                  <a16:creationId xmlns:a16="http://schemas.microsoft.com/office/drawing/2014/main" id="{C7329B36-F9F8-4100-9937-950C4B632816}"/>
                </a:ext>
              </a:extLst>
            </p:cNvPr>
            <p:cNvSpPr txBox="1"/>
            <p:nvPr/>
          </p:nvSpPr>
          <p:spPr>
            <a:xfrm>
              <a:off x="3141642" y="3028587"/>
              <a:ext cx="748923"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铲斗油缸</a:t>
              </a:r>
            </a:p>
          </p:txBody>
        </p:sp>
        <p:sp>
          <p:nvSpPr>
            <p:cNvPr id="46" name="文本框 4">
              <a:extLst>
                <a:ext uri="{FF2B5EF4-FFF2-40B4-BE49-F238E27FC236}">
                  <a16:creationId xmlns:a16="http://schemas.microsoft.com/office/drawing/2014/main" id="{22ED56B6-13A6-4752-92FA-F3BE7E1EE6E9}"/>
                </a:ext>
              </a:extLst>
            </p:cNvPr>
            <p:cNvSpPr txBox="1"/>
            <p:nvPr/>
          </p:nvSpPr>
          <p:spPr>
            <a:xfrm>
              <a:off x="3499476" y="3848898"/>
              <a:ext cx="466794"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铲斗</a:t>
              </a:r>
            </a:p>
          </p:txBody>
        </p:sp>
        <p:sp>
          <p:nvSpPr>
            <p:cNvPr id="47" name="文本框 4">
              <a:extLst>
                <a:ext uri="{FF2B5EF4-FFF2-40B4-BE49-F238E27FC236}">
                  <a16:creationId xmlns:a16="http://schemas.microsoft.com/office/drawing/2014/main" id="{0D9F3ABB-53CF-4E52-9FD1-1F1ACCCE8D58}"/>
                </a:ext>
              </a:extLst>
            </p:cNvPr>
            <p:cNvSpPr txBox="1"/>
            <p:nvPr/>
          </p:nvSpPr>
          <p:spPr>
            <a:xfrm>
              <a:off x="7490449" y="2110374"/>
              <a:ext cx="466794"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合流</a:t>
              </a:r>
            </a:p>
          </p:txBody>
        </p:sp>
      </p:grpSp>
      <p:sp>
        <p:nvSpPr>
          <p:cNvPr id="48" name="矩形 32">
            <a:extLst>
              <a:ext uri="{FF2B5EF4-FFF2-40B4-BE49-F238E27FC236}">
                <a16:creationId xmlns:a16="http://schemas.microsoft.com/office/drawing/2014/main" id="{8B30C827-FC7B-4D82-9546-58739638C77E}"/>
              </a:ext>
            </a:extLst>
          </p:cNvPr>
          <p:cNvSpPr/>
          <p:nvPr/>
        </p:nvSpPr>
        <p:spPr>
          <a:xfrm>
            <a:off x="412189" y="882593"/>
            <a:ext cx="1107996" cy="369332"/>
          </a:xfrm>
          <a:prstGeom prst="rect">
            <a:avLst/>
          </a:prstGeom>
        </p:spPr>
        <p:txBody>
          <a:bodyPr wrap="none">
            <a:spAutoFit/>
          </a:bodyPr>
          <a:lstStyle/>
          <a:p>
            <a:r>
              <a:rPr lang="zh-CN" altLang="en-US" dirty="0"/>
              <a:t>铲斗内收</a:t>
            </a:r>
          </a:p>
        </p:txBody>
      </p:sp>
    </p:spTree>
    <p:extLst>
      <p:ext uri="{BB962C8B-B14F-4D97-AF65-F5344CB8AC3E}">
        <p14:creationId xmlns:p14="http://schemas.microsoft.com/office/powerpoint/2010/main" val="290193417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242F7EC-834E-4A8A-960F-FFDD0685133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0000" b="90000" l="10000" r="90000"/>
                    </a14:imgEffect>
                  </a14:imgLayer>
                </a14:imgProps>
              </a:ext>
            </a:extLst>
          </a:blip>
          <a:srcRect l="18848" t="16574" r="29049" b="13125"/>
          <a:stretch/>
        </p:blipFill>
        <p:spPr>
          <a:xfrm>
            <a:off x="6162030" y="2982932"/>
            <a:ext cx="1995022" cy="1816743"/>
          </a:xfrm>
          <a:prstGeom prst="rect">
            <a:avLst/>
          </a:prstGeom>
        </p:spPr>
      </p:pic>
      <p:pic>
        <p:nvPicPr>
          <p:cNvPr id="4" name="图片 3">
            <a:extLst>
              <a:ext uri="{FF2B5EF4-FFF2-40B4-BE49-F238E27FC236}">
                <a16:creationId xmlns:a16="http://schemas.microsoft.com/office/drawing/2014/main" id="{EADF55D1-5FB8-4385-B3D3-F18451CE31E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8904" l="4094" r="100000">
                        <a14:backgroundMark x1="94737" y1="1206" x2="94737" y2="1206"/>
                      </a14:backgroundRemoval>
                    </a14:imgEffect>
                  </a14:imgLayer>
                </a14:imgProps>
              </a:ext>
            </a:extLst>
          </a:blip>
          <a:stretch>
            <a:fillRect/>
          </a:stretch>
        </p:blipFill>
        <p:spPr>
          <a:xfrm rot="20119255">
            <a:off x="10801650" y="1377348"/>
            <a:ext cx="774175" cy="4128936"/>
          </a:xfrm>
          <a:prstGeom prst="rect">
            <a:avLst/>
          </a:prstGeom>
          <a:ln>
            <a:noFill/>
          </a:ln>
        </p:spPr>
      </p:pic>
      <p:grpSp>
        <p:nvGrpSpPr>
          <p:cNvPr id="5" name="组合 4">
            <a:extLst>
              <a:ext uri="{FF2B5EF4-FFF2-40B4-BE49-F238E27FC236}">
                <a16:creationId xmlns:a16="http://schemas.microsoft.com/office/drawing/2014/main" id="{C9812955-418A-4E7A-BB71-1499C3A0FB3C}"/>
              </a:ext>
            </a:extLst>
          </p:cNvPr>
          <p:cNvGrpSpPr/>
          <p:nvPr/>
        </p:nvGrpSpPr>
        <p:grpSpPr>
          <a:xfrm>
            <a:off x="5990089" y="835394"/>
            <a:ext cx="1437273" cy="1931491"/>
            <a:chOff x="4556109" y="1167167"/>
            <a:chExt cx="1870879" cy="2682021"/>
          </a:xfrm>
        </p:grpSpPr>
        <p:pic>
          <p:nvPicPr>
            <p:cNvPr id="6" name="图片 5">
              <a:extLst>
                <a:ext uri="{FF2B5EF4-FFF2-40B4-BE49-F238E27FC236}">
                  <a16:creationId xmlns:a16="http://schemas.microsoft.com/office/drawing/2014/main" id="{381D8374-3376-4439-8F27-5E3B684C298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0000" b="90000" l="10000" r="90000"/>
                      </a14:imgEffect>
                    </a14:imgLayer>
                  </a14:imgProps>
                </a:ext>
              </a:extLst>
            </a:blip>
            <a:srcRect l="26732" t="11363" r="33399" b="11363"/>
            <a:stretch/>
          </p:blipFill>
          <p:spPr>
            <a:xfrm>
              <a:off x="4556109" y="1167167"/>
              <a:ext cx="1838240" cy="2682021"/>
            </a:xfrm>
            <a:prstGeom prst="rect">
              <a:avLst/>
            </a:prstGeom>
          </p:spPr>
        </p:pic>
        <p:sp>
          <p:nvSpPr>
            <p:cNvPr id="7" name="文本框 6">
              <a:extLst>
                <a:ext uri="{FF2B5EF4-FFF2-40B4-BE49-F238E27FC236}">
                  <a16:creationId xmlns:a16="http://schemas.microsoft.com/office/drawing/2014/main" id="{0E0891DA-8148-4FB5-8FD3-3F26EE6C5370}"/>
                </a:ext>
              </a:extLst>
            </p:cNvPr>
            <p:cNvSpPr txBox="1"/>
            <p:nvPr/>
          </p:nvSpPr>
          <p:spPr>
            <a:xfrm>
              <a:off x="5177279" y="3261870"/>
              <a:ext cx="419725" cy="307777"/>
            </a:xfrm>
            <a:prstGeom prst="rect">
              <a:avLst/>
            </a:prstGeom>
            <a:noFill/>
          </p:spPr>
          <p:txBody>
            <a:bodyPr wrap="square" rtlCol="0">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1</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4BD9698C-57D1-4E37-94F9-01353FB24BF9}"/>
                </a:ext>
              </a:extLst>
            </p:cNvPr>
            <p:cNvSpPr txBox="1"/>
            <p:nvPr/>
          </p:nvSpPr>
          <p:spPr>
            <a:xfrm>
              <a:off x="6007263" y="3387938"/>
              <a:ext cx="419725" cy="307777"/>
            </a:xfrm>
            <a:prstGeom prst="rect">
              <a:avLst/>
            </a:prstGeom>
            <a:noFill/>
          </p:spPr>
          <p:txBody>
            <a:bodyPr wrap="square" rtlCol="0">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3</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grpSp>
      <p:sp>
        <p:nvSpPr>
          <p:cNvPr id="9" name="文本框 17">
            <a:extLst>
              <a:ext uri="{FF2B5EF4-FFF2-40B4-BE49-F238E27FC236}">
                <a16:creationId xmlns:a16="http://schemas.microsoft.com/office/drawing/2014/main" id="{733E43CE-A52F-4CA6-9820-10E50273EDFE}"/>
              </a:ext>
            </a:extLst>
          </p:cNvPr>
          <p:cNvSpPr txBox="1"/>
          <p:nvPr/>
        </p:nvSpPr>
        <p:spPr>
          <a:xfrm>
            <a:off x="6965887" y="1091273"/>
            <a:ext cx="1515254"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右先导手柄</a:t>
            </a:r>
          </a:p>
        </p:txBody>
      </p:sp>
      <p:sp>
        <p:nvSpPr>
          <p:cNvPr id="10" name="文本框 17">
            <a:extLst>
              <a:ext uri="{FF2B5EF4-FFF2-40B4-BE49-F238E27FC236}">
                <a16:creationId xmlns:a16="http://schemas.microsoft.com/office/drawing/2014/main" id="{AA9D6E11-8D7E-4A8D-9733-6C643ABCB504}"/>
              </a:ext>
            </a:extLst>
          </p:cNvPr>
          <p:cNvSpPr txBox="1"/>
          <p:nvPr/>
        </p:nvSpPr>
        <p:spPr>
          <a:xfrm>
            <a:off x="9840999" y="1097026"/>
            <a:ext cx="1612779"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铲斗油缸</a:t>
            </a:r>
          </a:p>
        </p:txBody>
      </p:sp>
      <p:grpSp>
        <p:nvGrpSpPr>
          <p:cNvPr id="11" name="组合 10">
            <a:extLst>
              <a:ext uri="{FF2B5EF4-FFF2-40B4-BE49-F238E27FC236}">
                <a16:creationId xmlns:a16="http://schemas.microsoft.com/office/drawing/2014/main" id="{4FFA0BF9-E910-4107-A592-DEE7AD820015}"/>
              </a:ext>
            </a:extLst>
          </p:cNvPr>
          <p:cNvGrpSpPr/>
          <p:nvPr/>
        </p:nvGrpSpPr>
        <p:grpSpPr>
          <a:xfrm>
            <a:off x="7780120" y="3211020"/>
            <a:ext cx="2942185" cy="2908355"/>
            <a:chOff x="6878274" y="2869056"/>
            <a:chExt cx="2942185" cy="2908355"/>
          </a:xfrm>
        </p:grpSpPr>
        <p:pic>
          <p:nvPicPr>
            <p:cNvPr id="13" name="图片 12">
              <a:extLst>
                <a:ext uri="{FF2B5EF4-FFF2-40B4-BE49-F238E27FC236}">
                  <a16:creationId xmlns:a16="http://schemas.microsoft.com/office/drawing/2014/main" id="{54B564C0-A3DE-4A1D-837C-2D1869372D1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0" b="100000" l="740" r="100000"/>
                      </a14:imgEffect>
                    </a14:imgLayer>
                  </a14:imgProps>
                </a:ext>
              </a:extLst>
            </a:blip>
            <a:stretch>
              <a:fillRect/>
            </a:stretch>
          </p:blipFill>
          <p:spPr>
            <a:xfrm>
              <a:off x="7018251" y="3060046"/>
              <a:ext cx="2802208" cy="2686683"/>
            </a:xfrm>
            <a:prstGeom prst="rect">
              <a:avLst/>
            </a:prstGeom>
            <a:effectLst>
              <a:outerShdw blurRad="50800" dist="38100" dir="5400000" algn="t" rotWithShape="0">
                <a:prstClr val="black">
                  <a:alpha val="40000"/>
                </a:prstClr>
              </a:outerShdw>
            </a:effectLst>
          </p:spPr>
        </p:pic>
        <p:sp>
          <p:nvSpPr>
            <p:cNvPr id="14" name="文本框 17">
              <a:extLst>
                <a:ext uri="{FF2B5EF4-FFF2-40B4-BE49-F238E27FC236}">
                  <a16:creationId xmlns:a16="http://schemas.microsoft.com/office/drawing/2014/main" id="{DB3A7782-7DD7-4B2A-A77F-2589FB218F1A}"/>
                </a:ext>
              </a:extLst>
            </p:cNvPr>
            <p:cNvSpPr txBox="1"/>
            <p:nvPr/>
          </p:nvSpPr>
          <p:spPr>
            <a:xfrm>
              <a:off x="8929628" y="5469634"/>
              <a:ext cx="852254"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主阀</a:t>
              </a:r>
            </a:p>
          </p:txBody>
        </p:sp>
        <p:sp>
          <p:nvSpPr>
            <p:cNvPr id="15" name="文本框 14">
              <a:extLst>
                <a:ext uri="{FF2B5EF4-FFF2-40B4-BE49-F238E27FC236}">
                  <a16:creationId xmlns:a16="http://schemas.microsoft.com/office/drawing/2014/main" id="{24CC910B-3810-48C4-9293-6CDA5DC874FA}"/>
                </a:ext>
              </a:extLst>
            </p:cNvPr>
            <p:cNvSpPr txBox="1"/>
            <p:nvPr/>
          </p:nvSpPr>
          <p:spPr>
            <a:xfrm>
              <a:off x="7486389" y="3387599"/>
              <a:ext cx="634249" cy="307777"/>
            </a:xfrm>
            <a:prstGeom prst="rect">
              <a:avLst/>
            </a:prstGeom>
            <a:noFill/>
          </p:spPr>
          <p:txBody>
            <a:bodyPr wrap="square" rtlCol="0">
              <a:spAutoFit/>
            </a:bodyPr>
            <a:lstStyle/>
            <a:p>
              <a:r>
                <a:rPr lang="en-US" altLang="zh-CN" sz="1400" b="1" dirty="0" err="1">
                  <a:ln>
                    <a:solidFill>
                      <a:schemeClr val="bg1"/>
                    </a:solidFill>
                  </a:ln>
                  <a:solidFill>
                    <a:srgbClr val="FF0000"/>
                  </a:solidFill>
                  <a:latin typeface="微软雅黑" panose="020B0503020204020204" pitchFamily="34" charset="-122"/>
                  <a:ea typeface="微软雅黑" panose="020B0503020204020204" pitchFamily="34" charset="-122"/>
                </a:rPr>
                <a:t>Ak</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3B4A4593-4C44-4F65-9D0F-8827069FC71E}"/>
                </a:ext>
              </a:extLst>
            </p:cNvPr>
            <p:cNvSpPr txBox="1"/>
            <p:nvPr/>
          </p:nvSpPr>
          <p:spPr>
            <a:xfrm>
              <a:off x="7457698" y="4026883"/>
              <a:ext cx="634249" cy="307777"/>
            </a:xfrm>
            <a:prstGeom prst="rect">
              <a:avLst/>
            </a:prstGeom>
            <a:noFill/>
          </p:spPr>
          <p:txBody>
            <a:bodyPr wrap="square" rtlCol="0">
              <a:spAutoFit/>
            </a:bodyPr>
            <a:lstStyle/>
            <a:p>
              <a:r>
                <a:rPr lang="en-US" altLang="zh-CN" sz="1400" b="1" dirty="0" err="1">
                  <a:ln>
                    <a:solidFill>
                      <a:schemeClr val="bg1"/>
                    </a:solidFill>
                  </a:ln>
                  <a:solidFill>
                    <a:srgbClr val="FF0000"/>
                  </a:solidFill>
                  <a:latin typeface="微软雅黑" panose="020B0503020204020204" pitchFamily="34" charset="-122"/>
                  <a:ea typeface="微软雅黑" panose="020B0503020204020204" pitchFamily="34" charset="-122"/>
                </a:rPr>
                <a:t>Bk</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17" name="文本框 37">
              <a:extLst>
                <a:ext uri="{FF2B5EF4-FFF2-40B4-BE49-F238E27FC236}">
                  <a16:creationId xmlns:a16="http://schemas.microsoft.com/office/drawing/2014/main" id="{3DC55E68-F163-4DC7-9CEF-916D1E397C4E}"/>
                </a:ext>
              </a:extLst>
            </p:cNvPr>
            <p:cNvSpPr txBox="1"/>
            <p:nvPr/>
          </p:nvSpPr>
          <p:spPr>
            <a:xfrm>
              <a:off x="6878274" y="5168494"/>
              <a:ext cx="632545"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a:solidFill>
                    <a:srgbClr val="FF0000"/>
                  </a:solidFill>
                  <a:latin typeface="微软雅黑" panose="020B0503020204020204" pitchFamily="34" charset="-122"/>
                  <a:ea typeface="微软雅黑" panose="020B0503020204020204" pitchFamily="34" charset="-122"/>
                </a:rPr>
                <a:t>XBp2</a:t>
              </a:r>
            </a:p>
          </p:txBody>
        </p:sp>
        <p:sp>
          <p:nvSpPr>
            <p:cNvPr id="18" name="文本框 38">
              <a:extLst>
                <a:ext uri="{FF2B5EF4-FFF2-40B4-BE49-F238E27FC236}">
                  <a16:creationId xmlns:a16="http://schemas.microsoft.com/office/drawing/2014/main" id="{BB314E59-0A2B-45FB-93C7-96915E6676B4}"/>
                </a:ext>
              </a:extLst>
            </p:cNvPr>
            <p:cNvSpPr txBox="1"/>
            <p:nvPr/>
          </p:nvSpPr>
          <p:spPr>
            <a:xfrm>
              <a:off x="7932310" y="2869056"/>
              <a:ext cx="632545"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err="1">
                  <a:solidFill>
                    <a:srgbClr val="FF0000"/>
                  </a:solidFill>
                  <a:latin typeface="微软雅黑" panose="020B0503020204020204" pitchFamily="34" charset="-122"/>
                  <a:ea typeface="微软雅黑" panose="020B0503020204020204" pitchFamily="34" charset="-122"/>
                </a:rPr>
                <a:t>XAk</a:t>
              </a:r>
              <a:endParaRPr lang="en-US" altLang="zh-CN" sz="1200" dirty="0">
                <a:solidFill>
                  <a:srgbClr val="FF0000"/>
                </a:solidFill>
                <a:latin typeface="微软雅黑" panose="020B0503020204020204" pitchFamily="34" charset="-122"/>
                <a:ea typeface="微软雅黑" panose="020B0503020204020204" pitchFamily="34" charset="-122"/>
              </a:endParaRPr>
            </a:p>
          </p:txBody>
        </p:sp>
        <p:sp>
          <p:nvSpPr>
            <p:cNvPr id="19" name="文本框 38">
              <a:extLst>
                <a:ext uri="{FF2B5EF4-FFF2-40B4-BE49-F238E27FC236}">
                  <a16:creationId xmlns:a16="http://schemas.microsoft.com/office/drawing/2014/main" id="{A57E6569-65E1-47CB-AFCF-3617141A99B3}"/>
                </a:ext>
              </a:extLst>
            </p:cNvPr>
            <p:cNvSpPr txBox="1"/>
            <p:nvPr/>
          </p:nvSpPr>
          <p:spPr>
            <a:xfrm>
              <a:off x="7761018" y="4850732"/>
              <a:ext cx="632545" cy="276999"/>
            </a:xfrm>
            <a:prstGeom prst="rect">
              <a:avLst/>
            </a:prstGeom>
            <a:noFill/>
          </p:spPr>
          <p:txBody>
            <a:bodyPr wrap="squar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sz="1200" dirty="0" err="1">
                  <a:solidFill>
                    <a:srgbClr val="FF0000"/>
                  </a:solidFill>
                  <a:latin typeface="微软雅黑" panose="020B0503020204020204" pitchFamily="34" charset="-122"/>
                  <a:ea typeface="微软雅黑" panose="020B0503020204020204" pitchFamily="34" charset="-122"/>
                </a:rPr>
                <a:t>XBk</a:t>
              </a:r>
              <a:endParaRPr lang="en-US" altLang="zh-CN" sz="1200" dirty="0">
                <a:solidFill>
                  <a:srgbClr val="FF0000"/>
                </a:solidFill>
                <a:latin typeface="微软雅黑" panose="020B0503020204020204" pitchFamily="34" charset="-122"/>
                <a:ea typeface="微软雅黑" panose="020B0503020204020204" pitchFamily="34" charset="-122"/>
              </a:endParaRPr>
            </a:p>
          </p:txBody>
        </p:sp>
      </p:grpSp>
      <p:sp>
        <p:nvSpPr>
          <p:cNvPr id="20" name="任意多边形 74">
            <a:extLst>
              <a:ext uri="{FF2B5EF4-FFF2-40B4-BE49-F238E27FC236}">
                <a16:creationId xmlns:a16="http://schemas.microsoft.com/office/drawing/2014/main" id="{3473890B-0218-4678-A1D0-B7326080BA9D}"/>
              </a:ext>
            </a:extLst>
          </p:cNvPr>
          <p:cNvSpPr/>
          <p:nvPr/>
        </p:nvSpPr>
        <p:spPr>
          <a:xfrm flipH="1">
            <a:off x="7023862" y="2565571"/>
            <a:ext cx="45719" cy="922448"/>
          </a:xfrm>
          <a:custGeom>
            <a:avLst/>
            <a:gdLst>
              <a:gd name="connsiteX0" fmla="*/ 145959 w 253535"/>
              <a:gd name="connsiteY0" fmla="*/ 0 h 887506"/>
              <a:gd name="connsiteX1" fmla="*/ 2524 w 253535"/>
              <a:gd name="connsiteY1" fmla="*/ 466164 h 887506"/>
              <a:gd name="connsiteX2" fmla="*/ 253535 w 253535"/>
              <a:gd name="connsiteY2" fmla="*/ 887506 h 887506"/>
            </a:gdLst>
            <a:ahLst/>
            <a:cxnLst>
              <a:cxn ang="0">
                <a:pos x="connsiteX0" y="connsiteY0"/>
              </a:cxn>
              <a:cxn ang="0">
                <a:pos x="connsiteX1" y="connsiteY1"/>
              </a:cxn>
              <a:cxn ang="0">
                <a:pos x="connsiteX2" y="connsiteY2"/>
              </a:cxn>
            </a:cxnLst>
            <a:rect l="l" t="t" r="r" b="b"/>
            <a:pathLst>
              <a:path w="253535" h="887506">
                <a:moveTo>
                  <a:pt x="145959" y="0"/>
                </a:moveTo>
                <a:cubicBezTo>
                  <a:pt x="65277" y="159123"/>
                  <a:pt x="-15405" y="318246"/>
                  <a:pt x="2524" y="466164"/>
                </a:cubicBezTo>
                <a:cubicBezTo>
                  <a:pt x="20453" y="614082"/>
                  <a:pt x="174347" y="811306"/>
                  <a:pt x="253535" y="887506"/>
                </a:cubicBez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任意多边形 76">
            <a:extLst>
              <a:ext uri="{FF2B5EF4-FFF2-40B4-BE49-F238E27FC236}">
                <a16:creationId xmlns:a16="http://schemas.microsoft.com/office/drawing/2014/main" id="{C57F7D2D-C972-4C09-8280-4F25E3F74D75}"/>
              </a:ext>
            </a:extLst>
          </p:cNvPr>
          <p:cNvSpPr/>
          <p:nvPr/>
        </p:nvSpPr>
        <p:spPr>
          <a:xfrm>
            <a:off x="6598922" y="2488911"/>
            <a:ext cx="268167" cy="1141795"/>
          </a:xfrm>
          <a:custGeom>
            <a:avLst/>
            <a:gdLst>
              <a:gd name="connsiteX0" fmla="*/ 148890 w 453690"/>
              <a:gd name="connsiteY0" fmla="*/ 0 h 1228165"/>
              <a:gd name="connsiteX1" fmla="*/ 14419 w 453690"/>
              <a:gd name="connsiteY1" fmla="*/ 744071 h 1228165"/>
              <a:gd name="connsiteX2" fmla="*/ 453690 w 453690"/>
              <a:gd name="connsiteY2" fmla="*/ 1228165 h 1228165"/>
            </a:gdLst>
            <a:ahLst/>
            <a:cxnLst>
              <a:cxn ang="0">
                <a:pos x="connsiteX0" y="connsiteY0"/>
              </a:cxn>
              <a:cxn ang="0">
                <a:pos x="connsiteX1" y="connsiteY1"/>
              </a:cxn>
              <a:cxn ang="0">
                <a:pos x="connsiteX2" y="connsiteY2"/>
              </a:cxn>
            </a:cxnLst>
            <a:rect l="l" t="t" r="r" b="b"/>
            <a:pathLst>
              <a:path w="453690" h="1228165">
                <a:moveTo>
                  <a:pt x="148890" y="0"/>
                </a:moveTo>
                <a:cubicBezTo>
                  <a:pt x="56254" y="269688"/>
                  <a:pt x="-36381" y="539377"/>
                  <a:pt x="14419" y="744071"/>
                </a:cubicBezTo>
                <a:cubicBezTo>
                  <a:pt x="65219" y="948765"/>
                  <a:pt x="259454" y="1088465"/>
                  <a:pt x="453690" y="1228165"/>
                </a:cubicBezTo>
              </a:path>
            </a:pathLst>
          </a:custGeom>
          <a:noFill/>
          <a:ln w="28575">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任意多边形 77">
            <a:extLst>
              <a:ext uri="{FF2B5EF4-FFF2-40B4-BE49-F238E27FC236}">
                <a16:creationId xmlns:a16="http://schemas.microsoft.com/office/drawing/2014/main" id="{A649D59A-74DB-482F-96B8-D54103DA4F01}"/>
              </a:ext>
            </a:extLst>
          </p:cNvPr>
          <p:cNvSpPr/>
          <p:nvPr/>
        </p:nvSpPr>
        <p:spPr>
          <a:xfrm>
            <a:off x="7400649" y="3034799"/>
            <a:ext cx="1486176" cy="1307445"/>
          </a:xfrm>
          <a:custGeom>
            <a:avLst/>
            <a:gdLst>
              <a:gd name="connsiteX0" fmla="*/ 0 w 1900518"/>
              <a:gd name="connsiteY0" fmla="*/ 999319 h 1307445"/>
              <a:gd name="connsiteX1" fmla="*/ 618565 w 1900518"/>
              <a:gd name="connsiteY1" fmla="*/ 1250330 h 1307445"/>
              <a:gd name="connsiteX2" fmla="*/ 1559859 w 1900518"/>
              <a:gd name="connsiteY2" fmla="*/ 40095 h 1307445"/>
              <a:gd name="connsiteX3" fmla="*/ 1900518 w 1900518"/>
              <a:gd name="connsiteY3" fmla="*/ 407648 h 1307445"/>
            </a:gdLst>
            <a:ahLst/>
            <a:cxnLst>
              <a:cxn ang="0">
                <a:pos x="connsiteX0" y="connsiteY0"/>
              </a:cxn>
              <a:cxn ang="0">
                <a:pos x="connsiteX1" y="connsiteY1"/>
              </a:cxn>
              <a:cxn ang="0">
                <a:pos x="connsiteX2" y="connsiteY2"/>
              </a:cxn>
              <a:cxn ang="0">
                <a:pos x="connsiteX3" y="connsiteY3"/>
              </a:cxn>
            </a:cxnLst>
            <a:rect l="l" t="t" r="r" b="b"/>
            <a:pathLst>
              <a:path w="1900518" h="1307445">
                <a:moveTo>
                  <a:pt x="0" y="999319"/>
                </a:moveTo>
                <a:cubicBezTo>
                  <a:pt x="179294" y="1204760"/>
                  <a:pt x="358589" y="1410201"/>
                  <a:pt x="618565" y="1250330"/>
                </a:cubicBezTo>
                <a:cubicBezTo>
                  <a:pt x="878542" y="1090459"/>
                  <a:pt x="1346200" y="180542"/>
                  <a:pt x="1559859" y="40095"/>
                </a:cubicBezTo>
                <a:cubicBezTo>
                  <a:pt x="1773518" y="-100352"/>
                  <a:pt x="1837018" y="153648"/>
                  <a:pt x="1900518" y="407648"/>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任意多边形 78">
            <a:extLst>
              <a:ext uri="{FF2B5EF4-FFF2-40B4-BE49-F238E27FC236}">
                <a16:creationId xmlns:a16="http://schemas.microsoft.com/office/drawing/2014/main" id="{819B1C84-51E1-4097-B757-BA295BAA101A}"/>
              </a:ext>
            </a:extLst>
          </p:cNvPr>
          <p:cNvSpPr/>
          <p:nvPr/>
        </p:nvSpPr>
        <p:spPr>
          <a:xfrm>
            <a:off x="7602587" y="3953435"/>
            <a:ext cx="1203556" cy="1572158"/>
          </a:xfrm>
          <a:custGeom>
            <a:avLst/>
            <a:gdLst>
              <a:gd name="connsiteX0" fmla="*/ 0 w 1694330"/>
              <a:gd name="connsiteY0" fmla="*/ 0 h 1572158"/>
              <a:gd name="connsiteX1" fmla="*/ 797859 w 1694330"/>
              <a:gd name="connsiteY1" fmla="*/ 654424 h 1572158"/>
              <a:gd name="connsiteX2" fmla="*/ 923365 w 1694330"/>
              <a:gd name="connsiteY2" fmla="*/ 1470212 h 1572158"/>
              <a:gd name="connsiteX3" fmla="*/ 1694330 w 1694330"/>
              <a:gd name="connsiteY3" fmla="*/ 1559859 h 1572158"/>
            </a:gdLst>
            <a:ahLst/>
            <a:cxnLst>
              <a:cxn ang="0">
                <a:pos x="connsiteX0" y="connsiteY0"/>
              </a:cxn>
              <a:cxn ang="0">
                <a:pos x="connsiteX1" y="connsiteY1"/>
              </a:cxn>
              <a:cxn ang="0">
                <a:pos x="connsiteX2" y="connsiteY2"/>
              </a:cxn>
              <a:cxn ang="0">
                <a:pos x="connsiteX3" y="connsiteY3"/>
              </a:cxn>
            </a:cxnLst>
            <a:rect l="l" t="t" r="r" b="b"/>
            <a:pathLst>
              <a:path w="1694330" h="1572158">
                <a:moveTo>
                  <a:pt x="0" y="0"/>
                </a:moveTo>
                <a:cubicBezTo>
                  <a:pt x="321982" y="204694"/>
                  <a:pt x="643965" y="409389"/>
                  <a:pt x="797859" y="654424"/>
                </a:cubicBezTo>
                <a:cubicBezTo>
                  <a:pt x="951753" y="899459"/>
                  <a:pt x="773953" y="1319306"/>
                  <a:pt x="923365" y="1470212"/>
                </a:cubicBezTo>
                <a:cubicBezTo>
                  <a:pt x="1072777" y="1621118"/>
                  <a:pt x="1694330" y="1559859"/>
                  <a:pt x="1694330" y="1559859"/>
                </a:cubicBezTo>
              </a:path>
            </a:pathLst>
          </a:cu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任意多边形 79">
            <a:extLst>
              <a:ext uri="{FF2B5EF4-FFF2-40B4-BE49-F238E27FC236}">
                <a16:creationId xmlns:a16="http://schemas.microsoft.com/office/drawing/2014/main" id="{A061827F-67B6-4D1C-A5EF-639DE25F2436}"/>
              </a:ext>
            </a:extLst>
          </p:cNvPr>
          <p:cNvSpPr/>
          <p:nvPr/>
        </p:nvSpPr>
        <p:spPr>
          <a:xfrm>
            <a:off x="8788213" y="4347882"/>
            <a:ext cx="3182471" cy="954023"/>
          </a:xfrm>
          <a:custGeom>
            <a:avLst/>
            <a:gdLst>
              <a:gd name="connsiteX0" fmla="*/ 0 w 3182471"/>
              <a:gd name="connsiteY0" fmla="*/ 268942 h 954023"/>
              <a:gd name="connsiteX1" fmla="*/ 1999130 w 3182471"/>
              <a:gd name="connsiteY1" fmla="*/ 950259 h 954023"/>
              <a:gd name="connsiteX2" fmla="*/ 3182471 w 3182471"/>
              <a:gd name="connsiteY2" fmla="*/ 0 h 954023"/>
            </a:gdLst>
            <a:ahLst/>
            <a:cxnLst>
              <a:cxn ang="0">
                <a:pos x="connsiteX0" y="connsiteY0"/>
              </a:cxn>
              <a:cxn ang="0">
                <a:pos x="connsiteX1" y="connsiteY1"/>
              </a:cxn>
              <a:cxn ang="0">
                <a:pos x="connsiteX2" y="connsiteY2"/>
              </a:cxn>
            </a:cxnLst>
            <a:rect l="l" t="t" r="r" b="b"/>
            <a:pathLst>
              <a:path w="3182471" h="954023">
                <a:moveTo>
                  <a:pt x="0" y="268942"/>
                </a:moveTo>
                <a:cubicBezTo>
                  <a:pt x="734359" y="632012"/>
                  <a:pt x="1468718" y="995083"/>
                  <a:pt x="1999130" y="950259"/>
                </a:cubicBezTo>
                <a:cubicBezTo>
                  <a:pt x="2529542" y="905435"/>
                  <a:pt x="2856006" y="452717"/>
                  <a:pt x="3182471" y="0"/>
                </a:cubicBezTo>
              </a:path>
            </a:pathLst>
          </a:custGeom>
          <a:noFill/>
          <a:ln w="38100">
            <a:solidFill>
              <a:srgbClr val="00479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80">
            <a:extLst>
              <a:ext uri="{FF2B5EF4-FFF2-40B4-BE49-F238E27FC236}">
                <a16:creationId xmlns:a16="http://schemas.microsoft.com/office/drawing/2014/main" id="{270E8A4D-5B0E-433E-959A-0FA627148C4E}"/>
              </a:ext>
            </a:extLst>
          </p:cNvPr>
          <p:cNvSpPr/>
          <p:nvPr/>
        </p:nvSpPr>
        <p:spPr>
          <a:xfrm>
            <a:off x="8850966" y="3953435"/>
            <a:ext cx="2563906" cy="627530"/>
          </a:xfrm>
          <a:custGeom>
            <a:avLst/>
            <a:gdLst>
              <a:gd name="connsiteX0" fmla="*/ 0 w 2563906"/>
              <a:gd name="connsiteY0" fmla="*/ 0 h 627530"/>
              <a:gd name="connsiteX1" fmla="*/ 1210235 w 2563906"/>
              <a:gd name="connsiteY1" fmla="*/ 519953 h 627530"/>
              <a:gd name="connsiteX2" fmla="*/ 2052918 w 2563906"/>
              <a:gd name="connsiteY2" fmla="*/ 188259 h 627530"/>
              <a:gd name="connsiteX3" fmla="*/ 2563906 w 2563906"/>
              <a:gd name="connsiteY3" fmla="*/ 627530 h 627530"/>
            </a:gdLst>
            <a:ahLst/>
            <a:cxnLst>
              <a:cxn ang="0">
                <a:pos x="connsiteX0" y="connsiteY0"/>
              </a:cxn>
              <a:cxn ang="0">
                <a:pos x="connsiteX1" y="connsiteY1"/>
              </a:cxn>
              <a:cxn ang="0">
                <a:pos x="connsiteX2" y="connsiteY2"/>
              </a:cxn>
              <a:cxn ang="0">
                <a:pos x="connsiteX3" y="connsiteY3"/>
              </a:cxn>
            </a:cxnLst>
            <a:rect l="l" t="t" r="r" b="b"/>
            <a:pathLst>
              <a:path w="2563906" h="627530">
                <a:moveTo>
                  <a:pt x="0" y="0"/>
                </a:moveTo>
                <a:cubicBezTo>
                  <a:pt x="434041" y="244288"/>
                  <a:pt x="868082" y="488576"/>
                  <a:pt x="1210235" y="519953"/>
                </a:cubicBezTo>
                <a:cubicBezTo>
                  <a:pt x="1552388" y="551330"/>
                  <a:pt x="1827306" y="170330"/>
                  <a:pt x="2052918" y="188259"/>
                </a:cubicBezTo>
                <a:cubicBezTo>
                  <a:pt x="2278530" y="206188"/>
                  <a:pt x="2421218" y="416859"/>
                  <a:pt x="2563906" y="62753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15">
            <a:extLst>
              <a:ext uri="{FF2B5EF4-FFF2-40B4-BE49-F238E27FC236}">
                <a16:creationId xmlns:a16="http://schemas.microsoft.com/office/drawing/2014/main" id="{B00D64CF-3E4B-4156-A8DF-0E6D82CF1B60}"/>
              </a:ext>
            </a:extLst>
          </p:cNvPr>
          <p:cNvSpPr/>
          <p:nvPr/>
        </p:nvSpPr>
        <p:spPr>
          <a:xfrm>
            <a:off x="275648" y="4324250"/>
            <a:ext cx="5934077" cy="1360372"/>
          </a:xfrm>
          <a:prstGeom prst="rect">
            <a:avLst/>
          </a:prstGeom>
          <a:solidFill>
            <a:schemeClr val="accent5">
              <a:lumMod val="20000"/>
              <a:lumOff val="80000"/>
            </a:schemeClr>
          </a:solidFill>
        </p:spPr>
        <p:txBody>
          <a:bodyPr wrap="square">
            <a:spAutoFit/>
          </a:bodyPr>
          <a:lstStyle/>
          <a:p>
            <a:pPr marL="177800"/>
            <a:r>
              <a:rPr lang="zh-CN" altLang="en-US" sz="1600" b="1" dirty="0">
                <a:solidFill>
                  <a:srgbClr val="00479D"/>
                </a:solidFill>
                <a:latin typeface="微软雅黑" panose="020B0503020204020204" pitchFamily="34" charset="-122"/>
                <a:ea typeface="微软雅黑" panose="020B0503020204020204" pitchFamily="34" charset="-122"/>
              </a:rPr>
              <a:t>铲斗外摆液压回路</a:t>
            </a:r>
            <a:endParaRPr lang="en-US" altLang="zh-CN" sz="1600" b="1" dirty="0">
              <a:solidFill>
                <a:srgbClr val="00479D"/>
              </a:solidFill>
              <a:latin typeface="微软雅黑" panose="020B0503020204020204" pitchFamily="34" charset="-122"/>
              <a:ea typeface="微软雅黑" panose="020B0503020204020204" pitchFamily="34" charset="-122"/>
            </a:endParaRPr>
          </a:p>
          <a:p>
            <a:pPr marL="177800"/>
            <a:endParaRPr lang="de-DE" altLang="zh-CN" sz="1600" dirty="0">
              <a:latin typeface="微软雅黑" panose="020B0503020204020204" pitchFamily="34" charset="-122"/>
              <a:ea typeface="微软雅黑" panose="020B0503020204020204" pitchFamily="34" charset="-122"/>
            </a:endParaRPr>
          </a:p>
          <a:p>
            <a:pPr marL="285750" indent="-107950">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操作铲斗卸载时，</a:t>
            </a:r>
            <a:r>
              <a:rPr lang="en-US" altLang="zh-CN" sz="1400" dirty="0" err="1">
                <a:latin typeface="微软雅黑" panose="020B0503020204020204" pitchFamily="34" charset="-122"/>
                <a:ea typeface="微软雅黑" panose="020B0503020204020204" pitchFamily="34" charset="-122"/>
              </a:rPr>
              <a:t>XBk</a:t>
            </a:r>
            <a:r>
              <a:rPr lang="zh-CN" altLang="en-US" sz="1400" dirty="0">
                <a:latin typeface="微软雅黑" panose="020B0503020204020204" pitchFamily="34" charset="-122"/>
                <a:ea typeface="微软雅黑" panose="020B0503020204020204" pitchFamily="34" charset="-122"/>
              </a:rPr>
              <a:t>接口被供入先导压力油，铲斗阀芯打开，由</a:t>
            </a:r>
            <a:r>
              <a:rPr lang="en-US" altLang="zh-CN" sz="1400" dirty="0">
                <a:latin typeface="微软雅黑" panose="020B0503020204020204" pitchFamily="34" charset="-122"/>
                <a:ea typeface="微软雅黑" panose="020B0503020204020204" pitchFamily="34" charset="-122"/>
              </a:rPr>
              <a:t>P1</a:t>
            </a:r>
            <a:r>
              <a:rPr lang="zh-CN" altLang="en-US" sz="1400" dirty="0">
                <a:latin typeface="微软雅黑" panose="020B0503020204020204" pitchFamily="34" charset="-122"/>
                <a:ea typeface="微软雅黑" panose="020B0503020204020204" pitchFamily="34" charset="-122"/>
              </a:rPr>
              <a:t>接口接入的工作油流经铲斗阀芯从</a:t>
            </a:r>
            <a:r>
              <a:rPr lang="en-US" altLang="zh-CN" sz="1400" dirty="0" err="1">
                <a:latin typeface="微软雅黑" panose="020B0503020204020204" pitchFamily="34" charset="-122"/>
                <a:ea typeface="微软雅黑" panose="020B0503020204020204" pitchFamily="34" charset="-122"/>
              </a:rPr>
              <a:t>Bk</a:t>
            </a:r>
            <a:r>
              <a:rPr lang="zh-CN" altLang="en-US" sz="1400" dirty="0">
                <a:latin typeface="微软雅黑" panose="020B0503020204020204" pitchFamily="34" charset="-122"/>
                <a:ea typeface="微软雅黑" panose="020B0503020204020204" pitchFamily="34" charset="-122"/>
              </a:rPr>
              <a:t>接口被供入铲斗油缸活塞杆腔；同时活塞头腔的回油通过</a:t>
            </a:r>
            <a:r>
              <a:rPr lang="en-US" altLang="zh-CN" sz="1400" dirty="0" err="1">
                <a:latin typeface="微软雅黑" panose="020B0503020204020204" pitchFamily="34" charset="-122"/>
                <a:ea typeface="微软雅黑" panose="020B0503020204020204" pitchFamily="34" charset="-122"/>
              </a:rPr>
              <a:t>Ak</a:t>
            </a:r>
            <a:r>
              <a:rPr lang="zh-CN" altLang="en-US" sz="1400" dirty="0">
                <a:latin typeface="微软雅黑" panose="020B0503020204020204" pitchFamily="34" charset="-122"/>
                <a:ea typeface="微软雅黑" panose="020B0503020204020204" pitchFamily="34" charset="-122"/>
              </a:rPr>
              <a:t>流入工作油油箱。</a:t>
            </a:r>
            <a:endParaRPr lang="en-US" altLang="zh-CN" sz="1400" dirty="0">
              <a:latin typeface="微软雅黑" panose="020B0503020204020204" pitchFamily="34" charset="-122"/>
              <a:ea typeface="微软雅黑" panose="020B0503020204020204" pitchFamily="34" charset="-122"/>
            </a:endParaRPr>
          </a:p>
        </p:txBody>
      </p:sp>
      <p:pic>
        <p:nvPicPr>
          <p:cNvPr id="27" name="图片 26">
            <a:extLst>
              <a:ext uri="{FF2B5EF4-FFF2-40B4-BE49-F238E27FC236}">
                <a16:creationId xmlns:a16="http://schemas.microsoft.com/office/drawing/2014/main" id="{A7A64893-561A-49C5-AE68-2473EB8394BE}"/>
              </a:ext>
            </a:extLst>
          </p:cNvPr>
          <p:cNvPicPr>
            <a:picLocks noChangeAspect="1"/>
          </p:cNvPicPr>
          <p:nvPr/>
        </p:nvPicPr>
        <p:blipFill>
          <a:blip r:embed="rId10">
            <a:biLevel thresh="50000"/>
          </a:blip>
          <a:stretch>
            <a:fillRect/>
          </a:stretch>
        </p:blipFill>
        <p:spPr>
          <a:xfrm>
            <a:off x="866558" y="884669"/>
            <a:ext cx="4638971" cy="2844894"/>
          </a:xfrm>
          <a:prstGeom prst="rect">
            <a:avLst/>
          </a:prstGeom>
        </p:spPr>
      </p:pic>
      <p:sp>
        <p:nvSpPr>
          <p:cNvPr id="28" name="矩形 27">
            <a:extLst>
              <a:ext uri="{FF2B5EF4-FFF2-40B4-BE49-F238E27FC236}">
                <a16:creationId xmlns:a16="http://schemas.microsoft.com/office/drawing/2014/main" id="{9C75C176-ED86-4411-9B14-F56B0E46AE3A}"/>
              </a:ext>
            </a:extLst>
          </p:cNvPr>
          <p:cNvSpPr/>
          <p:nvPr/>
        </p:nvSpPr>
        <p:spPr>
          <a:xfrm>
            <a:off x="390493" y="885529"/>
            <a:ext cx="1107996" cy="369332"/>
          </a:xfrm>
          <a:prstGeom prst="rect">
            <a:avLst/>
          </a:prstGeom>
        </p:spPr>
        <p:txBody>
          <a:bodyPr wrap="none">
            <a:spAutoFit/>
          </a:bodyPr>
          <a:lstStyle/>
          <a:p>
            <a:r>
              <a:rPr lang="zh-CN" altLang="en-US" dirty="0"/>
              <a:t>铲斗外摆</a:t>
            </a:r>
          </a:p>
        </p:txBody>
      </p:sp>
    </p:spTree>
    <p:extLst>
      <p:ext uri="{BB962C8B-B14F-4D97-AF65-F5344CB8AC3E}">
        <p14:creationId xmlns:p14="http://schemas.microsoft.com/office/powerpoint/2010/main" val="40567810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6E9BBAAA-6B59-43FB-AB4C-946A3BDB6E4D}"/>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8747" b="92298" l="3102" r="92951">
                        <a14:foregroundMark x1="27914" y1="8747" x2="27914" y2="8747"/>
                        <a14:foregroundMark x1="9117" y1="40731" x2="9117" y2="40731"/>
                        <a14:foregroundMark x1="5921" y1="54569" x2="5921" y2="54569"/>
                        <a14:foregroundMark x1="5545" y1="72063" x2="5545" y2="72063"/>
                        <a14:foregroundMark x1="3195" y1="53525" x2="3195" y2="53525"/>
                        <a14:foregroundMark x1="48590" y1="79373" x2="48590" y2="79373"/>
                        <a14:foregroundMark x1="71617" y1="92428" x2="71617" y2="92428"/>
                        <a14:foregroundMark x1="92951" y1="54047" x2="92951" y2="54047"/>
                      </a14:backgroundRemoval>
                    </a14:imgEffect>
                    <a14:imgEffect>
                      <a14:sharpenSoften amount="50000"/>
                    </a14:imgEffect>
                  </a14:imgLayer>
                </a14:imgProps>
              </a:ext>
            </a:extLst>
          </a:blip>
          <a:stretch>
            <a:fillRect/>
          </a:stretch>
        </p:blipFill>
        <p:spPr>
          <a:xfrm>
            <a:off x="5457907" y="2029808"/>
            <a:ext cx="5847513" cy="4209770"/>
          </a:xfrm>
          <a:prstGeom prst="rect">
            <a:avLst/>
          </a:prstGeom>
        </p:spPr>
      </p:pic>
      <p:sp>
        <p:nvSpPr>
          <p:cNvPr id="5" name="箭头: 上 4">
            <a:extLst>
              <a:ext uri="{FF2B5EF4-FFF2-40B4-BE49-F238E27FC236}">
                <a16:creationId xmlns:a16="http://schemas.microsoft.com/office/drawing/2014/main" id="{CDA17F57-7DE6-4762-B319-FCAAFCFB5A69}"/>
              </a:ext>
            </a:extLst>
          </p:cNvPr>
          <p:cNvSpPr/>
          <p:nvPr/>
        </p:nvSpPr>
        <p:spPr>
          <a:xfrm rot="16200000">
            <a:off x="5151956" y="4155050"/>
            <a:ext cx="330882" cy="984875"/>
          </a:xfrm>
          <a:prstGeom prst="upArrow">
            <a:avLst/>
          </a:prstGeom>
          <a:ln>
            <a:noFill/>
          </a:ln>
        </p:spPr>
        <p:style>
          <a:lnRef idx="3">
            <a:schemeClr val="lt1"/>
          </a:lnRef>
          <a:fillRef idx="1">
            <a:schemeClr val="accent1"/>
          </a:fillRef>
          <a:effectRef idx="1">
            <a:schemeClr val="accent1"/>
          </a:effectRef>
          <a:fontRef idx="minor">
            <a:schemeClr val="lt1"/>
          </a:fontRef>
        </p:style>
        <p:txBody>
          <a:bodyPr rtlCol="0" anchor="ctr"/>
          <a:lstStyle/>
          <a:p>
            <a:pPr algn="ctr"/>
            <a:endParaRPr lang="zh-CN" altLang="en-US" dirty="0">
              <a:solidFill>
                <a:srgbClr val="FF0000"/>
              </a:solidFill>
            </a:endParaRPr>
          </a:p>
        </p:txBody>
      </p:sp>
      <p:sp>
        <p:nvSpPr>
          <p:cNvPr id="6" name="文本框 1">
            <a:extLst>
              <a:ext uri="{FF2B5EF4-FFF2-40B4-BE49-F238E27FC236}">
                <a16:creationId xmlns:a16="http://schemas.microsoft.com/office/drawing/2014/main" id="{4B09587A-E23F-4A50-8B4A-7630FCCA58CB}"/>
              </a:ext>
            </a:extLst>
          </p:cNvPr>
          <p:cNvSpPr txBox="1"/>
          <p:nvPr/>
        </p:nvSpPr>
        <p:spPr>
          <a:xfrm>
            <a:off x="461527" y="1349158"/>
            <a:ext cx="7929563" cy="1118255"/>
          </a:xfrm>
          <a:prstGeom prst="rect">
            <a:avLst/>
          </a:prstGeom>
          <a:noFill/>
          <a:ln w="9525">
            <a:noFill/>
          </a:ln>
        </p:spPr>
        <p:txBody>
          <a:bodyPr>
            <a:spAutoFit/>
          </a:bodyPr>
          <a:lstStyle/>
          <a:p>
            <a:pPr eaLnBrk="0" hangingPunct="0">
              <a:lnSpc>
                <a:spcPts val="2000"/>
              </a:lnSpc>
              <a:defRPr/>
            </a:pPr>
            <a:r>
              <a:rPr lang="zh-CN" altLang="en-US" sz="1400" b="1" noProof="1">
                <a:solidFill>
                  <a:srgbClr val="2B4495"/>
                </a:solidFill>
                <a:latin typeface="黑体" panose="02010609060101010101" pitchFamily="49" charset="-122"/>
                <a:ea typeface="黑体" panose="02010609060101010101" pitchFamily="49" charset="-122"/>
              </a:rPr>
              <a:t>产品特点</a:t>
            </a:r>
          </a:p>
          <a:p>
            <a:pPr marL="285750" indent="-285750" eaLnBrk="0" hangingPunct="0">
              <a:lnSpc>
                <a:spcPts val="2000"/>
              </a:lnSpc>
              <a:buClr>
                <a:srgbClr val="FF9900"/>
              </a:buClr>
              <a:buSzPct val="65000"/>
              <a:buFont typeface="Wingdings" panose="05000000000000000000" charset="0"/>
              <a:buChar char=""/>
              <a:defRPr/>
            </a:pPr>
            <a:r>
              <a:rPr lang="zh-CN" altLang="en-US" sz="1400" noProof="1">
                <a:latin typeface="黑体" panose="02010609060101010101" pitchFamily="49" charset="-122"/>
                <a:ea typeface="黑体" panose="02010609060101010101" pitchFamily="49" charset="-122"/>
              </a:rPr>
              <a:t>串联式双泵，轴向尺寸紧凑；</a:t>
            </a:r>
          </a:p>
          <a:p>
            <a:pPr marL="285750" indent="-285750" eaLnBrk="0" hangingPunct="0">
              <a:lnSpc>
                <a:spcPts val="2000"/>
              </a:lnSpc>
              <a:buClr>
                <a:srgbClr val="FF9900"/>
              </a:buClr>
              <a:buSzPct val="65000"/>
              <a:buFont typeface="Wingdings" panose="05000000000000000000" charset="0"/>
              <a:buChar char=""/>
              <a:defRPr/>
            </a:pPr>
            <a:r>
              <a:rPr lang="zh-CN" altLang="en-US" sz="1400" noProof="1">
                <a:latin typeface="黑体" panose="02010609060101010101" pitchFamily="49" charset="-122"/>
                <a:ea typeface="黑体" panose="02010609060101010101" pitchFamily="49" charset="-122"/>
              </a:rPr>
              <a:t>电比例控制，响应速度快；</a:t>
            </a:r>
          </a:p>
          <a:p>
            <a:pPr marL="285750" indent="-285750" eaLnBrk="0" hangingPunct="0">
              <a:lnSpc>
                <a:spcPts val="2000"/>
              </a:lnSpc>
              <a:buClr>
                <a:srgbClr val="FF9900"/>
              </a:buClr>
              <a:buSzPct val="65000"/>
              <a:buFont typeface="Wingdings" panose="05000000000000000000" charset="0"/>
              <a:buChar char=""/>
              <a:defRPr/>
            </a:pPr>
            <a:r>
              <a:rPr lang="zh-CN" altLang="en-US" sz="1400" noProof="1">
                <a:latin typeface="黑体" panose="02010609060101010101" pitchFamily="49" charset="-122"/>
                <a:ea typeface="黑体" panose="02010609060101010101" pitchFamily="49" charset="-122"/>
              </a:rPr>
              <a:t>侧面带</a:t>
            </a:r>
            <a:r>
              <a:rPr lang="en-US" altLang="zh-CN" sz="1400" noProof="1">
                <a:latin typeface="黑体" panose="02010609060101010101" pitchFamily="49" charset="-122"/>
                <a:ea typeface="黑体" panose="02010609060101010101" pitchFamily="49" charset="-122"/>
              </a:rPr>
              <a:t>PTO</a:t>
            </a:r>
            <a:r>
              <a:rPr lang="zh-CN" altLang="en-US" sz="1400" noProof="1">
                <a:latin typeface="黑体" panose="02010609060101010101" pitchFamily="49" charset="-122"/>
                <a:ea typeface="黑体" panose="02010609060101010101" pitchFamily="49" charset="-122"/>
              </a:rPr>
              <a:t>取力口，可装辅助泵；</a:t>
            </a:r>
          </a:p>
        </p:txBody>
      </p:sp>
      <p:pic>
        <p:nvPicPr>
          <p:cNvPr id="7" name="图片 6">
            <a:extLst>
              <a:ext uri="{FF2B5EF4-FFF2-40B4-BE49-F238E27FC236}">
                <a16:creationId xmlns:a16="http://schemas.microsoft.com/office/drawing/2014/main" id="{FF4CC04F-D09D-45CE-B087-95A255EC57D6}"/>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9696" b="92330" l="1142" r="98402">
                        <a14:foregroundMark x1="5479" y1="57598" x2="5479" y2="57598"/>
                        <a14:foregroundMark x1="1142" y1="75687" x2="1142" y2="75687"/>
                        <a14:foregroundMark x1="93151" y1="43126" x2="93151" y2="43126"/>
                        <a14:foregroundMark x1="97260" y1="42402" x2="97260" y2="42402"/>
                        <a14:foregroundMark x1="98402" y1="52677" x2="98402" y2="52677"/>
                        <a14:foregroundMark x1="25457" y1="92330" x2="25457" y2="92330"/>
                        <a14:foregroundMark x1="76142" y1="9696" x2="76142" y2="9696"/>
                      </a14:backgroundRemoval>
                    </a14:imgEffect>
                    <a14:imgEffect>
                      <a14:brightnessContrast contrast="40000"/>
                    </a14:imgEffect>
                  </a14:imgLayer>
                </a14:imgProps>
              </a:ext>
            </a:extLst>
          </a:blip>
          <a:stretch>
            <a:fillRect/>
          </a:stretch>
        </p:blipFill>
        <p:spPr>
          <a:xfrm>
            <a:off x="581458" y="2874380"/>
            <a:ext cx="4076171" cy="3215335"/>
          </a:xfrm>
          <a:prstGeom prst="rect">
            <a:avLst/>
          </a:prstGeom>
        </p:spPr>
      </p:pic>
    </p:spTree>
    <p:extLst>
      <p:ext uri="{BB962C8B-B14F-4D97-AF65-F5344CB8AC3E}">
        <p14:creationId xmlns:p14="http://schemas.microsoft.com/office/powerpoint/2010/main" val="62940613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915438E7-B58A-458A-9534-40417748045B}"/>
              </a:ext>
            </a:extLst>
          </p:cNvPr>
          <p:cNvSpPr txBox="1"/>
          <p:nvPr/>
        </p:nvSpPr>
        <p:spPr>
          <a:xfrm>
            <a:off x="8587438" y="1626671"/>
            <a:ext cx="1295190" cy="369332"/>
          </a:xfrm>
          <a:prstGeom prst="rect">
            <a:avLst/>
          </a:prstGeom>
          <a:solidFill>
            <a:schemeClr val="accent6">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先导油路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237F3E88-00E6-4801-A1EC-C56028AAC6FB}"/>
              </a:ext>
            </a:extLst>
          </p:cNvPr>
          <p:cNvSpPr txBox="1"/>
          <p:nvPr/>
        </p:nvSpPr>
        <p:spPr>
          <a:xfrm>
            <a:off x="9158360" y="2174359"/>
            <a:ext cx="534121" cy="369332"/>
          </a:xfrm>
          <a:prstGeom prst="rect">
            <a:avLst/>
          </a:prstGeom>
          <a:noFill/>
          <a:ln>
            <a:solidFill>
              <a:schemeClr val="accent6"/>
            </a:solidFill>
          </a:ln>
        </p:spPr>
        <p:txBody>
          <a:bodyPr wrap="none" rtlCol="0">
            <a:spAutoFit/>
          </a:bodyPr>
          <a:lstStyle/>
          <a:p>
            <a:r>
              <a:rPr lang="en-US" altLang="zh-CN" dirty="0" err="1"/>
              <a:t>XBk</a:t>
            </a:r>
            <a:endParaRPr lang="zh-CN" altLang="en-US" dirty="0"/>
          </a:p>
        </p:txBody>
      </p:sp>
      <p:sp>
        <p:nvSpPr>
          <p:cNvPr id="5" name="文本框 4">
            <a:extLst>
              <a:ext uri="{FF2B5EF4-FFF2-40B4-BE49-F238E27FC236}">
                <a16:creationId xmlns:a16="http://schemas.microsoft.com/office/drawing/2014/main" id="{2766B78C-E39C-4B42-BE02-1A5E13F73C8A}"/>
              </a:ext>
            </a:extLst>
          </p:cNvPr>
          <p:cNvSpPr txBox="1"/>
          <p:nvPr/>
        </p:nvSpPr>
        <p:spPr>
          <a:xfrm>
            <a:off x="8587438" y="3338837"/>
            <a:ext cx="1031718" cy="369332"/>
          </a:xfrm>
          <a:prstGeom prst="rect">
            <a:avLst/>
          </a:prstGeom>
          <a:solidFill>
            <a:schemeClr val="accent2">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F2B41690-E276-48AC-B3DF-1E07311F1835}"/>
              </a:ext>
            </a:extLst>
          </p:cNvPr>
          <p:cNvSpPr txBox="1"/>
          <p:nvPr/>
        </p:nvSpPr>
        <p:spPr>
          <a:xfrm>
            <a:off x="9158359" y="3925491"/>
            <a:ext cx="2381827" cy="646331"/>
          </a:xfrm>
          <a:prstGeom prst="rect">
            <a:avLst/>
          </a:prstGeom>
          <a:noFill/>
          <a:ln>
            <a:solidFill>
              <a:schemeClr val="accent2"/>
            </a:solidFill>
          </a:ln>
        </p:spPr>
        <p:txBody>
          <a:bodyPr wrap="square" rtlCol="0">
            <a:spAutoFit/>
          </a:bodyPr>
          <a:lstStyle/>
          <a:p>
            <a:r>
              <a:rPr lang="zh-CN" altLang="en-US" dirty="0"/>
              <a:t>泵</a:t>
            </a:r>
            <a:r>
              <a:rPr lang="en-US" altLang="zh-CN" dirty="0"/>
              <a:t>1</a:t>
            </a:r>
            <a:r>
              <a:rPr lang="zh-CN" altLang="en-US" dirty="0"/>
              <a:t>→</a:t>
            </a:r>
            <a:r>
              <a:rPr lang="en-US" altLang="zh-CN" dirty="0"/>
              <a:t>P1</a:t>
            </a:r>
            <a:r>
              <a:rPr lang="zh-CN" altLang="en-US" dirty="0"/>
              <a:t>→铲斗阀芯→油缸小腔</a:t>
            </a:r>
            <a:endParaRPr lang="en-US" altLang="zh-CN" dirty="0"/>
          </a:p>
        </p:txBody>
      </p:sp>
      <p:sp>
        <p:nvSpPr>
          <p:cNvPr id="7" name="文本框 6">
            <a:extLst>
              <a:ext uri="{FF2B5EF4-FFF2-40B4-BE49-F238E27FC236}">
                <a16:creationId xmlns:a16="http://schemas.microsoft.com/office/drawing/2014/main" id="{D7646E93-C0DA-4D61-AED6-424B53A7506D}"/>
              </a:ext>
            </a:extLst>
          </p:cNvPr>
          <p:cNvSpPr txBox="1"/>
          <p:nvPr/>
        </p:nvSpPr>
        <p:spPr>
          <a:xfrm>
            <a:off x="9158359" y="5051003"/>
            <a:ext cx="2381827" cy="646331"/>
          </a:xfrm>
          <a:prstGeom prst="rect">
            <a:avLst/>
          </a:prstGeom>
          <a:noFill/>
          <a:ln>
            <a:solidFill>
              <a:schemeClr val="accent2"/>
            </a:solidFill>
          </a:ln>
        </p:spPr>
        <p:txBody>
          <a:bodyPr wrap="square" rtlCol="0">
            <a:spAutoFit/>
          </a:bodyPr>
          <a:lstStyle/>
          <a:p>
            <a:r>
              <a:rPr lang="zh-CN" altLang="en-US" dirty="0"/>
              <a:t>油缸大腔→铲斗阀芯→</a:t>
            </a:r>
            <a:r>
              <a:rPr lang="en-US" altLang="zh-CN" dirty="0"/>
              <a:t>R1</a:t>
            </a:r>
            <a:r>
              <a:rPr lang="zh-CN" altLang="en-US" dirty="0"/>
              <a:t>→液压油箱</a:t>
            </a:r>
          </a:p>
        </p:txBody>
      </p:sp>
      <p:grpSp>
        <p:nvGrpSpPr>
          <p:cNvPr id="8" name="组合 7">
            <a:extLst>
              <a:ext uri="{FF2B5EF4-FFF2-40B4-BE49-F238E27FC236}">
                <a16:creationId xmlns:a16="http://schemas.microsoft.com/office/drawing/2014/main" id="{AD4BF95F-0F50-4144-B894-0CBF30710FBF}"/>
              </a:ext>
            </a:extLst>
          </p:cNvPr>
          <p:cNvGrpSpPr/>
          <p:nvPr/>
        </p:nvGrpSpPr>
        <p:grpSpPr>
          <a:xfrm>
            <a:off x="1174089" y="1254861"/>
            <a:ext cx="6878727" cy="5305405"/>
            <a:chOff x="1174089" y="1254861"/>
            <a:chExt cx="6878727" cy="5305405"/>
          </a:xfrm>
        </p:grpSpPr>
        <p:pic>
          <p:nvPicPr>
            <p:cNvPr id="9" name="图片 8">
              <a:extLst>
                <a:ext uri="{FF2B5EF4-FFF2-40B4-BE49-F238E27FC236}">
                  <a16:creationId xmlns:a16="http://schemas.microsoft.com/office/drawing/2014/main" id="{393E2E88-C5BD-4239-9014-A3A7714FE4E6}"/>
                </a:ext>
              </a:extLst>
            </p:cNvPr>
            <p:cNvPicPr>
              <a:picLocks noChangeAspect="1"/>
            </p:cNvPicPr>
            <p:nvPr/>
          </p:nvPicPr>
          <p:blipFill>
            <a:blip r:embed="rId2"/>
            <a:stretch>
              <a:fillRect/>
            </a:stretch>
          </p:blipFill>
          <p:spPr>
            <a:xfrm>
              <a:off x="1174089" y="1254861"/>
              <a:ext cx="6878727" cy="5090357"/>
            </a:xfrm>
            <a:prstGeom prst="rect">
              <a:avLst/>
            </a:prstGeom>
          </p:spPr>
        </p:pic>
        <p:cxnSp>
          <p:nvCxnSpPr>
            <p:cNvPr id="10" name="直接连接符 9">
              <a:extLst>
                <a:ext uri="{FF2B5EF4-FFF2-40B4-BE49-F238E27FC236}">
                  <a16:creationId xmlns:a16="http://schemas.microsoft.com/office/drawing/2014/main" id="{8751FEF0-723D-4D04-88C2-5C934BCFA6B0}"/>
                </a:ext>
              </a:extLst>
            </p:cNvPr>
            <p:cNvCxnSpPr/>
            <p:nvPr/>
          </p:nvCxnSpPr>
          <p:spPr>
            <a:xfrm flipV="1">
              <a:off x="4999186" y="4800823"/>
              <a:ext cx="0" cy="146710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3432BB61-360D-4D58-8772-0BFFFDDAC5C5}"/>
                </a:ext>
              </a:extLst>
            </p:cNvPr>
            <p:cNvCxnSpPr/>
            <p:nvPr/>
          </p:nvCxnSpPr>
          <p:spPr>
            <a:xfrm flipV="1">
              <a:off x="4999186" y="4800823"/>
              <a:ext cx="623474" cy="366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F87148EF-FB2D-4E9B-8F71-449A3B096D3F}"/>
                </a:ext>
              </a:extLst>
            </p:cNvPr>
            <p:cNvCxnSpPr/>
            <p:nvPr/>
          </p:nvCxnSpPr>
          <p:spPr>
            <a:xfrm flipH="1" flipV="1">
              <a:off x="5626324" y="4020565"/>
              <a:ext cx="1" cy="78025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1DDEC15-0C84-4FCB-95FD-5DF12B0C5924}"/>
                </a:ext>
              </a:extLst>
            </p:cNvPr>
            <p:cNvCxnSpPr/>
            <p:nvPr/>
          </p:nvCxnSpPr>
          <p:spPr>
            <a:xfrm>
              <a:off x="4968781" y="4026671"/>
              <a:ext cx="661205"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94EA4E7D-B796-456F-81DF-3673296EF015}"/>
                </a:ext>
              </a:extLst>
            </p:cNvPr>
            <p:cNvCxnSpPr/>
            <p:nvPr/>
          </p:nvCxnSpPr>
          <p:spPr>
            <a:xfrm flipH="1" flipV="1">
              <a:off x="4968783" y="3928985"/>
              <a:ext cx="1" cy="9158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857B7096-4D16-4F87-AEF9-B3072072CC09}"/>
                </a:ext>
              </a:extLst>
            </p:cNvPr>
            <p:cNvCxnSpPr/>
            <p:nvPr/>
          </p:nvCxnSpPr>
          <p:spPr>
            <a:xfrm flipH="1" flipV="1">
              <a:off x="5083561" y="3811764"/>
              <a:ext cx="32662" cy="11917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F4BE256A-7E5A-4309-AFFA-E9B4228C7F0C}"/>
                </a:ext>
              </a:extLst>
            </p:cNvPr>
            <p:cNvCxnSpPr/>
            <p:nvPr/>
          </p:nvCxnSpPr>
          <p:spPr>
            <a:xfrm flipH="1" flipV="1">
              <a:off x="4968782" y="3493066"/>
              <a:ext cx="1" cy="322361"/>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B1FE55-2E2E-452C-AED0-E0328A2B8657}"/>
                </a:ext>
              </a:extLst>
            </p:cNvPr>
            <p:cNvCxnSpPr/>
            <p:nvPr/>
          </p:nvCxnSpPr>
          <p:spPr>
            <a:xfrm>
              <a:off x="3443065" y="3493066"/>
              <a:ext cx="1525716"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FBAB578F-5FEB-4884-939E-A4CF9C83B836}"/>
                </a:ext>
              </a:extLst>
            </p:cNvPr>
            <p:cNvCxnSpPr/>
            <p:nvPr/>
          </p:nvCxnSpPr>
          <p:spPr>
            <a:xfrm>
              <a:off x="3521213" y="3622499"/>
              <a:ext cx="141154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547605A-3FC5-4CB9-9760-53949DBFC919}"/>
                </a:ext>
              </a:extLst>
            </p:cNvPr>
            <p:cNvCxnSpPr/>
            <p:nvPr/>
          </p:nvCxnSpPr>
          <p:spPr>
            <a:xfrm flipV="1">
              <a:off x="5083561" y="3811764"/>
              <a:ext cx="32662" cy="117222"/>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DC665EE1-09CE-4496-97DE-A0C7B275B957}"/>
                </a:ext>
              </a:extLst>
            </p:cNvPr>
            <p:cNvCxnSpPr/>
            <p:nvPr/>
          </p:nvCxnSpPr>
          <p:spPr>
            <a:xfrm flipV="1">
              <a:off x="4932759" y="3928986"/>
              <a:ext cx="0" cy="96916"/>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0B70C00D-DACB-412B-AFDC-D83BD3F447F6}"/>
                </a:ext>
              </a:extLst>
            </p:cNvPr>
            <p:cNvCxnSpPr/>
            <p:nvPr/>
          </p:nvCxnSpPr>
          <p:spPr>
            <a:xfrm>
              <a:off x="4389998" y="4029113"/>
              <a:ext cx="546426" cy="0"/>
            </a:xfrm>
            <a:prstGeom prst="line">
              <a:avLst/>
            </a:prstGeom>
            <a:ln w="1905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44B8E7B5-B348-47AB-9327-C8D9FD89335A}"/>
                </a:ext>
              </a:extLst>
            </p:cNvPr>
            <p:cNvCxnSpPr/>
            <p:nvPr/>
          </p:nvCxnSpPr>
          <p:spPr>
            <a:xfrm>
              <a:off x="4400378" y="2274447"/>
              <a:ext cx="0" cy="1751455"/>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01E1FDB-492E-4D0C-872D-8FF1D17A93AD}"/>
                </a:ext>
              </a:extLst>
            </p:cNvPr>
            <p:cNvCxnSpPr/>
            <p:nvPr/>
          </p:nvCxnSpPr>
          <p:spPr>
            <a:xfrm>
              <a:off x="3443065" y="3811764"/>
              <a:ext cx="78148"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62DE626F-F8F6-4DE0-B185-7ABB1425E4E3}"/>
                </a:ext>
              </a:extLst>
            </p:cNvPr>
            <p:cNvCxnSpPr/>
            <p:nvPr/>
          </p:nvCxnSpPr>
          <p:spPr>
            <a:xfrm flipV="1">
              <a:off x="3526707" y="3622500"/>
              <a:ext cx="0" cy="1892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DF29D0C-A596-422D-B803-93476689C182}"/>
                </a:ext>
              </a:extLst>
            </p:cNvPr>
            <p:cNvCxnSpPr/>
            <p:nvPr/>
          </p:nvCxnSpPr>
          <p:spPr>
            <a:xfrm flipV="1">
              <a:off x="4932759" y="3622500"/>
              <a:ext cx="0" cy="189264"/>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D13F66F9-23A3-4E1B-A61B-EFC643A697BA}"/>
                </a:ext>
              </a:extLst>
            </p:cNvPr>
            <p:cNvCxnSpPr/>
            <p:nvPr/>
          </p:nvCxnSpPr>
          <p:spPr>
            <a:xfrm>
              <a:off x="4172039" y="3979659"/>
              <a:ext cx="116855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8" name="直接连接符 27">
              <a:extLst>
                <a:ext uri="{FF2B5EF4-FFF2-40B4-BE49-F238E27FC236}">
                  <a16:creationId xmlns:a16="http://schemas.microsoft.com/office/drawing/2014/main" id="{0AB7C826-B0F1-4FFF-B555-B95C4FCCDB59}"/>
                </a:ext>
              </a:extLst>
            </p:cNvPr>
            <p:cNvCxnSpPr/>
            <p:nvPr/>
          </p:nvCxnSpPr>
          <p:spPr>
            <a:xfrm>
              <a:off x="5333268" y="3855723"/>
              <a:ext cx="0" cy="11844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6E4FC8D7-2FB1-452A-9F95-E0053DCC989D}"/>
                </a:ext>
              </a:extLst>
            </p:cNvPr>
            <p:cNvCxnSpPr/>
            <p:nvPr/>
          </p:nvCxnSpPr>
          <p:spPr>
            <a:xfrm>
              <a:off x="5300300" y="3858776"/>
              <a:ext cx="40295"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5D7F2FCD-5245-4E75-B943-C418EC45B16A}"/>
                </a:ext>
              </a:extLst>
            </p:cNvPr>
            <p:cNvCxnSpPr/>
            <p:nvPr/>
          </p:nvCxnSpPr>
          <p:spPr>
            <a:xfrm>
              <a:off x="4400378" y="2001540"/>
              <a:ext cx="1533652"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3D7411CA-6F29-4DE5-B4F5-23734AE300BA}"/>
                </a:ext>
              </a:extLst>
            </p:cNvPr>
            <p:cNvCxnSpPr/>
            <p:nvPr/>
          </p:nvCxnSpPr>
          <p:spPr>
            <a:xfrm>
              <a:off x="4400378" y="2002150"/>
              <a:ext cx="0" cy="2023751"/>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071518C0-5C96-4A77-9CE3-2052BF5F210D}"/>
                </a:ext>
              </a:extLst>
            </p:cNvPr>
            <p:cNvCxnSpPr/>
            <p:nvPr/>
          </p:nvCxnSpPr>
          <p:spPr>
            <a:xfrm>
              <a:off x="5926706" y="2006913"/>
              <a:ext cx="0" cy="4261014"/>
            </a:xfrm>
            <a:prstGeom prst="line">
              <a:avLst/>
            </a:prstGeom>
            <a:ln w="19050"/>
          </p:spPr>
          <p:style>
            <a:lnRef idx="1">
              <a:schemeClr val="accent1"/>
            </a:lnRef>
            <a:fillRef idx="0">
              <a:schemeClr val="accent1"/>
            </a:fillRef>
            <a:effectRef idx="0">
              <a:schemeClr val="accent1"/>
            </a:effectRef>
            <a:fontRef idx="minor">
              <a:schemeClr val="tx1"/>
            </a:fontRef>
          </p:style>
        </p:cxnSp>
        <p:sp>
          <p:nvSpPr>
            <p:cNvPr id="33" name="文本框 4">
              <a:extLst>
                <a:ext uri="{FF2B5EF4-FFF2-40B4-BE49-F238E27FC236}">
                  <a16:creationId xmlns:a16="http://schemas.microsoft.com/office/drawing/2014/main" id="{BCCE2A8A-C353-45E0-8D6F-15C117DF6129}"/>
                </a:ext>
              </a:extLst>
            </p:cNvPr>
            <p:cNvSpPr txBox="1"/>
            <p:nvPr/>
          </p:nvSpPr>
          <p:spPr>
            <a:xfrm>
              <a:off x="3223599" y="2947192"/>
              <a:ext cx="748923" cy="261610"/>
            </a:xfrm>
            <a:prstGeom prst="rect">
              <a:avLst/>
            </a:prstGeom>
            <a:solidFill>
              <a:schemeClr val="accent4">
                <a:lumMod val="20000"/>
                <a:lumOff val="8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铲斗油缸</a:t>
              </a:r>
            </a:p>
          </p:txBody>
        </p:sp>
        <p:sp>
          <p:nvSpPr>
            <p:cNvPr id="34" name="文本框 4">
              <a:extLst>
                <a:ext uri="{FF2B5EF4-FFF2-40B4-BE49-F238E27FC236}">
                  <a16:creationId xmlns:a16="http://schemas.microsoft.com/office/drawing/2014/main" id="{19E30C0B-3DEA-469D-8D0C-BFA5A30AE030}"/>
                </a:ext>
              </a:extLst>
            </p:cNvPr>
            <p:cNvSpPr txBox="1"/>
            <p:nvPr/>
          </p:nvSpPr>
          <p:spPr>
            <a:xfrm>
              <a:off x="3581433" y="3767503"/>
              <a:ext cx="466794"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铲斗</a:t>
              </a:r>
            </a:p>
          </p:txBody>
        </p:sp>
        <p:sp>
          <p:nvSpPr>
            <p:cNvPr id="35" name="文本框 34">
              <a:extLst>
                <a:ext uri="{FF2B5EF4-FFF2-40B4-BE49-F238E27FC236}">
                  <a16:creationId xmlns:a16="http://schemas.microsoft.com/office/drawing/2014/main" id="{3CBB9A07-A4D4-461B-89AD-158500CAF8A8}"/>
                </a:ext>
              </a:extLst>
            </p:cNvPr>
            <p:cNvSpPr txBox="1"/>
            <p:nvPr/>
          </p:nvSpPr>
          <p:spPr>
            <a:xfrm>
              <a:off x="4787409" y="6314045"/>
              <a:ext cx="388247" cy="246221"/>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泵</a:t>
              </a:r>
              <a:r>
                <a:rPr lang="en-US" altLang="zh-CN" sz="1000" dirty="0">
                  <a:solidFill>
                    <a:schemeClr val="tx1"/>
                  </a:solidFill>
                  <a:latin typeface="微软雅黑" panose="020B0503020204020204" pitchFamily="34" charset="-122"/>
                  <a:ea typeface="微软雅黑" panose="020B0503020204020204" pitchFamily="34" charset="-122"/>
                </a:rPr>
                <a:t>1</a:t>
              </a:r>
              <a:endParaRPr lang="zh-CN" altLang="en-US" sz="1000" dirty="0">
                <a:solidFill>
                  <a:schemeClr val="tx1"/>
                </a:solidFill>
                <a:latin typeface="微软雅黑" panose="020B0503020204020204" pitchFamily="34" charset="-122"/>
                <a:ea typeface="微软雅黑" panose="020B0503020204020204" pitchFamily="34" charset="-122"/>
              </a:endParaRPr>
            </a:p>
          </p:txBody>
        </p:sp>
        <p:sp>
          <p:nvSpPr>
            <p:cNvPr id="36" name="文本框 35">
              <a:extLst>
                <a:ext uri="{FF2B5EF4-FFF2-40B4-BE49-F238E27FC236}">
                  <a16:creationId xmlns:a16="http://schemas.microsoft.com/office/drawing/2014/main" id="{3538998D-062E-4E7E-92AA-4F840DDA2310}"/>
                </a:ext>
              </a:extLst>
            </p:cNvPr>
            <p:cNvSpPr txBox="1"/>
            <p:nvPr/>
          </p:nvSpPr>
          <p:spPr>
            <a:xfrm>
              <a:off x="5598247" y="6314045"/>
              <a:ext cx="694023" cy="246221"/>
            </a:xfrm>
            <a:prstGeom prst="rect">
              <a:avLst/>
            </a:prstGeom>
            <a:ln>
              <a:noFill/>
            </a:ln>
          </p:spPr>
          <p:style>
            <a:lnRef idx="1">
              <a:schemeClr val="accent1"/>
            </a:lnRef>
            <a:fillRef idx="2">
              <a:schemeClr val="accent1"/>
            </a:fillRef>
            <a:effectRef idx="1">
              <a:schemeClr val="accent1"/>
            </a:effectRef>
            <a:fontRef idx="minor">
              <a:schemeClr val="dk1"/>
            </a:fontRef>
          </p:style>
          <p:txBody>
            <a:bodyPr wrap="square" rtlCol="0">
              <a:spAutoFit/>
            </a:bodyPr>
            <a:lstStyle/>
            <a:p>
              <a:pPr algn="ctr"/>
              <a:r>
                <a:rPr lang="zh-CN" altLang="en-US" sz="1000" dirty="0">
                  <a:solidFill>
                    <a:schemeClr val="tx1"/>
                  </a:solidFill>
                  <a:latin typeface="微软雅黑" panose="020B0503020204020204" pitchFamily="34" charset="-122"/>
                  <a:ea typeface="微软雅黑" panose="020B0503020204020204" pitchFamily="34" charset="-122"/>
                </a:rPr>
                <a:t>液压油箱</a:t>
              </a:r>
            </a:p>
          </p:txBody>
        </p:sp>
      </p:grpSp>
      <p:sp>
        <p:nvSpPr>
          <p:cNvPr id="37" name="矩形 36">
            <a:extLst>
              <a:ext uri="{FF2B5EF4-FFF2-40B4-BE49-F238E27FC236}">
                <a16:creationId xmlns:a16="http://schemas.microsoft.com/office/drawing/2014/main" id="{1761D142-2591-4F53-93BD-D8F0E9DEF1E7}"/>
              </a:ext>
            </a:extLst>
          </p:cNvPr>
          <p:cNvSpPr/>
          <p:nvPr/>
        </p:nvSpPr>
        <p:spPr>
          <a:xfrm>
            <a:off x="390493" y="885529"/>
            <a:ext cx="1107996" cy="369332"/>
          </a:xfrm>
          <a:prstGeom prst="rect">
            <a:avLst/>
          </a:prstGeom>
        </p:spPr>
        <p:txBody>
          <a:bodyPr wrap="none">
            <a:spAutoFit/>
          </a:bodyPr>
          <a:lstStyle/>
          <a:p>
            <a:r>
              <a:rPr lang="zh-CN" altLang="en-US" dirty="0"/>
              <a:t>铲斗外摆</a:t>
            </a:r>
          </a:p>
        </p:txBody>
      </p:sp>
    </p:spTree>
    <p:extLst>
      <p:ext uri="{BB962C8B-B14F-4D97-AF65-F5344CB8AC3E}">
        <p14:creationId xmlns:p14="http://schemas.microsoft.com/office/powerpoint/2010/main" val="280130932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7FAC8F6-A43D-4775-99BF-0AA245F7ED9C}"/>
              </a:ext>
            </a:extLst>
          </p:cNvPr>
          <p:cNvPicPr>
            <a:picLocks noChangeAspect="1"/>
          </p:cNvPicPr>
          <p:nvPr/>
        </p:nvPicPr>
        <p:blipFill rotWithShape="1">
          <a:blip r:embed="rId2"/>
          <a:srcRect l="12933" t="15121" r="6487" b="2453"/>
          <a:stretch/>
        </p:blipFill>
        <p:spPr>
          <a:xfrm>
            <a:off x="2032170" y="1045241"/>
            <a:ext cx="8021047" cy="4852734"/>
          </a:xfrm>
          <a:prstGeom prst="rect">
            <a:avLst/>
          </a:prstGeom>
        </p:spPr>
      </p:pic>
      <p:cxnSp>
        <p:nvCxnSpPr>
          <p:cNvPr id="4" name="Straight Connector 13">
            <a:extLst>
              <a:ext uri="{FF2B5EF4-FFF2-40B4-BE49-F238E27FC236}">
                <a16:creationId xmlns:a16="http://schemas.microsoft.com/office/drawing/2014/main" id="{5EFFCE19-B8B0-4D3E-AA5B-F79662BF389F}"/>
              </a:ext>
            </a:extLst>
          </p:cNvPr>
          <p:cNvCxnSpPr/>
          <p:nvPr/>
        </p:nvCxnSpPr>
        <p:spPr>
          <a:xfrm flipV="1">
            <a:off x="2005966" y="2973208"/>
            <a:ext cx="1172792" cy="1"/>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5" name="文本框 17">
            <a:extLst>
              <a:ext uri="{FF2B5EF4-FFF2-40B4-BE49-F238E27FC236}">
                <a16:creationId xmlns:a16="http://schemas.microsoft.com/office/drawing/2014/main" id="{A53B14C9-1FB4-404C-803B-F89511D80DC0}"/>
              </a:ext>
            </a:extLst>
          </p:cNvPr>
          <p:cNvSpPr txBox="1"/>
          <p:nvPr/>
        </p:nvSpPr>
        <p:spPr>
          <a:xfrm>
            <a:off x="9829935" y="1561743"/>
            <a:ext cx="1284413"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主阀</a:t>
            </a:r>
          </a:p>
        </p:txBody>
      </p:sp>
      <p:cxnSp>
        <p:nvCxnSpPr>
          <p:cNvPr id="6" name="Straight Connector 17">
            <a:extLst>
              <a:ext uri="{FF2B5EF4-FFF2-40B4-BE49-F238E27FC236}">
                <a16:creationId xmlns:a16="http://schemas.microsoft.com/office/drawing/2014/main" id="{69A0C6C0-A49C-4314-A71A-CEBA269D6622}"/>
              </a:ext>
            </a:extLst>
          </p:cNvPr>
          <p:cNvCxnSpPr>
            <a:stCxn id="7" idx="3"/>
          </p:cNvCxnSpPr>
          <p:nvPr/>
        </p:nvCxnSpPr>
        <p:spPr>
          <a:xfrm flipV="1">
            <a:off x="1764601" y="2427565"/>
            <a:ext cx="4150424" cy="1"/>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7" name="文本框 17">
            <a:extLst>
              <a:ext uri="{FF2B5EF4-FFF2-40B4-BE49-F238E27FC236}">
                <a16:creationId xmlns:a16="http://schemas.microsoft.com/office/drawing/2014/main" id="{B399868C-C9C5-45BD-BF37-24F6A0E0A336}"/>
              </a:ext>
            </a:extLst>
          </p:cNvPr>
          <p:cNvSpPr txBox="1"/>
          <p:nvPr/>
        </p:nvSpPr>
        <p:spPr>
          <a:xfrm>
            <a:off x="826647" y="2273677"/>
            <a:ext cx="937954"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回转马达</a:t>
            </a:r>
          </a:p>
        </p:txBody>
      </p:sp>
      <p:sp>
        <p:nvSpPr>
          <p:cNvPr id="8" name="文本框 17">
            <a:extLst>
              <a:ext uri="{FF2B5EF4-FFF2-40B4-BE49-F238E27FC236}">
                <a16:creationId xmlns:a16="http://schemas.microsoft.com/office/drawing/2014/main" id="{FDA7CCD9-D7D9-43F0-975A-4C1E4E279F7A}"/>
              </a:ext>
            </a:extLst>
          </p:cNvPr>
          <p:cNvSpPr txBox="1"/>
          <p:nvPr/>
        </p:nvSpPr>
        <p:spPr>
          <a:xfrm>
            <a:off x="715184" y="2819320"/>
            <a:ext cx="1326513"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左先导手柄</a:t>
            </a:r>
          </a:p>
        </p:txBody>
      </p:sp>
      <p:cxnSp>
        <p:nvCxnSpPr>
          <p:cNvPr id="9" name="Straight Connector 20">
            <a:extLst>
              <a:ext uri="{FF2B5EF4-FFF2-40B4-BE49-F238E27FC236}">
                <a16:creationId xmlns:a16="http://schemas.microsoft.com/office/drawing/2014/main" id="{DD296E13-4553-4366-BEFF-318CAF0BD122}"/>
              </a:ext>
            </a:extLst>
          </p:cNvPr>
          <p:cNvCxnSpPr/>
          <p:nvPr/>
        </p:nvCxnSpPr>
        <p:spPr>
          <a:xfrm flipV="1">
            <a:off x="7232011" y="1715631"/>
            <a:ext cx="9526" cy="1325789"/>
          </a:xfrm>
          <a:prstGeom prst="line">
            <a:avLst/>
          </a:prstGeom>
          <a:ln w="19050">
            <a:solidFill>
              <a:srgbClr val="FF0000"/>
            </a:solidFill>
            <a:headEnd type="oval"/>
            <a:tailEnd type="none"/>
          </a:ln>
        </p:spPr>
        <p:style>
          <a:lnRef idx="2">
            <a:schemeClr val="accent1"/>
          </a:lnRef>
          <a:fillRef idx="0">
            <a:schemeClr val="accent1"/>
          </a:fillRef>
          <a:effectRef idx="1">
            <a:schemeClr val="accent1"/>
          </a:effectRef>
          <a:fontRef idx="minor">
            <a:schemeClr val="tx1"/>
          </a:fontRef>
        </p:style>
      </p:cxnSp>
      <p:cxnSp>
        <p:nvCxnSpPr>
          <p:cNvPr id="10" name="Straight Connector 31">
            <a:extLst>
              <a:ext uri="{FF2B5EF4-FFF2-40B4-BE49-F238E27FC236}">
                <a16:creationId xmlns:a16="http://schemas.microsoft.com/office/drawing/2014/main" id="{848994AE-00A8-4733-9163-C530D336E1E6}"/>
              </a:ext>
            </a:extLst>
          </p:cNvPr>
          <p:cNvCxnSpPr>
            <a:endCxn id="5" idx="1"/>
          </p:cNvCxnSpPr>
          <p:nvPr/>
        </p:nvCxnSpPr>
        <p:spPr>
          <a:xfrm>
            <a:off x="7241537" y="1715631"/>
            <a:ext cx="2588398" cy="1"/>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6716330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8E3F691-464A-47A7-AFD6-1F1F31AEF667}"/>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93" b="100000" l="9808" r="89979"/>
                    </a14:imgEffect>
                  </a14:imgLayer>
                </a14:imgProps>
              </a:ext>
            </a:extLst>
          </a:blip>
          <a:srcRect l="18955" t="8599" r="12814" b="3607"/>
          <a:stretch/>
        </p:blipFill>
        <p:spPr>
          <a:xfrm>
            <a:off x="9959315" y="2108453"/>
            <a:ext cx="2141633" cy="3860293"/>
          </a:xfrm>
          <a:prstGeom prst="rect">
            <a:avLst/>
          </a:prstGeom>
        </p:spPr>
      </p:pic>
      <p:pic>
        <p:nvPicPr>
          <p:cNvPr id="4" name="图片 3">
            <a:extLst>
              <a:ext uri="{FF2B5EF4-FFF2-40B4-BE49-F238E27FC236}">
                <a16:creationId xmlns:a16="http://schemas.microsoft.com/office/drawing/2014/main" id="{C703E63C-CEBB-4E0D-99F7-AD6EA27EDB78}"/>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imgEffect>
                  </a14:imgLayer>
                </a14:imgProps>
              </a:ext>
            </a:extLst>
          </a:blip>
          <a:srcRect l="20958" t="14407" r="25056" b="10962"/>
          <a:stretch/>
        </p:blipFill>
        <p:spPr>
          <a:xfrm>
            <a:off x="6647951" y="3780113"/>
            <a:ext cx="2440069" cy="2143342"/>
          </a:xfrm>
          <a:prstGeom prst="rect">
            <a:avLst/>
          </a:prstGeom>
        </p:spPr>
      </p:pic>
      <p:pic>
        <p:nvPicPr>
          <p:cNvPr id="5" name="图片 4">
            <a:extLst>
              <a:ext uri="{FF2B5EF4-FFF2-40B4-BE49-F238E27FC236}">
                <a16:creationId xmlns:a16="http://schemas.microsoft.com/office/drawing/2014/main" id="{57C238F3-09C7-4AB2-96DF-F46F4D30BE95}"/>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rot="20989458">
            <a:off x="5777584" y="941992"/>
            <a:ext cx="989941" cy="1986821"/>
          </a:xfrm>
          <a:prstGeom prst="rect">
            <a:avLst/>
          </a:prstGeom>
          <a:effectLst>
            <a:outerShdw blurRad="50800" dist="38100" dir="5400000" algn="t" rotWithShape="0">
              <a:prstClr val="black">
                <a:alpha val="40000"/>
              </a:prstClr>
            </a:outerShdw>
          </a:effectLst>
        </p:spPr>
      </p:pic>
      <p:sp>
        <p:nvSpPr>
          <p:cNvPr id="6" name="矩形 15">
            <a:extLst>
              <a:ext uri="{FF2B5EF4-FFF2-40B4-BE49-F238E27FC236}">
                <a16:creationId xmlns:a16="http://schemas.microsoft.com/office/drawing/2014/main" id="{4CEAA803-4899-493E-A625-0B2597BA72BA}"/>
              </a:ext>
            </a:extLst>
          </p:cNvPr>
          <p:cNvSpPr/>
          <p:nvPr/>
        </p:nvSpPr>
        <p:spPr>
          <a:xfrm>
            <a:off x="383323" y="4305219"/>
            <a:ext cx="5934077" cy="1877437"/>
          </a:xfrm>
          <a:prstGeom prst="rect">
            <a:avLst/>
          </a:prstGeom>
          <a:solidFill>
            <a:schemeClr val="accent5">
              <a:lumMod val="20000"/>
              <a:lumOff val="80000"/>
            </a:schemeClr>
          </a:solidFill>
        </p:spPr>
        <p:txBody>
          <a:bodyPr wrap="square">
            <a:spAutoFit/>
          </a:bodyPr>
          <a:lstStyle/>
          <a:p>
            <a:pPr marL="177800"/>
            <a:r>
              <a:rPr lang="zh-CN" altLang="en-US" sz="1600" b="1" dirty="0">
                <a:solidFill>
                  <a:srgbClr val="00479D"/>
                </a:solidFill>
                <a:latin typeface="微软雅黑" panose="020B0503020204020204" pitchFamily="34" charset="-122"/>
                <a:ea typeface="微软雅黑" panose="020B0503020204020204" pitchFamily="34" charset="-122"/>
              </a:rPr>
              <a:t>回转液压回路</a:t>
            </a:r>
            <a:endParaRPr lang="en-US" altLang="zh-CN" sz="1600" b="1" dirty="0">
              <a:solidFill>
                <a:srgbClr val="00479D"/>
              </a:solidFill>
              <a:latin typeface="微软雅黑" panose="020B0503020204020204" pitchFamily="34" charset="-122"/>
              <a:ea typeface="微软雅黑" panose="020B0503020204020204" pitchFamily="34" charset="-122"/>
            </a:endParaRPr>
          </a:p>
          <a:p>
            <a:pPr marL="177800"/>
            <a:endParaRPr lang="de-DE" altLang="zh-CN" sz="1600" dirty="0">
              <a:latin typeface="微软雅黑" panose="020B0503020204020204" pitchFamily="34" charset="-122"/>
              <a:ea typeface="微软雅黑" panose="020B0503020204020204" pitchFamily="34" charset="-122"/>
            </a:endParaRPr>
          </a:p>
          <a:p>
            <a:pPr marL="285750" indent="-107950">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单独操作回转时，</a:t>
            </a:r>
            <a:r>
              <a:rPr lang="en-US" altLang="zh-CN" sz="1400" dirty="0">
                <a:latin typeface="微软雅黑" panose="020B0503020204020204" pitchFamily="34" charset="-122"/>
                <a:ea typeface="微软雅黑" panose="020B0503020204020204" pitchFamily="34" charset="-122"/>
              </a:rPr>
              <a:t>,XAs</a:t>
            </a:r>
            <a:r>
              <a:rPr lang="zh-CN" altLang="en-US" sz="1400" dirty="0">
                <a:latin typeface="微软雅黑" panose="020B0503020204020204" pitchFamily="34" charset="-122"/>
                <a:ea typeface="微软雅黑" panose="020B0503020204020204" pitchFamily="34" charset="-122"/>
              </a:rPr>
              <a:t>或</a:t>
            </a:r>
            <a:r>
              <a:rPr lang="en-US" altLang="zh-CN" sz="1400" dirty="0">
                <a:latin typeface="微软雅黑" panose="020B0503020204020204" pitchFamily="34" charset="-122"/>
                <a:ea typeface="微软雅黑" panose="020B0503020204020204" pitchFamily="34" charset="-122"/>
              </a:rPr>
              <a:t>XBs</a:t>
            </a:r>
            <a:r>
              <a:rPr lang="zh-CN" altLang="en-US" sz="1400" dirty="0">
                <a:latin typeface="微软雅黑" panose="020B0503020204020204" pitchFamily="34" charset="-122"/>
                <a:ea typeface="微软雅黑" panose="020B0503020204020204" pitchFamily="34" charset="-122"/>
              </a:rPr>
              <a:t>接口被供入先导压力油，切换回转阀芯。由</a:t>
            </a:r>
            <a:r>
              <a:rPr lang="en-US" altLang="zh-CN" sz="1400" dirty="0">
                <a:latin typeface="微软雅黑" panose="020B0503020204020204" pitchFamily="34" charset="-122"/>
                <a:ea typeface="微软雅黑" panose="020B0503020204020204" pitchFamily="34" charset="-122"/>
              </a:rPr>
              <a:t>P2</a:t>
            </a:r>
            <a:r>
              <a:rPr lang="zh-CN" altLang="en-US" sz="1400" dirty="0">
                <a:latin typeface="微软雅黑" panose="020B0503020204020204" pitchFamily="34" charset="-122"/>
                <a:ea typeface="微软雅黑" panose="020B0503020204020204" pitchFamily="34" charset="-122"/>
              </a:rPr>
              <a:t>接入的工作油进入回转逻辑阀，然后从</a:t>
            </a:r>
            <a:r>
              <a:rPr lang="en-US" altLang="zh-CN" sz="1400" dirty="0">
                <a:latin typeface="微软雅黑" panose="020B0503020204020204" pitchFamily="34" charset="-122"/>
                <a:ea typeface="微软雅黑" panose="020B0503020204020204" pitchFamily="34" charset="-122"/>
              </a:rPr>
              <a:t>As</a:t>
            </a:r>
            <a:r>
              <a:rPr lang="zh-CN" altLang="en-US" sz="1400" dirty="0">
                <a:latin typeface="微软雅黑" panose="020B0503020204020204" pitchFamily="34" charset="-122"/>
                <a:ea typeface="微软雅黑" panose="020B0503020204020204" pitchFamily="34" charset="-122"/>
              </a:rPr>
              <a:t>接口（或</a:t>
            </a:r>
            <a:r>
              <a:rPr lang="en-US" altLang="zh-CN" sz="1400" dirty="0" err="1">
                <a:latin typeface="微软雅黑" panose="020B0503020204020204" pitchFamily="34" charset="-122"/>
                <a:ea typeface="微软雅黑" panose="020B0503020204020204" pitchFamily="34" charset="-122"/>
              </a:rPr>
              <a:t>Bs</a:t>
            </a:r>
            <a:r>
              <a:rPr lang="en-US" altLang="zh-CN" sz="1400" dirty="0">
                <a:latin typeface="微软雅黑" panose="020B0503020204020204" pitchFamily="34" charset="-122"/>
                <a:ea typeface="微软雅黑" panose="020B0503020204020204" pitchFamily="34" charset="-122"/>
              </a:rPr>
              <a:t> </a:t>
            </a:r>
            <a:r>
              <a:rPr lang="zh-CN" altLang="en-US" sz="1400" dirty="0">
                <a:latin typeface="微软雅黑" panose="020B0503020204020204" pitchFamily="34" charset="-122"/>
                <a:ea typeface="微软雅黑" panose="020B0503020204020204" pitchFamily="34" charset="-122"/>
              </a:rPr>
              <a:t>接口）被供如回转马达。回油则从</a:t>
            </a:r>
            <a:r>
              <a:rPr lang="en-US" altLang="zh-CN" sz="1400" dirty="0" err="1">
                <a:latin typeface="微软雅黑" panose="020B0503020204020204" pitchFamily="34" charset="-122"/>
                <a:ea typeface="微软雅黑" panose="020B0503020204020204" pitchFamily="34" charset="-122"/>
              </a:rPr>
              <a:t>Bs</a:t>
            </a:r>
            <a:r>
              <a:rPr lang="zh-CN" altLang="en-US" sz="1400" dirty="0">
                <a:latin typeface="微软雅黑" panose="020B0503020204020204" pitchFamily="34" charset="-122"/>
                <a:ea typeface="微软雅黑" panose="020B0503020204020204" pitchFamily="34" charset="-122"/>
              </a:rPr>
              <a:t>接口（或</a:t>
            </a:r>
            <a:r>
              <a:rPr lang="en-US" altLang="zh-CN" sz="1400" dirty="0">
                <a:latin typeface="微软雅黑" panose="020B0503020204020204" pitchFamily="34" charset="-122"/>
                <a:ea typeface="微软雅黑" panose="020B0503020204020204" pitchFamily="34" charset="-122"/>
              </a:rPr>
              <a:t>As </a:t>
            </a:r>
            <a:r>
              <a:rPr lang="zh-CN" altLang="en-US" sz="1400" dirty="0">
                <a:latin typeface="微软雅黑" panose="020B0503020204020204" pitchFamily="34" charset="-122"/>
                <a:ea typeface="微软雅黑" panose="020B0503020204020204" pitchFamily="34" charset="-122"/>
              </a:rPr>
              <a:t>接口）接回油箱。</a:t>
            </a:r>
            <a:endParaRPr lang="en-US" altLang="zh-CN" sz="1400" dirty="0">
              <a:latin typeface="微软雅黑" panose="020B0503020204020204" pitchFamily="34" charset="-122"/>
              <a:ea typeface="微软雅黑" panose="020B0503020204020204" pitchFamily="34" charset="-122"/>
            </a:endParaRPr>
          </a:p>
          <a:p>
            <a:pPr marL="285750" indent="-107950">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当同时操作回转和斗杆时，</a:t>
            </a:r>
            <a:r>
              <a:rPr lang="en-US" altLang="zh-CN" sz="1400" dirty="0" err="1">
                <a:latin typeface="微软雅黑" panose="020B0503020204020204" pitchFamily="34" charset="-122"/>
                <a:ea typeface="微软雅黑" panose="020B0503020204020204" pitchFamily="34" charset="-122"/>
              </a:rPr>
              <a:t>Psp</a:t>
            </a:r>
            <a:r>
              <a:rPr lang="zh-CN" altLang="en-US" sz="1400" dirty="0">
                <a:latin typeface="微软雅黑" panose="020B0503020204020204" pitchFamily="34" charset="-122"/>
                <a:ea typeface="微软雅黑" panose="020B0503020204020204" pitchFamily="34" charset="-122"/>
              </a:rPr>
              <a:t>接口施加压力油，回转优先阀开度减小，从而使回转动作相对于斗杆动作实现优先。</a:t>
            </a:r>
            <a:endParaRPr lang="en-US" altLang="zh-CN" sz="1400" dirty="0">
              <a:latin typeface="微软雅黑" panose="020B0503020204020204" pitchFamily="34" charset="-122"/>
              <a:ea typeface="微软雅黑" panose="020B0503020204020204" pitchFamily="34" charset="-122"/>
            </a:endParaRPr>
          </a:p>
        </p:txBody>
      </p:sp>
      <p:sp>
        <p:nvSpPr>
          <p:cNvPr id="7" name="任意多边形 6">
            <a:extLst>
              <a:ext uri="{FF2B5EF4-FFF2-40B4-BE49-F238E27FC236}">
                <a16:creationId xmlns:a16="http://schemas.microsoft.com/office/drawing/2014/main" id="{19CDE5E8-A663-4487-964F-9A32636B327D}"/>
              </a:ext>
            </a:extLst>
          </p:cNvPr>
          <p:cNvSpPr/>
          <p:nvPr/>
        </p:nvSpPr>
        <p:spPr>
          <a:xfrm>
            <a:off x="6105525" y="2767898"/>
            <a:ext cx="1761258" cy="604774"/>
          </a:xfrm>
          <a:custGeom>
            <a:avLst/>
            <a:gdLst>
              <a:gd name="connsiteX0" fmla="*/ 0 w 2171700"/>
              <a:gd name="connsiteY0" fmla="*/ 0 h 684875"/>
              <a:gd name="connsiteX1" fmla="*/ 866775 w 2171700"/>
              <a:gd name="connsiteY1" fmla="*/ 676275 h 684875"/>
              <a:gd name="connsiteX2" fmla="*/ 2171700 w 2171700"/>
              <a:gd name="connsiteY2" fmla="*/ 400050 h 684875"/>
            </a:gdLst>
            <a:ahLst/>
            <a:cxnLst>
              <a:cxn ang="0">
                <a:pos x="connsiteX0" y="connsiteY0"/>
              </a:cxn>
              <a:cxn ang="0">
                <a:pos x="connsiteX1" y="connsiteY1"/>
              </a:cxn>
              <a:cxn ang="0">
                <a:pos x="connsiteX2" y="connsiteY2"/>
              </a:cxn>
            </a:cxnLst>
            <a:rect l="l" t="t" r="r" b="b"/>
            <a:pathLst>
              <a:path w="2171700" h="684875">
                <a:moveTo>
                  <a:pt x="0" y="0"/>
                </a:moveTo>
                <a:cubicBezTo>
                  <a:pt x="252412" y="304800"/>
                  <a:pt x="504825" y="609600"/>
                  <a:pt x="866775" y="676275"/>
                </a:cubicBezTo>
                <a:cubicBezTo>
                  <a:pt x="1228725" y="742950"/>
                  <a:pt x="2171700" y="400050"/>
                  <a:pt x="2171700" y="400050"/>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8">
            <a:extLst>
              <a:ext uri="{FF2B5EF4-FFF2-40B4-BE49-F238E27FC236}">
                <a16:creationId xmlns:a16="http://schemas.microsoft.com/office/drawing/2014/main" id="{53E45C49-D803-4955-9422-65C6957405ED}"/>
              </a:ext>
            </a:extLst>
          </p:cNvPr>
          <p:cNvSpPr/>
          <p:nvPr/>
        </p:nvSpPr>
        <p:spPr>
          <a:xfrm>
            <a:off x="6512097" y="2712684"/>
            <a:ext cx="1546053" cy="173391"/>
          </a:xfrm>
          <a:custGeom>
            <a:avLst/>
            <a:gdLst>
              <a:gd name="connsiteX0" fmla="*/ 0 w 1724025"/>
              <a:gd name="connsiteY0" fmla="*/ 4595 h 410511"/>
              <a:gd name="connsiteX1" fmla="*/ 466725 w 1724025"/>
              <a:gd name="connsiteY1" fmla="*/ 52220 h 410511"/>
              <a:gd name="connsiteX2" fmla="*/ 1104900 w 1724025"/>
              <a:gd name="connsiteY2" fmla="*/ 376070 h 410511"/>
              <a:gd name="connsiteX3" fmla="*/ 1724025 w 1724025"/>
              <a:gd name="connsiteY3" fmla="*/ 385595 h 410511"/>
            </a:gdLst>
            <a:ahLst/>
            <a:cxnLst>
              <a:cxn ang="0">
                <a:pos x="connsiteX0" y="connsiteY0"/>
              </a:cxn>
              <a:cxn ang="0">
                <a:pos x="connsiteX1" y="connsiteY1"/>
              </a:cxn>
              <a:cxn ang="0">
                <a:pos x="connsiteX2" y="connsiteY2"/>
              </a:cxn>
              <a:cxn ang="0">
                <a:pos x="connsiteX3" y="connsiteY3"/>
              </a:cxn>
            </a:cxnLst>
            <a:rect l="l" t="t" r="r" b="b"/>
            <a:pathLst>
              <a:path w="1724025" h="410511">
                <a:moveTo>
                  <a:pt x="0" y="4595"/>
                </a:moveTo>
                <a:cubicBezTo>
                  <a:pt x="141287" y="-2549"/>
                  <a:pt x="282575" y="-9692"/>
                  <a:pt x="466725" y="52220"/>
                </a:cubicBezTo>
                <a:cubicBezTo>
                  <a:pt x="650875" y="114132"/>
                  <a:pt x="895350" y="320508"/>
                  <a:pt x="1104900" y="376070"/>
                </a:cubicBezTo>
                <a:cubicBezTo>
                  <a:pt x="1314450" y="431632"/>
                  <a:pt x="1519237" y="408613"/>
                  <a:pt x="1724025" y="385595"/>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任意多边形 9">
            <a:extLst>
              <a:ext uri="{FF2B5EF4-FFF2-40B4-BE49-F238E27FC236}">
                <a16:creationId xmlns:a16="http://schemas.microsoft.com/office/drawing/2014/main" id="{1D2CD721-53CE-4A6F-AA66-64856CC8B121}"/>
              </a:ext>
            </a:extLst>
          </p:cNvPr>
          <p:cNvSpPr/>
          <p:nvPr/>
        </p:nvSpPr>
        <p:spPr>
          <a:xfrm>
            <a:off x="8161688" y="3137647"/>
            <a:ext cx="875802" cy="900953"/>
          </a:xfrm>
          <a:custGeom>
            <a:avLst/>
            <a:gdLst>
              <a:gd name="connsiteX0" fmla="*/ 629887 w 875802"/>
              <a:gd name="connsiteY0" fmla="*/ 46163 h 1170113"/>
              <a:gd name="connsiteX1" fmla="*/ 848962 w 875802"/>
              <a:gd name="connsiteY1" fmla="*/ 84263 h 1170113"/>
              <a:gd name="connsiteX2" fmla="*/ 86962 w 875802"/>
              <a:gd name="connsiteY2" fmla="*/ 817688 h 1170113"/>
              <a:gd name="connsiteX3" fmla="*/ 48862 w 875802"/>
              <a:gd name="connsiteY3" fmla="*/ 1170113 h 1170113"/>
            </a:gdLst>
            <a:ahLst/>
            <a:cxnLst>
              <a:cxn ang="0">
                <a:pos x="connsiteX0" y="connsiteY0"/>
              </a:cxn>
              <a:cxn ang="0">
                <a:pos x="connsiteX1" y="connsiteY1"/>
              </a:cxn>
              <a:cxn ang="0">
                <a:pos x="connsiteX2" y="connsiteY2"/>
              </a:cxn>
              <a:cxn ang="0">
                <a:pos x="connsiteX3" y="connsiteY3"/>
              </a:cxn>
            </a:cxnLst>
            <a:rect l="l" t="t" r="r" b="b"/>
            <a:pathLst>
              <a:path w="875802" h="1170113">
                <a:moveTo>
                  <a:pt x="629887" y="46163"/>
                </a:moveTo>
                <a:cubicBezTo>
                  <a:pt x="784668" y="919"/>
                  <a:pt x="939449" y="-44324"/>
                  <a:pt x="848962" y="84263"/>
                </a:cubicBezTo>
                <a:cubicBezTo>
                  <a:pt x="758475" y="212850"/>
                  <a:pt x="220312" y="636713"/>
                  <a:pt x="86962" y="817688"/>
                </a:cubicBezTo>
                <a:cubicBezTo>
                  <a:pt x="-46388" y="998663"/>
                  <a:pt x="1237" y="1084388"/>
                  <a:pt x="48862" y="1170113"/>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a:extLst>
              <a:ext uri="{FF2B5EF4-FFF2-40B4-BE49-F238E27FC236}">
                <a16:creationId xmlns:a16="http://schemas.microsoft.com/office/drawing/2014/main" id="{E1A17BF3-3D4B-4E1B-BEA4-E42F9A068A69}"/>
              </a:ext>
            </a:extLst>
          </p:cNvPr>
          <p:cNvSpPr txBox="1"/>
          <p:nvPr/>
        </p:nvSpPr>
        <p:spPr>
          <a:xfrm>
            <a:off x="7584856" y="4525195"/>
            <a:ext cx="634249" cy="307777"/>
          </a:xfrm>
          <a:prstGeom prst="rect">
            <a:avLst/>
          </a:prstGeom>
          <a:noFill/>
        </p:spPr>
        <p:txBody>
          <a:bodyPr wrap="square" rtlCol="0">
            <a:spAutoFit/>
          </a:bodyPr>
          <a:lstStyle/>
          <a:p>
            <a:r>
              <a:rPr lang="en-US" altLang="zh-CN" sz="1400" b="1" dirty="0">
                <a:ln>
                  <a:solidFill>
                    <a:schemeClr val="bg1"/>
                  </a:solidFill>
                </a:ln>
                <a:solidFill>
                  <a:srgbClr val="FF0000"/>
                </a:solidFill>
                <a:latin typeface="微软雅黑" panose="020B0503020204020204" pitchFamily="34" charset="-122"/>
                <a:ea typeface="微软雅黑" panose="020B0503020204020204" pitchFamily="34" charset="-122"/>
              </a:rPr>
              <a:t>As</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11" name="文本框 10">
            <a:extLst>
              <a:ext uri="{FF2B5EF4-FFF2-40B4-BE49-F238E27FC236}">
                <a16:creationId xmlns:a16="http://schemas.microsoft.com/office/drawing/2014/main" id="{F69697FA-9247-49D5-A1D4-CBFE439E9D03}"/>
              </a:ext>
            </a:extLst>
          </p:cNvPr>
          <p:cNvSpPr txBox="1"/>
          <p:nvPr/>
        </p:nvSpPr>
        <p:spPr>
          <a:xfrm>
            <a:off x="7602937" y="5011790"/>
            <a:ext cx="634249" cy="307777"/>
          </a:xfrm>
          <a:prstGeom prst="rect">
            <a:avLst/>
          </a:prstGeom>
          <a:noFill/>
        </p:spPr>
        <p:txBody>
          <a:bodyPr wrap="square" rtlCol="0">
            <a:spAutoFit/>
          </a:bodyPr>
          <a:lstStyle/>
          <a:p>
            <a:r>
              <a:rPr lang="en-US" altLang="zh-CN" sz="1400" b="1" dirty="0" err="1">
                <a:ln>
                  <a:solidFill>
                    <a:schemeClr val="bg1"/>
                  </a:solidFill>
                </a:ln>
                <a:solidFill>
                  <a:srgbClr val="FF0000"/>
                </a:solidFill>
                <a:latin typeface="微软雅黑" panose="020B0503020204020204" pitchFamily="34" charset="-122"/>
                <a:ea typeface="微软雅黑" panose="020B0503020204020204" pitchFamily="34" charset="-122"/>
              </a:rPr>
              <a:t>Bs</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13" name="任意多边形 12">
            <a:extLst>
              <a:ext uri="{FF2B5EF4-FFF2-40B4-BE49-F238E27FC236}">
                <a16:creationId xmlns:a16="http://schemas.microsoft.com/office/drawing/2014/main" id="{8116F646-D547-4930-9826-211142F65A01}"/>
              </a:ext>
            </a:extLst>
          </p:cNvPr>
          <p:cNvSpPr/>
          <p:nvPr/>
        </p:nvSpPr>
        <p:spPr>
          <a:xfrm>
            <a:off x="8029575" y="2847975"/>
            <a:ext cx="2419350" cy="1905000"/>
          </a:xfrm>
          <a:custGeom>
            <a:avLst/>
            <a:gdLst>
              <a:gd name="connsiteX0" fmla="*/ 0 w 2419350"/>
              <a:gd name="connsiteY0" fmla="*/ 1905000 h 1905000"/>
              <a:gd name="connsiteX1" fmla="*/ 1800225 w 2419350"/>
              <a:gd name="connsiteY1" fmla="*/ 1200150 h 1905000"/>
              <a:gd name="connsiteX2" fmla="*/ 2419350 w 2419350"/>
              <a:gd name="connsiteY2" fmla="*/ 0 h 1905000"/>
            </a:gdLst>
            <a:ahLst/>
            <a:cxnLst>
              <a:cxn ang="0">
                <a:pos x="connsiteX0" y="connsiteY0"/>
              </a:cxn>
              <a:cxn ang="0">
                <a:pos x="connsiteX1" y="connsiteY1"/>
              </a:cxn>
              <a:cxn ang="0">
                <a:pos x="connsiteX2" y="connsiteY2"/>
              </a:cxn>
            </a:cxnLst>
            <a:rect l="l" t="t" r="r" b="b"/>
            <a:pathLst>
              <a:path w="2419350" h="1905000">
                <a:moveTo>
                  <a:pt x="0" y="1905000"/>
                </a:moveTo>
                <a:cubicBezTo>
                  <a:pt x="698500" y="1711325"/>
                  <a:pt x="1397000" y="1517650"/>
                  <a:pt x="1800225" y="1200150"/>
                </a:cubicBezTo>
                <a:cubicBezTo>
                  <a:pt x="2203450" y="882650"/>
                  <a:pt x="2306638" y="201612"/>
                  <a:pt x="2419350"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13">
            <a:extLst>
              <a:ext uri="{FF2B5EF4-FFF2-40B4-BE49-F238E27FC236}">
                <a16:creationId xmlns:a16="http://schemas.microsoft.com/office/drawing/2014/main" id="{9CF96E7E-3754-4EEC-8ACC-2FA8144E1044}"/>
              </a:ext>
            </a:extLst>
          </p:cNvPr>
          <p:cNvSpPr/>
          <p:nvPr/>
        </p:nvSpPr>
        <p:spPr>
          <a:xfrm>
            <a:off x="8058150" y="2886075"/>
            <a:ext cx="2780811" cy="2366011"/>
          </a:xfrm>
          <a:custGeom>
            <a:avLst/>
            <a:gdLst>
              <a:gd name="connsiteX0" fmla="*/ 0 w 2780811"/>
              <a:gd name="connsiteY0" fmla="*/ 2276475 h 2366011"/>
              <a:gd name="connsiteX1" fmla="*/ 1609725 w 2780811"/>
              <a:gd name="connsiteY1" fmla="*/ 2219325 h 2366011"/>
              <a:gd name="connsiteX2" fmla="*/ 2714625 w 2780811"/>
              <a:gd name="connsiteY2" fmla="*/ 904875 h 2366011"/>
              <a:gd name="connsiteX3" fmla="*/ 2657475 w 2780811"/>
              <a:gd name="connsiteY3" fmla="*/ 0 h 2366011"/>
            </a:gdLst>
            <a:ahLst/>
            <a:cxnLst>
              <a:cxn ang="0">
                <a:pos x="connsiteX0" y="connsiteY0"/>
              </a:cxn>
              <a:cxn ang="0">
                <a:pos x="connsiteX1" y="connsiteY1"/>
              </a:cxn>
              <a:cxn ang="0">
                <a:pos x="connsiteX2" y="connsiteY2"/>
              </a:cxn>
              <a:cxn ang="0">
                <a:pos x="connsiteX3" y="connsiteY3"/>
              </a:cxn>
            </a:cxnLst>
            <a:rect l="l" t="t" r="r" b="b"/>
            <a:pathLst>
              <a:path w="2780811" h="2366011">
                <a:moveTo>
                  <a:pt x="0" y="2276475"/>
                </a:moveTo>
                <a:cubicBezTo>
                  <a:pt x="578644" y="2362200"/>
                  <a:pt x="1157288" y="2447925"/>
                  <a:pt x="1609725" y="2219325"/>
                </a:cubicBezTo>
                <a:cubicBezTo>
                  <a:pt x="2062163" y="1990725"/>
                  <a:pt x="2540000" y="1274762"/>
                  <a:pt x="2714625" y="904875"/>
                </a:cubicBezTo>
                <a:cubicBezTo>
                  <a:pt x="2889250" y="534988"/>
                  <a:pt x="2663825" y="150812"/>
                  <a:pt x="2657475" y="0"/>
                </a:cubicBezTo>
              </a:path>
            </a:pathLst>
          </a:cu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7">
            <a:extLst>
              <a:ext uri="{FF2B5EF4-FFF2-40B4-BE49-F238E27FC236}">
                <a16:creationId xmlns:a16="http://schemas.microsoft.com/office/drawing/2014/main" id="{0F33DA6B-BCD6-4157-8DF8-8EF321F340AE}"/>
              </a:ext>
            </a:extLst>
          </p:cNvPr>
          <p:cNvSpPr txBox="1"/>
          <p:nvPr/>
        </p:nvSpPr>
        <p:spPr>
          <a:xfrm>
            <a:off x="8906617" y="5493880"/>
            <a:ext cx="887403"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主阀</a:t>
            </a:r>
          </a:p>
        </p:txBody>
      </p:sp>
      <p:sp>
        <p:nvSpPr>
          <p:cNvPr id="16" name="文本框 17">
            <a:extLst>
              <a:ext uri="{FF2B5EF4-FFF2-40B4-BE49-F238E27FC236}">
                <a16:creationId xmlns:a16="http://schemas.microsoft.com/office/drawing/2014/main" id="{FC293DA1-3194-43AB-8179-73F4D716A300}"/>
              </a:ext>
            </a:extLst>
          </p:cNvPr>
          <p:cNvSpPr txBox="1"/>
          <p:nvPr/>
        </p:nvSpPr>
        <p:spPr>
          <a:xfrm>
            <a:off x="6512098" y="1334537"/>
            <a:ext cx="1349265"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左先导手柄</a:t>
            </a:r>
          </a:p>
        </p:txBody>
      </p:sp>
      <p:sp>
        <p:nvSpPr>
          <p:cNvPr id="17" name="文本框 17">
            <a:extLst>
              <a:ext uri="{FF2B5EF4-FFF2-40B4-BE49-F238E27FC236}">
                <a16:creationId xmlns:a16="http://schemas.microsoft.com/office/drawing/2014/main" id="{CA8DCD32-AD0D-45B4-9540-99FF30A1EEC9}"/>
              </a:ext>
            </a:extLst>
          </p:cNvPr>
          <p:cNvSpPr txBox="1"/>
          <p:nvPr/>
        </p:nvSpPr>
        <p:spPr>
          <a:xfrm>
            <a:off x="10380432" y="1767072"/>
            <a:ext cx="1472104"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回转马达</a:t>
            </a:r>
          </a:p>
        </p:txBody>
      </p:sp>
      <p:pic>
        <p:nvPicPr>
          <p:cNvPr id="18" name="图片 17">
            <a:extLst>
              <a:ext uri="{FF2B5EF4-FFF2-40B4-BE49-F238E27FC236}">
                <a16:creationId xmlns:a16="http://schemas.microsoft.com/office/drawing/2014/main" id="{6066418F-83BD-471B-BA0D-DC3C2E387D3E}"/>
              </a:ext>
            </a:extLst>
          </p:cNvPr>
          <p:cNvPicPr>
            <a:picLocks noChangeAspect="1"/>
          </p:cNvPicPr>
          <p:nvPr/>
        </p:nvPicPr>
        <p:blipFill rotWithShape="1">
          <a:blip r:embed="rId8">
            <a:biLevel thresh="50000"/>
          </a:blip>
          <a:srcRect t="5522"/>
          <a:stretch/>
        </p:blipFill>
        <p:spPr>
          <a:xfrm>
            <a:off x="714484" y="962019"/>
            <a:ext cx="4341373" cy="3249051"/>
          </a:xfrm>
          <a:prstGeom prst="rect">
            <a:avLst/>
          </a:prstGeom>
        </p:spPr>
      </p:pic>
      <p:pic>
        <p:nvPicPr>
          <p:cNvPr id="19" name="图片 18">
            <a:extLst>
              <a:ext uri="{FF2B5EF4-FFF2-40B4-BE49-F238E27FC236}">
                <a16:creationId xmlns:a16="http://schemas.microsoft.com/office/drawing/2014/main" id="{D5985F27-ED13-4D92-96B7-A3A7BBB3FEC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10000" b="90000" l="10000" r="90000"/>
                    </a14:imgEffect>
                  </a14:imgLayer>
                </a14:imgProps>
              </a:ext>
            </a:extLst>
          </a:blip>
          <a:srcRect l="18848" t="16574" r="29049" b="13125"/>
          <a:stretch/>
        </p:blipFill>
        <p:spPr>
          <a:xfrm>
            <a:off x="7694598" y="1762826"/>
            <a:ext cx="1995022" cy="1816743"/>
          </a:xfrm>
          <a:prstGeom prst="rect">
            <a:avLst/>
          </a:prstGeom>
        </p:spPr>
      </p:pic>
      <p:sp>
        <p:nvSpPr>
          <p:cNvPr id="20" name="任意多边形 7">
            <a:extLst>
              <a:ext uri="{FF2B5EF4-FFF2-40B4-BE49-F238E27FC236}">
                <a16:creationId xmlns:a16="http://schemas.microsoft.com/office/drawing/2014/main" id="{0B1E4BCB-3C4F-4796-B2A1-3D8D256192B3}"/>
              </a:ext>
            </a:extLst>
          </p:cNvPr>
          <p:cNvSpPr/>
          <p:nvPr/>
        </p:nvSpPr>
        <p:spPr>
          <a:xfrm>
            <a:off x="8259512" y="3284443"/>
            <a:ext cx="980500" cy="2680055"/>
          </a:xfrm>
          <a:custGeom>
            <a:avLst/>
            <a:gdLst>
              <a:gd name="connsiteX0" fmla="*/ 265923 w 980500"/>
              <a:gd name="connsiteY0" fmla="*/ 113181 h 2680055"/>
              <a:gd name="connsiteX1" fmla="*/ 893453 w 980500"/>
              <a:gd name="connsiteY1" fmla="*/ 229722 h 2680055"/>
              <a:gd name="connsiteX2" fmla="*/ 893453 w 980500"/>
              <a:gd name="connsiteY2" fmla="*/ 2175063 h 2680055"/>
              <a:gd name="connsiteX3" fmla="*/ 131453 w 980500"/>
              <a:gd name="connsiteY3" fmla="*/ 2677086 h 2680055"/>
              <a:gd name="connsiteX4" fmla="*/ 5947 w 980500"/>
              <a:gd name="connsiteY4" fmla="*/ 2345392 h 26800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0500" h="2680055">
                <a:moveTo>
                  <a:pt x="265923" y="113181"/>
                </a:moveTo>
                <a:cubicBezTo>
                  <a:pt x="527394" y="-372"/>
                  <a:pt x="788865" y="-113925"/>
                  <a:pt x="893453" y="229722"/>
                </a:cubicBezTo>
                <a:cubicBezTo>
                  <a:pt x="998041" y="573369"/>
                  <a:pt x="1020453" y="1767169"/>
                  <a:pt x="893453" y="2175063"/>
                </a:cubicBezTo>
                <a:cubicBezTo>
                  <a:pt x="766453" y="2582957"/>
                  <a:pt x="279371" y="2648698"/>
                  <a:pt x="131453" y="2677086"/>
                </a:cubicBezTo>
                <a:cubicBezTo>
                  <a:pt x="-16465" y="2705474"/>
                  <a:pt x="-5259" y="2525433"/>
                  <a:pt x="5947" y="2345392"/>
                </a:cubicBezTo>
              </a:path>
            </a:pathLst>
          </a:cu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a:extLst>
              <a:ext uri="{FF2B5EF4-FFF2-40B4-BE49-F238E27FC236}">
                <a16:creationId xmlns:a16="http://schemas.microsoft.com/office/drawing/2014/main" id="{B399CC4E-910B-4C54-A647-4E35460226FB}"/>
              </a:ext>
            </a:extLst>
          </p:cNvPr>
          <p:cNvSpPr txBox="1"/>
          <p:nvPr/>
        </p:nvSpPr>
        <p:spPr>
          <a:xfrm>
            <a:off x="8187378" y="3708987"/>
            <a:ext cx="634249" cy="307777"/>
          </a:xfrm>
          <a:prstGeom prst="rect">
            <a:avLst/>
          </a:prstGeom>
          <a:noFill/>
        </p:spPr>
        <p:txBody>
          <a:bodyPr wrap="square" rtlCol="0">
            <a:spAutoFit/>
          </a:bodyPr>
          <a:lstStyle/>
          <a:p>
            <a:r>
              <a:rPr lang="en-US" altLang="zh-CN" sz="1400" b="1" dirty="0">
                <a:ln>
                  <a:solidFill>
                    <a:schemeClr val="bg1"/>
                  </a:solidFill>
                </a:ln>
                <a:solidFill>
                  <a:srgbClr val="FF0000"/>
                </a:solidFill>
                <a:latin typeface="微软雅黑" panose="020B0503020204020204" pitchFamily="34" charset="-122"/>
                <a:ea typeface="微软雅黑" panose="020B0503020204020204" pitchFamily="34" charset="-122"/>
              </a:rPr>
              <a:t>XAs</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825F4D0D-D3D8-4519-B949-B2B4F07D78AB}"/>
              </a:ext>
            </a:extLst>
          </p:cNvPr>
          <p:cNvSpPr txBox="1"/>
          <p:nvPr/>
        </p:nvSpPr>
        <p:spPr>
          <a:xfrm>
            <a:off x="8242473" y="5615213"/>
            <a:ext cx="634249" cy="307777"/>
          </a:xfrm>
          <a:prstGeom prst="rect">
            <a:avLst/>
          </a:prstGeom>
          <a:noFill/>
        </p:spPr>
        <p:txBody>
          <a:bodyPr wrap="square" rtlCol="0">
            <a:spAutoFit/>
          </a:bodyPr>
          <a:lstStyle/>
          <a:p>
            <a:r>
              <a:rPr lang="en-US" altLang="zh-CN" sz="1400" b="1" dirty="0">
                <a:ln>
                  <a:solidFill>
                    <a:schemeClr val="bg1"/>
                  </a:solidFill>
                </a:ln>
                <a:solidFill>
                  <a:srgbClr val="FF0000"/>
                </a:solidFill>
                <a:latin typeface="微软雅黑" panose="020B0503020204020204" pitchFamily="34" charset="-122"/>
                <a:ea typeface="微软雅黑" panose="020B0503020204020204" pitchFamily="34" charset="-122"/>
              </a:rPr>
              <a:t>XBs</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23" name="文本框 22">
            <a:extLst>
              <a:ext uri="{FF2B5EF4-FFF2-40B4-BE49-F238E27FC236}">
                <a16:creationId xmlns:a16="http://schemas.microsoft.com/office/drawing/2014/main" id="{AF5C1894-F44A-41F9-AC34-EA9225FAE2E5}"/>
              </a:ext>
            </a:extLst>
          </p:cNvPr>
          <p:cNvSpPr txBox="1"/>
          <p:nvPr/>
        </p:nvSpPr>
        <p:spPr>
          <a:xfrm>
            <a:off x="6512097" y="2449548"/>
            <a:ext cx="322447" cy="221649"/>
          </a:xfrm>
          <a:prstGeom prst="rect">
            <a:avLst/>
          </a:prstGeom>
          <a:noFill/>
        </p:spPr>
        <p:txBody>
          <a:bodyPr wrap="square" rtlCol="0">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3</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
        <p:nvSpPr>
          <p:cNvPr id="24" name="文本框 23">
            <a:extLst>
              <a:ext uri="{FF2B5EF4-FFF2-40B4-BE49-F238E27FC236}">
                <a16:creationId xmlns:a16="http://schemas.microsoft.com/office/drawing/2014/main" id="{55AF987C-CEDE-4CD5-AC70-ABF69CC4473D}"/>
              </a:ext>
            </a:extLst>
          </p:cNvPr>
          <p:cNvSpPr txBox="1"/>
          <p:nvPr/>
        </p:nvSpPr>
        <p:spPr>
          <a:xfrm>
            <a:off x="5828333" y="2778984"/>
            <a:ext cx="322447" cy="221649"/>
          </a:xfrm>
          <a:prstGeom prst="rect">
            <a:avLst/>
          </a:prstGeom>
          <a:noFill/>
        </p:spPr>
        <p:txBody>
          <a:bodyPr wrap="square" rtlCol="0">
            <a:spAutoFit/>
          </a:bodyPr>
          <a:lstStyle/>
          <a:p>
            <a:r>
              <a:rPr lang="en-US" altLang="zh-CN" sz="1400" b="1" dirty="0">
                <a:solidFill>
                  <a:srgbClr val="FF0000"/>
                </a:solidFill>
                <a:latin typeface="微软雅黑" panose="020B0503020204020204" pitchFamily="34" charset="-122"/>
                <a:ea typeface="微软雅黑" panose="020B0503020204020204" pitchFamily="34" charset="-122"/>
              </a:rPr>
              <a:t>1</a:t>
            </a:r>
            <a:endParaRPr lang="zh-CN" altLang="en-US" sz="14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4754678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5888B6B8-5E11-41A8-9187-9B2BF2073B97}"/>
              </a:ext>
            </a:extLst>
          </p:cNvPr>
          <p:cNvSpPr/>
          <p:nvPr/>
        </p:nvSpPr>
        <p:spPr>
          <a:xfrm>
            <a:off x="428593" y="929625"/>
            <a:ext cx="2031325" cy="369332"/>
          </a:xfrm>
          <a:prstGeom prst="rect">
            <a:avLst/>
          </a:prstGeom>
        </p:spPr>
        <p:txBody>
          <a:bodyPr wrap="none">
            <a:spAutoFit/>
          </a:bodyPr>
          <a:lstStyle/>
          <a:p>
            <a:r>
              <a:rPr lang="zh-CN" altLang="en-US" dirty="0"/>
              <a:t>回转液压系统原理</a:t>
            </a:r>
          </a:p>
        </p:txBody>
      </p:sp>
      <p:graphicFrame>
        <p:nvGraphicFramePr>
          <p:cNvPr id="4" name="对象 3">
            <a:extLst>
              <a:ext uri="{FF2B5EF4-FFF2-40B4-BE49-F238E27FC236}">
                <a16:creationId xmlns:a16="http://schemas.microsoft.com/office/drawing/2014/main" id="{A007CEA6-264D-4D95-BFD6-7CA7171713A4}"/>
              </a:ext>
            </a:extLst>
          </p:cNvPr>
          <p:cNvGraphicFramePr>
            <a:graphicFrameLocks noChangeAspect="1"/>
          </p:cNvGraphicFramePr>
          <p:nvPr/>
        </p:nvGraphicFramePr>
        <p:xfrm>
          <a:off x="184521" y="1563885"/>
          <a:ext cx="9119499" cy="4509044"/>
        </p:xfrm>
        <a:graphic>
          <a:graphicData uri="http://schemas.openxmlformats.org/presentationml/2006/ole">
            <mc:AlternateContent xmlns:mc="http://schemas.openxmlformats.org/markup-compatibility/2006">
              <mc:Choice xmlns:v="urn:schemas-microsoft-com:vml" Requires="v">
                <p:oleObj name="ICAD" r:id="rId2" imgW="13230360" imgH="5667480" progId="ICAD.Drawing">
                  <p:embed/>
                </p:oleObj>
              </mc:Choice>
              <mc:Fallback>
                <p:oleObj name="ICAD" r:id="rId2" imgW="13230360" imgH="5667480" progId="ICAD.Drawing">
                  <p:embed/>
                  <p:pic>
                    <p:nvPicPr>
                      <p:cNvPr id="4" name="对象 3">
                        <a:extLst>
                          <a:ext uri="{FF2B5EF4-FFF2-40B4-BE49-F238E27FC236}">
                            <a16:creationId xmlns:a16="http://schemas.microsoft.com/office/drawing/2014/main" id="{A007CEA6-264D-4D95-BFD6-7CA7171713A4}"/>
                          </a:ext>
                        </a:extLst>
                      </p:cNvPr>
                      <p:cNvPicPr/>
                      <p:nvPr/>
                    </p:nvPicPr>
                    <p:blipFill>
                      <a:blip r:embed="rId3"/>
                      <a:stretch>
                        <a:fillRect/>
                      </a:stretch>
                    </p:blipFill>
                    <p:spPr>
                      <a:xfrm>
                        <a:off x="184521" y="1563885"/>
                        <a:ext cx="9119499" cy="4509044"/>
                      </a:xfrm>
                      <a:prstGeom prst="rect">
                        <a:avLst/>
                      </a:prstGeom>
                    </p:spPr>
                  </p:pic>
                </p:oleObj>
              </mc:Fallback>
            </mc:AlternateContent>
          </a:graphicData>
        </a:graphic>
      </p:graphicFrame>
      <p:sp>
        <p:nvSpPr>
          <p:cNvPr id="5" name="文本框 4">
            <a:extLst>
              <a:ext uri="{FF2B5EF4-FFF2-40B4-BE49-F238E27FC236}">
                <a16:creationId xmlns:a16="http://schemas.microsoft.com/office/drawing/2014/main" id="{A75FA998-089E-4E10-BA1F-48730AA569E0}"/>
              </a:ext>
            </a:extLst>
          </p:cNvPr>
          <p:cNvSpPr txBox="1"/>
          <p:nvPr/>
        </p:nvSpPr>
        <p:spPr>
          <a:xfrm>
            <a:off x="9570542" y="1563886"/>
            <a:ext cx="1295190" cy="369332"/>
          </a:xfrm>
          <a:prstGeom prst="rect">
            <a:avLst/>
          </a:prstGeom>
          <a:solidFill>
            <a:schemeClr val="accent6">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先导油路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6" name="文本框 5">
            <a:extLst>
              <a:ext uri="{FF2B5EF4-FFF2-40B4-BE49-F238E27FC236}">
                <a16:creationId xmlns:a16="http://schemas.microsoft.com/office/drawing/2014/main" id="{BBCF0D7B-E9F9-4154-B403-958E2EB143FF}"/>
              </a:ext>
            </a:extLst>
          </p:cNvPr>
          <p:cNvSpPr txBox="1"/>
          <p:nvPr/>
        </p:nvSpPr>
        <p:spPr>
          <a:xfrm>
            <a:off x="9532845" y="2161669"/>
            <a:ext cx="1712328" cy="923330"/>
          </a:xfrm>
          <a:prstGeom prst="rect">
            <a:avLst/>
          </a:prstGeom>
          <a:noFill/>
          <a:ln>
            <a:solidFill>
              <a:schemeClr val="accent6"/>
            </a:solidFill>
          </a:ln>
        </p:spPr>
        <p:txBody>
          <a:bodyPr wrap="none" rtlCol="0">
            <a:spAutoFit/>
          </a:bodyPr>
          <a:lstStyle/>
          <a:p>
            <a:pPr>
              <a:lnSpc>
                <a:spcPct val="150000"/>
              </a:lnSpc>
            </a:pPr>
            <a:r>
              <a:rPr lang="zh-CN" altLang="en-US" dirty="0"/>
              <a:t>主阀</a:t>
            </a:r>
            <a:r>
              <a:rPr lang="en-US" altLang="zh-CN" dirty="0"/>
              <a:t>XAs/XBs</a:t>
            </a:r>
          </a:p>
          <a:p>
            <a:pPr>
              <a:lnSpc>
                <a:spcPct val="150000"/>
              </a:lnSpc>
            </a:pPr>
            <a:r>
              <a:rPr lang="zh-CN" altLang="en-US" dirty="0"/>
              <a:t>回转马达</a:t>
            </a:r>
            <a:r>
              <a:rPr lang="en-US" altLang="zh-CN" dirty="0"/>
              <a:t>SH,PG</a:t>
            </a:r>
            <a:endParaRPr lang="zh-CN" altLang="en-US" dirty="0"/>
          </a:p>
        </p:txBody>
      </p:sp>
      <p:sp>
        <p:nvSpPr>
          <p:cNvPr id="7" name="文本框 6">
            <a:extLst>
              <a:ext uri="{FF2B5EF4-FFF2-40B4-BE49-F238E27FC236}">
                <a16:creationId xmlns:a16="http://schemas.microsoft.com/office/drawing/2014/main" id="{127FA419-64F0-4066-A11C-01CCA6ABB63D}"/>
              </a:ext>
            </a:extLst>
          </p:cNvPr>
          <p:cNvSpPr txBox="1"/>
          <p:nvPr/>
        </p:nvSpPr>
        <p:spPr>
          <a:xfrm>
            <a:off x="9570542" y="3234448"/>
            <a:ext cx="1031718" cy="369332"/>
          </a:xfrm>
          <a:prstGeom prst="rect">
            <a:avLst/>
          </a:prstGeom>
          <a:solidFill>
            <a:schemeClr val="accent2">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主油路</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8" name="文本框 7">
            <a:extLst>
              <a:ext uri="{FF2B5EF4-FFF2-40B4-BE49-F238E27FC236}">
                <a16:creationId xmlns:a16="http://schemas.microsoft.com/office/drawing/2014/main" id="{E45A1D60-4960-4C8E-9AF1-4C0C540F92CB}"/>
              </a:ext>
            </a:extLst>
          </p:cNvPr>
          <p:cNvSpPr txBox="1"/>
          <p:nvPr/>
        </p:nvSpPr>
        <p:spPr>
          <a:xfrm>
            <a:off x="9532845" y="3832231"/>
            <a:ext cx="2381249" cy="1338828"/>
          </a:xfrm>
          <a:prstGeom prst="rect">
            <a:avLst/>
          </a:prstGeom>
          <a:noFill/>
          <a:ln>
            <a:solidFill>
              <a:schemeClr val="accent2"/>
            </a:solidFill>
          </a:ln>
        </p:spPr>
        <p:txBody>
          <a:bodyPr wrap="square" rtlCol="0">
            <a:spAutoFit/>
          </a:bodyPr>
          <a:lstStyle/>
          <a:p>
            <a:pPr>
              <a:lnSpc>
                <a:spcPct val="150000"/>
              </a:lnSpc>
            </a:pPr>
            <a:r>
              <a:rPr lang="zh-CN" altLang="en-US" dirty="0"/>
              <a:t>泵</a:t>
            </a:r>
            <a:r>
              <a:rPr lang="en-US" altLang="zh-CN" dirty="0"/>
              <a:t>2</a:t>
            </a:r>
            <a:r>
              <a:rPr lang="zh-CN" altLang="en-US" dirty="0"/>
              <a:t>→主阀</a:t>
            </a:r>
            <a:r>
              <a:rPr lang="en-US" altLang="zh-CN" dirty="0"/>
              <a:t>P2</a:t>
            </a:r>
            <a:r>
              <a:rPr lang="zh-CN" altLang="en-US" dirty="0"/>
              <a:t>→回转阀芯→主阀</a:t>
            </a:r>
            <a:r>
              <a:rPr lang="en-US" altLang="zh-CN" dirty="0"/>
              <a:t>XAs/XBs</a:t>
            </a:r>
            <a:r>
              <a:rPr lang="zh-CN" altLang="en-US" dirty="0"/>
              <a:t> →回转马达</a:t>
            </a:r>
            <a:r>
              <a:rPr lang="en-US" altLang="zh-CN" dirty="0"/>
              <a:t>A/B</a:t>
            </a:r>
          </a:p>
        </p:txBody>
      </p:sp>
      <p:sp>
        <p:nvSpPr>
          <p:cNvPr id="9" name="椭圆 8">
            <a:extLst>
              <a:ext uri="{FF2B5EF4-FFF2-40B4-BE49-F238E27FC236}">
                <a16:creationId xmlns:a16="http://schemas.microsoft.com/office/drawing/2014/main" id="{E0EC0C3E-62DB-4CD8-A018-FD236DEB7817}"/>
              </a:ext>
            </a:extLst>
          </p:cNvPr>
          <p:cNvSpPr/>
          <p:nvPr/>
        </p:nvSpPr>
        <p:spPr>
          <a:xfrm>
            <a:off x="3824151" y="2476308"/>
            <a:ext cx="434359" cy="217516"/>
          </a:xfrm>
          <a:prstGeom prst="ellipse">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10" name="直接连接符 9">
            <a:extLst>
              <a:ext uri="{FF2B5EF4-FFF2-40B4-BE49-F238E27FC236}">
                <a16:creationId xmlns:a16="http://schemas.microsoft.com/office/drawing/2014/main" id="{B5ECFD06-8424-4455-A926-43947FB2EDE6}"/>
              </a:ext>
            </a:extLst>
          </p:cNvPr>
          <p:cNvCxnSpPr>
            <a:stCxn id="9" idx="6"/>
            <a:endCxn id="11" idx="1"/>
          </p:cNvCxnSpPr>
          <p:nvPr/>
        </p:nvCxnSpPr>
        <p:spPr>
          <a:xfrm flipV="1">
            <a:off x="4258510" y="1802413"/>
            <a:ext cx="2022182" cy="782653"/>
          </a:xfrm>
          <a:prstGeom prst="line">
            <a:avLst/>
          </a:prstGeom>
          <a:noFill/>
          <a:ln w="9525">
            <a:solidFill>
              <a:srgbClr val="92D050"/>
            </a:solidFill>
          </a:ln>
        </p:spPr>
        <p:style>
          <a:lnRef idx="2">
            <a:schemeClr val="accent1">
              <a:shade val="50000"/>
            </a:schemeClr>
          </a:lnRef>
          <a:fillRef idx="1">
            <a:schemeClr val="accent1"/>
          </a:fillRef>
          <a:effectRef idx="0">
            <a:schemeClr val="accent1"/>
          </a:effectRef>
          <a:fontRef idx="minor">
            <a:schemeClr val="lt1"/>
          </a:fontRef>
        </p:style>
      </p:cxnSp>
      <p:sp>
        <p:nvSpPr>
          <p:cNvPr id="11" name="文本框 4">
            <a:extLst>
              <a:ext uri="{FF2B5EF4-FFF2-40B4-BE49-F238E27FC236}">
                <a16:creationId xmlns:a16="http://schemas.microsoft.com/office/drawing/2014/main" id="{56F38AB5-6B02-40C5-A980-7FB34DDAB619}"/>
              </a:ext>
            </a:extLst>
          </p:cNvPr>
          <p:cNvSpPr txBox="1"/>
          <p:nvPr/>
        </p:nvSpPr>
        <p:spPr>
          <a:xfrm>
            <a:off x="6280692" y="1671608"/>
            <a:ext cx="748923" cy="261610"/>
          </a:xfrm>
          <a:prstGeom prst="rect">
            <a:avLst/>
          </a:prstGeom>
          <a:solidFill>
            <a:schemeClr val="accent6">
              <a:lumMod val="60000"/>
              <a:lumOff val="40000"/>
            </a:schemeClr>
          </a:solidFill>
        </p:spPr>
        <p:txBody>
          <a:bodyPr wrap="non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r>
              <a:rPr lang="zh-CN" altLang="en-US" sz="1100" dirty="0">
                <a:solidFill>
                  <a:schemeClr val="tx1"/>
                </a:solidFill>
              </a:rPr>
              <a:t>回转优先</a:t>
            </a:r>
          </a:p>
        </p:txBody>
      </p:sp>
      <p:sp>
        <p:nvSpPr>
          <p:cNvPr id="13" name="任意多边形 2">
            <a:extLst>
              <a:ext uri="{FF2B5EF4-FFF2-40B4-BE49-F238E27FC236}">
                <a16:creationId xmlns:a16="http://schemas.microsoft.com/office/drawing/2014/main" id="{1235DDD1-FAC1-4EBA-A6FD-040362E29043}"/>
              </a:ext>
            </a:extLst>
          </p:cNvPr>
          <p:cNvSpPr/>
          <p:nvPr/>
        </p:nvSpPr>
        <p:spPr>
          <a:xfrm>
            <a:off x="4290060" y="2529840"/>
            <a:ext cx="2667000" cy="1859280"/>
          </a:xfrm>
          <a:custGeom>
            <a:avLst/>
            <a:gdLst>
              <a:gd name="connsiteX0" fmla="*/ 0 w 2667000"/>
              <a:gd name="connsiteY0" fmla="*/ 0 h 1859280"/>
              <a:gd name="connsiteX1" fmla="*/ 137160 w 2667000"/>
              <a:gd name="connsiteY1" fmla="*/ 7620 h 1859280"/>
              <a:gd name="connsiteX2" fmla="*/ 121920 w 2667000"/>
              <a:gd name="connsiteY2" fmla="*/ 266700 h 1859280"/>
              <a:gd name="connsiteX3" fmla="*/ 2667000 w 2667000"/>
              <a:gd name="connsiteY3" fmla="*/ 274320 h 1859280"/>
              <a:gd name="connsiteX4" fmla="*/ 2651760 w 2667000"/>
              <a:gd name="connsiteY4" fmla="*/ 1859280 h 18592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667000" h="1859280">
                <a:moveTo>
                  <a:pt x="0" y="0"/>
                </a:moveTo>
                <a:lnTo>
                  <a:pt x="137160" y="7620"/>
                </a:lnTo>
                <a:lnTo>
                  <a:pt x="121920" y="266700"/>
                </a:lnTo>
                <a:lnTo>
                  <a:pt x="2667000" y="274320"/>
                </a:lnTo>
                <a:lnTo>
                  <a:pt x="2651760" y="1859280"/>
                </a:lnTo>
              </a:path>
            </a:pathLst>
          </a:cu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3">
            <a:extLst>
              <a:ext uri="{FF2B5EF4-FFF2-40B4-BE49-F238E27FC236}">
                <a16:creationId xmlns:a16="http://schemas.microsoft.com/office/drawing/2014/main" id="{7BBF9FF2-006F-49E5-BB7C-AFC159BB8937}"/>
              </a:ext>
            </a:extLst>
          </p:cNvPr>
          <p:cNvSpPr/>
          <p:nvPr/>
        </p:nvSpPr>
        <p:spPr>
          <a:xfrm>
            <a:off x="5326380" y="3604260"/>
            <a:ext cx="1866900" cy="1127760"/>
          </a:xfrm>
          <a:custGeom>
            <a:avLst/>
            <a:gdLst>
              <a:gd name="connsiteX0" fmla="*/ 0 w 1866900"/>
              <a:gd name="connsiteY0" fmla="*/ 0 h 1127760"/>
              <a:gd name="connsiteX1" fmla="*/ 1866900 w 1866900"/>
              <a:gd name="connsiteY1" fmla="*/ 15240 h 1127760"/>
              <a:gd name="connsiteX2" fmla="*/ 1866900 w 1866900"/>
              <a:gd name="connsiteY2" fmla="*/ 1127760 h 1127760"/>
            </a:gdLst>
            <a:ahLst/>
            <a:cxnLst>
              <a:cxn ang="0">
                <a:pos x="connsiteX0" y="connsiteY0"/>
              </a:cxn>
              <a:cxn ang="0">
                <a:pos x="connsiteX1" y="connsiteY1"/>
              </a:cxn>
              <a:cxn ang="0">
                <a:pos x="connsiteX2" y="connsiteY2"/>
              </a:cxn>
            </a:cxnLst>
            <a:rect l="l" t="t" r="r" b="b"/>
            <a:pathLst>
              <a:path w="1866900" h="1127760">
                <a:moveTo>
                  <a:pt x="0" y="0"/>
                </a:moveTo>
                <a:lnTo>
                  <a:pt x="1866900" y="15240"/>
                </a:lnTo>
                <a:lnTo>
                  <a:pt x="1866900" y="1127760"/>
                </a:lnTo>
              </a:path>
            </a:pathLst>
          </a:cu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任意多边形 6">
            <a:extLst>
              <a:ext uri="{FF2B5EF4-FFF2-40B4-BE49-F238E27FC236}">
                <a16:creationId xmlns:a16="http://schemas.microsoft.com/office/drawing/2014/main" id="{71AC20F6-7FAF-4385-9CB5-3635D1CEC92E}"/>
              </a:ext>
            </a:extLst>
          </p:cNvPr>
          <p:cNvSpPr/>
          <p:nvPr/>
        </p:nvSpPr>
        <p:spPr>
          <a:xfrm>
            <a:off x="4183380" y="3611880"/>
            <a:ext cx="2522220" cy="1112520"/>
          </a:xfrm>
          <a:custGeom>
            <a:avLst/>
            <a:gdLst>
              <a:gd name="connsiteX0" fmla="*/ 99060 w 2522220"/>
              <a:gd name="connsiteY0" fmla="*/ 0 h 1112520"/>
              <a:gd name="connsiteX1" fmla="*/ 0 w 2522220"/>
              <a:gd name="connsiteY1" fmla="*/ 0 h 1112520"/>
              <a:gd name="connsiteX2" fmla="*/ 0 w 2522220"/>
              <a:gd name="connsiteY2" fmla="*/ 205740 h 1112520"/>
              <a:gd name="connsiteX3" fmla="*/ 2522220 w 2522220"/>
              <a:gd name="connsiteY3" fmla="*/ 190500 h 1112520"/>
              <a:gd name="connsiteX4" fmla="*/ 2522220 w 2522220"/>
              <a:gd name="connsiteY4" fmla="*/ 1112520 h 11125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220" h="1112520">
                <a:moveTo>
                  <a:pt x="99060" y="0"/>
                </a:moveTo>
                <a:lnTo>
                  <a:pt x="0" y="0"/>
                </a:lnTo>
                <a:lnTo>
                  <a:pt x="0" y="205740"/>
                </a:lnTo>
                <a:lnTo>
                  <a:pt x="2522220" y="190500"/>
                </a:lnTo>
                <a:lnTo>
                  <a:pt x="2522220" y="1112520"/>
                </a:lnTo>
              </a:path>
            </a:pathLst>
          </a:custGeom>
          <a:noFill/>
          <a:ln>
            <a:solidFill>
              <a:schemeClr val="accent6"/>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任意多边形 16">
            <a:extLst>
              <a:ext uri="{FF2B5EF4-FFF2-40B4-BE49-F238E27FC236}">
                <a16:creationId xmlns:a16="http://schemas.microsoft.com/office/drawing/2014/main" id="{9843149C-5680-46C2-812F-7109FCCD9B51}"/>
              </a:ext>
            </a:extLst>
          </p:cNvPr>
          <p:cNvSpPr/>
          <p:nvPr/>
        </p:nvSpPr>
        <p:spPr>
          <a:xfrm>
            <a:off x="2217420" y="3703320"/>
            <a:ext cx="2621280" cy="2125980"/>
          </a:xfrm>
          <a:custGeom>
            <a:avLst/>
            <a:gdLst>
              <a:gd name="connsiteX0" fmla="*/ 2560320 w 2621280"/>
              <a:gd name="connsiteY0" fmla="*/ 2125980 h 2125980"/>
              <a:gd name="connsiteX1" fmla="*/ 2560320 w 2621280"/>
              <a:gd name="connsiteY1" fmla="*/ 1447800 h 2125980"/>
              <a:gd name="connsiteX2" fmla="*/ 7620 w 2621280"/>
              <a:gd name="connsiteY2" fmla="*/ 1455420 h 2125980"/>
              <a:gd name="connsiteX3" fmla="*/ 0 w 2621280"/>
              <a:gd name="connsiteY3" fmla="*/ 662940 h 2125980"/>
              <a:gd name="connsiteX4" fmla="*/ 1668780 w 2621280"/>
              <a:gd name="connsiteY4" fmla="*/ 670560 h 2125980"/>
              <a:gd name="connsiteX5" fmla="*/ 1653540 w 2621280"/>
              <a:gd name="connsiteY5" fmla="*/ 220980 h 2125980"/>
              <a:gd name="connsiteX6" fmla="*/ 2621280 w 2621280"/>
              <a:gd name="connsiteY6" fmla="*/ 236220 h 2125980"/>
              <a:gd name="connsiteX7" fmla="*/ 2613660 w 2621280"/>
              <a:gd name="connsiteY7" fmla="*/ 0 h 212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621280" h="2125980">
                <a:moveTo>
                  <a:pt x="2560320" y="2125980"/>
                </a:moveTo>
                <a:lnTo>
                  <a:pt x="2560320" y="1447800"/>
                </a:lnTo>
                <a:lnTo>
                  <a:pt x="7620" y="1455420"/>
                </a:lnTo>
                <a:lnTo>
                  <a:pt x="0" y="662940"/>
                </a:lnTo>
                <a:lnTo>
                  <a:pt x="1668780" y="670560"/>
                </a:lnTo>
                <a:lnTo>
                  <a:pt x="1653540" y="220980"/>
                </a:lnTo>
                <a:lnTo>
                  <a:pt x="2621280" y="236220"/>
                </a:lnTo>
                <a:lnTo>
                  <a:pt x="2613660" y="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17">
            <a:extLst>
              <a:ext uri="{FF2B5EF4-FFF2-40B4-BE49-F238E27FC236}">
                <a16:creationId xmlns:a16="http://schemas.microsoft.com/office/drawing/2014/main" id="{BD157C4A-A134-4071-92BF-1BB468F7CDE7}"/>
              </a:ext>
            </a:extLst>
          </p:cNvPr>
          <p:cNvSpPr/>
          <p:nvPr/>
        </p:nvSpPr>
        <p:spPr>
          <a:xfrm>
            <a:off x="4831080" y="3208020"/>
            <a:ext cx="3063240" cy="1744980"/>
          </a:xfrm>
          <a:custGeom>
            <a:avLst/>
            <a:gdLst>
              <a:gd name="connsiteX0" fmla="*/ 7620 w 3063240"/>
              <a:gd name="connsiteY0" fmla="*/ 259080 h 1744980"/>
              <a:gd name="connsiteX1" fmla="*/ 0 w 3063240"/>
              <a:gd name="connsiteY1" fmla="*/ 0 h 1744980"/>
              <a:gd name="connsiteX2" fmla="*/ 2766060 w 3063240"/>
              <a:gd name="connsiteY2" fmla="*/ 7620 h 1744980"/>
              <a:gd name="connsiteX3" fmla="*/ 2743200 w 3063240"/>
              <a:gd name="connsiteY3" fmla="*/ 1744980 h 1744980"/>
              <a:gd name="connsiteX4" fmla="*/ 3063240 w 3063240"/>
              <a:gd name="connsiteY4" fmla="*/ 1737360 h 1744980"/>
              <a:gd name="connsiteX5" fmla="*/ 3063240 w 3063240"/>
              <a:gd name="connsiteY5" fmla="*/ 1630680 h 1744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063240" h="1744980">
                <a:moveTo>
                  <a:pt x="7620" y="259080"/>
                </a:moveTo>
                <a:lnTo>
                  <a:pt x="0" y="0"/>
                </a:lnTo>
                <a:lnTo>
                  <a:pt x="2766060" y="7620"/>
                </a:lnTo>
                <a:lnTo>
                  <a:pt x="2743200" y="1744980"/>
                </a:lnTo>
                <a:lnTo>
                  <a:pt x="3063240" y="1737360"/>
                </a:lnTo>
                <a:lnTo>
                  <a:pt x="3063240" y="163068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18">
            <a:extLst>
              <a:ext uri="{FF2B5EF4-FFF2-40B4-BE49-F238E27FC236}">
                <a16:creationId xmlns:a16="http://schemas.microsoft.com/office/drawing/2014/main" id="{2AD926F1-D876-4901-A076-879765DAEF1E}"/>
              </a:ext>
            </a:extLst>
          </p:cNvPr>
          <p:cNvSpPr/>
          <p:nvPr/>
        </p:nvSpPr>
        <p:spPr>
          <a:xfrm>
            <a:off x="3878580" y="4373880"/>
            <a:ext cx="906780" cy="769620"/>
          </a:xfrm>
          <a:custGeom>
            <a:avLst/>
            <a:gdLst>
              <a:gd name="connsiteX0" fmla="*/ 899160 w 906780"/>
              <a:gd name="connsiteY0" fmla="*/ 769620 h 769620"/>
              <a:gd name="connsiteX1" fmla="*/ 906780 w 906780"/>
              <a:gd name="connsiteY1" fmla="*/ 0 h 769620"/>
              <a:gd name="connsiteX2" fmla="*/ 0 w 906780"/>
              <a:gd name="connsiteY2" fmla="*/ 15240 h 769620"/>
            </a:gdLst>
            <a:ahLst/>
            <a:cxnLst>
              <a:cxn ang="0">
                <a:pos x="connsiteX0" y="connsiteY0"/>
              </a:cxn>
              <a:cxn ang="0">
                <a:pos x="connsiteX1" y="connsiteY1"/>
              </a:cxn>
              <a:cxn ang="0">
                <a:pos x="connsiteX2" y="connsiteY2"/>
              </a:cxn>
            </a:cxnLst>
            <a:rect l="l" t="t" r="r" b="b"/>
            <a:pathLst>
              <a:path w="906780" h="769620">
                <a:moveTo>
                  <a:pt x="899160" y="769620"/>
                </a:moveTo>
                <a:lnTo>
                  <a:pt x="906780" y="0"/>
                </a:lnTo>
                <a:lnTo>
                  <a:pt x="0" y="15240"/>
                </a:ln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任意多边形 19">
            <a:extLst>
              <a:ext uri="{FF2B5EF4-FFF2-40B4-BE49-F238E27FC236}">
                <a16:creationId xmlns:a16="http://schemas.microsoft.com/office/drawing/2014/main" id="{CD0A2A70-4F92-483F-A554-4CF5316CEF25}"/>
              </a:ext>
            </a:extLst>
          </p:cNvPr>
          <p:cNvSpPr/>
          <p:nvPr/>
        </p:nvSpPr>
        <p:spPr>
          <a:xfrm>
            <a:off x="4892040" y="3345180"/>
            <a:ext cx="3688080" cy="1821180"/>
          </a:xfrm>
          <a:custGeom>
            <a:avLst/>
            <a:gdLst>
              <a:gd name="connsiteX0" fmla="*/ 3688080 w 3688080"/>
              <a:gd name="connsiteY0" fmla="*/ 1478280 h 1821180"/>
              <a:gd name="connsiteX1" fmla="*/ 3688080 w 3688080"/>
              <a:gd name="connsiteY1" fmla="*/ 1821180 h 1821180"/>
              <a:gd name="connsiteX2" fmla="*/ 2484120 w 3688080"/>
              <a:gd name="connsiteY2" fmla="*/ 1798320 h 1821180"/>
              <a:gd name="connsiteX3" fmla="*/ 2506980 w 3688080"/>
              <a:gd name="connsiteY3" fmla="*/ 0 h 1821180"/>
              <a:gd name="connsiteX4" fmla="*/ 0 w 3688080"/>
              <a:gd name="connsiteY4" fmla="*/ 0 h 1821180"/>
              <a:gd name="connsiteX5" fmla="*/ 7620 w 3688080"/>
              <a:gd name="connsiteY5" fmla="*/ 106680 h 1821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88080" h="1821180">
                <a:moveTo>
                  <a:pt x="3688080" y="1478280"/>
                </a:moveTo>
                <a:lnTo>
                  <a:pt x="3688080" y="1821180"/>
                </a:lnTo>
                <a:lnTo>
                  <a:pt x="2484120" y="1798320"/>
                </a:lnTo>
                <a:lnTo>
                  <a:pt x="2506980" y="0"/>
                </a:lnTo>
                <a:lnTo>
                  <a:pt x="0" y="0"/>
                </a:lnTo>
                <a:lnTo>
                  <a:pt x="7620" y="1066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任意多边形 20">
            <a:extLst>
              <a:ext uri="{FF2B5EF4-FFF2-40B4-BE49-F238E27FC236}">
                <a16:creationId xmlns:a16="http://schemas.microsoft.com/office/drawing/2014/main" id="{D71C15A2-D900-4A98-8094-534B27393582}"/>
              </a:ext>
            </a:extLst>
          </p:cNvPr>
          <p:cNvSpPr/>
          <p:nvPr/>
        </p:nvSpPr>
        <p:spPr>
          <a:xfrm>
            <a:off x="3657600" y="3703320"/>
            <a:ext cx="2171700" cy="2125980"/>
          </a:xfrm>
          <a:custGeom>
            <a:avLst/>
            <a:gdLst>
              <a:gd name="connsiteX0" fmla="*/ 1226820 w 2171700"/>
              <a:gd name="connsiteY0" fmla="*/ 0 h 2125980"/>
              <a:gd name="connsiteX1" fmla="*/ 1242060 w 2171700"/>
              <a:gd name="connsiteY1" fmla="*/ 236220 h 2125980"/>
              <a:gd name="connsiteX2" fmla="*/ 2171700 w 2171700"/>
              <a:gd name="connsiteY2" fmla="*/ 228600 h 2125980"/>
              <a:gd name="connsiteX3" fmla="*/ 2156460 w 2171700"/>
              <a:gd name="connsiteY3" fmla="*/ 1935480 h 2125980"/>
              <a:gd name="connsiteX4" fmla="*/ 7620 w 2171700"/>
              <a:gd name="connsiteY4" fmla="*/ 1927860 h 2125980"/>
              <a:gd name="connsiteX5" fmla="*/ 0 w 2171700"/>
              <a:gd name="connsiteY5" fmla="*/ 2125980 h 2125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171700" h="2125980">
                <a:moveTo>
                  <a:pt x="1226820" y="0"/>
                </a:moveTo>
                <a:lnTo>
                  <a:pt x="1242060" y="236220"/>
                </a:lnTo>
                <a:lnTo>
                  <a:pt x="2171700" y="228600"/>
                </a:lnTo>
                <a:lnTo>
                  <a:pt x="2156460" y="1935480"/>
                </a:lnTo>
                <a:lnTo>
                  <a:pt x="7620" y="1927860"/>
                </a:lnTo>
                <a:lnTo>
                  <a:pt x="0" y="2125980"/>
                </a:ln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61788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1" name="文本框 3">
            <a:extLst>
              <a:ext uri="{FF2B5EF4-FFF2-40B4-BE49-F238E27FC236}">
                <a16:creationId xmlns:a16="http://schemas.microsoft.com/office/drawing/2014/main" id="{555BBE1C-1530-4F79-A9BA-99EF4B825612}"/>
              </a:ext>
            </a:extLst>
          </p:cNvPr>
          <p:cNvSpPr txBox="1"/>
          <p:nvPr/>
        </p:nvSpPr>
        <p:spPr>
          <a:xfrm>
            <a:off x="418140" y="640676"/>
            <a:ext cx="8123237" cy="646331"/>
          </a:xfrm>
          <a:prstGeom prst="rect">
            <a:avLst/>
          </a:prstGeom>
          <a:noFill/>
        </p:spPr>
        <p:txBody>
          <a:bodyPr wrap="square">
            <a:spAutoFit/>
          </a:bodyPr>
          <a:lstStyle/>
          <a:p>
            <a:r>
              <a:rPr lang="zh-CN" altLang="en-US"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回转液压系统</a:t>
            </a:r>
            <a:endPar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回转马达</a:t>
            </a:r>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溢流阀和补油阀</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a:extLst>
              <a:ext uri="{FF2B5EF4-FFF2-40B4-BE49-F238E27FC236}">
                <a16:creationId xmlns:a16="http://schemas.microsoft.com/office/drawing/2014/main" id="{4431FDC0-8D73-49C3-9F22-32B306319F83}"/>
              </a:ext>
            </a:extLst>
          </p:cNvPr>
          <p:cNvGrpSpPr/>
          <p:nvPr/>
        </p:nvGrpSpPr>
        <p:grpSpPr>
          <a:xfrm>
            <a:off x="669940" y="1285783"/>
            <a:ext cx="10870573" cy="5411172"/>
            <a:chOff x="669940" y="1285783"/>
            <a:chExt cx="10870573" cy="5411172"/>
          </a:xfrm>
        </p:grpSpPr>
        <p:pic>
          <p:nvPicPr>
            <p:cNvPr id="3" name="图片 2">
              <a:extLst>
                <a:ext uri="{FF2B5EF4-FFF2-40B4-BE49-F238E27FC236}">
                  <a16:creationId xmlns:a16="http://schemas.microsoft.com/office/drawing/2014/main" id="{0340642B-8F91-4E75-9FC7-00675C2C85BF}"/>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9807" b="100000" l="18924" r="89931"/>
                      </a14:imgEffect>
                    </a14:imgLayer>
                  </a14:imgProps>
                </a:ext>
              </a:extLst>
            </a:blip>
            <a:srcRect l="34476" t="18604" r="6537"/>
            <a:stretch/>
          </p:blipFill>
          <p:spPr>
            <a:xfrm>
              <a:off x="669940" y="1961376"/>
              <a:ext cx="2756991" cy="4445025"/>
            </a:xfrm>
            <a:prstGeom prst="rect">
              <a:avLst/>
            </a:prstGeom>
          </p:spPr>
        </p:pic>
        <p:pic>
          <p:nvPicPr>
            <p:cNvPr id="4" name="图片 3">
              <a:extLst>
                <a:ext uri="{FF2B5EF4-FFF2-40B4-BE49-F238E27FC236}">
                  <a16:creationId xmlns:a16="http://schemas.microsoft.com/office/drawing/2014/main" id="{4800630B-72CC-4836-AE79-EA3D82149036}"/>
                </a:ext>
              </a:extLst>
            </p:cNvPr>
            <p:cNvPicPr>
              <a:picLocks noChangeAspect="1"/>
            </p:cNvPicPr>
            <p:nvPr/>
          </p:nvPicPr>
          <p:blipFill>
            <a:blip r:embed="rId4">
              <a:extLst>
                <a:ext uri="{BEBA8EAE-BF5A-486C-A8C5-ECC9F3942E4B}">
                  <a14:imgProps xmlns:a14="http://schemas.microsoft.com/office/drawing/2010/main">
                    <a14:imgLayer r:embed="rId5">
                      <a14:imgEffect>
                        <a14:artisticCrisscrossEtching/>
                      </a14:imgEffect>
                    </a14:imgLayer>
                  </a14:imgProps>
                </a:ext>
              </a:extLst>
            </a:blip>
            <a:stretch>
              <a:fillRect/>
            </a:stretch>
          </p:blipFill>
          <p:spPr>
            <a:xfrm rot="16200000">
              <a:off x="5171373" y="2235942"/>
              <a:ext cx="2712795" cy="3661826"/>
            </a:xfrm>
            <a:prstGeom prst="rect">
              <a:avLst/>
            </a:prstGeom>
          </p:spPr>
        </p:pic>
        <p:sp>
          <p:nvSpPr>
            <p:cNvPr id="5" name="文本框 17">
              <a:extLst>
                <a:ext uri="{FF2B5EF4-FFF2-40B4-BE49-F238E27FC236}">
                  <a16:creationId xmlns:a16="http://schemas.microsoft.com/office/drawing/2014/main" id="{469BA7C8-3BD7-47EB-AA67-3EE5C7F5E684}"/>
                </a:ext>
              </a:extLst>
            </p:cNvPr>
            <p:cNvSpPr txBox="1"/>
            <p:nvPr/>
          </p:nvSpPr>
          <p:spPr>
            <a:xfrm>
              <a:off x="3295642" y="6389178"/>
              <a:ext cx="1663064"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液压马达</a:t>
              </a:r>
            </a:p>
          </p:txBody>
        </p:sp>
        <p:sp>
          <p:nvSpPr>
            <p:cNvPr id="6" name="文本框 17">
              <a:extLst>
                <a:ext uri="{FF2B5EF4-FFF2-40B4-BE49-F238E27FC236}">
                  <a16:creationId xmlns:a16="http://schemas.microsoft.com/office/drawing/2014/main" id="{349ED94D-2183-4A7B-B2BA-4D8C6532A947}"/>
                </a:ext>
              </a:extLst>
            </p:cNvPr>
            <p:cNvSpPr txBox="1"/>
            <p:nvPr/>
          </p:nvSpPr>
          <p:spPr>
            <a:xfrm>
              <a:off x="2998167" y="5371918"/>
              <a:ext cx="1228935"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减速机</a:t>
              </a:r>
            </a:p>
          </p:txBody>
        </p:sp>
        <p:cxnSp>
          <p:nvCxnSpPr>
            <p:cNvPr id="7" name="Straight Connector 20">
              <a:extLst>
                <a:ext uri="{FF2B5EF4-FFF2-40B4-BE49-F238E27FC236}">
                  <a16:creationId xmlns:a16="http://schemas.microsoft.com/office/drawing/2014/main" id="{2D9083BE-B597-49EE-A4C6-C099633849FE}"/>
                </a:ext>
              </a:extLst>
            </p:cNvPr>
            <p:cNvCxnSpPr/>
            <p:nvPr/>
          </p:nvCxnSpPr>
          <p:spPr>
            <a:xfrm>
              <a:off x="4501376" y="1449196"/>
              <a:ext cx="2380380" cy="6863"/>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8" name="Straight Connector 22">
              <a:extLst>
                <a:ext uri="{FF2B5EF4-FFF2-40B4-BE49-F238E27FC236}">
                  <a16:creationId xmlns:a16="http://schemas.microsoft.com/office/drawing/2014/main" id="{A11CEA3E-81C3-4337-AF85-B90E5986CF57}"/>
                </a:ext>
              </a:extLst>
            </p:cNvPr>
            <p:cNvCxnSpPr/>
            <p:nvPr/>
          </p:nvCxnSpPr>
          <p:spPr>
            <a:xfrm>
              <a:off x="6881756" y="1469212"/>
              <a:ext cx="0" cy="2408636"/>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9" name="Straight Connector 33">
              <a:extLst>
                <a:ext uri="{FF2B5EF4-FFF2-40B4-BE49-F238E27FC236}">
                  <a16:creationId xmlns:a16="http://schemas.microsoft.com/office/drawing/2014/main" id="{394D89E4-D08C-45C0-BBBA-E34CB323E421}"/>
                </a:ext>
              </a:extLst>
            </p:cNvPr>
            <p:cNvCxnSpPr/>
            <p:nvPr/>
          </p:nvCxnSpPr>
          <p:spPr>
            <a:xfrm>
              <a:off x="4958706" y="6531562"/>
              <a:ext cx="1277878" cy="0"/>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10" name="Straight Connector 34">
              <a:extLst>
                <a:ext uri="{FF2B5EF4-FFF2-40B4-BE49-F238E27FC236}">
                  <a16:creationId xmlns:a16="http://schemas.microsoft.com/office/drawing/2014/main" id="{24A23E65-1334-422A-949C-9FFB31AFDD8A}"/>
                </a:ext>
              </a:extLst>
            </p:cNvPr>
            <p:cNvCxnSpPr/>
            <p:nvPr/>
          </p:nvCxnSpPr>
          <p:spPr>
            <a:xfrm flipH="1" flipV="1">
              <a:off x="6219861" y="4360356"/>
              <a:ext cx="16723" cy="2171207"/>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11" name="Straight Connector 51">
              <a:extLst>
                <a:ext uri="{FF2B5EF4-FFF2-40B4-BE49-F238E27FC236}">
                  <a16:creationId xmlns:a16="http://schemas.microsoft.com/office/drawing/2014/main" id="{88AFADCF-A075-4F30-94BD-191353D38CFF}"/>
                </a:ext>
              </a:extLst>
            </p:cNvPr>
            <p:cNvCxnSpPr>
              <a:endCxn id="14" idx="1"/>
            </p:cNvCxnSpPr>
            <p:nvPr/>
          </p:nvCxnSpPr>
          <p:spPr>
            <a:xfrm>
              <a:off x="1475647" y="1438486"/>
              <a:ext cx="1817690" cy="1186"/>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sp>
          <p:nvSpPr>
            <p:cNvPr id="13" name="文本框 17">
              <a:extLst>
                <a:ext uri="{FF2B5EF4-FFF2-40B4-BE49-F238E27FC236}">
                  <a16:creationId xmlns:a16="http://schemas.microsoft.com/office/drawing/2014/main" id="{F5E12899-9543-4BE1-816B-4A78174B5152}"/>
                </a:ext>
              </a:extLst>
            </p:cNvPr>
            <p:cNvSpPr txBox="1"/>
            <p:nvPr/>
          </p:nvSpPr>
          <p:spPr>
            <a:xfrm>
              <a:off x="3271720" y="2402078"/>
              <a:ext cx="1208039"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防反转阀</a:t>
              </a:r>
            </a:p>
          </p:txBody>
        </p:sp>
        <p:sp>
          <p:nvSpPr>
            <p:cNvPr id="14" name="文本框 17">
              <a:extLst>
                <a:ext uri="{FF2B5EF4-FFF2-40B4-BE49-F238E27FC236}">
                  <a16:creationId xmlns:a16="http://schemas.microsoft.com/office/drawing/2014/main" id="{866EA79D-78FF-4321-910E-6D96DB1671AD}"/>
                </a:ext>
              </a:extLst>
            </p:cNvPr>
            <p:cNvSpPr txBox="1"/>
            <p:nvPr/>
          </p:nvSpPr>
          <p:spPr>
            <a:xfrm>
              <a:off x="3293337" y="1285783"/>
              <a:ext cx="1208039"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溢流阀</a:t>
              </a:r>
            </a:p>
          </p:txBody>
        </p:sp>
        <p:sp>
          <p:nvSpPr>
            <p:cNvPr id="15" name="文本框 17">
              <a:extLst>
                <a:ext uri="{FF2B5EF4-FFF2-40B4-BE49-F238E27FC236}">
                  <a16:creationId xmlns:a16="http://schemas.microsoft.com/office/drawing/2014/main" id="{00164CC0-D9B2-457F-80CD-5F2AE48FAFEB}"/>
                </a:ext>
              </a:extLst>
            </p:cNvPr>
            <p:cNvSpPr txBox="1"/>
            <p:nvPr/>
          </p:nvSpPr>
          <p:spPr>
            <a:xfrm>
              <a:off x="8234040" y="3083500"/>
              <a:ext cx="825769"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制动阀</a:t>
              </a:r>
            </a:p>
          </p:txBody>
        </p:sp>
        <p:cxnSp>
          <p:nvCxnSpPr>
            <p:cNvPr id="16" name="Straight Connector 66">
              <a:extLst>
                <a:ext uri="{FF2B5EF4-FFF2-40B4-BE49-F238E27FC236}">
                  <a16:creationId xmlns:a16="http://schemas.microsoft.com/office/drawing/2014/main" id="{EE4B62D6-5A23-4308-B9CE-690C63A4099C}"/>
                </a:ext>
              </a:extLst>
            </p:cNvPr>
            <p:cNvCxnSpPr/>
            <p:nvPr/>
          </p:nvCxnSpPr>
          <p:spPr>
            <a:xfrm flipH="1">
              <a:off x="1470076" y="1422869"/>
              <a:ext cx="11139" cy="796855"/>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17" name="Straight Connector 68">
              <a:extLst>
                <a:ext uri="{FF2B5EF4-FFF2-40B4-BE49-F238E27FC236}">
                  <a16:creationId xmlns:a16="http://schemas.microsoft.com/office/drawing/2014/main" id="{C672A621-3381-47A4-963E-9D3CB9E9C183}"/>
                </a:ext>
              </a:extLst>
            </p:cNvPr>
            <p:cNvCxnSpPr/>
            <p:nvPr/>
          </p:nvCxnSpPr>
          <p:spPr>
            <a:xfrm>
              <a:off x="1749667" y="1428679"/>
              <a:ext cx="2033" cy="678921"/>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18" name="Rectangle 71">
              <a:extLst>
                <a:ext uri="{FF2B5EF4-FFF2-40B4-BE49-F238E27FC236}">
                  <a16:creationId xmlns:a16="http://schemas.microsoft.com/office/drawing/2014/main" id="{BC5ECAEA-A935-43DA-A8DC-CA4E12CD359C}"/>
                </a:ext>
              </a:extLst>
            </p:cNvPr>
            <p:cNvSpPr/>
            <p:nvPr/>
          </p:nvSpPr>
          <p:spPr>
            <a:xfrm>
              <a:off x="6676417" y="3853742"/>
              <a:ext cx="371559" cy="9588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9" name="Rectangle 73">
              <a:extLst>
                <a:ext uri="{FF2B5EF4-FFF2-40B4-BE49-F238E27FC236}">
                  <a16:creationId xmlns:a16="http://schemas.microsoft.com/office/drawing/2014/main" id="{B751ECF9-C3D1-4D11-84AE-A106221F6ED8}"/>
                </a:ext>
              </a:extLst>
            </p:cNvPr>
            <p:cNvSpPr/>
            <p:nvPr/>
          </p:nvSpPr>
          <p:spPr>
            <a:xfrm>
              <a:off x="7146485" y="3853742"/>
              <a:ext cx="978630" cy="958849"/>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0" name="Straight Connector 74">
              <a:extLst>
                <a:ext uri="{FF2B5EF4-FFF2-40B4-BE49-F238E27FC236}">
                  <a16:creationId xmlns:a16="http://schemas.microsoft.com/office/drawing/2014/main" id="{06BEFF2E-781C-4FAE-9AFE-F81D1C5943BA}"/>
                </a:ext>
              </a:extLst>
            </p:cNvPr>
            <p:cNvCxnSpPr/>
            <p:nvPr/>
          </p:nvCxnSpPr>
          <p:spPr>
            <a:xfrm>
              <a:off x="4501376" y="2558077"/>
              <a:ext cx="3194558" cy="6292"/>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21" name="Straight Connector 75">
              <a:extLst>
                <a:ext uri="{FF2B5EF4-FFF2-40B4-BE49-F238E27FC236}">
                  <a16:creationId xmlns:a16="http://schemas.microsoft.com/office/drawing/2014/main" id="{F3F1D2CA-E4C3-4942-9657-BC4770AEAF17}"/>
                </a:ext>
              </a:extLst>
            </p:cNvPr>
            <p:cNvCxnSpPr/>
            <p:nvPr/>
          </p:nvCxnSpPr>
          <p:spPr>
            <a:xfrm>
              <a:off x="6465448" y="1925245"/>
              <a:ext cx="0" cy="1964494"/>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22" name="Straight Connector 79">
              <a:extLst>
                <a:ext uri="{FF2B5EF4-FFF2-40B4-BE49-F238E27FC236}">
                  <a16:creationId xmlns:a16="http://schemas.microsoft.com/office/drawing/2014/main" id="{18AFC2FF-FAFD-41E0-A549-9071609BD9F0}"/>
                </a:ext>
              </a:extLst>
            </p:cNvPr>
            <p:cNvCxnSpPr>
              <a:endCxn id="13" idx="1"/>
            </p:cNvCxnSpPr>
            <p:nvPr/>
          </p:nvCxnSpPr>
          <p:spPr>
            <a:xfrm>
              <a:off x="2920507" y="2551727"/>
              <a:ext cx="351213" cy="4240"/>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23" name="Straight Connector 81">
              <a:extLst>
                <a:ext uri="{FF2B5EF4-FFF2-40B4-BE49-F238E27FC236}">
                  <a16:creationId xmlns:a16="http://schemas.microsoft.com/office/drawing/2014/main" id="{2C7EBAC0-2BF7-443A-BBE4-42ABE026FE8F}"/>
                </a:ext>
              </a:extLst>
            </p:cNvPr>
            <p:cNvCxnSpPr/>
            <p:nvPr/>
          </p:nvCxnSpPr>
          <p:spPr>
            <a:xfrm>
              <a:off x="1874277" y="1866410"/>
              <a:ext cx="8320" cy="706627"/>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24" name="Straight Connector 83">
              <a:extLst>
                <a:ext uri="{FF2B5EF4-FFF2-40B4-BE49-F238E27FC236}">
                  <a16:creationId xmlns:a16="http://schemas.microsoft.com/office/drawing/2014/main" id="{5BC7DCA4-2B57-4F5C-8AC2-F1E044E9E6F4}"/>
                </a:ext>
              </a:extLst>
            </p:cNvPr>
            <p:cNvCxnSpPr/>
            <p:nvPr/>
          </p:nvCxnSpPr>
          <p:spPr>
            <a:xfrm flipH="1" flipV="1">
              <a:off x="2390555" y="2532322"/>
              <a:ext cx="539498" cy="11506"/>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25" name="Straight Connector 85">
              <a:extLst>
                <a:ext uri="{FF2B5EF4-FFF2-40B4-BE49-F238E27FC236}">
                  <a16:creationId xmlns:a16="http://schemas.microsoft.com/office/drawing/2014/main" id="{8936F95D-D548-4842-BD40-64127BB6BE6B}"/>
                </a:ext>
              </a:extLst>
            </p:cNvPr>
            <p:cNvCxnSpPr/>
            <p:nvPr/>
          </p:nvCxnSpPr>
          <p:spPr>
            <a:xfrm flipV="1">
              <a:off x="5018363" y="5051692"/>
              <a:ext cx="0" cy="476669"/>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26" name="Straight Connector 99">
              <a:extLst>
                <a:ext uri="{FF2B5EF4-FFF2-40B4-BE49-F238E27FC236}">
                  <a16:creationId xmlns:a16="http://schemas.microsoft.com/office/drawing/2014/main" id="{D6351F12-1BF8-4450-9043-287053DCA575}"/>
                </a:ext>
              </a:extLst>
            </p:cNvPr>
            <p:cNvCxnSpPr>
              <a:stCxn id="6" idx="3"/>
            </p:cNvCxnSpPr>
            <p:nvPr/>
          </p:nvCxnSpPr>
          <p:spPr>
            <a:xfrm flipV="1">
              <a:off x="4227102" y="5525805"/>
              <a:ext cx="791261" cy="2"/>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27" name="Straight Connector 101">
              <a:extLst>
                <a:ext uri="{FF2B5EF4-FFF2-40B4-BE49-F238E27FC236}">
                  <a16:creationId xmlns:a16="http://schemas.microsoft.com/office/drawing/2014/main" id="{228DF218-B7F0-4D8A-AACC-B8E6D25D7B75}"/>
                </a:ext>
              </a:extLst>
            </p:cNvPr>
            <p:cNvCxnSpPr>
              <a:endCxn id="6" idx="1"/>
            </p:cNvCxnSpPr>
            <p:nvPr/>
          </p:nvCxnSpPr>
          <p:spPr>
            <a:xfrm>
              <a:off x="2611972" y="5518115"/>
              <a:ext cx="386195" cy="7692"/>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28" name="Straight Connector 105">
              <a:extLst>
                <a:ext uri="{FF2B5EF4-FFF2-40B4-BE49-F238E27FC236}">
                  <a16:creationId xmlns:a16="http://schemas.microsoft.com/office/drawing/2014/main" id="{C7A95654-360F-4432-9919-922A482C0BB6}"/>
                </a:ext>
              </a:extLst>
            </p:cNvPr>
            <p:cNvCxnSpPr/>
            <p:nvPr/>
          </p:nvCxnSpPr>
          <p:spPr>
            <a:xfrm flipV="1">
              <a:off x="2611559" y="4812591"/>
              <a:ext cx="0" cy="715770"/>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29" name="Straight Connector 107">
              <a:extLst>
                <a:ext uri="{FF2B5EF4-FFF2-40B4-BE49-F238E27FC236}">
                  <a16:creationId xmlns:a16="http://schemas.microsoft.com/office/drawing/2014/main" id="{31B65E5D-072C-4EDF-96D6-1F9A4648CD8D}"/>
                </a:ext>
              </a:extLst>
            </p:cNvPr>
            <p:cNvCxnSpPr/>
            <p:nvPr/>
          </p:nvCxnSpPr>
          <p:spPr>
            <a:xfrm>
              <a:off x="1899201" y="6514236"/>
              <a:ext cx="1443137" cy="17326"/>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30" name="Straight Connector 109">
              <a:extLst>
                <a:ext uri="{FF2B5EF4-FFF2-40B4-BE49-F238E27FC236}">
                  <a16:creationId xmlns:a16="http://schemas.microsoft.com/office/drawing/2014/main" id="{F8D6170F-3413-49B8-B09C-EADF0BEA3701}"/>
                </a:ext>
              </a:extLst>
            </p:cNvPr>
            <p:cNvCxnSpPr/>
            <p:nvPr/>
          </p:nvCxnSpPr>
          <p:spPr>
            <a:xfrm flipH="1" flipV="1">
              <a:off x="1895651" y="3570607"/>
              <a:ext cx="3551" cy="2943630"/>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32" name="Rectangle 71">
              <a:extLst>
                <a:ext uri="{FF2B5EF4-FFF2-40B4-BE49-F238E27FC236}">
                  <a16:creationId xmlns:a16="http://schemas.microsoft.com/office/drawing/2014/main" id="{D0463F78-EC77-44AC-9AC0-1E9B64B6063F}"/>
                </a:ext>
              </a:extLst>
            </p:cNvPr>
            <p:cNvSpPr/>
            <p:nvPr/>
          </p:nvSpPr>
          <p:spPr>
            <a:xfrm>
              <a:off x="6347785" y="3853742"/>
              <a:ext cx="205933" cy="9588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3" name="文本框 17">
              <a:extLst>
                <a:ext uri="{FF2B5EF4-FFF2-40B4-BE49-F238E27FC236}">
                  <a16:creationId xmlns:a16="http://schemas.microsoft.com/office/drawing/2014/main" id="{1F87A7C6-50C4-4D6E-A219-EFB1F4E5B46C}"/>
                </a:ext>
              </a:extLst>
            </p:cNvPr>
            <p:cNvSpPr txBox="1"/>
            <p:nvPr/>
          </p:nvSpPr>
          <p:spPr>
            <a:xfrm>
              <a:off x="3295642" y="1735944"/>
              <a:ext cx="1208039" cy="307777"/>
            </a:xfrm>
            <a:prstGeom prst="rect">
              <a:avLst/>
            </a:prstGeom>
            <a:solidFill>
              <a:srgbClr val="00479D"/>
            </a:solidFill>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zh-CN" altLang="en-US" sz="1400" dirty="0">
                  <a:latin typeface="微软雅黑" panose="020B0503020204020204" pitchFamily="34" charset="-122"/>
                  <a:ea typeface="微软雅黑" panose="020B0503020204020204" pitchFamily="34" charset="-122"/>
                </a:rPr>
                <a:t>补油阀</a:t>
              </a:r>
            </a:p>
          </p:txBody>
        </p:sp>
        <p:cxnSp>
          <p:nvCxnSpPr>
            <p:cNvPr id="34" name="Straight Connector 20">
              <a:extLst>
                <a:ext uri="{FF2B5EF4-FFF2-40B4-BE49-F238E27FC236}">
                  <a16:creationId xmlns:a16="http://schemas.microsoft.com/office/drawing/2014/main" id="{FA2ABC6A-BC5C-4031-A01D-1CA70C0C5E33}"/>
                </a:ext>
              </a:extLst>
            </p:cNvPr>
            <p:cNvCxnSpPr/>
            <p:nvPr/>
          </p:nvCxnSpPr>
          <p:spPr>
            <a:xfrm flipV="1">
              <a:off x="4501376" y="1922691"/>
              <a:ext cx="1964072" cy="186"/>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35" name="Straight Connector 51">
              <a:extLst>
                <a:ext uri="{FF2B5EF4-FFF2-40B4-BE49-F238E27FC236}">
                  <a16:creationId xmlns:a16="http://schemas.microsoft.com/office/drawing/2014/main" id="{DC381245-BA9B-4E97-ACC5-6A18216359E7}"/>
                </a:ext>
              </a:extLst>
            </p:cNvPr>
            <p:cNvCxnSpPr/>
            <p:nvPr/>
          </p:nvCxnSpPr>
          <p:spPr>
            <a:xfrm>
              <a:off x="1874277" y="1903387"/>
              <a:ext cx="1419060" cy="9968"/>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36" name="Straight Connector 22">
              <a:extLst>
                <a:ext uri="{FF2B5EF4-FFF2-40B4-BE49-F238E27FC236}">
                  <a16:creationId xmlns:a16="http://schemas.microsoft.com/office/drawing/2014/main" id="{86B4602B-3A5B-4B7F-8C62-0B687605BB6F}"/>
                </a:ext>
              </a:extLst>
            </p:cNvPr>
            <p:cNvCxnSpPr/>
            <p:nvPr/>
          </p:nvCxnSpPr>
          <p:spPr>
            <a:xfrm flipH="1">
              <a:off x="7686678" y="2564369"/>
              <a:ext cx="9256" cy="1289373"/>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37" name="Straight Connector 83">
              <a:extLst>
                <a:ext uri="{FF2B5EF4-FFF2-40B4-BE49-F238E27FC236}">
                  <a16:creationId xmlns:a16="http://schemas.microsoft.com/office/drawing/2014/main" id="{A651C8CD-E378-428D-BF43-737962BA26A6}"/>
                </a:ext>
              </a:extLst>
            </p:cNvPr>
            <p:cNvCxnSpPr/>
            <p:nvPr/>
          </p:nvCxnSpPr>
          <p:spPr>
            <a:xfrm flipH="1" flipV="1">
              <a:off x="6342955" y="3235673"/>
              <a:ext cx="1891085" cy="9336"/>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grpSp>
          <p:nvGrpSpPr>
            <p:cNvPr id="38" name="组合 37">
              <a:extLst>
                <a:ext uri="{FF2B5EF4-FFF2-40B4-BE49-F238E27FC236}">
                  <a16:creationId xmlns:a16="http://schemas.microsoft.com/office/drawing/2014/main" id="{1CA9A158-DFC3-469E-A093-3D6CD66F192C}"/>
                </a:ext>
              </a:extLst>
            </p:cNvPr>
            <p:cNvGrpSpPr/>
            <p:nvPr/>
          </p:nvGrpSpPr>
          <p:grpSpPr>
            <a:xfrm>
              <a:off x="2204358" y="1784204"/>
              <a:ext cx="9336155" cy="4570186"/>
              <a:chOff x="1919132" y="1422962"/>
              <a:chExt cx="9336155" cy="4570186"/>
            </a:xfrm>
          </p:grpSpPr>
          <p:pic>
            <p:nvPicPr>
              <p:cNvPr id="39" name="图片 38">
                <a:extLst>
                  <a:ext uri="{FF2B5EF4-FFF2-40B4-BE49-F238E27FC236}">
                    <a16:creationId xmlns:a16="http://schemas.microsoft.com/office/drawing/2014/main" id="{8E25C2DE-DAAD-4C81-A145-2CD27F309B06}"/>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9884" b="95640" l="9946" r="100000"/>
                        </a14:imgEffect>
                      </a14:imgLayer>
                    </a14:imgProps>
                  </a:ext>
                </a:extLst>
              </a:blip>
              <a:srcRect l="23526" t="12558" r="17595" b="3721"/>
              <a:stretch/>
            </p:blipFill>
            <p:spPr>
              <a:xfrm>
                <a:off x="8671863" y="1422962"/>
                <a:ext cx="2583424" cy="4570186"/>
              </a:xfrm>
              <a:prstGeom prst="rect">
                <a:avLst/>
              </a:prstGeom>
            </p:spPr>
          </p:pic>
          <p:grpSp>
            <p:nvGrpSpPr>
              <p:cNvPr id="40" name="Group 48">
                <a:extLst>
                  <a:ext uri="{FF2B5EF4-FFF2-40B4-BE49-F238E27FC236}">
                    <a16:creationId xmlns:a16="http://schemas.microsoft.com/office/drawing/2014/main" id="{89DBA7DF-7B81-4B0C-95BD-D7825C9352BE}"/>
                  </a:ext>
                </a:extLst>
              </p:cNvPr>
              <p:cNvGrpSpPr/>
              <p:nvPr/>
            </p:nvGrpSpPr>
            <p:grpSpPr>
              <a:xfrm>
                <a:off x="1919132" y="1858481"/>
                <a:ext cx="8532932" cy="1110594"/>
                <a:chOff x="3597466" y="1762855"/>
                <a:chExt cx="8532932" cy="1110594"/>
              </a:xfrm>
            </p:grpSpPr>
            <p:sp>
              <p:nvSpPr>
                <p:cNvPr id="44" name="文本框 43">
                  <a:extLst>
                    <a:ext uri="{FF2B5EF4-FFF2-40B4-BE49-F238E27FC236}">
                      <a16:creationId xmlns:a16="http://schemas.microsoft.com/office/drawing/2014/main" id="{AF3E3ABF-EF5C-432C-8228-058318698F75}"/>
                    </a:ext>
                  </a:extLst>
                </p:cNvPr>
                <p:cNvSpPr txBox="1"/>
                <p:nvPr/>
              </p:nvSpPr>
              <p:spPr>
                <a:xfrm>
                  <a:off x="11777137" y="1762855"/>
                  <a:ext cx="353261" cy="307777"/>
                </a:xfrm>
                <a:prstGeom prst="rect">
                  <a:avLst/>
                </a:prstGeom>
                <a:noFill/>
              </p:spPr>
              <p:txBody>
                <a:bodyPr wrap="square" rtlCol="0">
                  <a:spAutoFit/>
                </a:bodyPr>
                <a:lstStyle/>
                <a:p>
                  <a:r>
                    <a:rPr lang="en-US" altLang="zh-CN" sz="1400" b="1" dirty="0">
                      <a:ln>
                        <a:solidFill>
                          <a:schemeClr val="bg1"/>
                        </a:solidFill>
                      </a:ln>
                      <a:solidFill>
                        <a:srgbClr val="FF0000"/>
                      </a:solidFill>
                      <a:latin typeface="微软雅黑" panose="020B0503020204020204" pitchFamily="34" charset="-122"/>
                      <a:ea typeface="微软雅黑" panose="020B0503020204020204" pitchFamily="34" charset="-122"/>
                    </a:rPr>
                    <a:t>M</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45" name="文本框 44">
                  <a:extLst>
                    <a:ext uri="{FF2B5EF4-FFF2-40B4-BE49-F238E27FC236}">
                      <a16:creationId xmlns:a16="http://schemas.microsoft.com/office/drawing/2014/main" id="{5548F65C-887E-4311-B4DE-5AE259AC2881}"/>
                    </a:ext>
                  </a:extLst>
                </p:cNvPr>
                <p:cNvSpPr txBox="1"/>
                <p:nvPr/>
              </p:nvSpPr>
              <p:spPr>
                <a:xfrm>
                  <a:off x="3858724" y="2480103"/>
                  <a:ext cx="291885" cy="307777"/>
                </a:xfrm>
                <a:prstGeom prst="rect">
                  <a:avLst/>
                </a:prstGeom>
                <a:noFill/>
              </p:spPr>
              <p:txBody>
                <a:bodyPr wrap="square" rtlCol="0">
                  <a:spAutoFit/>
                </a:bodyPr>
                <a:lstStyle/>
                <a:p>
                  <a:r>
                    <a:rPr lang="en-US" altLang="zh-CN" sz="1400" b="1" dirty="0">
                      <a:ln>
                        <a:solidFill>
                          <a:schemeClr val="bg1"/>
                        </a:solidFill>
                      </a:ln>
                      <a:solidFill>
                        <a:srgbClr val="FF0000"/>
                      </a:solidFill>
                      <a:latin typeface="微软雅黑" panose="020B0503020204020204" pitchFamily="34" charset="-122"/>
                      <a:ea typeface="微软雅黑" panose="020B0503020204020204" pitchFamily="34" charset="-122"/>
                    </a:rPr>
                    <a:t>A</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46" name="文本框 45">
                  <a:extLst>
                    <a:ext uri="{FF2B5EF4-FFF2-40B4-BE49-F238E27FC236}">
                      <a16:creationId xmlns:a16="http://schemas.microsoft.com/office/drawing/2014/main" id="{4189A051-3AE1-4864-AB2B-E7407E6DAD79}"/>
                    </a:ext>
                  </a:extLst>
                </p:cNvPr>
                <p:cNvSpPr txBox="1"/>
                <p:nvPr/>
              </p:nvSpPr>
              <p:spPr>
                <a:xfrm>
                  <a:off x="3597466" y="2565672"/>
                  <a:ext cx="291885" cy="307777"/>
                </a:xfrm>
                <a:prstGeom prst="rect">
                  <a:avLst/>
                </a:prstGeom>
                <a:noFill/>
              </p:spPr>
              <p:txBody>
                <a:bodyPr wrap="square" rtlCol="0">
                  <a:spAutoFit/>
                </a:bodyPr>
                <a:lstStyle/>
                <a:p>
                  <a:r>
                    <a:rPr lang="en-US" altLang="zh-CN" sz="1400" b="1" dirty="0">
                      <a:ln>
                        <a:solidFill>
                          <a:schemeClr val="bg1"/>
                        </a:solidFill>
                      </a:ln>
                      <a:solidFill>
                        <a:srgbClr val="FF0000"/>
                      </a:solidFill>
                      <a:latin typeface="微软雅黑" panose="020B0503020204020204" pitchFamily="34" charset="-122"/>
                      <a:ea typeface="微软雅黑" panose="020B0503020204020204" pitchFamily="34" charset="-122"/>
                    </a:rPr>
                    <a:t>B</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47" name="文本框 46">
                  <a:extLst>
                    <a:ext uri="{FF2B5EF4-FFF2-40B4-BE49-F238E27FC236}">
                      <a16:creationId xmlns:a16="http://schemas.microsoft.com/office/drawing/2014/main" id="{AF74428E-DACF-45F7-A85F-DF011DEFC579}"/>
                    </a:ext>
                  </a:extLst>
                </p:cNvPr>
                <p:cNvSpPr txBox="1"/>
                <p:nvPr/>
              </p:nvSpPr>
              <p:spPr>
                <a:xfrm>
                  <a:off x="11146428" y="1817079"/>
                  <a:ext cx="482387" cy="307777"/>
                </a:xfrm>
                <a:prstGeom prst="rect">
                  <a:avLst/>
                </a:prstGeom>
                <a:noFill/>
              </p:spPr>
              <p:txBody>
                <a:bodyPr wrap="square" rtlCol="0">
                  <a:spAutoFit/>
                </a:bodyPr>
                <a:lstStyle/>
                <a:p>
                  <a:r>
                    <a:rPr lang="en-US" altLang="zh-CN" sz="1400" b="1" dirty="0" err="1">
                      <a:ln>
                        <a:solidFill>
                          <a:schemeClr val="bg1"/>
                        </a:solidFill>
                      </a:ln>
                      <a:solidFill>
                        <a:srgbClr val="FF0000"/>
                      </a:solidFill>
                      <a:latin typeface="微软雅黑" panose="020B0503020204020204" pitchFamily="34" charset="-122"/>
                      <a:ea typeface="微软雅黑" panose="020B0503020204020204" pitchFamily="34" charset="-122"/>
                    </a:rPr>
                    <a:t>Dr</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grpSp>
          <p:cxnSp>
            <p:nvCxnSpPr>
              <p:cNvPr id="41" name="Straight Connector 43">
                <a:extLst>
                  <a:ext uri="{FF2B5EF4-FFF2-40B4-BE49-F238E27FC236}">
                    <a16:creationId xmlns:a16="http://schemas.microsoft.com/office/drawing/2014/main" id="{15C0698C-9FFB-43BD-8F12-4E28D1B611D4}"/>
                  </a:ext>
                </a:extLst>
              </p:cNvPr>
              <p:cNvCxnSpPr>
                <a:stCxn id="15" idx="3"/>
              </p:cNvCxnSpPr>
              <p:nvPr/>
            </p:nvCxnSpPr>
            <p:spPr>
              <a:xfrm flipV="1">
                <a:off x="9059809" y="3228052"/>
                <a:ext cx="628304" cy="9337"/>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42" name="文本框 41">
                <a:extLst>
                  <a:ext uri="{FF2B5EF4-FFF2-40B4-BE49-F238E27FC236}">
                    <a16:creationId xmlns:a16="http://schemas.microsoft.com/office/drawing/2014/main" id="{F1749996-901D-427C-ADCB-DBA21CAC818B}"/>
                  </a:ext>
                </a:extLst>
              </p:cNvPr>
              <p:cNvSpPr txBox="1"/>
              <p:nvPr/>
            </p:nvSpPr>
            <p:spPr>
              <a:xfrm>
                <a:off x="9468094" y="2482326"/>
                <a:ext cx="448463" cy="307777"/>
              </a:xfrm>
              <a:prstGeom prst="rect">
                <a:avLst/>
              </a:prstGeom>
              <a:noFill/>
            </p:spPr>
            <p:txBody>
              <a:bodyPr wrap="square" rtlCol="0">
                <a:spAutoFit/>
              </a:bodyPr>
              <a:lstStyle/>
              <a:p>
                <a:r>
                  <a:rPr lang="en-US" altLang="zh-CN" sz="1400" b="1" dirty="0">
                    <a:ln>
                      <a:solidFill>
                        <a:schemeClr val="bg1"/>
                      </a:solidFill>
                    </a:ln>
                    <a:solidFill>
                      <a:srgbClr val="FF0000"/>
                    </a:solidFill>
                    <a:latin typeface="微软雅黑" panose="020B0503020204020204" pitchFamily="34" charset="-122"/>
                    <a:ea typeface="微软雅黑" panose="020B0503020204020204" pitchFamily="34" charset="-122"/>
                  </a:rPr>
                  <a:t>SH</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sp>
            <p:nvSpPr>
              <p:cNvPr id="43" name="文本框 42">
                <a:extLst>
                  <a:ext uri="{FF2B5EF4-FFF2-40B4-BE49-F238E27FC236}">
                    <a16:creationId xmlns:a16="http://schemas.microsoft.com/office/drawing/2014/main" id="{0EF51A7D-46B4-4776-A337-D33853AF3543}"/>
                  </a:ext>
                </a:extLst>
              </p:cNvPr>
              <p:cNvSpPr txBox="1"/>
              <p:nvPr/>
            </p:nvSpPr>
            <p:spPr>
              <a:xfrm>
                <a:off x="9340531" y="2815186"/>
                <a:ext cx="448463" cy="307777"/>
              </a:xfrm>
              <a:prstGeom prst="rect">
                <a:avLst/>
              </a:prstGeom>
              <a:noFill/>
            </p:spPr>
            <p:txBody>
              <a:bodyPr wrap="square" rtlCol="0">
                <a:spAutoFit/>
              </a:bodyPr>
              <a:lstStyle/>
              <a:p>
                <a:r>
                  <a:rPr lang="en-US" altLang="zh-CN" sz="1400" b="1" dirty="0">
                    <a:ln>
                      <a:solidFill>
                        <a:schemeClr val="bg1"/>
                      </a:solidFill>
                    </a:ln>
                    <a:solidFill>
                      <a:srgbClr val="FF0000"/>
                    </a:solidFill>
                    <a:latin typeface="微软雅黑" panose="020B0503020204020204" pitchFamily="34" charset="-122"/>
                    <a:ea typeface="微软雅黑" panose="020B0503020204020204" pitchFamily="34" charset="-122"/>
                  </a:rPr>
                  <a:t>PG</a:t>
                </a:r>
                <a:endParaRPr lang="zh-CN" altLang="en-US" sz="1400" b="1" dirty="0">
                  <a:ln>
                    <a:solidFill>
                      <a:schemeClr val="bg1"/>
                    </a:solidFill>
                  </a:ln>
                  <a:solidFill>
                    <a:srgbClr val="FF0000"/>
                  </a:solidFill>
                  <a:latin typeface="微软雅黑" panose="020B0503020204020204" pitchFamily="34" charset="-122"/>
                  <a:ea typeface="微软雅黑" panose="020B0503020204020204" pitchFamily="34" charset="-122"/>
                </a:endParaRPr>
              </a:p>
            </p:txBody>
          </p:sp>
        </p:grpSp>
      </p:grpSp>
    </p:spTree>
    <p:extLst>
      <p:ext uri="{BB962C8B-B14F-4D97-AF65-F5344CB8AC3E}">
        <p14:creationId xmlns:p14="http://schemas.microsoft.com/office/powerpoint/2010/main" val="2263237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3">
            <a:extLst>
              <a:ext uri="{FF2B5EF4-FFF2-40B4-BE49-F238E27FC236}">
                <a16:creationId xmlns:a16="http://schemas.microsoft.com/office/drawing/2014/main" id="{A26F22FF-952C-4F61-A1E0-CC6DFF696403}"/>
              </a:ext>
            </a:extLst>
          </p:cNvPr>
          <p:cNvSpPr txBox="1"/>
          <p:nvPr/>
        </p:nvSpPr>
        <p:spPr>
          <a:xfrm>
            <a:off x="376908" y="678504"/>
            <a:ext cx="8123237" cy="646331"/>
          </a:xfrm>
          <a:prstGeom prst="rect">
            <a:avLst/>
          </a:prstGeom>
          <a:noFill/>
        </p:spPr>
        <p:txBody>
          <a:bodyPr wrap="square">
            <a:spAutoFit/>
          </a:bodyPr>
          <a:lstStyle/>
          <a:p>
            <a:r>
              <a:rPr lang="zh-CN" altLang="en-US"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回转液压系统</a:t>
            </a:r>
            <a:endPar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回转马达</a:t>
            </a:r>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溢流阀和补油阀</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15">
            <a:extLst>
              <a:ext uri="{FF2B5EF4-FFF2-40B4-BE49-F238E27FC236}">
                <a16:creationId xmlns:a16="http://schemas.microsoft.com/office/drawing/2014/main" id="{18FAB65B-FEC2-4812-83BF-A5FC923827CB}"/>
              </a:ext>
            </a:extLst>
          </p:cNvPr>
          <p:cNvPicPr>
            <a:picLocks noChangeAspect="1"/>
          </p:cNvPicPr>
          <p:nvPr/>
        </p:nvPicPr>
        <p:blipFill>
          <a:blip r:embed="rId2"/>
          <a:stretch>
            <a:fillRect/>
          </a:stretch>
        </p:blipFill>
        <p:spPr>
          <a:xfrm>
            <a:off x="7043309" y="3093067"/>
            <a:ext cx="3207378" cy="1920670"/>
          </a:xfrm>
          <a:prstGeom prst="rect">
            <a:avLst/>
          </a:prstGeom>
          <a:ln>
            <a:noFill/>
          </a:ln>
        </p:spPr>
      </p:pic>
      <p:pic>
        <p:nvPicPr>
          <p:cNvPr id="5" name="图片 4">
            <a:extLst>
              <a:ext uri="{FF2B5EF4-FFF2-40B4-BE49-F238E27FC236}">
                <a16:creationId xmlns:a16="http://schemas.microsoft.com/office/drawing/2014/main" id="{8BD50FCD-C18E-45D7-A7E5-4F0982EEE839}"/>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Effect>
                      <a14:brightnessContrast bright="-15000"/>
                    </a14:imgEffect>
                  </a14:imgLayer>
                </a14:imgProps>
              </a:ext>
            </a:extLst>
          </a:blip>
          <a:stretch>
            <a:fillRect/>
          </a:stretch>
        </p:blipFill>
        <p:spPr>
          <a:xfrm>
            <a:off x="555880" y="3093067"/>
            <a:ext cx="3690572" cy="1270748"/>
          </a:xfrm>
          <a:prstGeom prst="rect">
            <a:avLst/>
          </a:prstGeom>
        </p:spPr>
      </p:pic>
      <p:sp>
        <p:nvSpPr>
          <p:cNvPr id="6" name="矩形 15">
            <a:extLst>
              <a:ext uri="{FF2B5EF4-FFF2-40B4-BE49-F238E27FC236}">
                <a16:creationId xmlns:a16="http://schemas.microsoft.com/office/drawing/2014/main" id="{4D95E72F-CC36-4F94-AAF0-1F3C821F8F01}"/>
              </a:ext>
            </a:extLst>
          </p:cNvPr>
          <p:cNvSpPr/>
          <p:nvPr/>
        </p:nvSpPr>
        <p:spPr>
          <a:xfrm>
            <a:off x="464440" y="1722102"/>
            <a:ext cx="5170585" cy="1200329"/>
          </a:xfrm>
          <a:prstGeom prst="rect">
            <a:avLst/>
          </a:prstGeom>
          <a:solidFill>
            <a:schemeClr val="accent5">
              <a:lumMod val="20000"/>
              <a:lumOff val="80000"/>
            </a:schemeClr>
          </a:solidFill>
        </p:spPr>
        <p:txBody>
          <a:bodyPr wrap="square">
            <a:spAutoFit/>
          </a:bodyPr>
          <a:lstStyle/>
          <a:p>
            <a:pPr marL="177800"/>
            <a:r>
              <a:rPr lang="zh-CN" altLang="en-US" sz="1600" b="1" dirty="0">
                <a:solidFill>
                  <a:srgbClr val="00479D"/>
                </a:solidFill>
                <a:latin typeface="微软雅黑" panose="020B0503020204020204" pitchFamily="34" charset="-122"/>
                <a:ea typeface="微软雅黑" panose="020B0503020204020204" pitchFamily="34" charset="-122"/>
              </a:rPr>
              <a:t>溢流阀</a:t>
            </a:r>
            <a:endParaRPr lang="de-DE" altLang="zh-CN" sz="1600" dirty="0">
              <a:latin typeface="微软雅黑" panose="020B0503020204020204" pitchFamily="34" charset="-122"/>
              <a:ea typeface="微软雅黑" panose="020B0503020204020204" pitchFamily="34" charset="-122"/>
            </a:endParaRPr>
          </a:p>
          <a:p>
            <a:pPr marL="285750" indent="-1079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溢流阀可确保机器工作在安全压力范围内；该型溢流阀为二级开启压力式，能够在回转启动瞬间以较低压力开启，大幅降低启动瞬间回转冲击，提高乘员舒适性，降低启动冲击对机械部件的损害。</a:t>
            </a:r>
            <a:endParaRPr lang="en-US" altLang="zh-CN" sz="1400" dirty="0">
              <a:latin typeface="微软雅黑" panose="020B0503020204020204" pitchFamily="34" charset="-122"/>
              <a:ea typeface="微软雅黑" panose="020B0503020204020204" pitchFamily="34" charset="-122"/>
            </a:endParaRPr>
          </a:p>
        </p:txBody>
      </p:sp>
      <p:pic>
        <p:nvPicPr>
          <p:cNvPr id="7" name="图片 6">
            <a:extLst>
              <a:ext uri="{FF2B5EF4-FFF2-40B4-BE49-F238E27FC236}">
                <a16:creationId xmlns:a16="http://schemas.microsoft.com/office/drawing/2014/main" id="{12CAB4BB-F39D-4553-B076-13EFDD00A045}"/>
              </a:ext>
            </a:extLst>
          </p:cNvPr>
          <p:cNvPicPr>
            <a:picLocks noChangeAspect="1"/>
          </p:cNvPicPr>
          <p:nvPr/>
        </p:nvPicPr>
        <p:blipFill>
          <a:blip r:embed="rId5"/>
          <a:stretch>
            <a:fillRect/>
          </a:stretch>
        </p:blipFill>
        <p:spPr>
          <a:xfrm>
            <a:off x="555880" y="4506808"/>
            <a:ext cx="3349625" cy="2187575"/>
          </a:xfrm>
          <a:prstGeom prst="rect">
            <a:avLst/>
          </a:prstGeom>
          <a:noFill/>
          <a:ln w="9525">
            <a:noFill/>
          </a:ln>
        </p:spPr>
      </p:pic>
      <p:sp>
        <p:nvSpPr>
          <p:cNvPr id="8" name="矩形 15">
            <a:extLst>
              <a:ext uri="{FF2B5EF4-FFF2-40B4-BE49-F238E27FC236}">
                <a16:creationId xmlns:a16="http://schemas.microsoft.com/office/drawing/2014/main" id="{8273F8D9-C8B2-4A20-9A09-AEB595AFD663}"/>
              </a:ext>
            </a:extLst>
          </p:cNvPr>
          <p:cNvSpPr/>
          <p:nvPr/>
        </p:nvSpPr>
        <p:spPr>
          <a:xfrm>
            <a:off x="6446140" y="1717757"/>
            <a:ext cx="5170585" cy="984885"/>
          </a:xfrm>
          <a:prstGeom prst="rect">
            <a:avLst/>
          </a:prstGeom>
          <a:solidFill>
            <a:schemeClr val="accent5">
              <a:lumMod val="20000"/>
              <a:lumOff val="80000"/>
            </a:schemeClr>
          </a:solidFill>
        </p:spPr>
        <p:txBody>
          <a:bodyPr wrap="square">
            <a:spAutoFit/>
          </a:bodyPr>
          <a:lstStyle/>
          <a:p>
            <a:pPr marL="177800"/>
            <a:r>
              <a:rPr lang="zh-CN" altLang="en-US" sz="1600" b="1" dirty="0">
                <a:solidFill>
                  <a:srgbClr val="00479D"/>
                </a:solidFill>
                <a:latin typeface="微软雅黑" panose="020B0503020204020204" pitchFamily="34" charset="-122"/>
                <a:ea typeface="微软雅黑" panose="020B0503020204020204" pitchFamily="34" charset="-122"/>
              </a:rPr>
              <a:t>补油阀</a:t>
            </a:r>
            <a:endParaRPr lang="de-DE" altLang="zh-CN" sz="1600" dirty="0">
              <a:latin typeface="微软雅黑" panose="020B0503020204020204" pitchFamily="34" charset="-122"/>
              <a:ea typeface="微软雅黑" panose="020B0503020204020204" pitchFamily="34" charset="-122"/>
            </a:endParaRPr>
          </a:p>
          <a:p>
            <a:pPr marL="285750" indent="-1079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设置双向补油阀，通过单向阀向回转马达</a:t>
            </a:r>
            <a:r>
              <a:rPr lang="en-US" altLang="zh-CN" sz="1400" dirty="0">
                <a:latin typeface="微软雅黑" panose="020B0503020204020204" pitchFamily="34" charset="-122"/>
                <a:ea typeface="微软雅黑" panose="020B0503020204020204" pitchFamily="34" charset="-122"/>
              </a:rPr>
              <a:t>AB</a:t>
            </a:r>
            <a:r>
              <a:rPr lang="zh-CN" altLang="en-US" sz="1400" dirty="0">
                <a:latin typeface="微软雅黑" panose="020B0503020204020204" pitchFamily="34" charset="-122"/>
                <a:ea typeface="微软雅黑" panose="020B0503020204020204" pitchFamily="34" charset="-122"/>
              </a:rPr>
              <a:t>口引入系统回油，防止在主阀回中位后马达在回转平台惯性下继续回转时马达出现吸空现象，降低对马达的损害。</a:t>
            </a:r>
            <a:endParaRPr lang="en-US" altLang="zh-CN" sz="14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491BF7F0-57E2-42F3-8EC2-8E3B7475CA2D}"/>
              </a:ext>
            </a:extLst>
          </p:cNvPr>
          <p:cNvSpPr/>
          <p:nvPr/>
        </p:nvSpPr>
        <p:spPr>
          <a:xfrm>
            <a:off x="1588805" y="6461059"/>
            <a:ext cx="419100" cy="2133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13772903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15">
            <a:extLst>
              <a:ext uri="{FF2B5EF4-FFF2-40B4-BE49-F238E27FC236}">
                <a16:creationId xmlns:a16="http://schemas.microsoft.com/office/drawing/2014/main" id="{0368DBC8-2D9B-4C16-89F9-C9AC9A50B26E}"/>
              </a:ext>
            </a:extLst>
          </p:cNvPr>
          <p:cNvSpPr/>
          <p:nvPr/>
        </p:nvSpPr>
        <p:spPr>
          <a:xfrm>
            <a:off x="530662" y="1884151"/>
            <a:ext cx="5934077" cy="1661993"/>
          </a:xfrm>
          <a:prstGeom prst="rect">
            <a:avLst/>
          </a:prstGeom>
          <a:solidFill>
            <a:schemeClr val="accent5">
              <a:lumMod val="20000"/>
              <a:lumOff val="80000"/>
            </a:schemeClr>
          </a:solidFill>
        </p:spPr>
        <p:txBody>
          <a:bodyPr wrap="square">
            <a:spAutoFit/>
          </a:bodyPr>
          <a:lstStyle/>
          <a:p>
            <a:pPr marL="177800"/>
            <a:r>
              <a:rPr lang="zh-CN" altLang="en-US" sz="1600" b="1" dirty="0">
                <a:solidFill>
                  <a:srgbClr val="00479D"/>
                </a:solidFill>
                <a:latin typeface="微软雅黑" panose="020B0503020204020204" pitchFamily="34" charset="-122"/>
                <a:ea typeface="微软雅黑" panose="020B0503020204020204" pitchFamily="34" charset="-122"/>
              </a:rPr>
              <a:t>回转制动延时</a:t>
            </a:r>
            <a:endParaRPr lang="en-US" altLang="zh-CN" sz="1600" b="1" dirty="0">
              <a:solidFill>
                <a:srgbClr val="00479D"/>
              </a:solidFill>
              <a:latin typeface="微软雅黑" panose="020B0503020204020204" pitchFamily="34" charset="-122"/>
              <a:ea typeface="微软雅黑" panose="020B0503020204020204" pitchFamily="34" charset="-122"/>
            </a:endParaRPr>
          </a:p>
          <a:p>
            <a:pPr marL="177800"/>
            <a:endParaRPr lang="de-DE" altLang="zh-CN" sz="1600" dirty="0">
              <a:latin typeface="微软雅黑" panose="020B0503020204020204" pitchFamily="34" charset="-122"/>
              <a:ea typeface="微软雅黑" panose="020B0503020204020204" pitchFamily="34" charset="-122"/>
            </a:endParaRPr>
          </a:p>
          <a:p>
            <a:pPr marL="285750" indent="-1079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带机械制动器，在液压制动停止或失效时，确保机器安全，并配有制动延迟阀，在液压制动时机械制动不同时工作，减少机械部件磨损，提高马达寿命</a:t>
            </a:r>
            <a:endParaRPr lang="en-US" altLang="zh-CN" sz="1400" dirty="0">
              <a:latin typeface="微软雅黑" panose="020B0503020204020204" pitchFamily="34" charset="-122"/>
              <a:ea typeface="微软雅黑" panose="020B0503020204020204" pitchFamily="34" charset="-122"/>
            </a:endParaRPr>
          </a:p>
          <a:p>
            <a:pPr marL="285750" indent="-107950">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Calibri" panose="020F0502020204030204" pitchFamily="34" charset="0"/>
              </a:rPr>
              <a:t>回转刹车与操纵杆联动，全部工作装置操纵杆处于中立位置时，延迟</a:t>
            </a:r>
            <a:r>
              <a:rPr lang="en-US" altLang="zh-CN" sz="1400" dirty="0">
                <a:latin typeface="微软雅黑" panose="020B0503020204020204" pitchFamily="34" charset="-122"/>
                <a:ea typeface="微软雅黑" panose="020B0503020204020204" pitchFamily="34" charset="-122"/>
                <a:sym typeface="Calibri" panose="020F0502020204030204" pitchFamily="34" charset="0"/>
              </a:rPr>
              <a:t>5</a:t>
            </a:r>
            <a:r>
              <a:rPr lang="zh-CN" altLang="en-US" sz="1400" dirty="0">
                <a:latin typeface="微软雅黑" panose="020B0503020204020204" pitchFamily="34" charset="-122"/>
                <a:ea typeface="微软雅黑" panose="020B0503020204020204" pitchFamily="34" charset="-122"/>
                <a:sym typeface="Calibri" panose="020F0502020204030204" pitchFamily="34" charset="0"/>
              </a:rPr>
              <a:t>秒钟左右自动启动回转刹车。</a:t>
            </a:r>
            <a:endParaRPr lang="en-US" altLang="zh-CN" sz="1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AEBDE9C0-C061-4F14-9376-A30C1587BD1F}"/>
              </a:ext>
            </a:extLst>
          </p:cNvPr>
          <p:cNvSpPr txBox="1"/>
          <p:nvPr/>
        </p:nvSpPr>
        <p:spPr>
          <a:xfrm>
            <a:off x="443130" y="840553"/>
            <a:ext cx="8123237" cy="646331"/>
          </a:xfrm>
          <a:prstGeom prst="rect">
            <a:avLst/>
          </a:prstGeom>
          <a:noFill/>
        </p:spPr>
        <p:txBody>
          <a:bodyPr wrap="square">
            <a:spAutoFit/>
          </a:bodyPr>
          <a:lstStyle/>
          <a:p>
            <a:r>
              <a:rPr lang="zh-CN" altLang="en-US"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回转液压系统</a:t>
            </a:r>
            <a:endPar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回转马达</a:t>
            </a:r>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制动</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Picture 4">
            <a:extLst>
              <a:ext uri="{FF2B5EF4-FFF2-40B4-BE49-F238E27FC236}">
                <a16:creationId xmlns:a16="http://schemas.microsoft.com/office/drawing/2014/main" id="{94D170E4-0C27-4D72-89AB-50C8B1FDF796}"/>
              </a:ext>
            </a:extLst>
          </p:cNvPr>
          <p:cNvPicPr>
            <a:picLocks noChangeAspect="1"/>
          </p:cNvPicPr>
          <p:nvPr/>
        </p:nvPicPr>
        <p:blipFill>
          <a:blip r:embed="rId2">
            <a:grayscl/>
          </a:blip>
          <a:stretch>
            <a:fillRect/>
          </a:stretch>
        </p:blipFill>
        <p:spPr>
          <a:xfrm>
            <a:off x="1874968" y="3627972"/>
            <a:ext cx="3500437" cy="2867025"/>
          </a:xfrm>
          <a:prstGeom prst="rect">
            <a:avLst/>
          </a:prstGeom>
          <a:noFill/>
          <a:ln w="9525">
            <a:noFill/>
          </a:ln>
        </p:spPr>
      </p:pic>
      <p:pic>
        <p:nvPicPr>
          <p:cNvPr id="6" name="Object 3">
            <a:extLst>
              <a:ext uri="{FF2B5EF4-FFF2-40B4-BE49-F238E27FC236}">
                <a16:creationId xmlns:a16="http://schemas.microsoft.com/office/drawing/2014/main" id="{461F33E0-69B7-4862-99A6-8B8C32C00F6C}"/>
              </a:ext>
            </a:extLst>
          </p:cNvPr>
          <p:cNvPicPr/>
          <p:nvPr/>
        </p:nvPicPr>
        <p:blipFill>
          <a:blip r:embed="rId3"/>
          <a:srcRect t="59453" r="60960"/>
          <a:stretch>
            <a:fillRect/>
          </a:stretch>
        </p:blipFill>
        <p:spPr>
          <a:xfrm>
            <a:off x="7185401" y="2492751"/>
            <a:ext cx="3657600" cy="3505200"/>
          </a:xfrm>
          <a:prstGeom prst="rect">
            <a:avLst/>
          </a:prstGeom>
          <a:noFill/>
          <a:ln w="38100">
            <a:noFill/>
            <a:miter/>
          </a:ln>
        </p:spPr>
      </p:pic>
      <p:sp>
        <p:nvSpPr>
          <p:cNvPr id="7" name="Text Box 5">
            <a:extLst>
              <a:ext uri="{FF2B5EF4-FFF2-40B4-BE49-F238E27FC236}">
                <a16:creationId xmlns:a16="http://schemas.microsoft.com/office/drawing/2014/main" id="{569A7812-EF20-4C7C-AE81-D845132EC81A}"/>
              </a:ext>
            </a:extLst>
          </p:cNvPr>
          <p:cNvSpPr txBox="1"/>
          <p:nvPr/>
        </p:nvSpPr>
        <p:spPr>
          <a:xfrm>
            <a:off x="8162031" y="2295266"/>
            <a:ext cx="1416050" cy="338137"/>
          </a:xfrm>
          <a:prstGeom prst="rect">
            <a:avLst/>
          </a:prstGeom>
          <a:noFill/>
          <a:ln w="9525">
            <a:noFill/>
          </a:ln>
        </p:spPr>
        <p:txBody>
          <a:bodyPr wrap="none" anchor="t" anchorCtr="0">
            <a:spAutoFit/>
          </a:bodyPr>
          <a:ls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1600" dirty="0">
                <a:solidFill>
                  <a:srgbClr val="002060"/>
                </a:solidFill>
                <a:latin typeface="微软雅黑" panose="020B0503020204020204" pitchFamily="34" charset="-122"/>
                <a:ea typeface="微软雅黑" panose="020B0503020204020204" pitchFamily="34" charset="-122"/>
              </a:rPr>
              <a:t>回转先导信号</a:t>
            </a:r>
          </a:p>
        </p:txBody>
      </p:sp>
      <p:sp>
        <p:nvSpPr>
          <p:cNvPr id="8" name="Text Box 6">
            <a:extLst>
              <a:ext uri="{FF2B5EF4-FFF2-40B4-BE49-F238E27FC236}">
                <a16:creationId xmlns:a16="http://schemas.microsoft.com/office/drawing/2014/main" id="{3A5BE2F6-70A5-4A1F-BE73-89B0931048CC}"/>
              </a:ext>
            </a:extLst>
          </p:cNvPr>
          <p:cNvSpPr txBox="1"/>
          <p:nvPr/>
        </p:nvSpPr>
        <p:spPr>
          <a:xfrm>
            <a:off x="9719369" y="3458903"/>
            <a:ext cx="1004887" cy="338138"/>
          </a:xfrm>
          <a:prstGeom prst="rect">
            <a:avLst/>
          </a:prstGeom>
          <a:noFill/>
          <a:ln w="9525">
            <a:noFill/>
          </a:ln>
        </p:spPr>
        <p:txBody>
          <a:bodyPr wrap="none" anchor="t" anchorCtr="0">
            <a:spAutoFit/>
          </a:bodyPr>
          <a:ls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1600" dirty="0">
                <a:solidFill>
                  <a:srgbClr val="002060"/>
                </a:solidFill>
                <a:latin typeface="微软雅黑" panose="020B0503020204020204" pitchFamily="34" charset="-122"/>
                <a:ea typeface="微软雅黑" panose="020B0503020204020204" pitchFamily="34" charset="-122"/>
              </a:rPr>
              <a:t>制动油缸</a:t>
            </a:r>
          </a:p>
        </p:txBody>
      </p:sp>
      <p:sp>
        <p:nvSpPr>
          <p:cNvPr id="9" name="Text Box 7">
            <a:extLst>
              <a:ext uri="{FF2B5EF4-FFF2-40B4-BE49-F238E27FC236}">
                <a16:creationId xmlns:a16="http://schemas.microsoft.com/office/drawing/2014/main" id="{D2BF3ED0-CC92-4EA8-AEEF-754CCE35EA1E}"/>
              </a:ext>
            </a:extLst>
          </p:cNvPr>
          <p:cNvSpPr txBox="1"/>
          <p:nvPr/>
        </p:nvSpPr>
        <p:spPr>
          <a:xfrm>
            <a:off x="9719369" y="4155816"/>
            <a:ext cx="595312" cy="338137"/>
          </a:xfrm>
          <a:prstGeom prst="rect">
            <a:avLst/>
          </a:prstGeom>
          <a:noFill/>
          <a:ln w="9525">
            <a:noFill/>
          </a:ln>
        </p:spPr>
        <p:txBody>
          <a:bodyPr wrap="none" anchor="t" anchorCtr="0">
            <a:spAutoFit/>
          </a:bodyPr>
          <a:ls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1600" dirty="0">
                <a:solidFill>
                  <a:srgbClr val="002060"/>
                </a:solidFill>
                <a:latin typeface="微软雅黑" panose="020B0503020204020204" pitchFamily="34" charset="-122"/>
                <a:ea typeface="微软雅黑" panose="020B0503020204020204" pitchFamily="34" charset="-122"/>
              </a:rPr>
              <a:t>油箱</a:t>
            </a:r>
          </a:p>
        </p:txBody>
      </p:sp>
      <p:sp>
        <p:nvSpPr>
          <p:cNvPr id="10" name="Text Box 8">
            <a:extLst>
              <a:ext uri="{FF2B5EF4-FFF2-40B4-BE49-F238E27FC236}">
                <a16:creationId xmlns:a16="http://schemas.microsoft.com/office/drawing/2014/main" id="{EA2815AD-3B77-487B-94BE-FDA231A88A8A}"/>
              </a:ext>
            </a:extLst>
          </p:cNvPr>
          <p:cNvSpPr txBox="1"/>
          <p:nvPr/>
        </p:nvSpPr>
        <p:spPr>
          <a:xfrm>
            <a:off x="7065845" y="2881053"/>
            <a:ext cx="428625" cy="2325688"/>
          </a:xfrm>
          <a:prstGeom prst="rect">
            <a:avLst/>
          </a:prstGeom>
          <a:noFill/>
          <a:ln w="9525">
            <a:noFill/>
          </a:ln>
        </p:spPr>
        <p:txBody>
          <a:bodyPr vert="eaVert" wrap="none" anchor="t" anchorCtr="0">
            <a:spAutoFit/>
          </a:bodyPr>
          <a:ls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pPr eaLnBrk="0" hangingPunct="0">
              <a:spcBef>
                <a:spcPct val="50000"/>
              </a:spcBef>
            </a:pPr>
            <a:r>
              <a:rPr lang="zh-CN" altLang="en-US" sz="1600" dirty="0">
                <a:solidFill>
                  <a:srgbClr val="002060"/>
                </a:solidFill>
                <a:latin typeface="微软雅黑" panose="020B0503020204020204" pitchFamily="34" charset="-122"/>
                <a:ea typeface="微软雅黑" panose="020B0503020204020204" pitchFamily="34" charset="-122"/>
              </a:rPr>
              <a:t>先导泵来油（恒压油源）</a:t>
            </a:r>
          </a:p>
        </p:txBody>
      </p:sp>
    </p:spTree>
    <p:extLst>
      <p:ext uri="{BB962C8B-B14F-4D97-AF65-F5344CB8AC3E}">
        <p14:creationId xmlns:p14="http://schemas.microsoft.com/office/powerpoint/2010/main" val="32903423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3">
            <a:extLst>
              <a:ext uri="{FF2B5EF4-FFF2-40B4-BE49-F238E27FC236}">
                <a16:creationId xmlns:a16="http://schemas.microsoft.com/office/drawing/2014/main" id="{92E41513-DB72-4D2D-BC69-AA416ED8E601}"/>
              </a:ext>
            </a:extLst>
          </p:cNvPr>
          <p:cNvSpPr txBox="1"/>
          <p:nvPr/>
        </p:nvSpPr>
        <p:spPr>
          <a:xfrm>
            <a:off x="443130" y="757481"/>
            <a:ext cx="8123237" cy="646331"/>
          </a:xfrm>
          <a:prstGeom prst="rect">
            <a:avLst/>
          </a:prstGeom>
          <a:noFill/>
        </p:spPr>
        <p:txBody>
          <a:bodyPr wrap="square">
            <a:spAutoFit/>
          </a:bodyPr>
          <a:lstStyle/>
          <a:p>
            <a:r>
              <a:rPr lang="zh-CN" altLang="en-US"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回转液压系统</a:t>
            </a:r>
            <a:endPar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回转马达</a:t>
            </a:r>
            <a:r>
              <a:rPr lang="de-DE"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制动</a:t>
            </a:r>
            <a:endParaRPr lang="de-DE" altLang="zh-CN" kern="100"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Picture 2">
            <a:extLst>
              <a:ext uri="{FF2B5EF4-FFF2-40B4-BE49-F238E27FC236}">
                <a16:creationId xmlns:a16="http://schemas.microsoft.com/office/drawing/2014/main" id="{2967CF12-F40E-4C79-ACB5-AEFF50F1F114}"/>
              </a:ext>
            </a:extLst>
          </p:cNvPr>
          <p:cNvPicPr/>
          <p:nvPr/>
        </p:nvPicPr>
        <p:blipFill>
          <a:blip r:embed="rId2"/>
          <a:stretch>
            <a:fillRect/>
          </a:stretch>
        </p:blipFill>
        <p:spPr>
          <a:xfrm>
            <a:off x="558223" y="1489538"/>
            <a:ext cx="7103269" cy="3878924"/>
          </a:xfrm>
          <a:prstGeom prst="rect">
            <a:avLst/>
          </a:prstGeom>
          <a:noFill/>
          <a:ln w="9525">
            <a:noFill/>
          </a:ln>
        </p:spPr>
      </p:pic>
      <p:sp>
        <p:nvSpPr>
          <p:cNvPr id="5" name="文本框 41">
            <a:extLst>
              <a:ext uri="{FF2B5EF4-FFF2-40B4-BE49-F238E27FC236}">
                <a16:creationId xmlns:a16="http://schemas.microsoft.com/office/drawing/2014/main" id="{318D35B7-3B1B-4FFB-9ECC-269D4B0D3E05}"/>
              </a:ext>
            </a:extLst>
          </p:cNvPr>
          <p:cNvSpPr txBox="1"/>
          <p:nvPr/>
        </p:nvSpPr>
        <p:spPr>
          <a:xfrm>
            <a:off x="558223" y="5549436"/>
            <a:ext cx="7103269" cy="923330"/>
          </a:xfrm>
          <a:prstGeom prst="rect">
            <a:avLst/>
          </a:prstGeom>
          <a:noFill/>
          <a:ln>
            <a:noFill/>
          </a:ln>
        </p:spPr>
        <p:txBody>
          <a:bodyPr vert="horz" wrap="square" lIns="91440" tIns="45720" rIns="91440" bIns="45720" anchor="t">
            <a:spAutoFit/>
          </a:bodyPr>
          <a:lstStyle>
            <a:lvl1pPr marL="0" indent="0" algn="l" rtl="0" eaLnBrk="1" fontAlgn="base" latinLnBrk="1" hangingPunct="1">
              <a:lnSpc>
                <a:spcPct val="100000"/>
              </a:lnSpc>
              <a:spcBef>
                <a:spcPct val="0"/>
              </a:spcBef>
              <a:spcAft>
                <a:spcPct val="0"/>
              </a:spcAft>
              <a:buFont typeface="Arial" panose="020B0604020202020204" pitchFamily="34" charset="0"/>
              <a:buNone/>
              <a:defRPr sz="1800" b="0" i="0" u="none" baseline="0">
                <a:solidFill>
                  <a:schemeClr val="dk1"/>
                </a:solidFill>
                <a:latin typeface="Arial" panose="020B0604020202020204" pitchFamily="34" charset="0"/>
                <a:ea typeface="宋体" panose="02010600030101010101" pitchFamily="2" charset="-122"/>
              </a:defRPr>
            </a:lvl1pPr>
            <a:lvl2pPr marL="457200" indent="0" algn="l" rtl="0" eaLnBrk="1" fontAlgn="base" latinLnBrk="1" hangingPunct="1">
              <a:lnSpc>
                <a:spcPct val="100000"/>
              </a:lnSpc>
              <a:spcBef>
                <a:spcPct val="0"/>
              </a:spcBef>
              <a:spcAft>
                <a:spcPct val="0"/>
              </a:spcAft>
              <a:buFont typeface="Arial" panose="020B0604020202020204" pitchFamily="34" charset="0"/>
              <a:buNone/>
              <a:defRPr sz="1800" b="0" i="0" u="none" baseline="0">
                <a:solidFill>
                  <a:schemeClr val="dk1"/>
                </a:solidFill>
                <a:latin typeface="Arial" panose="020B0604020202020204" pitchFamily="34" charset="0"/>
                <a:ea typeface="宋体" panose="02010600030101010101" pitchFamily="2" charset="-122"/>
              </a:defRPr>
            </a:lvl2pPr>
            <a:lvl3pPr marL="914400" indent="0" algn="l" rtl="0" eaLnBrk="1" fontAlgn="base" latinLnBrk="1" hangingPunct="1">
              <a:lnSpc>
                <a:spcPct val="100000"/>
              </a:lnSpc>
              <a:spcBef>
                <a:spcPct val="0"/>
              </a:spcBef>
              <a:spcAft>
                <a:spcPct val="0"/>
              </a:spcAft>
              <a:buFont typeface="Arial" panose="020B0604020202020204" pitchFamily="34" charset="0"/>
              <a:buNone/>
              <a:defRPr sz="1800" b="0" i="0" u="none" baseline="0">
                <a:solidFill>
                  <a:schemeClr val="dk1"/>
                </a:solidFill>
                <a:latin typeface="Arial" panose="020B0604020202020204" pitchFamily="34" charset="0"/>
                <a:ea typeface="宋体" panose="02010600030101010101" pitchFamily="2" charset="-122"/>
              </a:defRPr>
            </a:lvl3pPr>
            <a:lvl4pPr marL="1371600" indent="0" algn="l" rtl="0" eaLnBrk="1" fontAlgn="base" latinLnBrk="1" hangingPunct="1">
              <a:lnSpc>
                <a:spcPct val="100000"/>
              </a:lnSpc>
              <a:spcBef>
                <a:spcPct val="0"/>
              </a:spcBef>
              <a:spcAft>
                <a:spcPct val="0"/>
              </a:spcAft>
              <a:buFont typeface="Arial" panose="020B0604020202020204" pitchFamily="34" charset="0"/>
              <a:buNone/>
              <a:defRPr sz="1800" b="0" i="0" u="none" baseline="0">
                <a:solidFill>
                  <a:schemeClr val="dk1"/>
                </a:solidFill>
                <a:latin typeface="Arial" panose="020B0604020202020204" pitchFamily="34" charset="0"/>
                <a:ea typeface="宋体" panose="02010600030101010101" pitchFamily="2" charset="-122"/>
              </a:defRPr>
            </a:lvl4pPr>
            <a:lvl5pPr marL="1828800" indent="0" algn="l" rtl="0" eaLnBrk="1" fontAlgn="base" latinLnBrk="1" hangingPunct="1">
              <a:lnSpc>
                <a:spcPct val="100000"/>
              </a:lnSpc>
              <a:spcBef>
                <a:spcPct val="0"/>
              </a:spcBef>
              <a:spcAft>
                <a:spcPct val="0"/>
              </a:spcAft>
              <a:buFont typeface="Arial" panose="020B0604020202020204" pitchFamily="34" charset="0"/>
              <a:buNone/>
              <a:defRPr sz="1800" b="0" i="0" u="none" baseline="0">
                <a:solidFill>
                  <a:schemeClr val="dk1"/>
                </a:solidFill>
                <a:latin typeface="Arial" panose="020B0604020202020204" pitchFamily="34" charset="0"/>
                <a:ea typeface="宋体" panose="02010600030101010101" pitchFamily="2" charset="-122"/>
              </a:defRPr>
            </a:lvl5pPr>
          </a:lstStyle>
          <a:p>
            <a:pPr lvl="0" indent="-342900" fontAlgn="base"/>
            <a:r>
              <a:rPr lang="zh-CN" altLang="en-US" strike="noStrike" noProof="1">
                <a:latin typeface="微软雅黑" panose="020B0503020204020204" pitchFamily="34" charset="-122"/>
                <a:ea typeface="微软雅黑" panose="020B0503020204020204" pitchFamily="34" charset="-122"/>
                <a:cs typeface="+mn-cs"/>
              </a:rPr>
              <a:t>先导油进入活塞腔推动活塞克服弹簧力，使摩擦片与分离片之间产生缝隙，摩擦片从压紧抱死状态进入可自由旋转状态，从而使缸体可自由转动。</a:t>
            </a:r>
            <a:endParaRPr lang="zh-CN" altLang="en-US" strike="noStrike" noProof="1">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AB93EE82-570F-46D0-A899-4780E05F93DA}"/>
              </a:ext>
            </a:extLst>
          </p:cNvPr>
          <p:cNvSpPr/>
          <p:nvPr/>
        </p:nvSpPr>
        <p:spPr>
          <a:xfrm>
            <a:off x="7916764" y="1738384"/>
            <a:ext cx="3916678" cy="3046988"/>
          </a:xfrm>
          <a:prstGeom prst="rect">
            <a:avLst/>
          </a:prstGeom>
          <a:solidFill>
            <a:schemeClr val="accent1">
              <a:lumMod val="20000"/>
              <a:lumOff val="80000"/>
            </a:schemeClr>
          </a:solidFill>
          <a:ln w="28575">
            <a:noFill/>
          </a:ln>
        </p:spPr>
        <p:txBody>
          <a:bodyPr wrap="square" rtlCol="0">
            <a:spAutoFit/>
          </a:bodyPr>
          <a:lstStyle/>
          <a:p>
            <a:pPr>
              <a:lnSpc>
                <a:spcPct val="150000"/>
              </a:lnSpc>
            </a:pPr>
            <a:r>
              <a:rPr lang="zh-CN" altLang="en-US" sz="1600" dirty="0">
                <a:solidFill>
                  <a:schemeClr val="accent6"/>
                </a:solidFill>
                <a:latin typeface="微软雅黑" panose="020B0503020204020204" pitchFamily="34" charset="-122"/>
                <a:ea typeface="微软雅黑" panose="020B0503020204020204" pitchFamily="34" charset="-122"/>
              </a:rPr>
              <a:t>液压制动</a:t>
            </a:r>
            <a:r>
              <a:rPr lang="zh-CN" altLang="en-US" sz="1600" dirty="0">
                <a:latin typeface="微软雅黑" panose="020B0503020204020204" pitchFamily="34" charset="-122"/>
                <a:ea typeface="微软雅黑" panose="020B0503020204020204" pitchFamily="34" charset="-122"/>
              </a:rPr>
              <a:t>：回转马达从运动状态到停止，是手柄操纵阀回中位、切断液压马达进回油路的结果。但转台的转动惯量将驱使马达继续转动，马达高压腔的油经溢流阀回油箱，低压腔则从补油阀补油，转台的动能很快被液压系统所吸收，使马达停止转动。因此，液压制动可理解为是一种动态下的制动。</a:t>
            </a:r>
          </a:p>
        </p:txBody>
      </p:sp>
      <p:sp>
        <p:nvSpPr>
          <p:cNvPr id="7" name="矩形 6">
            <a:extLst>
              <a:ext uri="{FF2B5EF4-FFF2-40B4-BE49-F238E27FC236}">
                <a16:creationId xmlns:a16="http://schemas.microsoft.com/office/drawing/2014/main" id="{8610E28E-5CF4-432E-A475-0681D1FC897F}"/>
              </a:ext>
            </a:extLst>
          </p:cNvPr>
          <p:cNvSpPr/>
          <p:nvPr/>
        </p:nvSpPr>
        <p:spPr>
          <a:xfrm>
            <a:off x="7916764" y="5021742"/>
            <a:ext cx="3916678" cy="1569660"/>
          </a:xfrm>
          <a:prstGeom prst="rect">
            <a:avLst/>
          </a:prstGeom>
          <a:solidFill>
            <a:schemeClr val="accent1">
              <a:lumMod val="20000"/>
              <a:lumOff val="80000"/>
            </a:schemeClr>
          </a:solidFill>
          <a:ln w="28575">
            <a:noFill/>
          </a:ln>
        </p:spPr>
        <p:txBody>
          <a:bodyPr wrap="square" rtlCol="0">
            <a:spAutoFit/>
          </a:bodyPr>
          <a:lstStyle/>
          <a:p>
            <a:pPr>
              <a:lnSpc>
                <a:spcPct val="150000"/>
              </a:lnSpc>
            </a:pPr>
            <a:r>
              <a:rPr lang="zh-CN" altLang="en-US" sz="1600" dirty="0">
                <a:solidFill>
                  <a:schemeClr val="accent6"/>
                </a:solidFill>
                <a:latin typeface="微软雅黑" panose="020B0503020204020204" pitchFamily="34" charset="-122"/>
                <a:ea typeface="微软雅黑" panose="020B0503020204020204" pitchFamily="34" charset="-122"/>
              </a:rPr>
              <a:t>机械制动</a:t>
            </a:r>
            <a:r>
              <a:rPr lang="zh-CN" altLang="en-US" sz="1600" dirty="0">
                <a:latin typeface="微软雅黑" panose="020B0503020204020204" pitchFamily="34" charset="-122"/>
                <a:ea typeface="微软雅黑" panose="020B0503020204020204" pitchFamily="34" charset="-122"/>
              </a:rPr>
              <a:t>：机械制动是指加装机械制动器完成制动的方式。离合器是常接合式的，它是靠弹簧力推压制动活塞压紧主、从动片实现接合的；分离时，先导油进入。</a:t>
            </a:r>
          </a:p>
        </p:txBody>
      </p:sp>
    </p:spTree>
    <p:extLst>
      <p:ext uri="{BB962C8B-B14F-4D97-AF65-F5344CB8AC3E}">
        <p14:creationId xmlns:p14="http://schemas.microsoft.com/office/powerpoint/2010/main" val="293060346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15">
            <a:extLst>
              <a:ext uri="{FF2B5EF4-FFF2-40B4-BE49-F238E27FC236}">
                <a16:creationId xmlns:a16="http://schemas.microsoft.com/office/drawing/2014/main" id="{4B68C835-847A-4307-BECE-7D07BF4C5943}"/>
              </a:ext>
            </a:extLst>
          </p:cNvPr>
          <p:cNvSpPr/>
          <p:nvPr/>
        </p:nvSpPr>
        <p:spPr>
          <a:xfrm>
            <a:off x="443130" y="1648520"/>
            <a:ext cx="5934077" cy="2148280"/>
          </a:xfrm>
          <a:prstGeom prst="rect">
            <a:avLst/>
          </a:prstGeom>
          <a:solidFill>
            <a:schemeClr val="accent5">
              <a:lumMod val="20000"/>
              <a:lumOff val="80000"/>
            </a:schemeClr>
          </a:solidFill>
        </p:spPr>
        <p:txBody>
          <a:bodyPr wrap="square">
            <a:spAutoFit/>
          </a:bodyPr>
          <a:lstStyle/>
          <a:p>
            <a:pPr marL="177800"/>
            <a:r>
              <a:rPr lang="zh-CN" altLang="en-US" sz="1600" b="1" dirty="0">
                <a:solidFill>
                  <a:srgbClr val="00479D"/>
                </a:solidFill>
                <a:latin typeface="微软雅黑" panose="020B0503020204020204" pitchFamily="34" charset="-122"/>
                <a:ea typeface="微软雅黑" panose="020B0503020204020204" pitchFamily="34" charset="-122"/>
              </a:rPr>
              <a:t>防反转功能</a:t>
            </a:r>
            <a:endParaRPr lang="de-DE" altLang="zh-CN" sz="1600" dirty="0">
              <a:latin typeface="微软雅黑" panose="020B0503020204020204" pitchFamily="34" charset="-122"/>
              <a:ea typeface="微软雅黑" panose="020B0503020204020204" pitchFamily="34" charset="-122"/>
            </a:endParaRPr>
          </a:p>
          <a:p>
            <a:pPr marL="285750" indent="-107950">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Calibri" panose="020F0502020204030204" pitchFamily="34" charset="0"/>
              </a:rPr>
              <a:t>回转防反转功能能够有效降低回转制动冲击，制动时机器震动大幅降低，提升机械部件寿命；</a:t>
            </a:r>
            <a:endParaRPr lang="en-US" altLang="zh-CN" sz="1400" dirty="0">
              <a:latin typeface="微软雅黑" panose="020B0503020204020204" pitchFamily="34" charset="-122"/>
              <a:ea typeface="微软雅黑" panose="020B0503020204020204" pitchFamily="34" charset="-122"/>
              <a:sym typeface="Calibri" panose="020F0502020204030204" pitchFamily="34" charset="0"/>
            </a:endParaRPr>
          </a:p>
          <a:p>
            <a:pPr marL="285750" indent="-107950">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rPr>
              <a:t>回转制动是靠液压制动，制动力矩的大小与回转马达的过载阀调定压力成正比；</a:t>
            </a:r>
            <a:endParaRPr lang="en-US" altLang="zh-CN" sz="1400" dirty="0">
              <a:latin typeface="微软雅黑" panose="020B0503020204020204" pitchFamily="34" charset="-122"/>
              <a:ea typeface="微软雅黑" panose="020B0503020204020204" pitchFamily="34" charset="-122"/>
              <a:sym typeface="Calibri" panose="020F0502020204030204" pitchFamily="34" charset="0"/>
            </a:endParaRPr>
          </a:p>
          <a:p>
            <a:pPr marL="285750" indent="-107950">
              <a:lnSpc>
                <a:spcPct val="120000"/>
              </a:lnSpc>
              <a:buFont typeface="Arial" panose="020B0604020202020204" pitchFamily="34" charset="0"/>
              <a:buChar char="•"/>
            </a:pPr>
            <a:r>
              <a:rPr lang="zh-CN" altLang="en-US" sz="1400" dirty="0">
                <a:latin typeface="微软雅黑" panose="020B0503020204020204" pitchFamily="34" charset="-122"/>
                <a:ea typeface="微软雅黑" panose="020B0503020204020204" pitchFamily="34" charset="-122"/>
                <a:sym typeface="Calibri" panose="020F0502020204030204" pitchFamily="34" charset="0"/>
              </a:rPr>
              <a:t>安装防反转阀后，利用该阀内部的小孔节流作用，使阀内封闭马达工作口的两根阀杆产生速度差而导通马达的两个工作口，将处于高压端工作口的油泄到低压端。</a:t>
            </a:r>
            <a:endParaRPr lang="de-DE" altLang="zh-CN" sz="1400" dirty="0">
              <a:latin typeface="微软雅黑" panose="020B0503020204020204" pitchFamily="34" charset="-122"/>
              <a:ea typeface="微软雅黑" panose="020B0503020204020204" pitchFamily="34" charset="-122"/>
            </a:endParaRPr>
          </a:p>
        </p:txBody>
      </p:sp>
      <p:sp>
        <p:nvSpPr>
          <p:cNvPr id="4" name="文本框 3">
            <a:extLst>
              <a:ext uri="{FF2B5EF4-FFF2-40B4-BE49-F238E27FC236}">
                <a16:creationId xmlns:a16="http://schemas.microsoft.com/office/drawing/2014/main" id="{B69385D4-AD42-4518-B08F-AF2881C96501}"/>
              </a:ext>
            </a:extLst>
          </p:cNvPr>
          <p:cNvSpPr txBox="1"/>
          <p:nvPr/>
        </p:nvSpPr>
        <p:spPr>
          <a:xfrm>
            <a:off x="443130" y="609514"/>
            <a:ext cx="8123237" cy="646331"/>
          </a:xfrm>
          <a:prstGeom prst="rect">
            <a:avLst/>
          </a:prstGeom>
          <a:noFill/>
        </p:spPr>
        <p:txBody>
          <a:bodyPr wrap="square">
            <a:spAutoFit/>
          </a:bodyPr>
          <a:lstStyle/>
          <a:p>
            <a:r>
              <a:rPr lang="zh-CN" altLang="en-US"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回转液压系统</a:t>
            </a:r>
            <a:endPar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回转马达</a:t>
            </a:r>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防反转阀</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Picture 2">
            <a:extLst>
              <a:ext uri="{FF2B5EF4-FFF2-40B4-BE49-F238E27FC236}">
                <a16:creationId xmlns:a16="http://schemas.microsoft.com/office/drawing/2014/main" id="{947DB6A6-F48B-44FA-9D95-47E89A4372AB}"/>
              </a:ext>
            </a:extLst>
          </p:cNvPr>
          <p:cNvPicPr>
            <a:picLocks noChangeAspect="1"/>
          </p:cNvPicPr>
          <p:nvPr/>
        </p:nvPicPr>
        <p:blipFill>
          <a:blip r:embed="rId2"/>
          <a:stretch>
            <a:fillRect/>
          </a:stretch>
        </p:blipFill>
        <p:spPr>
          <a:xfrm>
            <a:off x="568727" y="4374141"/>
            <a:ext cx="3536950" cy="2022475"/>
          </a:xfrm>
          <a:prstGeom prst="rect">
            <a:avLst/>
          </a:prstGeom>
          <a:noFill/>
          <a:ln w="9525">
            <a:noFill/>
          </a:ln>
        </p:spPr>
      </p:pic>
      <p:pic>
        <p:nvPicPr>
          <p:cNvPr id="6" name="Picture 4">
            <a:extLst>
              <a:ext uri="{FF2B5EF4-FFF2-40B4-BE49-F238E27FC236}">
                <a16:creationId xmlns:a16="http://schemas.microsoft.com/office/drawing/2014/main" id="{42AC06DF-D46E-4385-BE04-F8445E1209A8}"/>
              </a:ext>
            </a:extLst>
          </p:cNvPr>
          <p:cNvPicPr>
            <a:picLocks noChangeAspect="1"/>
          </p:cNvPicPr>
          <p:nvPr/>
        </p:nvPicPr>
        <p:blipFill>
          <a:blip r:embed="rId3">
            <a:grayscl/>
          </a:blip>
          <a:stretch>
            <a:fillRect/>
          </a:stretch>
        </p:blipFill>
        <p:spPr>
          <a:xfrm>
            <a:off x="6715902" y="3026353"/>
            <a:ext cx="4643438" cy="1966913"/>
          </a:xfrm>
          <a:prstGeom prst="rect">
            <a:avLst/>
          </a:prstGeom>
          <a:noFill/>
          <a:ln w="9525">
            <a:noFill/>
          </a:ln>
        </p:spPr>
      </p:pic>
      <p:cxnSp>
        <p:nvCxnSpPr>
          <p:cNvPr id="7" name="直接箭头连接符 6">
            <a:extLst>
              <a:ext uri="{FF2B5EF4-FFF2-40B4-BE49-F238E27FC236}">
                <a16:creationId xmlns:a16="http://schemas.microsoft.com/office/drawing/2014/main" id="{1FDB4EE9-4A02-44BC-A2CF-842DB5D5F1C9}"/>
              </a:ext>
            </a:extLst>
          </p:cNvPr>
          <p:cNvCxnSpPr/>
          <p:nvPr/>
        </p:nvCxnSpPr>
        <p:spPr>
          <a:xfrm>
            <a:off x="6793379" y="4027426"/>
            <a:ext cx="106362" cy="1404938"/>
          </a:xfrm>
          <a:prstGeom prst="straightConnector1">
            <a:avLst/>
          </a:prstGeom>
          <a:ln w="9525" cap="flat" cmpd="sng">
            <a:solidFill>
              <a:schemeClr val="tx1"/>
            </a:solidFill>
            <a:prstDash val="solid"/>
            <a:round/>
            <a:headEnd type="none" w="med" len="med"/>
            <a:tailEnd type="arrow" w="med" len="med"/>
          </a:ln>
        </p:spPr>
      </p:cxnSp>
      <p:cxnSp>
        <p:nvCxnSpPr>
          <p:cNvPr id="8" name="直接箭头连接符 7">
            <a:extLst>
              <a:ext uri="{FF2B5EF4-FFF2-40B4-BE49-F238E27FC236}">
                <a16:creationId xmlns:a16="http://schemas.microsoft.com/office/drawing/2014/main" id="{0D3F854C-BE80-455F-8B88-DD34B41E2790}"/>
              </a:ext>
            </a:extLst>
          </p:cNvPr>
          <p:cNvCxnSpPr/>
          <p:nvPr/>
        </p:nvCxnSpPr>
        <p:spPr>
          <a:xfrm flipH="1">
            <a:off x="7260104" y="4849751"/>
            <a:ext cx="604837" cy="582613"/>
          </a:xfrm>
          <a:prstGeom prst="straightConnector1">
            <a:avLst/>
          </a:prstGeom>
          <a:ln w="9525" cap="flat" cmpd="sng">
            <a:solidFill>
              <a:schemeClr val="tx1"/>
            </a:solidFill>
            <a:prstDash val="solid"/>
            <a:round/>
            <a:headEnd type="none" w="med" len="med"/>
            <a:tailEnd type="arrow" w="med" len="med"/>
          </a:ln>
        </p:spPr>
      </p:cxnSp>
      <p:cxnSp>
        <p:nvCxnSpPr>
          <p:cNvPr id="9" name="直接箭头连接符 8">
            <a:extLst>
              <a:ext uri="{FF2B5EF4-FFF2-40B4-BE49-F238E27FC236}">
                <a16:creationId xmlns:a16="http://schemas.microsoft.com/office/drawing/2014/main" id="{922C1FD3-9C1C-4EA1-A2B7-86736B6EF9E0}"/>
              </a:ext>
            </a:extLst>
          </p:cNvPr>
          <p:cNvCxnSpPr/>
          <p:nvPr/>
        </p:nvCxnSpPr>
        <p:spPr>
          <a:xfrm>
            <a:off x="9320679" y="4121089"/>
            <a:ext cx="252412" cy="1217612"/>
          </a:xfrm>
          <a:prstGeom prst="straightConnector1">
            <a:avLst/>
          </a:prstGeom>
          <a:ln w="9525" cap="flat" cmpd="sng">
            <a:solidFill>
              <a:schemeClr val="tx1"/>
            </a:solidFill>
            <a:prstDash val="solid"/>
            <a:round/>
            <a:headEnd type="none" w="med" len="med"/>
            <a:tailEnd type="arrow" w="med" len="med"/>
          </a:ln>
        </p:spPr>
      </p:cxnSp>
      <p:sp>
        <p:nvSpPr>
          <p:cNvPr id="10" name="文本框 4">
            <a:extLst>
              <a:ext uri="{FF2B5EF4-FFF2-40B4-BE49-F238E27FC236}">
                <a16:creationId xmlns:a16="http://schemas.microsoft.com/office/drawing/2014/main" id="{3D9431A1-07C3-4BA3-818F-311A80D7A72C}"/>
              </a:ext>
            </a:extLst>
          </p:cNvPr>
          <p:cNvSpPr txBox="1"/>
          <p:nvPr/>
        </p:nvSpPr>
        <p:spPr>
          <a:xfrm>
            <a:off x="6048841" y="5432364"/>
            <a:ext cx="2127250" cy="368300"/>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zh-CN" altLang="en-US" dirty="0">
                <a:latin typeface="Arial" panose="020B0604020202020204" pitchFamily="34" charset="0"/>
                <a:ea typeface="宋体" panose="02010600030101010101" pitchFamily="2" charset="-122"/>
              </a:rPr>
              <a:t>连接马达进出油口</a:t>
            </a:r>
          </a:p>
        </p:txBody>
      </p:sp>
      <p:sp>
        <p:nvSpPr>
          <p:cNvPr id="11" name="文本框 6">
            <a:extLst>
              <a:ext uri="{FF2B5EF4-FFF2-40B4-BE49-F238E27FC236}">
                <a16:creationId xmlns:a16="http://schemas.microsoft.com/office/drawing/2014/main" id="{4DE78453-B11E-46AA-A512-398462CCB2C9}"/>
              </a:ext>
            </a:extLst>
          </p:cNvPr>
          <p:cNvSpPr txBox="1"/>
          <p:nvPr/>
        </p:nvSpPr>
        <p:spPr>
          <a:xfrm>
            <a:off x="8997764" y="5432364"/>
            <a:ext cx="1247775" cy="368300"/>
          </a:xfrm>
          <a:prstGeom prst="rect">
            <a:avLst/>
          </a:prstGeom>
          <a:noFill/>
          <a:ln w="9525">
            <a:noFill/>
          </a:ln>
        </p:spPr>
        <p:txBody>
          <a:bodyPr wrap="square" anchor="t" anchorCtr="0">
            <a:spAutoFit/>
          </a:bodyPr>
          <a:lstStyle>
            <a:defPPr>
              <a:defRPr lang="zh-CN"/>
            </a:defPPr>
            <a:lvl1pPr marL="0" lvl="0"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rtl="0" eaLnBrk="1" fontAlgn="base" latinLnBrk="0" hangingPunct="1">
              <a:lnSpc>
                <a:spcPct val="100000"/>
              </a:lnSpc>
              <a:spcBef>
                <a:spcPct val="0"/>
              </a:spcBef>
              <a:spcAft>
                <a:spcPct val="0"/>
              </a:spcAft>
              <a:buFont typeface="Arial" panose="020B0604020202020204" pitchFamily="34" charset="0"/>
              <a:buNone/>
              <a:defRPr b="0" i="0" u="none" kern="1200" baseline="0">
                <a:solidFill>
                  <a:schemeClr val="tx1"/>
                </a:solidFill>
                <a:latin typeface="Arial" panose="020B0604020202020204" pitchFamily="34" charset="0"/>
                <a:ea typeface="宋体" panose="02010600030101010101" pitchFamily="2" charset="-122"/>
                <a:cs typeface="+mn-cs"/>
              </a:defRPr>
            </a:lvl9pPr>
          </a:lstStyle>
          <a:p>
            <a:r>
              <a:rPr lang="zh-CN" altLang="en-US" dirty="0">
                <a:latin typeface="Arial" panose="020B0604020202020204" pitchFamily="34" charset="0"/>
                <a:ea typeface="宋体" panose="02010600030101010101" pitchFamily="2" charset="-122"/>
              </a:rPr>
              <a:t>差动阀芯</a:t>
            </a:r>
          </a:p>
        </p:txBody>
      </p:sp>
    </p:spTree>
    <p:extLst>
      <p:ext uri="{BB962C8B-B14F-4D97-AF65-F5344CB8AC3E}">
        <p14:creationId xmlns:p14="http://schemas.microsoft.com/office/powerpoint/2010/main" val="66156250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473183A-5DFE-4D9B-A5BF-04CBF7E9108B}"/>
              </a:ext>
            </a:extLst>
          </p:cNvPr>
          <p:cNvPicPr>
            <a:picLocks noChangeAspect="1"/>
          </p:cNvPicPr>
          <p:nvPr/>
        </p:nvPicPr>
        <p:blipFill>
          <a:blip r:embed="rId2"/>
          <a:stretch>
            <a:fillRect/>
          </a:stretch>
        </p:blipFill>
        <p:spPr>
          <a:xfrm>
            <a:off x="8142711" y="2681233"/>
            <a:ext cx="3703330" cy="3309350"/>
          </a:xfrm>
          <a:prstGeom prst="rect">
            <a:avLst/>
          </a:prstGeom>
          <a:ln>
            <a:noFill/>
          </a:ln>
        </p:spPr>
      </p:pic>
      <p:pic>
        <p:nvPicPr>
          <p:cNvPr id="4" name="图片 3">
            <a:extLst>
              <a:ext uri="{FF2B5EF4-FFF2-40B4-BE49-F238E27FC236}">
                <a16:creationId xmlns:a16="http://schemas.microsoft.com/office/drawing/2014/main" id="{67B09209-8717-4BAA-B479-0A2DF25E2C02}"/>
              </a:ext>
            </a:extLst>
          </p:cNvPr>
          <p:cNvPicPr>
            <a:picLocks noChangeAspect="1"/>
          </p:cNvPicPr>
          <p:nvPr/>
        </p:nvPicPr>
        <p:blipFill>
          <a:blip r:embed="rId3"/>
          <a:stretch>
            <a:fillRect/>
          </a:stretch>
        </p:blipFill>
        <p:spPr>
          <a:xfrm>
            <a:off x="829291" y="4072721"/>
            <a:ext cx="3681943" cy="2724888"/>
          </a:xfrm>
          <a:prstGeom prst="rect">
            <a:avLst/>
          </a:prstGeom>
          <a:ln>
            <a:noFill/>
          </a:ln>
        </p:spPr>
      </p:pic>
      <p:pic>
        <p:nvPicPr>
          <p:cNvPr id="5" name="图片 4">
            <a:extLst>
              <a:ext uri="{FF2B5EF4-FFF2-40B4-BE49-F238E27FC236}">
                <a16:creationId xmlns:a16="http://schemas.microsoft.com/office/drawing/2014/main" id="{2C5C62C6-B89B-4B8A-908F-05CF87F1D344}"/>
              </a:ext>
            </a:extLst>
          </p:cNvPr>
          <p:cNvPicPr>
            <a:picLocks noChangeAspect="1"/>
          </p:cNvPicPr>
          <p:nvPr/>
        </p:nvPicPr>
        <p:blipFill>
          <a:blip r:embed="rId4"/>
          <a:stretch>
            <a:fillRect/>
          </a:stretch>
        </p:blipFill>
        <p:spPr>
          <a:xfrm>
            <a:off x="4842092" y="4187431"/>
            <a:ext cx="2840280" cy="2495468"/>
          </a:xfrm>
          <a:prstGeom prst="rect">
            <a:avLst/>
          </a:prstGeom>
          <a:ln>
            <a:noFill/>
          </a:ln>
        </p:spPr>
      </p:pic>
      <p:sp>
        <p:nvSpPr>
          <p:cNvPr id="6" name="文本框 3">
            <a:extLst>
              <a:ext uri="{FF2B5EF4-FFF2-40B4-BE49-F238E27FC236}">
                <a16:creationId xmlns:a16="http://schemas.microsoft.com/office/drawing/2014/main" id="{F89444B8-A390-495B-9C9A-CAF04FBD739E}"/>
              </a:ext>
            </a:extLst>
          </p:cNvPr>
          <p:cNvSpPr txBox="1"/>
          <p:nvPr/>
        </p:nvSpPr>
        <p:spPr>
          <a:xfrm>
            <a:off x="443130" y="678504"/>
            <a:ext cx="8123237" cy="646331"/>
          </a:xfrm>
          <a:prstGeom prst="rect">
            <a:avLst/>
          </a:prstGeom>
          <a:noFill/>
        </p:spPr>
        <p:txBody>
          <a:bodyPr wrap="square">
            <a:spAutoFit/>
          </a:bodyPr>
          <a:lstStyle/>
          <a:p>
            <a:r>
              <a:rPr lang="zh-CN" altLang="en-US"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rPr>
              <a:t>回转液压系统</a:t>
            </a:r>
            <a:endParaRPr lang="en-US" altLang="zh-CN" b="1" kern="100" dirty="0">
              <a:solidFill>
                <a:srgbClr val="00479D"/>
              </a:solidFill>
              <a:latin typeface="微软雅黑" panose="020B0503020204020204" pitchFamily="34" charset="-122"/>
              <a:ea typeface="微软雅黑" panose="020B0503020204020204" pitchFamily="34" charset="-122"/>
              <a:cs typeface="Times New Roman" panose="02020603050405020304" pitchFamily="18" charset="0"/>
            </a:endParaRPr>
          </a:p>
          <a:p>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回转马达</a:t>
            </a:r>
            <a:r>
              <a:rPr lang="de-DE" altLang="zh-CN" kern="100"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齿轮减速机</a:t>
            </a:r>
            <a:endParaRPr lang="de-DE" altLang="zh-CN"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 name="图片 6">
            <a:extLst>
              <a:ext uri="{FF2B5EF4-FFF2-40B4-BE49-F238E27FC236}">
                <a16:creationId xmlns:a16="http://schemas.microsoft.com/office/drawing/2014/main" id="{B21164AB-48DE-44D3-9FE5-2BD2815673C1}"/>
              </a:ext>
            </a:extLst>
          </p:cNvPr>
          <p:cNvPicPr>
            <a:picLocks noChangeAspect="1"/>
          </p:cNvPicPr>
          <p:nvPr/>
        </p:nvPicPr>
        <p:blipFill>
          <a:blip r:embed="rId5">
            <a:extLst>
              <a:ext uri="{BEBA8EAE-BF5A-486C-A8C5-ECC9F3942E4B}">
                <a14:imgProps xmlns:a14="http://schemas.microsoft.com/office/drawing/2010/main">
                  <a14:imgLayer r:embed="rId6">
                    <a14:imgEffect>
                      <a14:artisticCrisscrossEtching/>
                    </a14:imgEffect>
                  </a14:imgLayer>
                </a14:imgProps>
              </a:ext>
            </a:extLst>
          </a:blip>
          <a:stretch>
            <a:fillRect/>
          </a:stretch>
        </p:blipFill>
        <p:spPr>
          <a:xfrm rot="16200000">
            <a:off x="1303807" y="850320"/>
            <a:ext cx="2712795" cy="3661826"/>
          </a:xfrm>
          <a:prstGeom prst="rect">
            <a:avLst/>
          </a:prstGeom>
        </p:spPr>
      </p:pic>
      <p:sp>
        <p:nvSpPr>
          <p:cNvPr id="8" name="Rectangle 14">
            <a:extLst>
              <a:ext uri="{FF2B5EF4-FFF2-40B4-BE49-F238E27FC236}">
                <a16:creationId xmlns:a16="http://schemas.microsoft.com/office/drawing/2014/main" id="{06723288-2E9F-4D21-A35E-DA4F30D6F30D}"/>
              </a:ext>
            </a:extLst>
          </p:cNvPr>
          <p:cNvSpPr/>
          <p:nvPr/>
        </p:nvSpPr>
        <p:spPr>
          <a:xfrm>
            <a:off x="968570" y="2208511"/>
            <a:ext cx="751880" cy="1518314"/>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图片 8" descr="未命名">
            <a:extLst>
              <a:ext uri="{FF2B5EF4-FFF2-40B4-BE49-F238E27FC236}">
                <a16:creationId xmlns:a16="http://schemas.microsoft.com/office/drawing/2014/main" id="{A3D3B1CA-2261-4488-AD74-EDBC9A86788B}"/>
              </a:ext>
            </a:extLst>
          </p:cNvPr>
          <p:cNvPicPr>
            <a:picLocks noChangeAspect="1"/>
          </p:cNvPicPr>
          <p:nvPr/>
        </p:nvPicPr>
        <p:blipFill>
          <a:blip r:embed="rId7"/>
          <a:stretch>
            <a:fillRect/>
          </a:stretch>
        </p:blipFill>
        <p:spPr>
          <a:xfrm>
            <a:off x="4660853" y="1369706"/>
            <a:ext cx="3021519" cy="2675303"/>
          </a:xfrm>
          <a:prstGeom prst="rect">
            <a:avLst/>
          </a:prstGeom>
          <a:noFill/>
          <a:ln w="9525">
            <a:noFill/>
          </a:ln>
        </p:spPr>
      </p:pic>
    </p:spTree>
    <p:extLst>
      <p:ext uri="{BB962C8B-B14F-4D97-AF65-F5344CB8AC3E}">
        <p14:creationId xmlns:p14="http://schemas.microsoft.com/office/powerpoint/2010/main" val="9525821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03CA1141-04C7-43B2-AC7E-C54A1CC1539A}"/>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96" b="92330" l="1142" r="98402">
                        <a14:foregroundMark x1="5479" y1="57598" x2="5479" y2="57598"/>
                        <a14:foregroundMark x1="1142" y1="75687" x2="1142" y2="75687"/>
                        <a14:foregroundMark x1="93151" y1="43126" x2="93151" y2="43126"/>
                        <a14:foregroundMark x1="97260" y1="42402" x2="97260" y2="42402"/>
                        <a14:foregroundMark x1="98402" y1="52677" x2="98402" y2="52677"/>
                        <a14:foregroundMark x1="25457" y1="92330" x2="25457" y2="92330"/>
                        <a14:foregroundMark x1="76142" y1="9696" x2="76142" y2="9696"/>
                      </a14:backgroundRemoval>
                    </a14:imgEffect>
                    <a14:imgEffect>
                      <a14:brightnessContrast contrast="40000"/>
                    </a14:imgEffect>
                  </a14:imgLayer>
                </a14:imgProps>
              </a:ext>
            </a:extLst>
          </a:blip>
          <a:stretch>
            <a:fillRect/>
          </a:stretch>
        </p:blipFill>
        <p:spPr>
          <a:xfrm>
            <a:off x="9016682" y="2652031"/>
            <a:ext cx="2944922" cy="2322992"/>
          </a:xfrm>
          <a:prstGeom prst="rect">
            <a:avLst/>
          </a:prstGeom>
        </p:spPr>
      </p:pic>
      <p:graphicFrame>
        <p:nvGraphicFramePr>
          <p:cNvPr id="4" name="表格 3">
            <a:extLst>
              <a:ext uri="{FF2B5EF4-FFF2-40B4-BE49-F238E27FC236}">
                <a16:creationId xmlns:a16="http://schemas.microsoft.com/office/drawing/2014/main" id="{24E17AE5-4525-4648-8A8C-EA86D93D370F}"/>
              </a:ext>
            </a:extLst>
          </p:cNvPr>
          <p:cNvGraphicFramePr>
            <a:graphicFrameLocks noGrp="1"/>
          </p:cNvGraphicFramePr>
          <p:nvPr/>
        </p:nvGraphicFramePr>
        <p:xfrm>
          <a:off x="466356" y="1181579"/>
          <a:ext cx="8128000" cy="5263896"/>
        </p:xfrm>
        <a:graphic>
          <a:graphicData uri="http://schemas.openxmlformats.org/drawingml/2006/table">
            <a:tbl>
              <a:tblPr firstRow="1" bandRow="1">
                <a:tableStyleId>{5C22544A-7EE6-4342-B048-85BDC9FD1C3A}</a:tableStyleId>
              </a:tblPr>
              <a:tblGrid>
                <a:gridCol w="2032000">
                  <a:extLst>
                    <a:ext uri="{9D8B030D-6E8A-4147-A177-3AD203B41FA5}">
                      <a16:colId xmlns:a16="http://schemas.microsoft.com/office/drawing/2014/main" val="2487785361"/>
                    </a:ext>
                  </a:extLst>
                </a:gridCol>
                <a:gridCol w="2032000">
                  <a:extLst>
                    <a:ext uri="{9D8B030D-6E8A-4147-A177-3AD203B41FA5}">
                      <a16:colId xmlns:a16="http://schemas.microsoft.com/office/drawing/2014/main" val="128069453"/>
                    </a:ext>
                  </a:extLst>
                </a:gridCol>
                <a:gridCol w="2032000">
                  <a:extLst>
                    <a:ext uri="{9D8B030D-6E8A-4147-A177-3AD203B41FA5}">
                      <a16:colId xmlns:a16="http://schemas.microsoft.com/office/drawing/2014/main" val="2062160777"/>
                    </a:ext>
                  </a:extLst>
                </a:gridCol>
                <a:gridCol w="2032000">
                  <a:extLst>
                    <a:ext uri="{9D8B030D-6E8A-4147-A177-3AD203B41FA5}">
                      <a16:colId xmlns:a16="http://schemas.microsoft.com/office/drawing/2014/main" val="3034391460"/>
                    </a:ext>
                  </a:extLst>
                </a:gridCol>
              </a:tblGrid>
              <a:tr h="370840">
                <a:tc gridSpan="2">
                  <a:txBody>
                    <a:bodyPr/>
                    <a:lstStyle/>
                    <a:p>
                      <a:pPr indent="0" algn="ctr" fontAlgn="ctr">
                        <a:lnSpc>
                          <a:spcPct val="120000"/>
                        </a:lnSpc>
                        <a:spcBef>
                          <a:spcPts val="0"/>
                        </a:spcBef>
                        <a:spcAft>
                          <a:spcPts val="0"/>
                        </a:spcAft>
                      </a:pPr>
                      <a:r>
                        <a:rPr lang="zh-CN" altLang="en-US" sz="1600" spc="120" dirty="0"/>
                        <a:t>型号</a:t>
                      </a:r>
                      <a:endParaRPr lang="zh-CN" altLang="en-US" sz="1600" b="1" i="0" spc="120" dirty="0">
                        <a:solidFill>
                          <a:srgbClr val="646464"/>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gridSpan="2">
                  <a:txBody>
                    <a:bodyPr/>
                    <a:lstStyle/>
                    <a:p>
                      <a:pPr indent="0" algn="ctr" fontAlgn="ctr">
                        <a:lnSpc>
                          <a:spcPct val="120000"/>
                        </a:lnSpc>
                        <a:spcBef>
                          <a:spcPts val="0"/>
                        </a:spcBef>
                        <a:spcAft>
                          <a:spcPts val="0"/>
                        </a:spcAft>
                      </a:pPr>
                      <a:r>
                        <a:rPr lang="en-US" altLang="zh-CN" sz="1600" kern="1200" spc="120" dirty="0"/>
                        <a:t>K7V125DTP1D9R-0E05-1AV</a:t>
                      </a:r>
                      <a:endParaRPr lang="en-US" sz="1600" b="1" kern="1200" spc="120" dirty="0">
                        <a:solidFill>
                          <a:srgbClr val="646464"/>
                        </a:solidFill>
                        <a:latin typeface="微软雅黑" panose="020B0503020204020204" charset="-122"/>
                        <a:ea typeface="微软雅黑" panose="020B0503020204020204" charset="-122"/>
                        <a:cs typeface="+mn-cs"/>
                      </a:endParaRPr>
                    </a:p>
                  </a:txBody>
                  <a:tcPr marL="177800" marR="177800" marT="57150" marB="57150" anchor="ctr"/>
                </a:tc>
                <a:tc hMerge="1">
                  <a:txBody>
                    <a:bodyPr/>
                    <a:lstStyle/>
                    <a:p>
                      <a:endParaRPr lang="zh-CN"/>
                    </a:p>
                  </a:txBody>
                  <a:tcPr/>
                </a:tc>
                <a:extLst>
                  <a:ext uri="{0D108BD9-81ED-4DB2-BD59-A6C34878D82A}">
                    <a16:rowId xmlns:a16="http://schemas.microsoft.com/office/drawing/2014/main" val="1169412083"/>
                  </a:ext>
                </a:extLst>
              </a:tr>
              <a:tr h="370840">
                <a:tc gridSpan="2">
                  <a:txBody>
                    <a:bodyPr/>
                    <a:lstStyle/>
                    <a:p>
                      <a:pPr indent="0" algn="ctr" fontAlgn="ctr">
                        <a:lnSpc>
                          <a:spcPct val="120000"/>
                        </a:lnSpc>
                        <a:spcBef>
                          <a:spcPts val="0"/>
                        </a:spcBef>
                        <a:spcAft>
                          <a:spcPts val="0"/>
                        </a:spcAft>
                      </a:pPr>
                      <a:r>
                        <a:rPr lang="zh-CN" altLang="en-US" sz="1600" spc="120" dirty="0"/>
                        <a:t>项目</a:t>
                      </a:r>
                      <a:endParaRPr lang="zh-CN" altLang="en-US" sz="1600" b="1" spc="120" dirty="0">
                        <a:solidFill>
                          <a:srgbClr val="646464"/>
                        </a:solidFill>
                        <a:latin typeface="微软雅黑" panose="020B0503020204020204" charset="-122"/>
                        <a:ea typeface="微软雅黑" panose="020B0503020204020204" charset="-122"/>
                      </a:endParaRPr>
                    </a:p>
                  </a:txBody>
                  <a:tcPr marL="177800" marR="177800" marT="57150" marB="57150" anchor="ctr">
                    <a:solidFill>
                      <a:srgbClr val="CFD8E8"/>
                    </a:solidFill>
                  </a:tcPr>
                </a:tc>
                <a:tc hMerge="1">
                  <a:txBody>
                    <a:bodyPr/>
                    <a:lstStyle/>
                    <a:p>
                      <a:endParaRPr lang="zh-CN"/>
                    </a:p>
                  </a:txBody>
                  <a:tcPr/>
                </a:tc>
                <a:tc>
                  <a:txBody>
                    <a:bodyPr/>
                    <a:lstStyle/>
                    <a:p>
                      <a:pPr indent="0" algn="ctr" fontAlgn="ctr">
                        <a:lnSpc>
                          <a:spcPct val="120000"/>
                        </a:lnSpc>
                        <a:spcBef>
                          <a:spcPts val="0"/>
                        </a:spcBef>
                        <a:spcAft>
                          <a:spcPts val="0"/>
                        </a:spcAft>
                      </a:pPr>
                      <a:r>
                        <a:rPr lang="zh-CN" altLang="en-US" sz="1600" spc="120" dirty="0"/>
                        <a:t>单位</a:t>
                      </a:r>
                      <a:endParaRPr lang="zh-CN" altLang="en-US" sz="1600" b="1" spc="120" dirty="0">
                        <a:solidFill>
                          <a:srgbClr val="646464"/>
                        </a:solidFill>
                        <a:latin typeface="微软雅黑" panose="020B0503020204020204" charset="-122"/>
                        <a:ea typeface="微软雅黑" panose="020B0503020204020204" charset="-122"/>
                      </a:endParaRPr>
                    </a:p>
                  </a:txBody>
                  <a:tcPr marL="177800" marR="177800" marT="57150" marB="57150" anchor="ctr">
                    <a:solidFill>
                      <a:srgbClr val="CFD8E8"/>
                    </a:solidFill>
                  </a:tcPr>
                </a:tc>
                <a:tc>
                  <a:txBody>
                    <a:bodyPr/>
                    <a:lstStyle/>
                    <a:p>
                      <a:pPr indent="0" algn="ctr" fontAlgn="ctr">
                        <a:lnSpc>
                          <a:spcPct val="120000"/>
                        </a:lnSpc>
                        <a:spcBef>
                          <a:spcPts val="0"/>
                        </a:spcBef>
                        <a:spcAft>
                          <a:spcPts val="0"/>
                        </a:spcAft>
                      </a:pPr>
                      <a:r>
                        <a:rPr lang="zh-CN" altLang="en-US" sz="1600" spc="120" dirty="0"/>
                        <a:t>性能参数</a:t>
                      </a:r>
                      <a:endParaRPr lang="zh-CN" altLang="en-US" sz="1600" b="1" spc="120" dirty="0">
                        <a:solidFill>
                          <a:srgbClr val="646464"/>
                        </a:solidFill>
                        <a:latin typeface="微软雅黑" panose="020B0503020204020204" charset="-122"/>
                        <a:ea typeface="微软雅黑" panose="020B0503020204020204" charset="-122"/>
                      </a:endParaRPr>
                    </a:p>
                  </a:txBody>
                  <a:tcPr marL="177800" marR="177800" marT="57150" marB="57150" anchor="ctr">
                    <a:solidFill>
                      <a:srgbClr val="CFD8E8"/>
                    </a:solidFill>
                  </a:tcPr>
                </a:tc>
                <a:extLst>
                  <a:ext uri="{0D108BD9-81ED-4DB2-BD59-A6C34878D82A}">
                    <a16:rowId xmlns:a16="http://schemas.microsoft.com/office/drawing/2014/main" val="432872159"/>
                  </a:ext>
                </a:extLst>
              </a:tr>
              <a:tr h="370840">
                <a:tc gridSpan="2">
                  <a:txBody>
                    <a:bodyPr/>
                    <a:lstStyle/>
                    <a:p>
                      <a:pPr indent="0" algn="ctr" fontAlgn="ctr">
                        <a:lnSpc>
                          <a:spcPct val="120000"/>
                        </a:lnSpc>
                        <a:spcBef>
                          <a:spcPts val="0"/>
                        </a:spcBef>
                        <a:spcAft>
                          <a:spcPts val="0"/>
                        </a:spcAft>
                      </a:pPr>
                      <a:r>
                        <a:rPr lang="zh-CN" altLang="en-US" sz="1400" spc="120" dirty="0"/>
                        <a:t>最大排量</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a:txBody>
                    <a:bodyPr/>
                    <a:lstStyle/>
                    <a:p>
                      <a:pPr indent="0" algn="ctr" fontAlgn="ctr">
                        <a:lnSpc>
                          <a:spcPct val="120000"/>
                        </a:lnSpc>
                        <a:spcBef>
                          <a:spcPts val="0"/>
                        </a:spcBef>
                        <a:spcAft>
                          <a:spcPts val="0"/>
                        </a:spcAft>
                      </a:pPr>
                      <a:r>
                        <a:rPr lang="en-US" sz="1400" spc="120" dirty="0"/>
                        <a:t>ml/r</a:t>
                      </a:r>
                      <a:endParaRPr 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130×2</a:t>
                      </a:r>
                      <a:endParaRPr lang="en-US" altLang="zh-CN" sz="1400" b="0" i="0" spc="120" dirty="0">
                        <a:solidFill>
                          <a:srgbClr val="404040"/>
                        </a:solidFill>
                        <a:latin typeface="微软雅黑" panose="020B0503020204020204" charset="-122"/>
                        <a:ea typeface="微软雅黑" panose="020B0503020204020204" charset="-122"/>
                        <a:cs typeface="+mn-cs"/>
                      </a:endParaRPr>
                    </a:p>
                  </a:txBody>
                  <a:tcPr marL="177800" marR="177800" marT="57150" marB="57150" anchor="ctr"/>
                </a:tc>
                <a:extLst>
                  <a:ext uri="{0D108BD9-81ED-4DB2-BD59-A6C34878D82A}">
                    <a16:rowId xmlns:a16="http://schemas.microsoft.com/office/drawing/2014/main" val="2474922265"/>
                  </a:ext>
                </a:extLst>
              </a:tr>
              <a:tr h="370840">
                <a:tc rowSpan="3">
                  <a:txBody>
                    <a:bodyPr/>
                    <a:lstStyle/>
                    <a:p>
                      <a:pPr indent="0" algn="ctr" fontAlgn="ctr">
                        <a:lnSpc>
                          <a:spcPct val="120000"/>
                        </a:lnSpc>
                        <a:spcBef>
                          <a:spcPts val="0"/>
                        </a:spcBef>
                        <a:spcAft>
                          <a:spcPts val="0"/>
                        </a:spcAft>
                      </a:pPr>
                      <a:r>
                        <a:rPr lang="zh-CN" altLang="en-US" sz="1400" spc="120" dirty="0"/>
                        <a:t>转速</a:t>
                      </a:r>
                      <a:endParaRPr lang="zh-CN" altLang="en-US" sz="1400" b="0" i="0" spc="120" dirty="0">
                        <a:solidFill>
                          <a:srgbClr val="646464"/>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zh-CN" altLang="en-US" sz="1400" spc="120" dirty="0"/>
                        <a:t>额定</a:t>
                      </a:r>
                      <a:endParaRPr lang="zh-CN" altLang="en-US" sz="1400" b="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sz="1400" spc="120"/>
                        <a:t>r/min</a:t>
                      </a:r>
                      <a:endParaRPr lang="en-US" sz="1400" b="0" i="0" spc="12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1700</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2112803566"/>
                  </a:ext>
                </a:extLst>
              </a:tr>
              <a:tr h="370840">
                <a:tc vMerge="1">
                  <a:txBody>
                    <a:bodyPr/>
                    <a:lstStyle/>
                    <a:p>
                      <a:endParaRPr lang="zh-CN"/>
                    </a:p>
                  </a:txBody>
                  <a:tcPr/>
                </a:tc>
                <a:tc>
                  <a:txBody>
                    <a:bodyPr/>
                    <a:lstStyle/>
                    <a:p>
                      <a:pPr indent="0" algn="ctr" fontAlgn="ctr">
                        <a:lnSpc>
                          <a:spcPct val="120000"/>
                        </a:lnSpc>
                        <a:spcBef>
                          <a:spcPts val="0"/>
                        </a:spcBef>
                        <a:spcAft>
                          <a:spcPts val="0"/>
                        </a:spcAft>
                      </a:pPr>
                      <a:r>
                        <a:rPr lang="zh-CN" altLang="en-US" sz="1400" spc="120" dirty="0"/>
                        <a:t>自吸最高</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sz="1400" spc="120" dirty="0"/>
                        <a:t>r/min</a:t>
                      </a:r>
                      <a:endParaRPr 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2360</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4211222543"/>
                  </a:ext>
                </a:extLst>
              </a:tr>
              <a:tr h="370840">
                <a:tc vMerge="1">
                  <a:txBody>
                    <a:bodyPr/>
                    <a:lstStyle/>
                    <a:p>
                      <a:endParaRPr lang="zh-CN"/>
                    </a:p>
                  </a:txBody>
                  <a:tcPr/>
                </a:tc>
                <a:tc>
                  <a:txBody>
                    <a:bodyPr/>
                    <a:lstStyle/>
                    <a:p>
                      <a:pPr indent="0" algn="ctr" fontAlgn="ctr">
                        <a:lnSpc>
                          <a:spcPct val="120000"/>
                        </a:lnSpc>
                        <a:spcBef>
                          <a:spcPts val="0"/>
                        </a:spcBef>
                        <a:spcAft>
                          <a:spcPts val="0"/>
                        </a:spcAft>
                      </a:pPr>
                      <a:r>
                        <a:rPr lang="zh-CN" altLang="en-US" sz="1400" spc="120" dirty="0"/>
                        <a:t>最高</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sz="1400" spc="120" dirty="0"/>
                        <a:t>r/min</a:t>
                      </a:r>
                      <a:endParaRPr 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2700</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1149524588"/>
                  </a:ext>
                </a:extLst>
              </a:tr>
              <a:tr h="370840">
                <a:tc rowSpan="2">
                  <a:txBody>
                    <a:bodyPr/>
                    <a:lstStyle/>
                    <a:p>
                      <a:pPr indent="0" algn="ctr" fontAlgn="ctr">
                        <a:lnSpc>
                          <a:spcPct val="120000"/>
                        </a:lnSpc>
                        <a:spcBef>
                          <a:spcPts val="0"/>
                        </a:spcBef>
                        <a:spcAft>
                          <a:spcPts val="0"/>
                        </a:spcAft>
                      </a:pPr>
                      <a:r>
                        <a:rPr lang="zh-CN" altLang="en-US" sz="1400" spc="120" dirty="0"/>
                        <a:t>压力</a:t>
                      </a:r>
                      <a:endParaRPr lang="zh-CN" altLang="en-US" sz="1400" b="0" i="0" spc="120" dirty="0">
                        <a:solidFill>
                          <a:srgbClr val="646464"/>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zh-CN" altLang="en-US" sz="1400" spc="120" dirty="0"/>
                        <a:t>额定</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sz="1400" spc="120" dirty="0" err="1"/>
                        <a:t>MPa</a:t>
                      </a:r>
                      <a:endParaRPr 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34.3</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1572920551"/>
                  </a:ext>
                </a:extLst>
              </a:tr>
              <a:tr h="370840">
                <a:tc vMerge="1">
                  <a:txBody>
                    <a:bodyPr/>
                    <a:lstStyle/>
                    <a:p>
                      <a:endParaRPr lang="zh-CN"/>
                    </a:p>
                  </a:txBody>
                  <a:tcPr/>
                </a:tc>
                <a:tc>
                  <a:txBody>
                    <a:bodyPr/>
                    <a:lstStyle/>
                    <a:p>
                      <a:pPr indent="0" algn="ctr" fontAlgn="ctr">
                        <a:lnSpc>
                          <a:spcPct val="120000"/>
                        </a:lnSpc>
                        <a:spcBef>
                          <a:spcPts val="0"/>
                        </a:spcBef>
                        <a:spcAft>
                          <a:spcPts val="0"/>
                        </a:spcAft>
                      </a:pPr>
                      <a:r>
                        <a:rPr lang="zh-CN" altLang="en-US" sz="1400" spc="120" dirty="0"/>
                        <a:t>峰值</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sz="1400" spc="120" dirty="0"/>
                        <a:t>MPa</a:t>
                      </a:r>
                      <a:endParaRPr 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37</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506950594"/>
                  </a:ext>
                </a:extLst>
              </a:tr>
              <a:tr h="370840">
                <a:tc gridSpan="2">
                  <a:txBody>
                    <a:bodyPr/>
                    <a:lstStyle/>
                    <a:p>
                      <a:pPr indent="0" algn="ctr" fontAlgn="ctr">
                        <a:lnSpc>
                          <a:spcPct val="120000"/>
                        </a:lnSpc>
                        <a:spcBef>
                          <a:spcPts val="0"/>
                        </a:spcBef>
                        <a:spcAft>
                          <a:spcPts val="0"/>
                        </a:spcAft>
                      </a:pPr>
                      <a:r>
                        <a:rPr lang="zh-CN" altLang="en-US" sz="1400" spc="120" dirty="0"/>
                        <a:t>最大流量</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a:txBody>
                    <a:bodyPr/>
                    <a:lstStyle/>
                    <a:p>
                      <a:pPr indent="0" algn="ctr" fontAlgn="ctr">
                        <a:lnSpc>
                          <a:spcPct val="120000"/>
                        </a:lnSpc>
                        <a:spcBef>
                          <a:spcPts val="0"/>
                        </a:spcBef>
                        <a:spcAft>
                          <a:spcPts val="0"/>
                        </a:spcAft>
                      </a:pPr>
                      <a:r>
                        <a:rPr lang="en-US" sz="1400" spc="120"/>
                        <a:t>L/min</a:t>
                      </a:r>
                      <a:endParaRPr lang="en-US" sz="1400" b="0" i="0" spc="12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221×2</a:t>
                      </a:r>
                      <a:endParaRPr lang="en-US" altLang="zh-CN" sz="1400" b="0" i="0" spc="120" dirty="0">
                        <a:solidFill>
                          <a:srgbClr val="404040"/>
                        </a:solidFill>
                        <a:latin typeface="微软雅黑" panose="020B0503020204020204" charset="-122"/>
                        <a:ea typeface="微软雅黑" panose="020B0503020204020204" charset="-122"/>
                        <a:cs typeface="+mn-cs"/>
                      </a:endParaRPr>
                    </a:p>
                  </a:txBody>
                  <a:tcPr marL="177800" marR="177800" marT="57150" marB="57150" anchor="ctr"/>
                </a:tc>
                <a:extLst>
                  <a:ext uri="{0D108BD9-81ED-4DB2-BD59-A6C34878D82A}">
                    <a16:rowId xmlns:a16="http://schemas.microsoft.com/office/drawing/2014/main" val="275206482"/>
                  </a:ext>
                </a:extLst>
              </a:tr>
              <a:tr h="370840">
                <a:tc gridSpan="2">
                  <a:txBody>
                    <a:bodyPr/>
                    <a:lstStyle/>
                    <a:p>
                      <a:pPr indent="0" algn="ctr" fontAlgn="ctr">
                        <a:lnSpc>
                          <a:spcPct val="120000"/>
                        </a:lnSpc>
                        <a:spcBef>
                          <a:spcPts val="0"/>
                        </a:spcBef>
                        <a:spcAft>
                          <a:spcPts val="0"/>
                        </a:spcAft>
                      </a:pPr>
                      <a:r>
                        <a:rPr lang="zh-CN" altLang="en-US" sz="1400" spc="120" dirty="0"/>
                        <a:t>最小流量</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a:txBody>
                    <a:bodyPr/>
                    <a:lstStyle/>
                    <a:p>
                      <a:pPr indent="0" algn="ctr" fontAlgn="ctr">
                        <a:lnSpc>
                          <a:spcPct val="120000"/>
                        </a:lnSpc>
                        <a:spcBef>
                          <a:spcPts val="0"/>
                        </a:spcBef>
                        <a:spcAft>
                          <a:spcPts val="0"/>
                        </a:spcAft>
                      </a:pPr>
                      <a:r>
                        <a:rPr lang="en-US" sz="1400" spc="120"/>
                        <a:t>L/min</a:t>
                      </a:r>
                      <a:endParaRPr lang="en-US" sz="1400" b="0" i="0" spc="12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30×2</a:t>
                      </a:r>
                      <a:endParaRPr lang="en-US" altLang="zh-CN" sz="1400" b="0" i="0" spc="120" dirty="0">
                        <a:solidFill>
                          <a:srgbClr val="404040"/>
                        </a:solidFill>
                        <a:latin typeface="微软雅黑" panose="020B0503020204020204" charset="-122"/>
                        <a:ea typeface="微软雅黑" panose="020B0503020204020204" charset="-122"/>
                        <a:cs typeface="+mn-cs"/>
                      </a:endParaRPr>
                    </a:p>
                  </a:txBody>
                  <a:tcPr marL="177800" marR="177800" marT="57150" marB="57150" anchor="ctr"/>
                </a:tc>
                <a:extLst>
                  <a:ext uri="{0D108BD9-81ED-4DB2-BD59-A6C34878D82A}">
                    <a16:rowId xmlns:a16="http://schemas.microsoft.com/office/drawing/2014/main" val="3092695039"/>
                  </a:ext>
                </a:extLst>
              </a:tr>
              <a:tr h="370840">
                <a:tc gridSpan="2">
                  <a:txBody>
                    <a:bodyPr/>
                    <a:lstStyle/>
                    <a:p>
                      <a:pPr indent="0" algn="ctr" fontAlgn="ctr">
                        <a:lnSpc>
                          <a:spcPct val="120000"/>
                        </a:lnSpc>
                        <a:spcBef>
                          <a:spcPts val="0"/>
                        </a:spcBef>
                        <a:spcAft>
                          <a:spcPts val="0"/>
                        </a:spcAft>
                      </a:pPr>
                      <a:r>
                        <a:rPr lang="zh-CN" altLang="en-US" sz="1400" spc="120" dirty="0"/>
                        <a:t>最大输入功率</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a:txBody>
                    <a:bodyPr/>
                    <a:lstStyle/>
                    <a:p>
                      <a:pPr indent="0" algn="ctr" fontAlgn="ctr">
                        <a:lnSpc>
                          <a:spcPct val="120000"/>
                        </a:lnSpc>
                        <a:spcBef>
                          <a:spcPts val="0"/>
                        </a:spcBef>
                        <a:spcAft>
                          <a:spcPts val="0"/>
                        </a:spcAft>
                      </a:pPr>
                      <a:r>
                        <a:rPr lang="en-US" sz="1400" spc="120" dirty="0"/>
                        <a:t>Kw</a:t>
                      </a:r>
                      <a:endParaRPr 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135</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3432782725"/>
                  </a:ext>
                </a:extLst>
              </a:tr>
              <a:tr h="370840">
                <a:tc gridSpan="2">
                  <a:txBody>
                    <a:bodyPr/>
                    <a:lstStyle/>
                    <a:p>
                      <a:pPr indent="0" algn="ctr" fontAlgn="ctr">
                        <a:lnSpc>
                          <a:spcPct val="120000"/>
                        </a:lnSpc>
                        <a:spcBef>
                          <a:spcPts val="0"/>
                        </a:spcBef>
                        <a:spcAft>
                          <a:spcPts val="0"/>
                        </a:spcAft>
                      </a:pPr>
                      <a:r>
                        <a:rPr lang="zh-CN" altLang="en-US" sz="1400" spc="120" dirty="0"/>
                        <a:t>最大输入扭矩</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a:txBody>
                    <a:bodyPr/>
                    <a:lstStyle/>
                    <a:p>
                      <a:pPr indent="0" algn="ctr" fontAlgn="ctr">
                        <a:lnSpc>
                          <a:spcPct val="120000"/>
                        </a:lnSpc>
                        <a:spcBef>
                          <a:spcPts val="0"/>
                        </a:spcBef>
                        <a:spcAft>
                          <a:spcPts val="0"/>
                        </a:spcAft>
                      </a:pPr>
                      <a:r>
                        <a:rPr lang="en-US" sz="1400" spc="120" dirty="0" err="1"/>
                        <a:t>N.m</a:t>
                      </a:r>
                      <a:endParaRPr 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en-US" altLang="zh-CN" sz="1400" spc="120" dirty="0"/>
                        <a:t>758</a:t>
                      </a:r>
                      <a:endParaRPr lang="en-US" altLang="zh-CN"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302790467"/>
                  </a:ext>
                </a:extLst>
              </a:tr>
              <a:tr h="370840">
                <a:tc gridSpan="2">
                  <a:txBody>
                    <a:bodyPr/>
                    <a:lstStyle/>
                    <a:p>
                      <a:pPr indent="0" algn="ctr" fontAlgn="ctr">
                        <a:lnSpc>
                          <a:spcPct val="120000"/>
                        </a:lnSpc>
                        <a:spcBef>
                          <a:spcPts val="0"/>
                        </a:spcBef>
                        <a:spcAft>
                          <a:spcPts val="0"/>
                        </a:spcAft>
                      </a:pPr>
                      <a:r>
                        <a:rPr lang="zh-CN" altLang="en-US" sz="1400" spc="120" dirty="0"/>
                        <a:t>回转方向（轴端看）</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a:txBody>
                    <a:bodyPr/>
                    <a:lstStyle/>
                    <a:p>
                      <a:pPr indent="0" algn="ctr" fontAlgn="ctr">
                        <a:lnSpc>
                          <a:spcPct val="120000"/>
                        </a:lnSpc>
                        <a:spcBef>
                          <a:spcPts val="0"/>
                        </a:spcBef>
                        <a:spcAft>
                          <a:spcPts val="0"/>
                        </a:spcAft>
                      </a:pPr>
                      <a:r>
                        <a:rPr lang="zh-CN" altLang="en-US" sz="1400" spc="120" dirty="0"/>
                        <a:t>－</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zh-CN" altLang="en-US" sz="1400" spc="120" dirty="0"/>
                        <a:t>顺时针（右旋）</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3406525075"/>
                  </a:ext>
                </a:extLst>
              </a:tr>
              <a:tr h="370840">
                <a:tc gridSpan="2">
                  <a:txBody>
                    <a:bodyPr/>
                    <a:lstStyle/>
                    <a:p>
                      <a:pPr indent="0" algn="ctr" fontAlgn="ctr">
                        <a:lnSpc>
                          <a:spcPct val="120000"/>
                        </a:lnSpc>
                        <a:spcBef>
                          <a:spcPts val="0"/>
                        </a:spcBef>
                        <a:spcAft>
                          <a:spcPts val="0"/>
                        </a:spcAft>
                      </a:pPr>
                      <a:r>
                        <a:rPr lang="zh-CN" altLang="en-US" sz="1400" spc="120"/>
                        <a:t>控制特性</a:t>
                      </a:r>
                      <a:endParaRPr lang="zh-CN" altLang="en-US" sz="1400" b="0" i="0" spc="120">
                        <a:solidFill>
                          <a:srgbClr val="404040"/>
                        </a:solidFill>
                        <a:latin typeface="微软雅黑" panose="020B0503020204020204" charset="-122"/>
                        <a:ea typeface="微软雅黑" panose="020B0503020204020204" charset="-122"/>
                      </a:endParaRPr>
                    </a:p>
                  </a:txBody>
                  <a:tcPr marL="177800" marR="177800" marT="57150" marB="57150" anchor="ctr"/>
                </a:tc>
                <a:tc hMerge="1">
                  <a:txBody>
                    <a:bodyPr/>
                    <a:lstStyle/>
                    <a:p>
                      <a:endParaRPr lang="zh-CN"/>
                    </a:p>
                  </a:txBody>
                  <a:tcPr/>
                </a:tc>
                <a:tc>
                  <a:txBody>
                    <a:bodyPr/>
                    <a:lstStyle/>
                    <a:p>
                      <a:pPr indent="0" algn="ctr" fontAlgn="ctr">
                        <a:lnSpc>
                          <a:spcPct val="120000"/>
                        </a:lnSpc>
                        <a:spcBef>
                          <a:spcPts val="0"/>
                        </a:spcBef>
                        <a:spcAft>
                          <a:spcPts val="0"/>
                        </a:spcAft>
                      </a:pPr>
                      <a:r>
                        <a:rPr lang="zh-CN" altLang="en-US" sz="1400" spc="120" dirty="0"/>
                        <a:t>－</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tc>
                  <a:txBody>
                    <a:bodyPr/>
                    <a:lstStyle/>
                    <a:p>
                      <a:pPr indent="0" algn="ctr" fontAlgn="ctr">
                        <a:lnSpc>
                          <a:spcPct val="120000"/>
                        </a:lnSpc>
                        <a:spcBef>
                          <a:spcPts val="0"/>
                        </a:spcBef>
                        <a:spcAft>
                          <a:spcPts val="0"/>
                        </a:spcAft>
                      </a:pPr>
                      <a:r>
                        <a:rPr lang="zh-CN" altLang="en-US" sz="1400" spc="120" dirty="0"/>
                        <a:t>电控正流量</a:t>
                      </a:r>
                      <a:endParaRPr lang="zh-CN" altLang="en-US" sz="1400" b="0" i="0" spc="120" dirty="0">
                        <a:solidFill>
                          <a:srgbClr val="404040"/>
                        </a:solidFill>
                        <a:latin typeface="微软雅黑" panose="020B0503020204020204" charset="-122"/>
                        <a:ea typeface="微软雅黑" panose="020B0503020204020204" charset="-122"/>
                      </a:endParaRPr>
                    </a:p>
                  </a:txBody>
                  <a:tcPr marL="177800" marR="177800" marT="57150" marB="57150" anchor="ctr"/>
                </a:tc>
                <a:extLst>
                  <a:ext uri="{0D108BD9-81ED-4DB2-BD59-A6C34878D82A}">
                    <a16:rowId xmlns:a16="http://schemas.microsoft.com/office/drawing/2014/main" val="2768857187"/>
                  </a:ext>
                </a:extLst>
              </a:tr>
            </a:tbl>
          </a:graphicData>
        </a:graphic>
      </p:graphicFrame>
      <p:sp>
        <p:nvSpPr>
          <p:cNvPr id="5" name="矩形 4">
            <a:extLst>
              <a:ext uri="{FF2B5EF4-FFF2-40B4-BE49-F238E27FC236}">
                <a16:creationId xmlns:a16="http://schemas.microsoft.com/office/drawing/2014/main" id="{E5729C08-E288-4CE3-B8CF-5C5258D300AA}"/>
              </a:ext>
            </a:extLst>
          </p:cNvPr>
          <p:cNvSpPr/>
          <p:nvPr/>
        </p:nvSpPr>
        <p:spPr>
          <a:xfrm>
            <a:off x="302527" y="691582"/>
            <a:ext cx="1569660" cy="369332"/>
          </a:xfrm>
          <a:prstGeom prst="rect">
            <a:avLst/>
          </a:prstGeom>
        </p:spPr>
        <p:txBody>
          <a:bodyPr wrap="none">
            <a:spAutoFit/>
          </a:bodyPr>
          <a:lstStyle/>
          <a:p>
            <a:r>
              <a:rPr lang="zh-CN" altLang="en-US" dirty="0"/>
              <a:t>主泵主要参数</a:t>
            </a:r>
          </a:p>
        </p:txBody>
      </p:sp>
    </p:spTree>
    <p:extLst>
      <p:ext uri="{BB962C8B-B14F-4D97-AF65-F5344CB8AC3E}">
        <p14:creationId xmlns:p14="http://schemas.microsoft.com/office/powerpoint/2010/main" val="42268118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27702A76-4787-4A7F-B5E1-603898329BBB}"/>
              </a:ext>
            </a:extLst>
          </p:cNvPr>
          <p:cNvSpPr txBox="1"/>
          <p:nvPr/>
        </p:nvSpPr>
        <p:spPr>
          <a:xfrm>
            <a:off x="184521" y="618422"/>
            <a:ext cx="11927356" cy="461665"/>
          </a:xfrm>
          <a:prstGeom prst="rect">
            <a:avLst/>
          </a:prstGeom>
          <a:noFill/>
        </p:spPr>
        <p:txBody>
          <a:bodyPr wrap="square">
            <a:spAutoFit/>
          </a:bodyPr>
          <a:lstStyle/>
          <a:p>
            <a:r>
              <a:rPr lang="de-DE"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8. </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行走液压系统 </a:t>
            </a:r>
          </a:p>
        </p:txBody>
      </p:sp>
      <p:grpSp>
        <p:nvGrpSpPr>
          <p:cNvPr id="4" name="组合 3">
            <a:extLst>
              <a:ext uri="{FF2B5EF4-FFF2-40B4-BE49-F238E27FC236}">
                <a16:creationId xmlns:a16="http://schemas.microsoft.com/office/drawing/2014/main" id="{45A141C8-9321-41A9-BDD2-4964810D6FCD}"/>
              </a:ext>
            </a:extLst>
          </p:cNvPr>
          <p:cNvGrpSpPr/>
          <p:nvPr/>
        </p:nvGrpSpPr>
        <p:grpSpPr>
          <a:xfrm>
            <a:off x="814134" y="1207920"/>
            <a:ext cx="10129566" cy="4926232"/>
            <a:chOff x="814134" y="1207920"/>
            <a:chExt cx="10129566" cy="4926232"/>
          </a:xfrm>
        </p:grpSpPr>
        <p:grpSp>
          <p:nvGrpSpPr>
            <p:cNvPr id="5" name="组合 4">
              <a:extLst>
                <a:ext uri="{FF2B5EF4-FFF2-40B4-BE49-F238E27FC236}">
                  <a16:creationId xmlns:a16="http://schemas.microsoft.com/office/drawing/2014/main" id="{32D7D72F-3E04-4169-8EDF-656089B2B239}"/>
                </a:ext>
              </a:extLst>
            </p:cNvPr>
            <p:cNvGrpSpPr/>
            <p:nvPr/>
          </p:nvGrpSpPr>
          <p:grpSpPr>
            <a:xfrm>
              <a:off x="814134" y="1207920"/>
              <a:ext cx="10129566" cy="4926232"/>
              <a:chOff x="1841938" y="627771"/>
              <a:chExt cx="10129566" cy="4926232"/>
            </a:xfrm>
          </p:grpSpPr>
          <p:pic>
            <p:nvPicPr>
              <p:cNvPr id="11" name="图片 10">
                <a:extLst>
                  <a:ext uri="{FF2B5EF4-FFF2-40B4-BE49-F238E27FC236}">
                    <a16:creationId xmlns:a16="http://schemas.microsoft.com/office/drawing/2014/main" id="{D90A427C-4AC1-450E-8E6B-9F5537910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74052" y="627771"/>
                <a:ext cx="6222609" cy="4926232"/>
              </a:xfrm>
              <a:prstGeom prst="rect">
                <a:avLst/>
              </a:prstGeom>
            </p:spPr>
          </p:pic>
          <p:grpSp>
            <p:nvGrpSpPr>
              <p:cNvPr id="13" name="Group 37">
                <a:extLst>
                  <a:ext uri="{FF2B5EF4-FFF2-40B4-BE49-F238E27FC236}">
                    <a16:creationId xmlns:a16="http://schemas.microsoft.com/office/drawing/2014/main" id="{E66EB6CB-FB40-4E97-8273-9CE79B4AA713}"/>
                  </a:ext>
                </a:extLst>
              </p:cNvPr>
              <p:cNvGrpSpPr/>
              <p:nvPr/>
            </p:nvGrpSpPr>
            <p:grpSpPr>
              <a:xfrm>
                <a:off x="1841938" y="1727198"/>
                <a:ext cx="10129566" cy="3560246"/>
                <a:chOff x="1689538" y="1980563"/>
                <a:chExt cx="10129566" cy="3560246"/>
              </a:xfrm>
            </p:grpSpPr>
            <p:sp>
              <p:nvSpPr>
                <p:cNvPr id="14" name="文本框 17">
                  <a:extLst>
                    <a:ext uri="{FF2B5EF4-FFF2-40B4-BE49-F238E27FC236}">
                      <a16:creationId xmlns:a16="http://schemas.microsoft.com/office/drawing/2014/main" id="{9111A519-A347-4557-BD7D-7DA035F64809}"/>
                    </a:ext>
                  </a:extLst>
                </p:cNvPr>
                <p:cNvSpPr txBox="1"/>
                <p:nvPr/>
              </p:nvSpPr>
              <p:spPr>
                <a:xfrm>
                  <a:off x="3544964" y="3871679"/>
                  <a:ext cx="731049"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MCV</a:t>
                  </a:r>
                  <a:endParaRPr lang="zh-CN" altLang="en-US" sz="1400" dirty="0">
                    <a:latin typeface="Microsoft YaHei" panose="020B0503020204020204" pitchFamily="34" charset="-122"/>
                    <a:ea typeface="Microsoft YaHei" panose="020B0503020204020204" pitchFamily="34" charset="-122"/>
                  </a:endParaRPr>
                </a:p>
              </p:txBody>
            </p:sp>
            <p:sp>
              <p:nvSpPr>
                <p:cNvPr id="15" name="文本框 17">
                  <a:extLst>
                    <a:ext uri="{FF2B5EF4-FFF2-40B4-BE49-F238E27FC236}">
                      <a16:creationId xmlns:a16="http://schemas.microsoft.com/office/drawing/2014/main" id="{AFCBC08F-62F9-4DF7-A871-08206ECD49C6}"/>
                    </a:ext>
                  </a:extLst>
                </p:cNvPr>
                <p:cNvSpPr txBox="1"/>
                <p:nvPr/>
              </p:nvSpPr>
              <p:spPr>
                <a:xfrm>
                  <a:off x="7181651" y="5233032"/>
                  <a:ext cx="1654663"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Left travel motor</a:t>
                  </a:r>
                  <a:endParaRPr lang="zh-CN" altLang="en-US" sz="1400" dirty="0">
                    <a:latin typeface="Microsoft YaHei" panose="020B0503020204020204" pitchFamily="34" charset="-122"/>
                    <a:ea typeface="Microsoft YaHei" panose="020B0503020204020204" pitchFamily="34" charset="-122"/>
                  </a:endParaRPr>
                </a:p>
              </p:txBody>
            </p:sp>
            <p:sp>
              <p:nvSpPr>
                <p:cNvPr id="16" name="文本框 17">
                  <a:extLst>
                    <a:ext uri="{FF2B5EF4-FFF2-40B4-BE49-F238E27FC236}">
                      <a16:creationId xmlns:a16="http://schemas.microsoft.com/office/drawing/2014/main" id="{8A86A9BC-AD5C-46F1-B206-BFE688B219A7}"/>
                    </a:ext>
                  </a:extLst>
                </p:cNvPr>
                <p:cNvSpPr txBox="1"/>
                <p:nvPr/>
              </p:nvSpPr>
              <p:spPr>
                <a:xfrm>
                  <a:off x="1689538" y="2551545"/>
                  <a:ext cx="1892954"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Central rotary joint</a:t>
                  </a:r>
                  <a:endParaRPr lang="zh-CN" altLang="en-US" sz="1400" dirty="0">
                    <a:latin typeface="Microsoft YaHei" panose="020B0503020204020204" pitchFamily="34" charset="-122"/>
                    <a:ea typeface="Microsoft YaHei" panose="020B0503020204020204" pitchFamily="34" charset="-122"/>
                  </a:endParaRPr>
                </a:p>
              </p:txBody>
            </p:sp>
            <p:sp>
              <p:nvSpPr>
                <p:cNvPr id="17" name="文本框 17">
                  <a:extLst>
                    <a:ext uri="{FF2B5EF4-FFF2-40B4-BE49-F238E27FC236}">
                      <a16:creationId xmlns:a16="http://schemas.microsoft.com/office/drawing/2014/main" id="{BD450852-893F-46E5-8458-3CD77718DA45}"/>
                    </a:ext>
                  </a:extLst>
                </p:cNvPr>
                <p:cNvSpPr txBox="1"/>
                <p:nvPr/>
              </p:nvSpPr>
              <p:spPr>
                <a:xfrm>
                  <a:off x="2295620" y="1980563"/>
                  <a:ext cx="1241879"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Pedal valve</a:t>
                  </a:r>
                  <a:endParaRPr lang="zh-CN" altLang="en-US" sz="1400" dirty="0">
                    <a:latin typeface="Microsoft YaHei" panose="020B0503020204020204" pitchFamily="34" charset="-122"/>
                    <a:ea typeface="Microsoft YaHei" panose="020B0503020204020204" pitchFamily="34" charset="-122"/>
                  </a:endParaRPr>
                </a:p>
              </p:txBody>
            </p:sp>
            <p:sp>
              <p:nvSpPr>
                <p:cNvPr id="18" name="文本框 17">
                  <a:extLst>
                    <a:ext uri="{FF2B5EF4-FFF2-40B4-BE49-F238E27FC236}">
                      <a16:creationId xmlns:a16="http://schemas.microsoft.com/office/drawing/2014/main" id="{83BBCF26-78E3-4A58-B052-A56E105B470E}"/>
                    </a:ext>
                  </a:extLst>
                </p:cNvPr>
                <p:cNvSpPr txBox="1"/>
                <p:nvPr/>
              </p:nvSpPr>
              <p:spPr>
                <a:xfrm>
                  <a:off x="10003647" y="3886424"/>
                  <a:ext cx="1815457"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Right travel motor</a:t>
                  </a:r>
                  <a:endParaRPr lang="zh-CN" altLang="en-US" sz="1400" dirty="0">
                    <a:latin typeface="Microsoft YaHei" panose="020B0503020204020204" pitchFamily="34" charset="-122"/>
                    <a:ea typeface="Microsoft YaHei" panose="020B0503020204020204" pitchFamily="34" charset="-122"/>
                  </a:endParaRPr>
                </a:p>
              </p:txBody>
            </p:sp>
            <p:cxnSp>
              <p:nvCxnSpPr>
                <p:cNvPr id="19" name="Straight Connector 17">
                  <a:extLst>
                    <a:ext uri="{FF2B5EF4-FFF2-40B4-BE49-F238E27FC236}">
                      <a16:creationId xmlns:a16="http://schemas.microsoft.com/office/drawing/2014/main" id="{1244D243-A0BE-40A6-8934-447242BAFAF2}"/>
                    </a:ext>
                  </a:extLst>
                </p:cNvPr>
                <p:cNvCxnSpPr>
                  <a:cxnSpLocks/>
                </p:cNvCxnSpPr>
                <p:nvPr/>
              </p:nvCxnSpPr>
              <p:spPr>
                <a:xfrm flipH="1">
                  <a:off x="9156292" y="4040313"/>
                  <a:ext cx="845224" cy="1"/>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20" name="Straight Connector 20">
                  <a:extLst>
                    <a:ext uri="{FF2B5EF4-FFF2-40B4-BE49-F238E27FC236}">
                      <a16:creationId xmlns:a16="http://schemas.microsoft.com/office/drawing/2014/main" id="{B5437C73-1AFF-46B2-9C48-88730847CEC9}"/>
                    </a:ext>
                  </a:extLst>
                </p:cNvPr>
                <p:cNvCxnSpPr>
                  <a:cxnSpLocks/>
                </p:cNvCxnSpPr>
                <p:nvPr/>
              </p:nvCxnSpPr>
              <p:spPr>
                <a:xfrm flipV="1">
                  <a:off x="3537499" y="2122326"/>
                  <a:ext cx="912349" cy="5000"/>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cxnSp>
              <p:nvCxnSpPr>
                <p:cNvPr id="21" name="Straight Connector 29">
                  <a:extLst>
                    <a:ext uri="{FF2B5EF4-FFF2-40B4-BE49-F238E27FC236}">
                      <a16:creationId xmlns:a16="http://schemas.microsoft.com/office/drawing/2014/main" id="{28B8436D-25CB-4A39-B9F7-0629C78547D5}"/>
                    </a:ext>
                  </a:extLst>
                </p:cNvPr>
                <p:cNvCxnSpPr>
                  <a:cxnSpLocks/>
                </p:cNvCxnSpPr>
                <p:nvPr/>
              </p:nvCxnSpPr>
              <p:spPr>
                <a:xfrm flipH="1">
                  <a:off x="6969635" y="2984512"/>
                  <a:ext cx="1769" cy="1055800"/>
                </a:xfrm>
                <a:prstGeom prst="line">
                  <a:avLst/>
                </a:prstGeom>
                <a:ln w="19050">
                  <a:solidFill>
                    <a:srgbClr val="FF0000"/>
                  </a:solidFill>
                  <a:headEnd type="oval"/>
                  <a:tailEnd type="none"/>
                </a:ln>
              </p:spPr>
              <p:style>
                <a:lnRef idx="2">
                  <a:schemeClr val="accent1"/>
                </a:lnRef>
                <a:fillRef idx="0">
                  <a:schemeClr val="accent1"/>
                </a:fillRef>
                <a:effectRef idx="1">
                  <a:schemeClr val="accent1"/>
                </a:effectRef>
                <a:fontRef idx="minor">
                  <a:schemeClr val="tx1"/>
                </a:fontRef>
              </p:style>
            </p:cxnSp>
            <p:cxnSp>
              <p:nvCxnSpPr>
                <p:cNvPr id="22" name="Straight Connector 33">
                  <a:extLst>
                    <a:ext uri="{FF2B5EF4-FFF2-40B4-BE49-F238E27FC236}">
                      <a16:creationId xmlns:a16="http://schemas.microsoft.com/office/drawing/2014/main" id="{EF8ED34D-F714-4F2B-91E2-5417D515676E}"/>
                    </a:ext>
                  </a:extLst>
                </p:cNvPr>
                <p:cNvCxnSpPr>
                  <a:cxnSpLocks/>
                </p:cNvCxnSpPr>
                <p:nvPr/>
              </p:nvCxnSpPr>
              <p:spPr>
                <a:xfrm flipV="1">
                  <a:off x="4287907" y="4030886"/>
                  <a:ext cx="2657940" cy="9426"/>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23" name="Straight Connector 36">
                  <a:extLst>
                    <a:ext uri="{FF2B5EF4-FFF2-40B4-BE49-F238E27FC236}">
                      <a16:creationId xmlns:a16="http://schemas.microsoft.com/office/drawing/2014/main" id="{CDF39EB8-9530-4095-B8D2-D4DB8D7F47F9}"/>
                    </a:ext>
                  </a:extLst>
                </p:cNvPr>
                <p:cNvCxnSpPr>
                  <a:cxnSpLocks/>
                </p:cNvCxnSpPr>
                <p:nvPr/>
              </p:nvCxnSpPr>
              <p:spPr>
                <a:xfrm flipH="1">
                  <a:off x="6452746" y="5386921"/>
                  <a:ext cx="728905" cy="1"/>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grpSp>
        </p:grpSp>
        <p:cxnSp>
          <p:nvCxnSpPr>
            <p:cNvPr id="6" name="Straight Connector 33">
              <a:extLst>
                <a:ext uri="{FF2B5EF4-FFF2-40B4-BE49-F238E27FC236}">
                  <a16:creationId xmlns:a16="http://schemas.microsoft.com/office/drawing/2014/main" id="{A9FABA6F-B223-47EB-BFCB-714894239C83}"/>
                </a:ext>
              </a:extLst>
            </p:cNvPr>
            <p:cNvCxnSpPr>
              <a:cxnSpLocks/>
            </p:cNvCxnSpPr>
            <p:nvPr/>
          </p:nvCxnSpPr>
          <p:spPr>
            <a:xfrm>
              <a:off x="2707088" y="3666474"/>
              <a:ext cx="2680624" cy="1"/>
            </a:xfrm>
            <a:prstGeom prst="line">
              <a:avLst/>
            </a:prstGeom>
            <a:ln w="19050">
              <a:solidFill>
                <a:srgbClr val="FF0000"/>
              </a:solidFill>
              <a:tailEnd type="none"/>
            </a:ln>
          </p:spPr>
          <p:style>
            <a:lnRef idx="2">
              <a:schemeClr val="accent1"/>
            </a:lnRef>
            <a:fillRef idx="0">
              <a:schemeClr val="accent1"/>
            </a:fillRef>
            <a:effectRef idx="1">
              <a:schemeClr val="accent1"/>
            </a:effectRef>
            <a:fontRef idx="minor">
              <a:schemeClr val="tx1"/>
            </a:fontRef>
          </p:style>
        </p:cxnSp>
        <p:cxnSp>
          <p:nvCxnSpPr>
            <p:cNvPr id="7" name="Straight Connector 29">
              <a:extLst>
                <a:ext uri="{FF2B5EF4-FFF2-40B4-BE49-F238E27FC236}">
                  <a16:creationId xmlns:a16="http://schemas.microsoft.com/office/drawing/2014/main" id="{4EE83C3F-D02D-419C-9120-0A2C026DA42D}"/>
                </a:ext>
              </a:extLst>
            </p:cNvPr>
            <p:cNvCxnSpPr>
              <a:cxnSpLocks/>
            </p:cNvCxnSpPr>
            <p:nvPr/>
          </p:nvCxnSpPr>
          <p:spPr>
            <a:xfrm>
              <a:off x="5387712" y="3321276"/>
              <a:ext cx="0" cy="349760"/>
            </a:xfrm>
            <a:prstGeom prst="line">
              <a:avLst/>
            </a:prstGeom>
            <a:ln w="19050">
              <a:solidFill>
                <a:srgbClr val="FF0000"/>
              </a:solidFill>
              <a:headEnd type="oval"/>
              <a:tailEnd type="none"/>
            </a:ln>
          </p:spPr>
          <p:style>
            <a:lnRef idx="2">
              <a:schemeClr val="accent1"/>
            </a:lnRef>
            <a:fillRef idx="0">
              <a:schemeClr val="accent1"/>
            </a:fillRef>
            <a:effectRef idx="1">
              <a:schemeClr val="accent1"/>
            </a:effectRef>
            <a:fontRef idx="minor">
              <a:schemeClr val="tx1"/>
            </a:fontRef>
          </p:style>
        </p:cxnSp>
        <p:cxnSp>
          <p:nvCxnSpPr>
            <p:cNvPr id="8" name="Straight Connector 17">
              <a:extLst>
                <a:ext uri="{FF2B5EF4-FFF2-40B4-BE49-F238E27FC236}">
                  <a16:creationId xmlns:a16="http://schemas.microsoft.com/office/drawing/2014/main" id="{62775056-5122-44E6-A261-E74B88CE0B3E}"/>
                </a:ext>
              </a:extLst>
            </p:cNvPr>
            <p:cNvCxnSpPr>
              <a:cxnSpLocks/>
            </p:cNvCxnSpPr>
            <p:nvPr/>
          </p:nvCxnSpPr>
          <p:spPr>
            <a:xfrm flipH="1">
              <a:off x="7898652" y="3321277"/>
              <a:ext cx="845224" cy="1"/>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sp>
          <p:nvSpPr>
            <p:cNvPr id="9" name="文本框 17">
              <a:extLst>
                <a:ext uri="{FF2B5EF4-FFF2-40B4-BE49-F238E27FC236}">
                  <a16:creationId xmlns:a16="http://schemas.microsoft.com/office/drawing/2014/main" id="{707265F4-2CA3-4C0D-BACB-15328EED315D}"/>
                </a:ext>
              </a:extLst>
            </p:cNvPr>
            <p:cNvSpPr txBox="1"/>
            <p:nvPr/>
          </p:nvSpPr>
          <p:spPr>
            <a:xfrm>
              <a:off x="8743876" y="3167388"/>
              <a:ext cx="1018562"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de-DE" altLang="zh-CN" sz="1400" dirty="0">
                  <a:latin typeface="Microsoft YaHei" panose="020B0503020204020204" pitchFamily="34" charset="-122"/>
                  <a:ea typeface="Microsoft YaHei" panose="020B0503020204020204" pitchFamily="34" charset="-122"/>
                </a:rPr>
                <a:t>P</a:t>
              </a:r>
              <a:r>
                <a:rPr lang="en-US" altLang="zh-CN" sz="1400" dirty="0">
                  <a:latin typeface="Microsoft YaHei" panose="020B0503020204020204" pitchFamily="34" charset="-122"/>
                  <a:ea typeface="Microsoft YaHei" panose="020B0503020204020204" pitchFamily="34" charset="-122"/>
                </a:rPr>
                <a:t>ump</a:t>
              </a:r>
              <a:endParaRPr lang="zh-CN" altLang="en-US" sz="1400" dirty="0">
                <a:latin typeface="Microsoft YaHei" panose="020B0503020204020204" pitchFamily="34" charset="-122"/>
                <a:ea typeface="Microsoft YaHei" panose="020B0503020204020204" pitchFamily="34" charset="-122"/>
              </a:endParaRPr>
            </a:p>
          </p:txBody>
        </p:sp>
        <p:cxnSp>
          <p:nvCxnSpPr>
            <p:cNvPr id="10" name="Straight Connector 20">
              <a:extLst>
                <a:ext uri="{FF2B5EF4-FFF2-40B4-BE49-F238E27FC236}">
                  <a16:creationId xmlns:a16="http://schemas.microsoft.com/office/drawing/2014/main" id="{946836FC-8F6F-4145-8564-8D27B2D40E83}"/>
                </a:ext>
              </a:extLst>
            </p:cNvPr>
            <p:cNvCxnSpPr>
              <a:cxnSpLocks/>
            </p:cNvCxnSpPr>
            <p:nvPr/>
          </p:nvCxnSpPr>
          <p:spPr>
            <a:xfrm flipV="1">
              <a:off x="2707088" y="2996228"/>
              <a:ext cx="2725755" cy="10925"/>
            </a:xfrm>
            <a:prstGeom prst="line">
              <a:avLst/>
            </a:prstGeom>
            <a:ln w="19050">
              <a:solidFill>
                <a:srgbClr val="FF0000"/>
              </a:solidFill>
              <a:tailEnd type="oval"/>
            </a:ln>
          </p:spPr>
          <p:style>
            <a:lnRef idx="2">
              <a:schemeClr val="accent1"/>
            </a:lnRef>
            <a:fillRef idx="0">
              <a:schemeClr val="accent1"/>
            </a:fillRef>
            <a:effectRef idx="1">
              <a:schemeClr val="accent1"/>
            </a:effectRef>
            <a:fontRef idx="minor">
              <a:schemeClr val="tx1"/>
            </a:fontRef>
          </p:style>
        </p:cxnSp>
      </p:grpSp>
      <p:sp>
        <p:nvSpPr>
          <p:cNvPr id="24" name="文本框 17">
            <a:extLst>
              <a:ext uri="{FF2B5EF4-FFF2-40B4-BE49-F238E27FC236}">
                <a16:creationId xmlns:a16="http://schemas.microsoft.com/office/drawing/2014/main" id="{82EE5B4D-3FCA-4099-A2AE-C8552CC166A9}"/>
              </a:ext>
            </a:extLst>
          </p:cNvPr>
          <p:cNvSpPr txBox="1"/>
          <p:nvPr/>
        </p:nvSpPr>
        <p:spPr>
          <a:xfrm>
            <a:off x="273377" y="3496156"/>
            <a:ext cx="2433711" cy="307777"/>
          </a:xfrm>
          <a:prstGeom prst="rect">
            <a:avLst/>
          </a:prstGeom>
          <a:solidFill>
            <a:srgbClr val="00479D"/>
          </a:solidFill>
          <a:ln/>
        </p:spPr>
        <p:style>
          <a:lnRef idx="1">
            <a:schemeClr val="accent1"/>
          </a:lnRef>
          <a:fillRef idx="3">
            <a:schemeClr val="accent1"/>
          </a:fillRef>
          <a:effectRef idx="2">
            <a:schemeClr val="accent1"/>
          </a:effectRef>
          <a:fontRef idx="minor">
            <a:schemeClr val="lt1"/>
          </a:fontRef>
        </p:style>
        <p:txBody>
          <a:bodyPr wrap="square" rtlCol="0">
            <a:spAutoFit/>
          </a:bodyPr>
          <a:lstStyle/>
          <a:p>
            <a:pPr algn="ctr"/>
            <a:r>
              <a:rPr lang="en-US" altLang="zh-CN" sz="1400" dirty="0">
                <a:latin typeface="Microsoft YaHei" panose="020B0503020204020204" pitchFamily="34" charset="-122"/>
                <a:ea typeface="Microsoft YaHei" panose="020B0503020204020204" pitchFamily="34" charset="-122"/>
              </a:rPr>
              <a:t>Pilot power control block</a:t>
            </a:r>
            <a:endParaRPr lang="zh-CN" altLang="en-US" sz="1400" dirty="0">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357016513"/>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F1716944-8129-41C5-8336-D25821A0EB7C}"/>
              </a:ext>
            </a:extLst>
          </p:cNvPr>
          <p:cNvSpPr txBox="1"/>
          <p:nvPr/>
        </p:nvSpPr>
        <p:spPr>
          <a:xfrm>
            <a:off x="609600" y="1242060"/>
            <a:ext cx="1463307" cy="369332"/>
          </a:xfrm>
          <a:prstGeom prst="rect">
            <a:avLst/>
          </a:prstGeom>
          <a:noFill/>
        </p:spPr>
        <p:txBody>
          <a:bodyPr wrap="square" rtlCol="0">
            <a:spAutoFit/>
          </a:bodyPr>
          <a:lstStyle/>
          <a:p>
            <a:r>
              <a:rPr lang="en-US" altLang="zh-CN" dirty="0"/>
              <a:t>1.</a:t>
            </a:r>
            <a:r>
              <a:rPr lang="zh-CN" altLang="en-US" dirty="0"/>
              <a:t>行走马达</a:t>
            </a:r>
          </a:p>
        </p:txBody>
      </p:sp>
      <p:pic>
        <p:nvPicPr>
          <p:cNvPr id="4" name="图片 3">
            <a:extLst>
              <a:ext uri="{FF2B5EF4-FFF2-40B4-BE49-F238E27FC236}">
                <a16:creationId xmlns:a16="http://schemas.microsoft.com/office/drawing/2014/main" id="{C73261D8-65EE-473E-A28C-48CDF191060E}"/>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303" b="98246" l="557" r="97681">
                        <a14:foregroundMark x1="93506" y1="39035" x2="95455" y2="40351"/>
                        <a14:foregroundMark x1="94527" y1="56579" x2="96011" y2="58333"/>
                      </a14:backgroundRemoval>
                    </a14:imgEffect>
                  </a14:imgLayer>
                </a14:imgProps>
              </a:ext>
            </a:extLst>
          </a:blip>
          <a:stretch>
            <a:fillRect/>
          </a:stretch>
        </p:blipFill>
        <p:spPr>
          <a:xfrm>
            <a:off x="4116891" y="1119509"/>
            <a:ext cx="3404206" cy="2880000"/>
          </a:xfrm>
          <a:prstGeom prst="rect">
            <a:avLst/>
          </a:prstGeom>
          <a:effectLst>
            <a:outerShdw blurRad="50800" dist="38100" dir="5400000" algn="t" rotWithShape="0">
              <a:prstClr val="black">
                <a:alpha val="40000"/>
              </a:prstClr>
            </a:outerShdw>
          </a:effectLst>
        </p:spPr>
      </p:pic>
      <p:pic>
        <p:nvPicPr>
          <p:cNvPr id="5" name="图片 4">
            <a:extLst>
              <a:ext uri="{FF2B5EF4-FFF2-40B4-BE49-F238E27FC236}">
                <a16:creationId xmlns:a16="http://schemas.microsoft.com/office/drawing/2014/main" id="{E77156DE-F5F0-438F-A7A7-152C2C977D5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3692" b="98263" l="1212" r="98136"/>
                    </a14:imgEffect>
                  </a14:imgLayer>
                </a14:imgProps>
              </a:ext>
            </a:extLst>
          </a:blip>
          <a:stretch>
            <a:fillRect/>
          </a:stretch>
        </p:blipFill>
        <p:spPr>
          <a:xfrm>
            <a:off x="8738304" y="1066659"/>
            <a:ext cx="3355309" cy="2880000"/>
          </a:xfrm>
          <a:prstGeom prst="rect">
            <a:avLst/>
          </a:prstGeom>
          <a:effectLst>
            <a:outerShdw blurRad="50800" dist="38100" dir="5400000" algn="t" rotWithShape="0">
              <a:prstClr val="black">
                <a:alpha val="40000"/>
              </a:prstClr>
            </a:outerShdw>
          </a:effectLst>
        </p:spPr>
      </p:pic>
      <p:sp>
        <p:nvSpPr>
          <p:cNvPr id="6" name="文本框 5">
            <a:extLst>
              <a:ext uri="{FF2B5EF4-FFF2-40B4-BE49-F238E27FC236}">
                <a16:creationId xmlns:a16="http://schemas.microsoft.com/office/drawing/2014/main" id="{D07F1422-EEFC-4A27-A010-B20496F41148}"/>
              </a:ext>
            </a:extLst>
          </p:cNvPr>
          <p:cNvSpPr txBox="1"/>
          <p:nvPr/>
        </p:nvSpPr>
        <p:spPr>
          <a:xfrm>
            <a:off x="7618539" y="2059025"/>
            <a:ext cx="325772" cy="338554"/>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A</a:t>
            </a:r>
            <a:endParaRPr lang="zh-CN" altLang="en-US" dirty="0"/>
          </a:p>
        </p:txBody>
      </p:sp>
      <p:sp>
        <p:nvSpPr>
          <p:cNvPr id="7" name="文本框 6">
            <a:extLst>
              <a:ext uri="{FF2B5EF4-FFF2-40B4-BE49-F238E27FC236}">
                <a16:creationId xmlns:a16="http://schemas.microsoft.com/office/drawing/2014/main" id="{08D16984-BE81-4ACA-918F-2C97D31A9AD5}"/>
              </a:ext>
            </a:extLst>
          </p:cNvPr>
          <p:cNvSpPr txBox="1"/>
          <p:nvPr/>
        </p:nvSpPr>
        <p:spPr>
          <a:xfrm>
            <a:off x="7618539" y="1611391"/>
            <a:ext cx="325772" cy="338554"/>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D</a:t>
            </a:r>
            <a:endParaRPr lang="zh-CN" altLang="en-US" dirty="0"/>
          </a:p>
        </p:txBody>
      </p:sp>
      <p:sp>
        <p:nvSpPr>
          <p:cNvPr id="8" name="文本框 7">
            <a:extLst>
              <a:ext uri="{FF2B5EF4-FFF2-40B4-BE49-F238E27FC236}">
                <a16:creationId xmlns:a16="http://schemas.microsoft.com/office/drawing/2014/main" id="{47598E3B-EEF6-4B55-B150-86FD020827D0}"/>
              </a:ext>
            </a:extLst>
          </p:cNvPr>
          <p:cNvSpPr txBox="1"/>
          <p:nvPr/>
        </p:nvSpPr>
        <p:spPr>
          <a:xfrm>
            <a:off x="7618539" y="2506659"/>
            <a:ext cx="325772" cy="338554"/>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B</a:t>
            </a:r>
            <a:endParaRPr lang="zh-CN" altLang="en-US" dirty="0"/>
          </a:p>
        </p:txBody>
      </p:sp>
      <p:cxnSp>
        <p:nvCxnSpPr>
          <p:cNvPr id="9" name="直接箭头连接符 8">
            <a:extLst>
              <a:ext uri="{FF2B5EF4-FFF2-40B4-BE49-F238E27FC236}">
                <a16:creationId xmlns:a16="http://schemas.microsoft.com/office/drawing/2014/main" id="{FA8538BB-E475-4493-BCF8-D98C54BF3D2B}"/>
              </a:ext>
            </a:extLst>
          </p:cNvPr>
          <p:cNvCxnSpPr>
            <a:stCxn id="7" idx="1"/>
          </p:cNvCxnSpPr>
          <p:nvPr/>
        </p:nvCxnSpPr>
        <p:spPr>
          <a:xfrm flipH="1">
            <a:off x="6429080" y="1780668"/>
            <a:ext cx="1189459" cy="27835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a:extLst>
              <a:ext uri="{FF2B5EF4-FFF2-40B4-BE49-F238E27FC236}">
                <a16:creationId xmlns:a16="http://schemas.microsoft.com/office/drawing/2014/main" id="{3C646F14-E57E-4F06-9844-2830D4DFF1F2}"/>
              </a:ext>
            </a:extLst>
          </p:cNvPr>
          <p:cNvCxnSpPr>
            <a:stCxn id="6" idx="1"/>
          </p:cNvCxnSpPr>
          <p:nvPr/>
        </p:nvCxnSpPr>
        <p:spPr>
          <a:xfrm flipH="1">
            <a:off x="6380359" y="2228302"/>
            <a:ext cx="1238180" cy="13006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1" name="直接箭头连接符 10">
            <a:extLst>
              <a:ext uri="{FF2B5EF4-FFF2-40B4-BE49-F238E27FC236}">
                <a16:creationId xmlns:a16="http://schemas.microsoft.com/office/drawing/2014/main" id="{FBD1EE4C-5729-4CDA-AFF5-6BD585A338F8}"/>
              </a:ext>
            </a:extLst>
          </p:cNvPr>
          <p:cNvCxnSpPr>
            <a:stCxn id="8" idx="1"/>
          </p:cNvCxnSpPr>
          <p:nvPr/>
        </p:nvCxnSpPr>
        <p:spPr>
          <a:xfrm flipH="1">
            <a:off x="6429081" y="2675936"/>
            <a:ext cx="1189458" cy="55977"/>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3" name="文本框 12">
            <a:extLst>
              <a:ext uri="{FF2B5EF4-FFF2-40B4-BE49-F238E27FC236}">
                <a16:creationId xmlns:a16="http://schemas.microsoft.com/office/drawing/2014/main" id="{4A040A09-0301-431E-AACA-8057CC193BF0}"/>
              </a:ext>
            </a:extLst>
          </p:cNvPr>
          <p:cNvSpPr txBox="1"/>
          <p:nvPr/>
        </p:nvSpPr>
        <p:spPr>
          <a:xfrm>
            <a:off x="8292878" y="2672854"/>
            <a:ext cx="325772" cy="338554"/>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US" altLang="zh-CN" dirty="0"/>
              <a:t>P</a:t>
            </a:r>
            <a:endParaRPr lang="zh-CN" altLang="en-US" dirty="0"/>
          </a:p>
        </p:txBody>
      </p:sp>
      <p:cxnSp>
        <p:nvCxnSpPr>
          <p:cNvPr id="14" name="直接箭头连接符 13">
            <a:extLst>
              <a:ext uri="{FF2B5EF4-FFF2-40B4-BE49-F238E27FC236}">
                <a16:creationId xmlns:a16="http://schemas.microsoft.com/office/drawing/2014/main" id="{74A1CEEF-9DB1-43E3-AD63-A332CAD751FF}"/>
              </a:ext>
            </a:extLst>
          </p:cNvPr>
          <p:cNvCxnSpPr>
            <a:cxnSpLocks/>
            <a:stCxn id="13" idx="3"/>
          </p:cNvCxnSpPr>
          <p:nvPr/>
        </p:nvCxnSpPr>
        <p:spPr>
          <a:xfrm flipV="1">
            <a:off x="8618650" y="2526179"/>
            <a:ext cx="1100534" cy="315952"/>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grpSp>
        <p:nvGrpSpPr>
          <p:cNvPr id="15" name="组合 14">
            <a:extLst>
              <a:ext uri="{FF2B5EF4-FFF2-40B4-BE49-F238E27FC236}">
                <a16:creationId xmlns:a16="http://schemas.microsoft.com/office/drawing/2014/main" id="{B0D5A07F-4BA3-41BB-AEB4-C081D80E7D6D}"/>
              </a:ext>
            </a:extLst>
          </p:cNvPr>
          <p:cNvGrpSpPr/>
          <p:nvPr/>
        </p:nvGrpSpPr>
        <p:grpSpPr>
          <a:xfrm>
            <a:off x="4116891" y="3990346"/>
            <a:ext cx="5197069" cy="2589031"/>
            <a:chOff x="3830545" y="3990346"/>
            <a:chExt cx="5197069" cy="2589031"/>
          </a:xfrm>
        </p:grpSpPr>
        <p:pic>
          <p:nvPicPr>
            <p:cNvPr id="16" name="图片 15">
              <a:extLst>
                <a:ext uri="{FF2B5EF4-FFF2-40B4-BE49-F238E27FC236}">
                  <a16:creationId xmlns:a16="http://schemas.microsoft.com/office/drawing/2014/main" id="{1A070ADA-B342-43E8-B06B-6811B0BD7EB6}"/>
                </a:ext>
              </a:extLst>
            </p:cNvPr>
            <p:cNvPicPr>
              <a:picLocks noChangeAspect="1"/>
            </p:cNvPicPr>
            <p:nvPr/>
          </p:nvPicPr>
          <p:blipFill rotWithShape="1">
            <a:blip r:embed="rId6"/>
            <a:srcRect t="32924"/>
            <a:stretch/>
          </p:blipFill>
          <p:spPr>
            <a:xfrm>
              <a:off x="3830545" y="3990346"/>
              <a:ext cx="5197069" cy="2589031"/>
            </a:xfrm>
            <a:prstGeom prst="rect">
              <a:avLst/>
            </a:prstGeom>
          </p:spPr>
        </p:pic>
        <p:sp>
          <p:nvSpPr>
            <p:cNvPr id="17" name="椭圆 16">
              <a:extLst>
                <a:ext uri="{FF2B5EF4-FFF2-40B4-BE49-F238E27FC236}">
                  <a16:creationId xmlns:a16="http://schemas.microsoft.com/office/drawing/2014/main" id="{2F3C785D-F221-4881-A665-4088378F28E4}"/>
                </a:ext>
              </a:extLst>
            </p:cNvPr>
            <p:cNvSpPr/>
            <p:nvPr/>
          </p:nvSpPr>
          <p:spPr>
            <a:xfrm>
              <a:off x="3830545" y="5631489"/>
              <a:ext cx="1170080" cy="835987"/>
            </a:xfrm>
            <a:prstGeom prst="ellipse">
              <a:avLst/>
            </a:prstGeom>
            <a:noFill/>
            <a:ln w="19050">
              <a:solidFill>
                <a:srgbClr val="FC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椭圆 17">
              <a:extLst>
                <a:ext uri="{FF2B5EF4-FFF2-40B4-BE49-F238E27FC236}">
                  <a16:creationId xmlns:a16="http://schemas.microsoft.com/office/drawing/2014/main" id="{407A608C-0083-4094-A26B-45D803DC6C8C}"/>
                </a:ext>
              </a:extLst>
            </p:cNvPr>
            <p:cNvSpPr/>
            <p:nvPr/>
          </p:nvSpPr>
          <p:spPr>
            <a:xfrm>
              <a:off x="7858586" y="5631490"/>
              <a:ext cx="1142321" cy="835986"/>
            </a:xfrm>
            <a:prstGeom prst="ellipse">
              <a:avLst/>
            </a:prstGeom>
            <a:noFill/>
            <a:ln w="19050">
              <a:solidFill>
                <a:srgbClr val="FCC8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9" name="表格 18">
            <a:extLst>
              <a:ext uri="{FF2B5EF4-FFF2-40B4-BE49-F238E27FC236}">
                <a16:creationId xmlns:a16="http://schemas.microsoft.com/office/drawing/2014/main" id="{1B8255C2-74B1-46C9-9A74-9A304CFA6E5B}"/>
              </a:ext>
            </a:extLst>
          </p:cNvPr>
          <p:cNvGraphicFramePr>
            <a:graphicFrameLocks noGrp="1"/>
          </p:cNvGraphicFramePr>
          <p:nvPr/>
        </p:nvGraphicFramePr>
        <p:xfrm>
          <a:off x="9782636" y="4394896"/>
          <a:ext cx="1983423" cy="1341120"/>
        </p:xfrm>
        <a:graphic>
          <a:graphicData uri="http://schemas.openxmlformats.org/drawingml/2006/table">
            <a:tbl>
              <a:tblPr firstRow="1" bandRow="1">
                <a:tableStyleId>{2D5ABB26-0587-4C30-8999-92F81FD0307C}</a:tableStyleId>
              </a:tblPr>
              <a:tblGrid>
                <a:gridCol w="332105">
                  <a:extLst>
                    <a:ext uri="{9D8B030D-6E8A-4147-A177-3AD203B41FA5}">
                      <a16:colId xmlns:a16="http://schemas.microsoft.com/office/drawing/2014/main" val="20000"/>
                    </a:ext>
                  </a:extLst>
                </a:gridCol>
                <a:gridCol w="1651318">
                  <a:extLst>
                    <a:ext uri="{9D8B030D-6E8A-4147-A177-3AD203B41FA5}">
                      <a16:colId xmlns:a16="http://schemas.microsoft.com/office/drawing/2014/main" val="20001"/>
                    </a:ext>
                  </a:extLst>
                </a:gridCol>
              </a:tblGrid>
              <a:tr h="288000">
                <a:tc>
                  <a:txBody>
                    <a:bodyPr/>
                    <a:lstStyle/>
                    <a:p>
                      <a:r>
                        <a:rPr lang="en-US" altLang="zh-CN" sz="1600" dirty="0"/>
                        <a:t>A</a:t>
                      </a:r>
                      <a:endParaRPr lang="zh-CN" altLang="en-US" sz="1600" dirty="0"/>
                    </a:p>
                  </a:txBody>
                  <a:tcPr>
                    <a:solidFill>
                      <a:schemeClr val="bg2"/>
                    </a:solidFill>
                  </a:tcPr>
                </a:tc>
                <a:tc>
                  <a:txBody>
                    <a:bodyPr/>
                    <a:lstStyle/>
                    <a:p>
                      <a:r>
                        <a:rPr lang="zh-CN" altLang="en-US" sz="1600" dirty="0"/>
                        <a:t>主油口</a:t>
                      </a:r>
                    </a:p>
                  </a:txBody>
                  <a:tcPr>
                    <a:solidFill>
                      <a:schemeClr val="bg1">
                        <a:lumMod val="85000"/>
                      </a:schemeClr>
                    </a:solidFill>
                  </a:tcPr>
                </a:tc>
                <a:extLst>
                  <a:ext uri="{0D108BD9-81ED-4DB2-BD59-A6C34878D82A}">
                    <a16:rowId xmlns:a16="http://schemas.microsoft.com/office/drawing/2014/main" val="10000"/>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B</a:t>
                      </a:r>
                      <a:endParaRPr lang="zh-CN" altLang="en-US" sz="1600" dirty="0"/>
                    </a:p>
                  </a:txBody>
                  <a:tcPr>
                    <a:solidFill>
                      <a:schemeClr val="bg2"/>
                    </a:solidFill>
                  </a:tcPr>
                </a:tc>
                <a:tc>
                  <a:txBody>
                    <a:bodyPr/>
                    <a:lstStyle/>
                    <a:p>
                      <a:r>
                        <a:rPr lang="zh-CN" altLang="en-US" sz="1600" dirty="0"/>
                        <a:t>主油口</a:t>
                      </a:r>
                    </a:p>
                  </a:txBody>
                  <a:tcPr>
                    <a:solidFill>
                      <a:schemeClr val="bg1">
                        <a:lumMod val="85000"/>
                      </a:schemeClr>
                    </a:solidFill>
                  </a:tcPr>
                </a:tc>
                <a:extLst>
                  <a:ext uri="{0D108BD9-81ED-4DB2-BD59-A6C34878D82A}">
                    <a16:rowId xmlns:a16="http://schemas.microsoft.com/office/drawing/2014/main" val="10001"/>
                  </a:ext>
                </a:extLst>
              </a:tr>
              <a:tr h="28800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600" dirty="0"/>
                        <a:t>D</a:t>
                      </a:r>
                      <a:endParaRPr lang="zh-CN" altLang="en-US" sz="1600" dirty="0"/>
                    </a:p>
                  </a:txBody>
                  <a:tcPr>
                    <a:solidFill>
                      <a:schemeClr val="bg2"/>
                    </a:solidFill>
                  </a:tcPr>
                </a:tc>
                <a:tc>
                  <a:txBody>
                    <a:bodyPr/>
                    <a:lstStyle/>
                    <a:p>
                      <a:r>
                        <a:rPr lang="zh-CN" altLang="en-US" sz="1600" dirty="0"/>
                        <a:t>泄油口</a:t>
                      </a:r>
                    </a:p>
                  </a:txBody>
                  <a:tcPr>
                    <a:solidFill>
                      <a:schemeClr val="bg1">
                        <a:lumMod val="85000"/>
                      </a:schemeClr>
                    </a:solidFill>
                  </a:tcPr>
                </a:tc>
                <a:extLst>
                  <a:ext uri="{0D108BD9-81ED-4DB2-BD59-A6C34878D82A}">
                    <a16:rowId xmlns:a16="http://schemas.microsoft.com/office/drawing/2014/main" val="10002"/>
                  </a:ext>
                </a:extLst>
              </a:tr>
              <a:tr h="288000">
                <a:tc>
                  <a:txBody>
                    <a:bodyPr/>
                    <a:lstStyle/>
                    <a:p>
                      <a:r>
                        <a:rPr lang="en-US" altLang="zh-CN" sz="1600" dirty="0"/>
                        <a:t>P</a:t>
                      </a:r>
                      <a:endParaRPr lang="zh-CN" altLang="en-US" sz="1600" dirty="0"/>
                    </a:p>
                  </a:txBody>
                  <a:tcPr>
                    <a:solidFill>
                      <a:schemeClr val="bg2"/>
                    </a:solidFill>
                  </a:tcPr>
                </a:tc>
                <a:tc>
                  <a:txBody>
                    <a:bodyPr/>
                    <a:lstStyle/>
                    <a:p>
                      <a:r>
                        <a:rPr lang="zh-CN" altLang="en-US" sz="1600" dirty="0"/>
                        <a:t>高低速切换油口</a:t>
                      </a:r>
                    </a:p>
                  </a:txBody>
                  <a:tcPr>
                    <a:solidFill>
                      <a:schemeClr val="bg1">
                        <a:lumMod val="85000"/>
                      </a:schemeClr>
                    </a:solidFill>
                  </a:tcPr>
                </a:tc>
                <a:extLst>
                  <a:ext uri="{0D108BD9-81ED-4DB2-BD59-A6C34878D82A}">
                    <a16:rowId xmlns:a16="http://schemas.microsoft.com/office/drawing/2014/main" val="10003"/>
                  </a:ext>
                </a:extLst>
              </a:tr>
            </a:tbl>
          </a:graphicData>
        </a:graphic>
      </p:graphicFrame>
      <p:graphicFrame>
        <p:nvGraphicFramePr>
          <p:cNvPr id="20" name="对象 19">
            <a:extLst>
              <a:ext uri="{FF2B5EF4-FFF2-40B4-BE49-F238E27FC236}">
                <a16:creationId xmlns:a16="http://schemas.microsoft.com/office/drawing/2014/main" id="{798EDBC4-2DD6-408B-BA07-CFC5BF3AC1B6}"/>
              </a:ext>
            </a:extLst>
          </p:cNvPr>
          <p:cNvGraphicFramePr>
            <a:graphicFrameLocks noChangeAspect="1"/>
          </p:cNvGraphicFramePr>
          <p:nvPr/>
        </p:nvGraphicFramePr>
        <p:xfrm>
          <a:off x="282575" y="1658938"/>
          <a:ext cx="3429000" cy="4787900"/>
        </p:xfrm>
        <a:graphic>
          <a:graphicData uri="http://schemas.openxmlformats.org/presentationml/2006/ole">
            <mc:AlternateContent xmlns:mc="http://schemas.openxmlformats.org/markup-compatibility/2006">
              <mc:Choice xmlns:v="urn:schemas-microsoft-com:vml" Requires="v">
                <p:oleObj name="ICAD" r:id="rId7" imgW="5238720" imgH="7315200" progId="ICAD.Drawing">
                  <p:embed/>
                </p:oleObj>
              </mc:Choice>
              <mc:Fallback>
                <p:oleObj name="ICAD" r:id="rId7" imgW="5238720" imgH="7315200" progId="ICAD.Drawing">
                  <p:embed/>
                  <p:pic>
                    <p:nvPicPr>
                      <p:cNvPr id="20" name="对象 19">
                        <a:extLst>
                          <a:ext uri="{FF2B5EF4-FFF2-40B4-BE49-F238E27FC236}">
                            <a16:creationId xmlns:a16="http://schemas.microsoft.com/office/drawing/2014/main" id="{798EDBC4-2DD6-408B-BA07-CFC5BF3AC1B6}"/>
                          </a:ext>
                        </a:extLst>
                      </p:cNvPr>
                      <p:cNvPicPr/>
                      <p:nvPr/>
                    </p:nvPicPr>
                    <p:blipFill>
                      <a:blip r:embed="rId8"/>
                      <a:stretch>
                        <a:fillRect/>
                      </a:stretch>
                    </p:blipFill>
                    <p:spPr>
                      <a:xfrm>
                        <a:off x="282575" y="1658938"/>
                        <a:ext cx="3429000" cy="4787900"/>
                      </a:xfrm>
                      <a:prstGeom prst="rect">
                        <a:avLst/>
                      </a:prstGeom>
                    </p:spPr>
                  </p:pic>
                </p:oleObj>
              </mc:Fallback>
            </mc:AlternateContent>
          </a:graphicData>
        </a:graphic>
      </p:graphicFrame>
      <p:sp>
        <p:nvSpPr>
          <p:cNvPr id="21" name="上箭头 41">
            <a:extLst>
              <a:ext uri="{FF2B5EF4-FFF2-40B4-BE49-F238E27FC236}">
                <a16:creationId xmlns:a16="http://schemas.microsoft.com/office/drawing/2014/main" id="{C843AE06-9FCD-4147-BD19-7B022CB6E32A}"/>
              </a:ext>
            </a:extLst>
          </p:cNvPr>
          <p:cNvSpPr/>
          <p:nvPr/>
        </p:nvSpPr>
        <p:spPr>
          <a:xfrm>
            <a:off x="6505575" y="5410200"/>
            <a:ext cx="419100" cy="695325"/>
          </a:xfrm>
          <a:prstGeom prst="up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zh-CN" altLang="en-US"/>
          </a:p>
        </p:txBody>
      </p:sp>
      <p:sp>
        <p:nvSpPr>
          <p:cNvPr id="22" name="文本框 21">
            <a:extLst>
              <a:ext uri="{FF2B5EF4-FFF2-40B4-BE49-F238E27FC236}">
                <a16:creationId xmlns:a16="http://schemas.microsoft.com/office/drawing/2014/main" id="{DA204AF1-D18A-4179-ACAC-C275A3D91A04}"/>
              </a:ext>
            </a:extLst>
          </p:cNvPr>
          <p:cNvSpPr txBox="1"/>
          <p:nvPr/>
        </p:nvSpPr>
        <p:spPr>
          <a:xfrm>
            <a:off x="6924675" y="5284861"/>
            <a:ext cx="310672" cy="1077218"/>
          </a:xfrm>
          <a:prstGeom prst="rect">
            <a:avLst/>
          </a:prstGeom>
          <a:noFill/>
        </p:spPr>
        <p:txBody>
          <a:bodyPr wrap="square" rtlCol="0" anchor="t">
            <a:spAutoFit/>
          </a:bodyPr>
          <a:lstStyle/>
          <a:p>
            <a:pPr algn="ctr"/>
            <a:r>
              <a:rPr lang="zh-CN" altLang="en-US" sz="1600" dirty="0"/>
              <a:t>前进方向</a:t>
            </a:r>
          </a:p>
        </p:txBody>
      </p:sp>
      <p:cxnSp>
        <p:nvCxnSpPr>
          <p:cNvPr id="23" name="直接箭头连接符 22">
            <a:extLst>
              <a:ext uri="{FF2B5EF4-FFF2-40B4-BE49-F238E27FC236}">
                <a16:creationId xmlns:a16="http://schemas.microsoft.com/office/drawing/2014/main" id="{1987685F-0B77-4D88-A0C4-2175248B9594}"/>
              </a:ext>
            </a:extLst>
          </p:cNvPr>
          <p:cNvCxnSpPr>
            <a:cxnSpLocks/>
            <a:stCxn id="24" idx="3"/>
          </p:cNvCxnSpPr>
          <p:nvPr/>
        </p:nvCxnSpPr>
        <p:spPr>
          <a:xfrm>
            <a:off x="8669077" y="2233792"/>
            <a:ext cx="1169761" cy="5184"/>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4" name="文本框 23">
            <a:extLst>
              <a:ext uri="{FF2B5EF4-FFF2-40B4-BE49-F238E27FC236}">
                <a16:creationId xmlns:a16="http://schemas.microsoft.com/office/drawing/2014/main" id="{6CB069CA-6FED-4D65-8E71-A76E2FA005D3}"/>
              </a:ext>
            </a:extLst>
          </p:cNvPr>
          <p:cNvSpPr txBox="1"/>
          <p:nvPr/>
        </p:nvSpPr>
        <p:spPr>
          <a:xfrm>
            <a:off x="8102474" y="2110681"/>
            <a:ext cx="566603" cy="246221"/>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000" dirty="0"/>
              <a:t>溢流阀</a:t>
            </a:r>
          </a:p>
        </p:txBody>
      </p:sp>
      <p:cxnSp>
        <p:nvCxnSpPr>
          <p:cNvPr id="25" name="直接箭头连接符 24">
            <a:extLst>
              <a:ext uri="{FF2B5EF4-FFF2-40B4-BE49-F238E27FC236}">
                <a16:creationId xmlns:a16="http://schemas.microsoft.com/office/drawing/2014/main" id="{18136656-27B1-4C82-8AE4-631891B2AD8C}"/>
              </a:ext>
            </a:extLst>
          </p:cNvPr>
          <p:cNvCxnSpPr>
            <a:cxnSpLocks/>
          </p:cNvCxnSpPr>
          <p:nvPr/>
        </p:nvCxnSpPr>
        <p:spPr>
          <a:xfrm>
            <a:off x="8669077" y="1780668"/>
            <a:ext cx="793562" cy="103303"/>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6C5E3BE-C13E-4DDF-A52C-45125389A7B1}"/>
              </a:ext>
            </a:extLst>
          </p:cNvPr>
          <p:cNvSpPr txBox="1"/>
          <p:nvPr/>
        </p:nvSpPr>
        <p:spPr>
          <a:xfrm>
            <a:off x="8102474" y="1635714"/>
            <a:ext cx="566603" cy="246221"/>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000" dirty="0"/>
              <a:t>平衡阀</a:t>
            </a:r>
          </a:p>
        </p:txBody>
      </p:sp>
    </p:spTree>
    <p:extLst>
      <p:ext uri="{BB962C8B-B14F-4D97-AF65-F5344CB8AC3E}">
        <p14:creationId xmlns:p14="http://schemas.microsoft.com/office/powerpoint/2010/main" val="134966745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对象 2">
            <a:extLst>
              <a:ext uri="{FF2B5EF4-FFF2-40B4-BE49-F238E27FC236}">
                <a16:creationId xmlns:a16="http://schemas.microsoft.com/office/drawing/2014/main" id="{0B6713EC-6A70-481C-BA60-2300938F2440}"/>
              </a:ext>
            </a:extLst>
          </p:cNvPr>
          <p:cNvGraphicFramePr>
            <a:graphicFrameLocks noChangeAspect="1"/>
          </p:cNvGraphicFramePr>
          <p:nvPr/>
        </p:nvGraphicFramePr>
        <p:xfrm>
          <a:off x="7820528" y="1426726"/>
          <a:ext cx="3429000" cy="4787900"/>
        </p:xfrm>
        <a:graphic>
          <a:graphicData uri="http://schemas.openxmlformats.org/presentationml/2006/ole">
            <mc:AlternateContent xmlns:mc="http://schemas.openxmlformats.org/markup-compatibility/2006">
              <mc:Choice xmlns:v="urn:schemas-microsoft-com:vml" Requires="v">
                <p:oleObj name="ICAD" r:id="rId2" imgW="5238720" imgH="7315200" progId="ICAD.Drawing">
                  <p:embed/>
                </p:oleObj>
              </mc:Choice>
              <mc:Fallback>
                <p:oleObj name="ICAD" r:id="rId2" imgW="5238720" imgH="7315200" progId="ICAD.Drawing">
                  <p:embed/>
                  <p:pic>
                    <p:nvPicPr>
                      <p:cNvPr id="3" name="对象 2">
                        <a:extLst>
                          <a:ext uri="{FF2B5EF4-FFF2-40B4-BE49-F238E27FC236}">
                            <a16:creationId xmlns:a16="http://schemas.microsoft.com/office/drawing/2014/main" id="{0B6713EC-6A70-481C-BA60-2300938F2440}"/>
                          </a:ext>
                        </a:extLst>
                      </p:cNvPr>
                      <p:cNvPicPr/>
                      <p:nvPr/>
                    </p:nvPicPr>
                    <p:blipFill>
                      <a:blip r:embed="rId3"/>
                      <a:stretch>
                        <a:fillRect/>
                      </a:stretch>
                    </p:blipFill>
                    <p:spPr>
                      <a:xfrm>
                        <a:off x="7820528" y="1426726"/>
                        <a:ext cx="3429000" cy="4787900"/>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20D6EDC9-4776-4133-95C7-F58F24FE41C0}"/>
              </a:ext>
            </a:extLst>
          </p:cNvPr>
          <p:cNvSpPr txBox="1"/>
          <p:nvPr/>
        </p:nvSpPr>
        <p:spPr>
          <a:xfrm>
            <a:off x="609598" y="1242060"/>
            <a:ext cx="2784049" cy="369332"/>
          </a:xfrm>
          <a:prstGeom prst="rect">
            <a:avLst/>
          </a:prstGeom>
          <a:noFill/>
        </p:spPr>
        <p:txBody>
          <a:bodyPr wrap="square" rtlCol="0">
            <a:spAutoFit/>
          </a:bodyPr>
          <a:lstStyle/>
          <a:p>
            <a:r>
              <a:rPr lang="en-US" altLang="zh-CN" dirty="0"/>
              <a:t>2.</a:t>
            </a:r>
            <a:r>
              <a:rPr lang="zh-CN" altLang="en-US" dirty="0"/>
              <a:t>平衡阀</a:t>
            </a:r>
          </a:p>
        </p:txBody>
      </p:sp>
      <p:pic>
        <p:nvPicPr>
          <p:cNvPr id="5" name="图片 4">
            <a:extLst>
              <a:ext uri="{FF2B5EF4-FFF2-40B4-BE49-F238E27FC236}">
                <a16:creationId xmlns:a16="http://schemas.microsoft.com/office/drawing/2014/main" id="{69D8E397-73EB-4E05-83B3-C6495EDBFD61}"/>
              </a:ext>
            </a:extLst>
          </p:cNvPr>
          <p:cNvPicPr>
            <a:picLocks noChangeAspect="1"/>
          </p:cNvPicPr>
          <p:nvPr/>
        </p:nvPicPr>
        <p:blipFill>
          <a:blip r:embed="rId4"/>
          <a:stretch>
            <a:fillRect/>
          </a:stretch>
        </p:blipFill>
        <p:spPr>
          <a:xfrm>
            <a:off x="1418812" y="1575611"/>
            <a:ext cx="4320000" cy="2715197"/>
          </a:xfrm>
          <a:prstGeom prst="rect">
            <a:avLst/>
          </a:prstGeom>
        </p:spPr>
      </p:pic>
      <p:cxnSp>
        <p:nvCxnSpPr>
          <p:cNvPr id="6" name="连接符: 曲线 5">
            <a:extLst>
              <a:ext uri="{FF2B5EF4-FFF2-40B4-BE49-F238E27FC236}">
                <a16:creationId xmlns:a16="http://schemas.microsoft.com/office/drawing/2014/main" id="{543833F9-24E3-40E2-845F-744B26859F20}"/>
              </a:ext>
            </a:extLst>
          </p:cNvPr>
          <p:cNvCxnSpPr>
            <a:cxnSpLocks/>
          </p:cNvCxnSpPr>
          <p:nvPr/>
        </p:nvCxnSpPr>
        <p:spPr>
          <a:xfrm rot="10800000">
            <a:off x="5641009" y="2686642"/>
            <a:ext cx="3432772" cy="2356205"/>
          </a:xfrm>
          <a:prstGeom prst="curvedConnector3">
            <a:avLst>
              <a:gd name="adj1" fmla="val 50000"/>
            </a:avLst>
          </a:prstGeom>
          <a:ln w="19050">
            <a:tailEnd type="triangle"/>
          </a:ln>
        </p:spPr>
        <p:style>
          <a:lnRef idx="1">
            <a:schemeClr val="accent3"/>
          </a:lnRef>
          <a:fillRef idx="0">
            <a:schemeClr val="accent3"/>
          </a:fillRef>
          <a:effectRef idx="0">
            <a:schemeClr val="accent3"/>
          </a:effectRef>
          <a:fontRef idx="minor">
            <a:schemeClr val="tx1"/>
          </a:fontRef>
        </p:style>
      </p:cxnSp>
      <p:sp>
        <p:nvSpPr>
          <p:cNvPr id="7" name="文本框 6">
            <a:extLst>
              <a:ext uri="{FF2B5EF4-FFF2-40B4-BE49-F238E27FC236}">
                <a16:creationId xmlns:a16="http://schemas.microsoft.com/office/drawing/2014/main" id="{D14DDD55-4855-4AE9-B897-10868F6A2B58}"/>
              </a:ext>
            </a:extLst>
          </p:cNvPr>
          <p:cNvSpPr txBox="1"/>
          <p:nvPr/>
        </p:nvSpPr>
        <p:spPr>
          <a:xfrm>
            <a:off x="535845" y="4302341"/>
            <a:ext cx="7383575" cy="2031325"/>
          </a:xfrm>
          <a:prstGeom prst="rect">
            <a:avLst/>
          </a:prstGeom>
          <a:noFill/>
        </p:spPr>
        <p:txBody>
          <a:bodyPr wrap="square" rtlCol="0">
            <a:spAutoFit/>
          </a:bodyPr>
          <a:lstStyle/>
          <a:p>
            <a:r>
              <a:rPr lang="zh-CN" altLang="en-US" dirty="0">
                <a:ln w="0"/>
                <a:solidFill>
                  <a:schemeClr val="accent1"/>
                </a:solidFill>
                <a:effectLst>
                  <a:outerShdw blurRad="38100" dist="25400" dir="5400000" algn="ctr" rotWithShape="0">
                    <a:srgbClr val="6E747A">
                      <a:alpha val="43000"/>
                    </a:srgbClr>
                  </a:outerShdw>
                </a:effectLst>
              </a:rPr>
              <a:t>作用：</a:t>
            </a:r>
            <a:r>
              <a:rPr lang="zh-CN" altLang="en-US" dirty="0"/>
              <a:t>防止挖掘机在下坡时速度过快，引起马达吸空</a:t>
            </a:r>
            <a:endParaRPr lang="en-US" altLang="zh-CN" dirty="0"/>
          </a:p>
          <a:p>
            <a:pPr marL="285750" indent="-285750">
              <a:buFont typeface="Wingdings" panose="05000000000000000000" pitchFamily="2" charset="2"/>
              <a:buChar char="Ø"/>
            </a:pPr>
            <a:r>
              <a:rPr lang="zh-CN" altLang="en-US" dirty="0"/>
              <a:t>通过主阀向</a:t>
            </a:r>
            <a:r>
              <a:rPr lang="en-US" altLang="zh-CN" dirty="0"/>
              <a:t>A</a:t>
            </a:r>
            <a:r>
              <a:rPr lang="zh-CN" altLang="en-US" dirty="0"/>
              <a:t>端口供油，将单向阀</a:t>
            </a:r>
            <a:r>
              <a:rPr lang="en-US" altLang="zh-CN" dirty="0"/>
              <a:t>b</a:t>
            </a:r>
            <a:r>
              <a:rPr lang="zh-CN" altLang="en-US" dirty="0"/>
              <a:t>向左推，经油路</a:t>
            </a:r>
            <a:r>
              <a:rPr lang="en-US" altLang="zh-CN" dirty="0"/>
              <a:t>P1</a:t>
            </a:r>
            <a:r>
              <a:rPr lang="zh-CN" altLang="en-US" dirty="0"/>
              <a:t>进入行走马达；</a:t>
            </a:r>
            <a:endParaRPr lang="en-US" altLang="zh-CN" dirty="0"/>
          </a:p>
          <a:p>
            <a:pPr marL="285750" indent="-285750">
              <a:buFont typeface="Wingdings" panose="05000000000000000000" pitchFamily="2" charset="2"/>
              <a:buChar char="Ø"/>
            </a:pPr>
            <a:r>
              <a:rPr lang="zh-CN" altLang="en-US" dirty="0"/>
              <a:t>通过</a:t>
            </a:r>
            <a:r>
              <a:rPr lang="en-US" altLang="zh-CN" dirty="0"/>
              <a:t>a</a:t>
            </a:r>
            <a:r>
              <a:rPr lang="zh-CN" altLang="en-US" dirty="0"/>
              <a:t>孔推动阀芯</a:t>
            </a:r>
            <a:r>
              <a:rPr lang="en-US" altLang="zh-CN" dirty="0"/>
              <a:t>c</a:t>
            </a:r>
            <a:r>
              <a:rPr lang="zh-CN" altLang="en-US" dirty="0"/>
              <a:t>向右移动，回油经出口流道</a:t>
            </a:r>
            <a:r>
              <a:rPr lang="en-US" altLang="zh-CN" dirty="0"/>
              <a:t>P2</a:t>
            </a:r>
            <a:r>
              <a:rPr lang="zh-CN" altLang="en-US" dirty="0"/>
              <a:t>和阀芯</a:t>
            </a:r>
            <a:r>
              <a:rPr lang="en-US" altLang="zh-CN" dirty="0"/>
              <a:t>c</a:t>
            </a:r>
            <a:r>
              <a:rPr lang="zh-CN" altLang="en-US" dirty="0"/>
              <a:t>的缺口排放到</a:t>
            </a:r>
            <a:r>
              <a:rPr lang="en-US" altLang="zh-CN" dirty="0"/>
              <a:t>B</a:t>
            </a:r>
            <a:r>
              <a:rPr lang="zh-CN" altLang="en-US" dirty="0"/>
              <a:t>口回油箱；</a:t>
            </a:r>
            <a:endParaRPr lang="en-US" altLang="zh-CN" dirty="0"/>
          </a:p>
          <a:p>
            <a:pPr marL="285750" indent="-285750">
              <a:buFont typeface="Wingdings" panose="05000000000000000000" pitchFamily="2" charset="2"/>
              <a:buChar char="Ø"/>
            </a:pPr>
            <a:r>
              <a:rPr lang="zh-CN" altLang="en-US" dirty="0"/>
              <a:t>此时，</a:t>
            </a:r>
            <a:r>
              <a:rPr lang="en-US" altLang="zh-CN" dirty="0"/>
              <a:t>a</a:t>
            </a:r>
            <a:r>
              <a:rPr lang="zh-CN" altLang="en-US" dirty="0"/>
              <a:t>端口压力降低，导致推动阀芯</a:t>
            </a:r>
            <a:r>
              <a:rPr lang="en-US" altLang="zh-CN" dirty="0"/>
              <a:t>c</a:t>
            </a:r>
            <a:r>
              <a:rPr lang="zh-CN" altLang="en-US" dirty="0"/>
              <a:t>向右移动的力减小，阀芯在弹簧</a:t>
            </a:r>
            <a:r>
              <a:rPr lang="en-US" altLang="zh-CN" dirty="0"/>
              <a:t>d</a:t>
            </a:r>
            <a:r>
              <a:rPr lang="zh-CN" altLang="en-US" dirty="0"/>
              <a:t>的作用下返回到中位；</a:t>
            </a:r>
            <a:endParaRPr lang="en-US" altLang="zh-CN" dirty="0"/>
          </a:p>
          <a:p>
            <a:pPr marL="285750" indent="-285750">
              <a:buFont typeface="Wingdings" panose="05000000000000000000" pitchFamily="2" charset="2"/>
              <a:buChar char="Ø"/>
            </a:pPr>
            <a:r>
              <a:rPr lang="zh-CN" altLang="en-US" dirty="0"/>
              <a:t>重复此过程，以控制行走马达排出的流量，避免超速。</a:t>
            </a:r>
            <a:endParaRPr lang="en-US" altLang="zh-CN" dirty="0"/>
          </a:p>
        </p:txBody>
      </p:sp>
      <p:cxnSp>
        <p:nvCxnSpPr>
          <p:cNvPr id="8" name="直接连接符 7">
            <a:extLst>
              <a:ext uri="{FF2B5EF4-FFF2-40B4-BE49-F238E27FC236}">
                <a16:creationId xmlns:a16="http://schemas.microsoft.com/office/drawing/2014/main" id="{9EC6E532-DFEB-4C67-893C-835CD3D339DF}"/>
              </a:ext>
            </a:extLst>
          </p:cNvPr>
          <p:cNvCxnSpPr/>
          <p:nvPr/>
        </p:nvCxnSpPr>
        <p:spPr>
          <a:xfrm flipV="1">
            <a:off x="9684689" y="5351228"/>
            <a:ext cx="0" cy="55659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306AC863-ADD4-49DD-819E-E7F541E91891}"/>
              </a:ext>
            </a:extLst>
          </p:cNvPr>
          <p:cNvCxnSpPr>
            <a:cxnSpLocks/>
          </p:cNvCxnSpPr>
          <p:nvPr/>
        </p:nvCxnSpPr>
        <p:spPr>
          <a:xfrm flipV="1">
            <a:off x="9352060" y="5017273"/>
            <a:ext cx="0" cy="33395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3A650907-78CD-4B64-8C3B-BC4C04A7A3BA}"/>
              </a:ext>
            </a:extLst>
          </p:cNvPr>
          <p:cNvCxnSpPr>
            <a:cxnSpLocks/>
          </p:cNvCxnSpPr>
          <p:nvPr/>
        </p:nvCxnSpPr>
        <p:spPr>
          <a:xfrm flipV="1">
            <a:off x="9439523" y="5263763"/>
            <a:ext cx="0" cy="8746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700CEC9A-D99F-4AC4-87AF-28E59422D416}"/>
              </a:ext>
            </a:extLst>
          </p:cNvPr>
          <p:cNvCxnSpPr>
            <a:cxnSpLocks/>
          </p:cNvCxnSpPr>
          <p:nvPr/>
        </p:nvCxnSpPr>
        <p:spPr>
          <a:xfrm flipH="1">
            <a:off x="9352060" y="5265091"/>
            <a:ext cx="8746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8991620-240C-4C88-BD28-8AABB8D4BF13}"/>
              </a:ext>
            </a:extLst>
          </p:cNvPr>
          <p:cNvCxnSpPr>
            <a:cxnSpLocks/>
          </p:cNvCxnSpPr>
          <p:nvPr/>
        </p:nvCxnSpPr>
        <p:spPr>
          <a:xfrm flipV="1">
            <a:off x="9684689" y="4754880"/>
            <a:ext cx="0" cy="27034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72E1C12-8C85-4687-9E92-F227205D78BC}"/>
              </a:ext>
            </a:extLst>
          </p:cNvPr>
          <p:cNvCxnSpPr>
            <a:cxnSpLocks/>
          </p:cNvCxnSpPr>
          <p:nvPr/>
        </p:nvCxnSpPr>
        <p:spPr>
          <a:xfrm flipH="1" flipV="1">
            <a:off x="8372723" y="4754216"/>
            <a:ext cx="1311966" cy="66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030D29F9-83DF-4998-9BBB-8380CB0055A0}"/>
              </a:ext>
            </a:extLst>
          </p:cNvPr>
          <p:cNvCxnSpPr>
            <a:cxnSpLocks/>
          </p:cNvCxnSpPr>
          <p:nvPr/>
        </p:nvCxnSpPr>
        <p:spPr>
          <a:xfrm flipV="1">
            <a:off x="8372723" y="3764944"/>
            <a:ext cx="0" cy="98927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4F94FBC2-62EF-42DD-A861-22A31BB876D8}"/>
              </a:ext>
            </a:extLst>
          </p:cNvPr>
          <p:cNvCxnSpPr>
            <a:cxnSpLocks/>
          </p:cNvCxnSpPr>
          <p:nvPr/>
        </p:nvCxnSpPr>
        <p:spPr>
          <a:xfrm flipV="1">
            <a:off x="8364772" y="3772896"/>
            <a:ext cx="1162305" cy="1"/>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734FFD2B-4B22-485A-9F14-E2219955E94B}"/>
              </a:ext>
            </a:extLst>
          </p:cNvPr>
          <p:cNvCxnSpPr>
            <a:cxnSpLocks/>
          </p:cNvCxnSpPr>
          <p:nvPr/>
        </p:nvCxnSpPr>
        <p:spPr>
          <a:xfrm flipH="1">
            <a:off x="8945924" y="5500827"/>
            <a:ext cx="720000" cy="0"/>
          </a:xfrm>
          <a:prstGeom prst="line">
            <a:avLst/>
          </a:prstGeom>
          <a:ln w="25400">
            <a:solidFill>
              <a:srgbClr val="FF0000"/>
            </a:solidFill>
            <a:prstDash val="dash"/>
          </a:ln>
        </p:spPr>
        <p:style>
          <a:lnRef idx="1">
            <a:schemeClr val="dk1"/>
          </a:lnRef>
          <a:fillRef idx="0">
            <a:schemeClr val="dk1"/>
          </a:fillRef>
          <a:effectRef idx="0">
            <a:schemeClr val="dk1"/>
          </a:effectRef>
          <a:fontRef idx="minor">
            <a:schemeClr val="tx1"/>
          </a:fontRef>
        </p:style>
      </p:cxnSp>
      <p:cxnSp>
        <p:nvCxnSpPr>
          <p:cNvPr id="18" name="直接连接符 17">
            <a:extLst>
              <a:ext uri="{FF2B5EF4-FFF2-40B4-BE49-F238E27FC236}">
                <a16:creationId xmlns:a16="http://schemas.microsoft.com/office/drawing/2014/main" id="{497B57E7-CAD0-4E4F-BA57-B37064C92590}"/>
              </a:ext>
            </a:extLst>
          </p:cNvPr>
          <p:cNvCxnSpPr>
            <a:cxnSpLocks/>
          </p:cNvCxnSpPr>
          <p:nvPr/>
        </p:nvCxnSpPr>
        <p:spPr>
          <a:xfrm flipV="1">
            <a:off x="9009852" y="5184251"/>
            <a:ext cx="0" cy="316577"/>
          </a:xfrm>
          <a:prstGeom prst="line">
            <a:avLst/>
          </a:prstGeom>
          <a:ln w="254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96D9737-3A3C-4951-9DD9-215E5AF544D9}"/>
              </a:ext>
            </a:extLst>
          </p:cNvPr>
          <p:cNvCxnSpPr>
            <a:cxnSpLocks/>
          </p:cNvCxnSpPr>
          <p:nvPr/>
        </p:nvCxnSpPr>
        <p:spPr>
          <a:xfrm flipV="1">
            <a:off x="9993316" y="3772896"/>
            <a:ext cx="706107" cy="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BE295F7C-CEEE-4848-9917-DAE1692DA258}"/>
              </a:ext>
            </a:extLst>
          </p:cNvPr>
          <p:cNvCxnSpPr>
            <a:cxnSpLocks/>
          </p:cNvCxnSpPr>
          <p:nvPr/>
        </p:nvCxnSpPr>
        <p:spPr>
          <a:xfrm flipV="1">
            <a:off x="10699423" y="3768576"/>
            <a:ext cx="1571" cy="98564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E123A635-98D7-4A16-B297-18E962445245}"/>
              </a:ext>
            </a:extLst>
          </p:cNvPr>
          <p:cNvCxnSpPr>
            <a:cxnSpLocks/>
          </p:cNvCxnSpPr>
          <p:nvPr/>
        </p:nvCxnSpPr>
        <p:spPr>
          <a:xfrm flipH="1">
            <a:off x="9898144" y="4754216"/>
            <a:ext cx="799708" cy="0"/>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EB7996EF-FEB4-4182-877E-CE43134C3C89}"/>
              </a:ext>
            </a:extLst>
          </p:cNvPr>
          <p:cNvCxnSpPr>
            <a:cxnSpLocks/>
          </p:cNvCxnSpPr>
          <p:nvPr/>
        </p:nvCxnSpPr>
        <p:spPr>
          <a:xfrm flipV="1">
            <a:off x="9898144" y="4748647"/>
            <a:ext cx="0" cy="294199"/>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F52EBE3E-8C0F-413C-B0BA-111F74893909}"/>
              </a:ext>
            </a:extLst>
          </p:cNvPr>
          <p:cNvCxnSpPr>
            <a:cxnSpLocks/>
          </p:cNvCxnSpPr>
          <p:nvPr/>
        </p:nvCxnSpPr>
        <p:spPr>
          <a:xfrm flipH="1" flipV="1">
            <a:off x="9890288" y="5325447"/>
            <a:ext cx="7856" cy="582372"/>
          </a:xfrm>
          <a:prstGeom prst="line">
            <a:avLst/>
          </a:prstGeom>
          <a:ln w="190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5212810"/>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80D5B9F-E30C-48EE-8952-F4285D78DFCE}"/>
              </a:ext>
            </a:extLst>
          </p:cNvPr>
          <p:cNvSpPr txBox="1"/>
          <p:nvPr/>
        </p:nvSpPr>
        <p:spPr>
          <a:xfrm>
            <a:off x="556181" y="1225485"/>
            <a:ext cx="3101419" cy="369332"/>
          </a:xfrm>
          <a:prstGeom prst="rect">
            <a:avLst/>
          </a:prstGeom>
          <a:noFill/>
        </p:spPr>
        <p:txBody>
          <a:bodyPr wrap="square" rtlCol="0">
            <a:spAutoFit/>
          </a:bodyPr>
          <a:lstStyle/>
          <a:p>
            <a:r>
              <a:rPr lang="en-US" altLang="zh-CN" dirty="0"/>
              <a:t>3.</a:t>
            </a:r>
            <a:r>
              <a:rPr lang="zh-CN" altLang="en-US" dirty="0"/>
              <a:t>单动作行走</a:t>
            </a:r>
          </a:p>
        </p:txBody>
      </p:sp>
      <p:pic>
        <p:nvPicPr>
          <p:cNvPr id="4" name="Picture 1" descr="c:\users\public\documents\kk6 files\xcmgwj\account\1715@10.15.7.244\image_cache\af52f012a738440d9fbaa7afd5ec7ecb.png">
            <a:extLst>
              <a:ext uri="{FF2B5EF4-FFF2-40B4-BE49-F238E27FC236}">
                <a16:creationId xmlns:a16="http://schemas.microsoft.com/office/drawing/2014/main" id="{548EE40B-549A-421D-8F5C-61648E31CB2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42856" y="3755929"/>
            <a:ext cx="4320000" cy="2570725"/>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圆角 4">
            <a:extLst>
              <a:ext uri="{FF2B5EF4-FFF2-40B4-BE49-F238E27FC236}">
                <a16:creationId xmlns:a16="http://schemas.microsoft.com/office/drawing/2014/main" id="{30DC268F-9889-45AC-9E0E-C2AA48668E08}"/>
              </a:ext>
            </a:extLst>
          </p:cNvPr>
          <p:cNvSpPr/>
          <p:nvPr/>
        </p:nvSpPr>
        <p:spPr>
          <a:xfrm>
            <a:off x="5137507" y="1236386"/>
            <a:ext cx="5730699" cy="236324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E7E385F9-B301-40CD-8791-CC9B362346A3}"/>
              </a:ext>
            </a:extLst>
          </p:cNvPr>
          <p:cNvPicPr>
            <a:picLocks noChangeAspect="1"/>
          </p:cNvPicPr>
          <p:nvPr/>
        </p:nvPicPr>
        <p:blipFill>
          <a:blip r:embed="rId3"/>
          <a:stretch>
            <a:fillRect/>
          </a:stretch>
        </p:blipFill>
        <p:spPr>
          <a:xfrm>
            <a:off x="5216937" y="1465090"/>
            <a:ext cx="5580603" cy="1930278"/>
          </a:xfrm>
          <a:prstGeom prst="rect">
            <a:avLst/>
          </a:prstGeom>
        </p:spPr>
      </p:pic>
      <p:pic>
        <p:nvPicPr>
          <p:cNvPr id="7" name="图片 6">
            <a:extLst>
              <a:ext uri="{FF2B5EF4-FFF2-40B4-BE49-F238E27FC236}">
                <a16:creationId xmlns:a16="http://schemas.microsoft.com/office/drawing/2014/main" id="{50CFAFF4-047B-4ABA-A326-819376AAE432}"/>
              </a:ext>
            </a:extLst>
          </p:cNvPr>
          <p:cNvPicPr>
            <a:picLocks noChangeAspect="1"/>
          </p:cNvPicPr>
          <p:nvPr/>
        </p:nvPicPr>
        <p:blipFill>
          <a:blip r:embed="rId4"/>
          <a:stretch>
            <a:fillRect/>
          </a:stretch>
        </p:blipFill>
        <p:spPr>
          <a:xfrm>
            <a:off x="760013" y="1594817"/>
            <a:ext cx="4320000" cy="4690129"/>
          </a:xfrm>
          <a:prstGeom prst="rect">
            <a:avLst/>
          </a:prstGeom>
        </p:spPr>
      </p:pic>
      <p:cxnSp>
        <p:nvCxnSpPr>
          <p:cNvPr id="8" name="直接连接符 7">
            <a:extLst>
              <a:ext uri="{FF2B5EF4-FFF2-40B4-BE49-F238E27FC236}">
                <a16:creationId xmlns:a16="http://schemas.microsoft.com/office/drawing/2014/main" id="{B8A9A844-BA82-48A0-BC46-826B8A06CF1C}"/>
              </a:ext>
            </a:extLst>
          </p:cNvPr>
          <p:cNvCxnSpPr>
            <a:cxnSpLocks/>
          </p:cNvCxnSpPr>
          <p:nvPr/>
        </p:nvCxnSpPr>
        <p:spPr>
          <a:xfrm flipV="1">
            <a:off x="2644140" y="5455920"/>
            <a:ext cx="0" cy="4953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a:extLst>
              <a:ext uri="{FF2B5EF4-FFF2-40B4-BE49-F238E27FC236}">
                <a16:creationId xmlns:a16="http://schemas.microsoft.com/office/drawing/2014/main" id="{83D6199A-14CE-4134-AAA7-9719E1D2530E}"/>
              </a:ext>
            </a:extLst>
          </p:cNvPr>
          <p:cNvCxnSpPr>
            <a:cxnSpLocks/>
          </p:cNvCxnSpPr>
          <p:nvPr/>
        </p:nvCxnSpPr>
        <p:spPr>
          <a:xfrm flipV="1">
            <a:off x="2651760" y="5067300"/>
            <a:ext cx="0" cy="28194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直接连接符 9">
            <a:extLst>
              <a:ext uri="{FF2B5EF4-FFF2-40B4-BE49-F238E27FC236}">
                <a16:creationId xmlns:a16="http://schemas.microsoft.com/office/drawing/2014/main" id="{D35CE6A5-2F74-44D3-B155-EE8A1BEA2589}"/>
              </a:ext>
            </a:extLst>
          </p:cNvPr>
          <p:cNvCxnSpPr>
            <a:cxnSpLocks/>
          </p:cNvCxnSpPr>
          <p:nvPr/>
        </p:nvCxnSpPr>
        <p:spPr>
          <a:xfrm flipV="1">
            <a:off x="2590800" y="4472940"/>
            <a:ext cx="0" cy="4648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E8DFFFE9-1466-47DC-BF41-93C3B2B0AB94}"/>
              </a:ext>
            </a:extLst>
          </p:cNvPr>
          <p:cNvCxnSpPr>
            <a:cxnSpLocks/>
          </p:cNvCxnSpPr>
          <p:nvPr/>
        </p:nvCxnSpPr>
        <p:spPr>
          <a:xfrm>
            <a:off x="2590800" y="4472940"/>
            <a:ext cx="6858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94B156DE-BE34-4DB5-B507-7B00B789618C}"/>
              </a:ext>
            </a:extLst>
          </p:cNvPr>
          <p:cNvCxnSpPr>
            <a:cxnSpLocks/>
          </p:cNvCxnSpPr>
          <p:nvPr/>
        </p:nvCxnSpPr>
        <p:spPr>
          <a:xfrm flipV="1">
            <a:off x="3268980" y="3322320"/>
            <a:ext cx="0" cy="115062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7E750DA7-DAD7-4856-BABC-F1D1AD8B1163}"/>
              </a:ext>
            </a:extLst>
          </p:cNvPr>
          <p:cNvCxnSpPr>
            <a:cxnSpLocks/>
          </p:cNvCxnSpPr>
          <p:nvPr/>
        </p:nvCxnSpPr>
        <p:spPr>
          <a:xfrm flipV="1">
            <a:off x="3688080" y="3314700"/>
            <a:ext cx="0" cy="115062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B5866506-8A7E-419F-AD73-3E5CAFF11AFD}"/>
              </a:ext>
            </a:extLst>
          </p:cNvPr>
          <p:cNvCxnSpPr>
            <a:cxnSpLocks/>
          </p:cNvCxnSpPr>
          <p:nvPr/>
        </p:nvCxnSpPr>
        <p:spPr>
          <a:xfrm>
            <a:off x="3672840" y="4480560"/>
            <a:ext cx="38100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C80040A-3580-4F0B-B4C2-683707BC2E61}"/>
              </a:ext>
            </a:extLst>
          </p:cNvPr>
          <p:cNvCxnSpPr>
            <a:cxnSpLocks/>
          </p:cNvCxnSpPr>
          <p:nvPr/>
        </p:nvCxnSpPr>
        <p:spPr>
          <a:xfrm>
            <a:off x="4049077" y="4480560"/>
            <a:ext cx="0" cy="868680"/>
          </a:xfrm>
          <a:prstGeom prst="line">
            <a:avLst/>
          </a:prstGeom>
          <a:ln w="127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485E8F5C-F275-4C22-BB4A-DC994D0C4E38}"/>
              </a:ext>
            </a:extLst>
          </p:cNvPr>
          <p:cNvCxnSpPr>
            <a:cxnSpLocks/>
          </p:cNvCxnSpPr>
          <p:nvPr/>
        </p:nvCxnSpPr>
        <p:spPr>
          <a:xfrm>
            <a:off x="4023360" y="5570220"/>
            <a:ext cx="0" cy="38100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147569EB-8B7D-436C-94ED-17E5759C6C7E}"/>
              </a:ext>
            </a:extLst>
          </p:cNvPr>
          <p:cNvCxnSpPr>
            <a:cxnSpLocks/>
          </p:cNvCxnSpPr>
          <p:nvPr/>
        </p:nvCxnSpPr>
        <p:spPr>
          <a:xfrm flipV="1">
            <a:off x="3352800" y="3244850"/>
            <a:ext cx="0" cy="12827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E5213235-9B84-46A5-9C89-58B563F63AE5}"/>
              </a:ext>
            </a:extLst>
          </p:cNvPr>
          <p:cNvCxnSpPr>
            <a:cxnSpLocks/>
          </p:cNvCxnSpPr>
          <p:nvPr/>
        </p:nvCxnSpPr>
        <p:spPr>
          <a:xfrm flipH="1">
            <a:off x="2637790" y="4521200"/>
            <a:ext cx="70866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3D66994D-FF15-433E-9727-E6AAE184656F}"/>
              </a:ext>
            </a:extLst>
          </p:cNvPr>
          <p:cNvCxnSpPr>
            <a:cxnSpLocks/>
          </p:cNvCxnSpPr>
          <p:nvPr/>
        </p:nvCxnSpPr>
        <p:spPr>
          <a:xfrm flipV="1">
            <a:off x="2625090" y="4527550"/>
            <a:ext cx="0" cy="41021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A12C2A0A-F2D5-42D6-93A6-0C5F97D1400D}"/>
              </a:ext>
            </a:extLst>
          </p:cNvPr>
          <p:cNvCxnSpPr>
            <a:cxnSpLocks/>
          </p:cNvCxnSpPr>
          <p:nvPr/>
        </p:nvCxnSpPr>
        <p:spPr>
          <a:xfrm flipH="1">
            <a:off x="2120900" y="5088732"/>
            <a:ext cx="469900" cy="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9DEF0D5D-6D34-411D-A633-9FCD5124C0C2}"/>
              </a:ext>
            </a:extLst>
          </p:cNvPr>
          <p:cNvCxnSpPr>
            <a:cxnSpLocks/>
          </p:cNvCxnSpPr>
          <p:nvPr/>
        </p:nvCxnSpPr>
        <p:spPr>
          <a:xfrm flipV="1">
            <a:off x="3600450" y="3244850"/>
            <a:ext cx="0" cy="12827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292CAE5E-FD88-4DB7-832C-54EABB6F1F98}"/>
              </a:ext>
            </a:extLst>
          </p:cNvPr>
          <p:cNvCxnSpPr>
            <a:cxnSpLocks/>
          </p:cNvCxnSpPr>
          <p:nvPr/>
        </p:nvCxnSpPr>
        <p:spPr>
          <a:xfrm flipH="1" flipV="1">
            <a:off x="3600451" y="4521200"/>
            <a:ext cx="501649" cy="635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D58A903A-6859-4201-9BF4-52895D2CF5FE}"/>
              </a:ext>
            </a:extLst>
          </p:cNvPr>
          <p:cNvCxnSpPr>
            <a:cxnSpLocks/>
          </p:cNvCxnSpPr>
          <p:nvPr/>
        </p:nvCxnSpPr>
        <p:spPr>
          <a:xfrm flipV="1">
            <a:off x="4092575" y="4521200"/>
            <a:ext cx="0" cy="889000"/>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EE93401F-81DB-4814-8E0A-06BC3597B898}"/>
              </a:ext>
            </a:extLst>
          </p:cNvPr>
          <p:cNvCxnSpPr>
            <a:cxnSpLocks/>
          </p:cNvCxnSpPr>
          <p:nvPr/>
        </p:nvCxnSpPr>
        <p:spPr>
          <a:xfrm flipV="1">
            <a:off x="4086225" y="5554347"/>
            <a:ext cx="0" cy="10667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92D8C715-21B2-4C89-A76F-21F2E7ECDC11}"/>
              </a:ext>
            </a:extLst>
          </p:cNvPr>
          <p:cNvCxnSpPr>
            <a:cxnSpLocks/>
          </p:cNvCxnSpPr>
          <p:nvPr/>
        </p:nvCxnSpPr>
        <p:spPr>
          <a:xfrm flipH="1">
            <a:off x="4086226" y="5658485"/>
            <a:ext cx="476249" cy="0"/>
          </a:xfrm>
          <a:prstGeom prst="line">
            <a:avLst/>
          </a:prstGeom>
          <a:ln w="190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065268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6D2E13A5-DEBC-4189-89E3-006B5B1F71F5}"/>
              </a:ext>
            </a:extLst>
          </p:cNvPr>
          <p:cNvSpPr/>
          <p:nvPr/>
        </p:nvSpPr>
        <p:spPr>
          <a:xfrm>
            <a:off x="132365" y="1870914"/>
            <a:ext cx="4322783" cy="4595874"/>
          </a:xfrm>
          <a:prstGeom prst="rect">
            <a:avLst/>
          </a:prstGeom>
          <a:solidFill>
            <a:schemeClr val="bg1">
              <a:lumMod val="95000"/>
            </a:schemeClr>
          </a:solidFill>
          <a:ln>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 name="图片 3">
            <a:extLst>
              <a:ext uri="{FF2B5EF4-FFF2-40B4-BE49-F238E27FC236}">
                <a16:creationId xmlns:a16="http://schemas.microsoft.com/office/drawing/2014/main" id="{93FF3938-3BDA-4454-8CDC-8DD50B4F0743}"/>
              </a:ext>
            </a:extLst>
          </p:cNvPr>
          <p:cNvPicPr>
            <a:picLocks noChangeAspect="1"/>
          </p:cNvPicPr>
          <p:nvPr/>
        </p:nvPicPr>
        <p:blipFill>
          <a:blip r:embed="rId2">
            <a:biLevel thresh="50000"/>
          </a:blip>
          <a:stretch>
            <a:fillRect/>
          </a:stretch>
        </p:blipFill>
        <p:spPr>
          <a:xfrm>
            <a:off x="4502409" y="2105456"/>
            <a:ext cx="7689591" cy="3329992"/>
          </a:xfrm>
          <a:prstGeom prst="rect">
            <a:avLst/>
          </a:prstGeom>
        </p:spPr>
      </p:pic>
      <p:sp>
        <p:nvSpPr>
          <p:cNvPr id="5" name="文本框 4">
            <a:extLst>
              <a:ext uri="{FF2B5EF4-FFF2-40B4-BE49-F238E27FC236}">
                <a16:creationId xmlns:a16="http://schemas.microsoft.com/office/drawing/2014/main" id="{87D7BCDB-F056-4D96-8A6B-A3D520E2F60D}"/>
              </a:ext>
            </a:extLst>
          </p:cNvPr>
          <p:cNvSpPr txBox="1"/>
          <p:nvPr/>
        </p:nvSpPr>
        <p:spPr>
          <a:xfrm>
            <a:off x="609598" y="1242060"/>
            <a:ext cx="3076279" cy="369332"/>
          </a:xfrm>
          <a:prstGeom prst="rect">
            <a:avLst/>
          </a:prstGeom>
          <a:noFill/>
        </p:spPr>
        <p:txBody>
          <a:bodyPr wrap="square" rtlCol="0">
            <a:spAutoFit/>
          </a:bodyPr>
          <a:lstStyle/>
          <a:p>
            <a:r>
              <a:rPr lang="en-US" altLang="zh-CN" dirty="0"/>
              <a:t>4.</a:t>
            </a:r>
            <a:r>
              <a:rPr lang="zh-CN" altLang="en-US" dirty="0"/>
              <a:t>上下车复合动作直线行走</a:t>
            </a:r>
          </a:p>
        </p:txBody>
      </p:sp>
      <p:sp>
        <p:nvSpPr>
          <p:cNvPr id="6" name="文本框 4">
            <a:extLst>
              <a:ext uri="{FF2B5EF4-FFF2-40B4-BE49-F238E27FC236}">
                <a16:creationId xmlns:a16="http://schemas.microsoft.com/office/drawing/2014/main" id="{CDD0DB9C-6472-4ADA-8112-DBEB160B0BF0}"/>
              </a:ext>
            </a:extLst>
          </p:cNvPr>
          <p:cNvSpPr txBox="1"/>
          <p:nvPr/>
        </p:nvSpPr>
        <p:spPr>
          <a:xfrm>
            <a:off x="387119" y="2419883"/>
            <a:ext cx="1005403" cy="338553"/>
          </a:xfrm>
          <a:prstGeom prst="rect">
            <a:avLst/>
          </a:prstGeom>
          <a:solidFill>
            <a:schemeClr val="accent3">
              <a:lumMod val="20000"/>
              <a:lumOff val="80000"/>
            </a:schemeClr>
          </a:solidFill>
        </p:spPr>
        <p:style>
          <a:lnRef idx="2">
            <a:schemeClr val="accent3"/>
          </a:lnRef>
          <a:fillRef idx="1">
            <a:schemeClr val="lt1"/>
          </a:fillRef>
          <a:effectRef idx="0">
            <a:schemeClr val="accent3"/>
          </a:effectRef>
          <a:fontRef idx="minor">
            <a:schemeClr val="dk1"/>
          </a:fontRef>
        </p:style>
        <p:txBody>
          <a:bodyPr wrap="none" rtlCol="0">
            <a:spAutoFit/>
          </a:bodyPr>
          <a:lstStyle>
            <a:defPPr>
              <a:defRPr lang="zh-CN"/>
            </a:defPPr>
            <a:lvl1pPr>
              <a:defRPr sz="1600">
                <a:solidFill>
                  <a:schemeClr val="dk1"/>
                </a:solidFill>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r>
              <a:rPr lang="zh-CN" altLang="en-US" dirty="0"/>
              <a:t>直线行走</a:t>
            </a:r>
          </a:p>
        </p:txBody>
      </p:sp>
      <p:sp>
        <p:nvSpPr>
          <p:cNvPr id="7" name="文本框 4">
            <a:extLst>
              <a:ext uri="{FF2B5EF4-FFF2-40B4-BE49-F238E27FC236}">
                <a16:creationId xmlns:a16="http://schemas.microsoft.com/office/drawing/2014/main" id="{A1F5B9C0-62DB-47CB-A3B7-57D2F4191E04}"/>
              </a:ext>
            </a:extLst>
          </p:cNvPr>
          <p:cNvSpPr txBox="1"/>
          <p:nvPr/>
        </p:nvSpPr>
        <p:spPr>
          <a:xfrm>
            <a:off x="10326632" y="4502384"/>
            <a:ext cx="677725" cy="261610"/>
          </a:xfrm>
          <a:prstGeom prst="rect">
            <a:avLst/>
          </a:prstGeom>
          <a:solidFill>
            <a:schemeClr val="accent6">
              <a:lumMod val="60000"/>
              <a:lumOff val="40000"/>
            </a:schemeClr>
          </a:solidFill>
        </p:spPr>
        <p:txBody>
          <a:bodyPr wrap="squar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pPr algn="ctr"/>
            <a:r>
              <a:rPr lang="zh-CN" altLang="en-US" sz="1100" dirty="0">
                <a:solidFill>
                  <a:schemeClr val="tx1"/>
                </a:solidFill>
              </a:rPr>
              <a:t>右行走</a:t>
            </a:r>
          </a:p>
        </p:txBody>
      </p:sp>
      <p:sp>
        <p:nvSpPr>
          <p:cNvPr id="8" name="文本框 4">
            <a:extLst>
              <a:ext uri="{FF2B5EF4-FFF2-40B4-BE49-F238E27FC236}">
                <a16:creationId xmlns:a16="http://schemas.microsoft.com/office/drawing/2014/main" id="{5DD472A3-C53E-49CC-90AE-5E8B583B2816}"/>
              </a:ext>
            </a:extLst>
          </p:cNvPr>
          <p:cNvSpPr txBox="1"/>
          <p:nvPr/>
        </p:nvSpPr>
        <p:spPr>
          <a:xfrm>
            <a:off x="5833066" y="2290122"/>
            <a:ext cx="630266" cy="259522"/>
          </a:xfrm>
          <a:prstGeom prst="rect">
            <a:avLst/>
          </a:prstGeom>
          <a:solidFill>
            <a:schemeClr val="accent6">
              <a:lumMod val="60000"/>
              <a:lumOff val="40000"/>
            </a:schemeClr>
          </a:solidFill>
        </p:spPr>
        <p:txBody>
          <a:bodyPr wrap="squar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pPr algn="ctr"/>
            <a:r>
              <a:rPr lang="zh-CN" altLang="en-US" sz="1100" dirty="0">
                <a:solidFill>
                  <a:schemeClr val="tx1"/>
                </a:solidFill>
              </a:rPr>
              <a:t>左行走</a:t>
            </a:r>
          </a:p>
        </p:txBody>
      </p:sp>
      <p:sp>
        <p:nvSpPr>
          <p:cNvPr id="9" name="文本框 8">
            <a:extLst>
              <a:ext uri="{FF2B5EF4-FFF2-40B4-BE49-F238E27FC236}">
                <a16:creationId xmlns:a16="http://schemas.microsoft.com/office/drawing/2014/main" id="{48F67581-3C4D-4372-9423-65AB1CB7AA72}"/>
              </a:ext>
            </a:extLst>
          </p:cNvPr>
          <p:cNvSpPr txBox="1"/>
          <p:nvPr/>
        </p:nvSpPr>
        <p:spPr>
          <a:xfrm>
            <a:off x="9865942" y="5435448"/>
            <a:ext cx="460690" cy="252000"/>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zh-CN"/>
            </a:defPPr>
            <a:lvl1pPr>
              <a:defRPr sz="1000">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zh-CN" altLang="en-US" dirty="0"/>
              <a:t>泵</a:t>
            </a:r>
            <a:r>
              <a:rPr lang="en-US" altLang="zh-CN" dirty="0"/>
              <a:t>2</a:t>
            </a:r>
            <a:endParaRPr lang="zh-CN" altLang="en-US" dirty="0"/>
          </a:p>
        </p:txBody>
      </p:sp>
      <p:sp>
        <p:nvSpPr>
          <p:cNvPr id="10" name="文本框 9">
            <a:extLst>
              <a:ext uri="{FF2B5EF4-FFF2-40B4-BE49-F238E27FC236}">
                <a16:creationId xmlns:a16="http://schemas.microsoft.com/office/drawing/2014/main" id="{2C840346-616C-4EF1-9158-2579EF586C1F}"/>
              </a:ext>
            </a:extLst>
          </p:cNvPr>
          <p:cNvSpPr txBox="1"/>
          <p:nvPr/>
        </p:nvSpPr>
        <p:spPr>
          <a:xfrm>
            <a:off x="6389613" y="5435448"/>
            <a:ext cx="460690" cy="252000"/>
          </a:xfrm>
          <a:prstGeom prst="rect">
            <a:avLst/>
          </a:prstGeom>
          <a:ln>
            <a:noFill/>
          </a:ln>
        </p:spPr>
        <p:style>
          <a:lnRef idx="1">
            <a:schemeClr val="accent2"/>
          </a:lnRef>
          <a:fillRef idx="2">
            <a:schemeClr val="accent2"/>
          </a:fillRef>
          <a:effectRef idx="1">
            <a:schemeClr val="accent2"/>
          </a:effectRef>
          <a:fontRef idx="minor">
            <a:schemeClr val="dk1"/>
          </a:fontRef>
        </p:style>
        <p:txBody>
          <a:bodyPr wrap="square" rtlCol="0">
            <a:spAutoFit/>
          </a:bodyPr>
          <a:lstStyle>
            <a:defPPr>
              <a:defRPr lang="zh-CN"/>
            </a:defPPr>
            <a:lvl1pPr>
              <a:defRPr sz="1000">
                <a:latin typeface="微软雅黑" panose="020B0503020204020204" pitchFamily="34" charset="-122"/>
                <a:ea typeface="微软雅黑" panose="020B0503020204020204" pitchFamily="34" charset="-122"/>
              </a:defRPr>
            </a:lvl1pPr>
            <a:lvl2pPr>
              <a:defRPr>
                <a:solidFill>
                  <a:schemeClr val="dk1"/>
                </a:solidFill>
              </a:defRPr>
            </a:lvl2pPr>
            <a:lvl3pPr>
              <a:defRPr>
                <a:solidFill>
                  <a:schemeClr val="dk1"/>
                </a:solidFill>
              </a:defRPr>
            </a:lvl3pPr>
            <a:lvl4pPr>
              <a:defRPr>
                <a:solidFill>
                  <a:schemeClr val="dk1"/>
                </a:solidFill>
              </a:defRPr>
            </a:lvl4pPr>
            <a:lvl5pPr>
              <a:defRPr>
                <a:solidFill>
                  <a:schemeClr val="dk1"/>
                </a:solidFill>
              </a:defRPr>
            </a:lvl5pPr>
            <a:lvl6pPr>
              <a:defRPr>
                <a:solidFill>
                  <a:schemeClr val="dk1"/>
                </a:solidFill>
              </a:defRPr>
            </a:lvl6pPr>
            <a:lvl7pPr>
              <a:defRPr>
                <a:solidFill>
                  <a:schemeClr val="dk1"/>
                </a:solidFill>
              </a:defRPr>
            </a:lvl7pPr>
            <a:lvl8pPr>
              <a:defRPr>
                <a:solidFill>
                  <a:schemeClr val="dk1"/>
                </a:solidFill>
              </a:defRPr>
            </a:lvl8pPr>
            <a:lvl9pPr>
              <a:defRPr>
                <a:solidFill>
                  <a:schemeClr val="dk1"/>
                </a:solidFill>
              </a:defRPr>
            </a:lvl9pPr>
          </a:lstStyle>
          <a:p>
            <a:pPr algn="ctr"/>
            <a:r>
              <a:rPr lang="zh-CN" altLang="en-US" dirty="0"/>
              <a:t>泵</a:t>
            </a:r>
            <a:r>
              <a:rPr lang="en-US" altLang="zh-CN" dirty="0"/>
              <a:t>1</a:t>
            </a:r>
            <a:endParaRPr lang="zh-CN" altLang="en-US" dirty="0"/>
          </a:p>
        </p:txBody>
      </p:sp>
      <p:cxnSp>
        <p:nvCxnSpPr>
          <p:cNvPr id="11" name="直接连接符 10">
            <a:extLst>
              <a:ext uri="{FF2B5EF4-FFF2-40B4-BE49-F238E27FC236}">
                <a16:creationId xmlns:a16="http://schemas.microsoft.com/office/drawing/2014/main" id="{BADDC244-796C-47AE-B478-CD810128AF3B}"/>
              </a:ext>
            </a:extLst>
          </p:cNvPr>
          <p:cNvCxnSpPr/>
          <p:nvPr/>
        </p:nvCxnSpPr>
        <p:spPr>
          <a:xfrm>
            <a:off x="6047153" y="4883085"/>
            <a:ext cx="0" cy="38420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48EB6F92-FAD5-43C8-B75F-6AA03E90E7A9}"/>
              </a:ext>
            </a:extLst>
          </p:cNvPr>
          <p:cNvCxnSpPr/>
          <p:nvPr/>
        </p:nvCxnSpPr>
        <p:spPr>
          <a:xfrm>
            <a:off x="6047153" y="4873658"/>
            <a:ext cx="1343461"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46B88C68-4A95-4692-B1BE-D7C79F6D1DE2}"/>
              </a:ext>
            </a:extLst>
          </p:cNvPr>
          <p:cNvCxnSpPr/>
          <p:nvPr/>
        </p:nvCxnSpPr>
        <p:spPr>
          <a:xfrm>
            <a:off x="7119938" y="3866365"/>
            <a:ext cx="27067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1A0DE6E7-9AAB-4AB8-AFDA-4A683203CB16}"/>
              </a:ext>
            </a:extLst>
          </p:cNvPr>
          <p:cNvCxnSpPr/>
          <p:nvPr/>
        </p:nvCxnSpPr>
        <p:spPr>
          <a:xfrm>
            <a:off x="4832350" y="3548865"/>
            <a:ext cx="2558264"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1D91E7E9-6593-44F5-9F68-2DF11780724F}"/>
              </a:ext>
            </a:extLst>
          </p:cNvPr>
          <p:cNvCxnSpPr/>
          <p:nvPr/>
        </p:nvCxnSpPr>
        <p:spPr>
          <a:xfrm>
            <a:off x="5461131" y="2204495"/>
            <a:ext cx="1206369"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C646E26D-1943-49B2-A889-E8DBC11A24A3}"/>
              </a:ext>
            </a:extLst>
          </p:cNvPr>
          <p:cNvCxnSpPr/>
          <p:nvPr/>
        </p:nvCxnSpPr>
        <p:spPr>
          <a:xfrm>
            <a:off x="7398917" y="3548865"/>
            <a:ext cx="0" cy="133772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E94D1418-D2AE-4ADF-8B0E-04CE9DBADA6A}"/>
              </a:ext>
            </a:extLst>
          </p:cNvPr>
          <p:cNvCxnSpPr/>
          <p:nvPr/>
        </p:nvCxnSpPr>
        <p:spPr>
          <a:xfrm>
            <a:off x="5470656" y="2211141"/>
            <a:ext cx="0" cy="133772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9FDE0A0F-0121-42FF-BFA8-B064FBA262EC}"/>
              </a:ext>
            </a:extLst>
          </p:cNvPr>
          <p:cNvCxnSpPr/>
          <p:nvPr/>
        </p:nvCxnSpPr>
        <p:spPr>
          <a:xfrm>
            <a:off x="6676927" y="2105456"/>
            <a:ext cx="0" cy="105685"/>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EC81CCB8-E4E1-4923-B4FC-FB941EFCEA7F}"/>
              </a:ext>
            </a:extLst>
          </p:cNvPr>
          <p:cNvCxnSpPr>
            <a:endCxn id="21" idx="2"/>
          </p:cNvCxnSpPr>
          <p:nvPr/>
        </p:nvCxnSpPr>
        <p:spPr>
          <a:xfrm flipV="1">
            <a:off x="6667500" y="1791342"/>
            <a:ext cx="0" cy="247009"/>
          </a:xfrm>
          <a:prstGeom prst="straightConnector1">
            <a:avLst/>
          </a:prstGeom>
          <a:ln>
            <a:solidFill>
              <a:schemeClr val="accent6"/>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a:extLst>
              <a:ext uri="{FF2B5EF4-FFF2-40B4-BE49-F238E27FC236}">
                <a16:creationId xmlns:a16="http://schemas.microsoft.com/office/drawing/2014/main" id="{23A1C635-7633-4E9D-B69C-9E57A77DEE5D}"/>
              </a:ext>
            </a:extLst>
          </p:cNvPr>
          <p:cNvSpPr txBox="1"/>
          <p:nvPr/>
        </p:nvSpPr>
        <p:spPr>
          <a:xfrm>
            <a:off x="6419505" y="1514343"/>
            <a:ext cx="495989" cy="276999"/>
          </a:xfrm>
          <a:prstGeom prst="rect">
            <a:avLst/>
          </a:prstGeom>
          <a:noFill/>
          <a:ln>
            <a:solidFill>
              <a:srgbClr val="FCC800"/>
            </a:solidFill>
          </a:ln>
        </p:spPr>
        <p:txBody>
          <a:bodyPr wrap="square" rtlCol="0">
            <a:spAutoFit/>
          </a:bodyPr>
          <a:lstStyle>
            <a:defPPr>
              <a:defRPr lang="zh-CN"/>
            </a:defPPr>
            <a:lvl1pPr>
              <a:defRPr sz="1200">
                <a:solidFill>
                  <a:schemeClr val="accent6"/>
                </a:solidFill>
                <a:latin typeface="微软雅黑" panose="020B0503020204020204" pitchFamily="34" charset="-122"/>
                <a:ea typeface="微软雅黑" panose="020B0503020204020204" pitchFamily="34" charset="-122"/>
              </a:defRPr>
            </a:lvl1pPr>
          </a:lstStyle>
          <a:p>
            <a:r>
              <a:rPr lang="zh-CN" altLang="en-US" dirty="0"/>
              <a:t>上车</a:t>
            </a:r>
          </a:p>
        </p:txBody>
      </p:sp>
      <p:cxnSp>
        <p:nvCxnSpPr>
          <p:cNvPr id="22" name="直接连接符 21">
            <a:extLst>
              <a:ext uri="{FF2B5EF4-FFF2-40B4-BE49-F238E27FC236}">
                <a16:creationId xmlns:a16="http://schemas.microsoft.com/office/drawing/2014/main" id="{7DFB62A5-845B-41DD-9D03-10CAF46275BF}"/>
              </a:ext>
            </a:extLst>
          </p:cNvPr>
          <p:cNvCxnSpPr/>
          <p:nvPr/>
        </p:nvCxnSpPr>
        <p:spPr>
          <a:xfrm>
            <a:off x="6657973" y="2996951"/>
            <a:ext cx="0" cy="551914"/>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EC1FBDE6-9820-4287-8DB8-35BE93DA1B6A}"/>
              </a:ext>
            </a:extLst>
          </p:cNvPr>
          <p:cNvCxnSpPr/>
          <p:nvPr/>
        </p:nvCxnSpPr>
        <p:spPr>
          <a:xfrm>
            <a:off x="9953623" y="4207317"/>
            <a:ext cx="0" cy="488508"/>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7C29655F-9EB4-405E-B180-FA41830ADAB2}"/>
              </a:ext>
            </a:extLst>
          </p:cNvPr>
          <p:cNvCxnSpPr/>
          <p:nvPr/>
        </p:nvCxnSpPr>
        <p:spPr>
          <a:xfrm>
            <a:off x="7398917" y="4686299"/>
            <a:ext cx="2554706" cy="0"/>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A91BACAF-CBF8-4D65-9261-EAD4BA48C9DB}"/>
              </a:ext>
            </a:extLst>
          </p:cNvPr>
          <p:cNvCxnSpPr/>
          <p:nvPr/>
        </p:nvCxnSpPr>
        <p:spPr>
          <a:xfrm flipV="1">
            <a:off x="6596144" y="3976688"/>
            <a:ext cx="0" cy="129060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6" name="直接连接符 25">
            <a:extLst>
              <a:ext uri="{FF2B5EF4-FFF2-40B4-BE49-F238E27FC236}">
                <a16:creationId xmlns:a16="http://schemas.microsoft.com/office/drawing/2014/main" id="{1D6B5B7C-7B38-4651-8F4A-359E2E157F5D}"/>
              </a:ext>
            </a:extLst>
          </p:cNvPr>
          <p:cNvCxnSpPr/>
          <p:nvPr/>
        </p:nvCxnSpPr>
        <p:spPr>
          <a:xfrm flipV="1">
            <a:off x="6723727" y="3640579"/>
            <a:ext cx="0" cy="12511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直接连接符 26">
            <a:extLst>
              <a:ext uri="{FF2B5EF4-FFF2-40B4-BE49-F238E27FC236}">
                <a16:creationId xmlns:a16="http://schemas.microsoft.com/office/drawing/2014/main" id="{BFAC0D59-DFA5-432B-9110-C5681616BAA7}"/>
              </a:ext>
            </a:extLst>
          </p:cNvPr>
          <p:cNvCxnSpPr/>
          <p:nvPr/>
        </p:nvCxnSpPr>
        <p:spPr>
          <a:xfrm>
            <a:off x="6718883" y="3635031"/>
            <a:ext cx="2634667"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EC386351-4D09-40CD-9747-B7843AFFDF29}"/>
              </a:ext>
            </a:extLst>
          </p:cNvPr>
          <p:cNvPicPr>
            <a:picLocks noChangeAspect="1"/>
          </p:cNvPicPr>
          <p:nvPr/>
        </p:nvPicPr>
        <p:blipFill>
          <a:blip r:embed="rId3">
            <a:biLevel thresh="50000"/>
          </a:blip>
          <a:stretch>
            <a:fillRect/>
          </a:stretch>
        </p:blipFill>
        <p:spPr>
          <a:xfrm>
            <a:off x="1640661" y="1991097"/>
            <a:ext cx="2590823" cy="1074387"/>
          </a:xfrm>
          <a:prstGeom prst="rect">
            <a:avLst/>
          </a:prstGeom>
          <a:effectLst>
            <a:outerShdw blurRad="50800" dist="38100" dir="5400000" algn="t" rotWithShape="0">
              <a:prstClr val="black">
                <a:alpha val="40000"/>
              </a:prstClr>
            </a:outerShdw>
          </a:effectLst>
        </p:spPr>
      </p:pic>
      <p:cxnSp>
        <p:nvCxnSpPr>
          <p:cNvPr id="29" name="直接连接符 28">
            <a:extLst>
              <a:ext uri="{FF2B5EF4-FFF2-40B4-BE49-F238E27FC236}">
                <a16:creationId xmlns:a16="http://schemas.microsoft.com/office/drawing/2014/main" id="{76F47F5A-220E-4EC5-B674-347C73AE96C1}"/>
              </a:ext>
            </a:extLst>
          </p:cNvPr>
          <p:cNvCxnSpPr/>
          <p:nvPr/>
        </p:nvCxnSpPr>
        <p:spPr>
          <a:xfrm flipV="1">
            <a:off x="8844627" y="2105456"/>
            <a:ext cx="0" cy="1529575"/>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DBCBC207-0A98-40A5-B45F-836640D4E517}"/>
              </a:ext>
            </a:extLst>
          </p:cNvPr>
          <p:cNvCxnSpPr/>
          <p:nvPr/>
        </p:nvCxnSpPr>
        <p:spPr>
          <a:xfrm>
            <a:off x="8844627" y="3146081"/>
            <a:ext cx="12391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直接连接符 30">
            <a:extLst>
              <a:ext uri="{FF2B5EF4-FFF2-40B4-BE49-F238E27FC236}">
                <a16:creationId xmlns:a16="http://schemas.microsoft.com/office/drawing/2014/main" id="{4DD982FD-D902-4144-8605-ECB36CADBCA8}"/>
              </a:ext>
            </a:extLst>
          </p:cNvPr>
          <p:cNvCxnSpPr/>
          <p:nvPr/>
        </p:nvCxnSpPr>
        <p:spPr>
          <a:xfrm flipV="1">
            <a:off x="10082877" y="2883694"/>
            <a:ext cx="0" cy="262388"/>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CD5F630E-5A1C-4508-B03F-FA18678B926E}"/>
              </a:ext>
            </a:extLst>
          </p:cNvPr>
          <p:cNvCxnSpPr/>
          <p:nvPr/>
        </p:nvCxnSpPr>
        <p:spPr>
          <a:xfrm flipV="1">
            <a:off x="10012156" y="4207317"/>
            <a:ext cx="0" cy="1059973"/>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3" name="直接连接符 32">
            <a:extLst>
              <a:ext uri="{FF2B5EF4-FFF2-40B4-BE49-F238E27FC236}">
                <a16:creationId xmlns:a16="http://schemas.microsoft.com/office/drawing/2014/main" id="{E46473BD-BC08-4119-BFA8-3DA95D5F1707}"/>
              </a:ext>
            </a:extLst>
          </p:cNvPr>
          <p:cNvCxnSpPr/>
          <p:nvPr/>
        </p:nvCxnSpPr>
        <p:spPr>
          <a:xfrm>
            <a:off x="6718883" y="4496034"/>
            <a:ext cx="3293273"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F9383A23-A54F-4C6C-8BA2-3CA446032A8B}"/>
              </a:ext>
            </a:extLst>
          </p:cNvPr>
          <p:cNvCxnSpPr/>
          <p:nvPr/>
        </p:nvCxnSpPr>
        <p:spPr>
          <a:xfrm flipV="1">
            <a:off x="6718883" y="3976688"/>
            <a:ext cx="0" cy="519346"/>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59E20C07-974F-493E-9B70-756636DC21E4}"/>
              </a:ext>
            </a:extLst>
          </p:cNvPr>
          <p:cNvCxnSpPr/>
          <p:nvPr/>
        </p:nvCxnSpPr>
        <p:spPr>
          <a:xfrm flipV="1">
            <a:off x="6595221" y="2996951"/>
            <a:ext cx="0" cy="7523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45CDB470-4F57-43B0-971E-75526F666C97}"/>
              </a:ext>
            </a:extLst>
          </p:cNvPr>
          <p:cNvCxnSpPr/>
          <p:nvPr/>
        </p:nvCxnSpPr>
        <p:spPr>
          <a:xfrm flipV="1">
            <a:off x="6523701" y="2996951"/>
            <a:ext cx="0" cy="558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直接连接符 36">
            <a:extLst>
              <a:ext uri="{FF2B5EF4-FFF2-40B4-BE49-F238E27FC236}">
                <a16:creationId xmlns:a16="http://schemas.microsoft.com/office/drawing/2014/main" id="{A82DC579-1404-4289-AF45-DC817B037B31}"/>
              </a:ext>
            </a:extLst>
          </p:cNvPr>
          <p:cNvCxnSpPr/>
          <p:nvPr/>
        </p:nvCxnSpPr>
        <p:spPr>
          <a:xfrm>
            <a:off x="6523701" y="3052763"/>
            <a:ext cx="715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FC23605A-41BC-4B3A-91E2-642502A69016}"/>
              </a:ext>
            </a:extLst>
          </p:cNvPr>
          <p:cNvCxnSpPr/>
          <p:nvPr/>
        </p:nvCxnSpPr>
        <p:spPr>
          <a:xfrm flipV="1">
            <a:off x="10083858" y="4208455"/>
            <a:ext cx="0" cy="55812"/>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B82B078B-CEE2-4BC0-9EA9-A2C0E2C5F144}"/>
              </a:ext>
            </a:extLst>
          </p:cNvPr>
          <p:cNvCxnSpPr/>
          <p:nvPr/>
        </p:nvCxnSpPr>
        <p:spPr>
          <a:xfrm>
            <a:off x="10011357" y="4267318"/>
            <a:ext cx="71520"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直接连接符 39">
            <a:extLst>
              <a:ext uri="{FF2B5EF4-FFF2-40B4-BE49-F238E27FC236}">
                <a16:creationId xmlns:a16="http://schemas.microsoft.com/office/drawing/2014/main" id="{F83F4CF9-A325-4DBC-AB34-E4C61C26FA47}"/>
              </a:ext>
            </a:extLst>
          </p:cNvPr>
          <p:cNvCxnSpPr/>
          <p:nvPr/>
        </p:nvCxnSpPr>
        <p:spPr>
          <a:xfrm>
            <a:off x="6595221" y="4135094"/>
            <a:ext cx="1329579" cy="0"/>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sp>
        <p:nvSpPr>
          <p:cNvPr id="41" name="椭圆 40">
            <a:extLst>
              <a:ext uri="{FF2B5EF4-FFF2-40B4-BE49-F238E27FC236}">
                <a16:creationId xmlns:a16="http://schemas.microsoft.com/office/drawing/2014/main" id="{E7FAF0C2-44D9-4219-AD1E-37FAFBA25694}"/>
              </a:ext>
            </a:extLst>
          </p:cNvPr>
          <p:cNvSpPr/>
          <p:nvPr/>
        </p:nvSpPr>
        <p:spPr>
          <a:xfrm>
            <a:off x="6574239" y="4110655"/>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a:extLst>
              <a:ext uri="{FF2B5EF4-FFF2-40B4-BE49-F238E27FC236}">
                <a16:creationId xmlns:a16="http://schemas.microsoft.com/office/drawing/2014/main" id="{24CB8CD6-9430-455D-A107-734493355AE1}"/>
              </a:ext>
            </a:extLst>
          </p:cNvPr>
          <p:cNvSpPr/>
          <p:nvPr/>
        </p:nvSpPr>
        <p:spPr>
          <a:xfrm>
            <a:off x="9995303" y="4473174"/>
            <a:ext cx="45719"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a:extLst>
              <a:ext uri="{FF2B5EF4-FFF2-40B4-BE49-F238E27FC236}">
                <a16:creationId xmlns:a16="http://schemas.microsoft.com/office/drawing/2014/main" id="{77E1DFF4-54C1-41B8-B4B0-280F85A7A965}"/>
              </a:ext>
            </a:extLst>
          </p:cNvPr>
          <p:cNvCxnSpPr/>
          <p:nvPr/>
        </p:nvCxnSpPr>
        <p:spPr>
          <a:xfrm flipV="1">
            <a:off x="7924800" y="2105456"/>
            <a:ext cx="0" cy="2028059"/>
          </a:xfrm>
          <a:prstGeom prst="line">
            <a:avLst/>
          </a:prstGeom>
          <a:ln w="1905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ACDA46EB-97BE-450A-A413-CFBA4BE3F8A1}"/>
              </a:ext>
            </a:extLst>
          </p:cNvPr>
          <p:cNvCxnSpPr>
            <a:endCxn id="45" idx="2"/>
          </p:cNvCxnSpPr>
          <p:nvPr/>
        </p:nvCxnSpPr>
        <p:spPr>
          <a:xfrm flipV="1">
            <a:off x="7924800" y="1797201"/>
            <a:ext cx="0" cy="2282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5" name="文本框 44">
            <a:extLst>
              <a:ext uri="{FF2B5EF4-FFF2-40B4-BE49-F238E27FC236}">
                <a16:creationId xmlns:a16="http://schemas.microsoft.com/office/drawing/2014/main" id="{4B3337D8-4A24-4C2C-8DBE-C3C508B6DD45}"/>
              </a:ext>
            </a:extLst>
          </p:cNvPr>
          <p:cNvSpPr txBox="1"/>
          <p:nvPr/>
        </p:nvSpPr>
        <p:spPr>
          <a:xfrm>
            <a:off x="7589236" y="1150870"/>
            <a:ext cx="671127" cy="646331"/>
          </a:xfrm>
          <a:prstGeom prst="rect">
            <a:avLst/>
          </a:prstGeom>
          <a:noFill/>
          <a:ln>
            <a:solidFill>
              <a:srgbClr val="FF0000"/>
            </a:solidFill>
          </a:ln>
        </p:spPr>
        <p:txBody>
          <a:bodyPr wrap="square" rtlCol="0">
            <a:spAutoFit/>
          </a:bodyPr>
          <a:lstStyle>
            <a:defPPr>
              <a:defRPr lang="zh-CN"/>
            </a:defPPr>
            <a:lvl1pPr>
              <a:defRPr sz="1200">
                <a:solidFill>
                  <a:schemeClr val="accent6"/>
                </a:solidFill>
                <a:latin typeface="微软雅黑" panose="020B0503020204020204" pitchFamily="34" charset="-122"/>
                <a:ea typeface="微软雅黑" panose="020B0503020204020204" pitchFamily="34" charset="-122"/>
              </a:defRPr>
            </a:lvl1pPr>
          </a:lstStyle>
          <a:p>
            <a:pPr algn="ctr"/>
            <a:r>
              <a:rPr lang="zh-CN" altLang="en-US" dirty="0">
                <a:solidFill>
                  <a:srgbClr val="FF0000"/>
                </a:solidFill>
              </a:rPr>
              <a:t>斗杆</a:t>
            </a:r>
            <a:r>
              <a:rPr lang="en-US" altLang="zh-CN" dirty="0">
                <a:solidFill>
                  <a:srgbClr val="FF0000"/>
                </a:solidFill>
              </a:rPr>
              <a:t>2</a:t>
            </a:r>
          </a:p>
          <a:p>
            <a:pPr algn="ctr"/>
            <a:r>
              <a:rPr lang="zh-CN" altLang="en-US" dirty="0">
                <a:solidFill>
                  <a:srgbClr val="FF0000"/>
                </a:solidFill>
              </a:rPr>
              <a:t>铲斗</a:t>
            </a:r>
            <a:endParaRPr lang="en-US" altLang="zh-CN" dirty="0">
              <a:solidFill>
                <a:srgbClr val="FF0000"/>
              </a:solidFill>
            </a:endParaRPr>
          </a:p>
          <a:p>
            <a:pPr algn="ctr"/>
            <a:r>
              <a:rPr lang="zh-CN" altLang="en-US" dirty="0">
                <a:solidFill>
                  <a:srgbClr val="FF0000"/>
                </a:solidFill>
              </a:rPr>
              <a:t>动臂</a:t>
            </a:r>
            <a:r>
              <a:rPr lang="en-US" altLang="zh-CN" dirty="0">
                <a:solidFill>
                  <a:srgbClr val="FF0000"/>
                </a:solidFill>
              </a:rPr>
              <a:t>1</a:t>
            </a:r>
            <a:endParaRPr lang="zh-CN" altLang="en-US" dirty="0">
              <a:solidFill>
                <a:srgbClr val="FF0000"/>
              </a:solidFill>
            </a:endParaRPr>
          </a:p>
        </p:txBody>
      </p:sp>
      <p:cxnSp>
        <p:nvCxnSpPr>
          <p:cNvPr id="46" name="直接箭头连接符 45">
            <a:extLst>
              <a:ext uri="{FF2B5EF4-FFF2-40B4-BE49-F238E27FC236}">
                <a16:creationId xmlns:a16="http://schemas.microsoft.com/office/drawing/2014/main" id="{047EF1DE-8E15-4231-AD3A-230BE7BDF9B6}"/>
              </a:ext>
            </a:extLst>
          </p:cNvPr>
          <p:cNvCxnSpPr>
            <a:endCxn id="47" idx="2"/>
          </p:cNvCxnSpPr>
          <p:nvPr/>
        </p:nvCxnSpPr>
        <p:spPr>
          <a:xfrm flipV="1">
            <a:off x="8846535" y="1798498"/>
            <a:ext cx="0" cy="228274"/>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7" name="文本框 46">
            <a:extLst>
              <a:ext uri="{FF2B5EF4-FFF2-40B4-BE49-F238E27FC236}">
                <a16:creationId xmlns:a16="http://schemas.microsoft.com/office/drawing/2014/main" id="{E5C153BE-3223-4537-815E-85348954321D}"/>
              </a:ext>
            </a:extLst>
          </p:cNvPr>
          <p:cNvSpPr txBox="1"/>
          <p:nvPr/>
        </p:nvSpPr>
        <p:spPr>
          <a:xfrm>
            <a:off x="8510971" y="1152167"/>
            <a:ext cx="671127" cy="646331"/>
          </a:xfrm>
          <a:prstGeom prst="rect">
            <a:avLst/>
          </a:prstGeom>
          <a:noFill/>
          <a:ln>
            <a:solidFill>
              <a:srgbClr val="FF0000"/>
            </a:solidFill>
          </a:ln>
        </p:spPr>
        <p:txBody>
          <a:bodyPr wrap="square" rtlCol="0">
            <a:spAutoFit/>
          </a:bodyPr>
          <a:lstStyle>
            <a:defPPr>
              <a:defRPr lang="zh-CN"/>
            </a:defPPr>
            <a:lvl1pPr>
              <a:defRPr sz="1200">
                <a:solidFill>
                  <a:schemeClr val="accent6"/>
                </a:solidFill>
                <a:latin typeface="微软雅黑" panose="020B0503020204020204" pitchFamily="34" charset="-122"/>
                <a:ea typeface="微软雅黑" panose="020B0503020204020204" pitchFamily="34" charset="-122"/>
              </a:defRPr>
            </a:lvl1pPr>
          </a:lstStyle>
          <a:p>
            <a:pPr algn="ctr"/>
            <a:r>
              <a:rPr lang="zh-CN" altLang="en-US" dirty="0">
                <a:solidFill>
                  <a:srgbClr val="FF0000"/>
                </a:solidFill>
              </a:rPr>
              <a:t>斗杆</a:t>
            </a:r>
            <a:r>
              <a:rPr lang="en-US" altLang="zh-CN" dirty="0">
                <a:solidFill>
                  <a:srgbClr val="FF0000"/>
                </a:solidFill>
              </a:rPr>
              <a:t>1</a:t>
            </a:r>
          </a:p>
          <a:p>
            <a:pPr algn="ctr"/>
            <a:r>
              <a:rPr lang="zh-CN" altLang="en-US" dirty="0">
                <a:solidFill>
                  <a:srgbClr val="FF0000"/>
                </a:solidFill>
              </a:rPr>
              <a:t>备用</a:t>
            </a:r>
            <a:endParaRPr lang="en-US" altLang="zh-CN" dirty="0">
              <a:solidFill>
                <a:srgbClr val="FF0000"/>
              </a:solidFill>
            </a:endParaRPr>
          </a:p>
          <a:p>
            <a:pPr algn="ctr"/>
            <a:r>
              <a:rPr lang="zh-CN" altLang="en-US" dirty="0">
                <a:solidFill>
                  <a:srgbClr val="FF0000"/>
                </a:solidFill>
              </a:rPr>
              <a:t>动臂</a:t>
            </a:r>
            <a:r>
              <a:rPr lang="en-US" altLang="zh-CN" dirty="0">
                <a:solidFill>
                  <a:srgbClr val="FF0000"/>
                </a:solidFill>
              </a:rPr>
              <a:t>2</a:t>
            </a:r>
            <a:endParaRPr lang="zh-CN" altLang="en-US" dirty="0">
              <a:solidFill>
                <a:srgbClr val="FF0000"/>
              </a:solidFill>
            </a:endParaRPr>
          </a:p>
        </p:txBody>
      </p:sp>
      <p:sp>
        <p:nvSpPr>
          <p:cNvPr id="48" name="文本框 4">
            <a:extLst>
              <a:ext uri="{FF2B5EF4-FFF2-40B4-BE49-F238E27FC236}">
                <a16:creationId xmlns:a16="http://schemas.microsoft.com/office/drawing/2014/main" id="{4ABDEA0C-9110-4E59-AA49-8E582752C4CE}"/>
              </a:ext>
            </a:extLst>
          </p:cNvPr>
          <p:cNvSpPr txBox="1"/>
          <p:nvPr/>
        </p:nvSpPr>
        <p:spPr>
          <a:xfrm>
            <a:off x="9245349" y="2301091"/>
            <a:ext cx="630266" cy="259522"/>
          </a:xfrm>
          <a:prstGeom prst="rect">
            <a:avLst/>
          </a:prstGeom>
          <a:solidFill>
            <a:schemeClr val="accent6">
              <a:lumMod val="60000"/>
              <a:lumOff val="40000"/>
            </a:schemeClr>
          </a:solidFill>
        </p:spPr>
        <p:txBody>
          <a:bodyPr wrap="square" rtlCol="0">
            <a:spAutoFit/>
          </a:bodyPr>
          <a:lstStyle>
            <a:defPPr>
              <a:defRPr lang="zh-CN"/>
            </a:defPPr>
            <a:lvl1pPr>
              <a:defRPr>
                <a:solidFill>
                  <a:srgbClr val="0070C0"/>
                </a:solidFill>
                <a:latin typeface="微软雅黑" panose="020B0503020204020204" pitchFamily="34" charset="-122"/>
                <a:ea typeface="微软雅黑" panose="020B0503020204020204" pitchFamily="34" charset="-122"/>
              </a:defRPr>
            </a:lvl1pPr>
          </a:lstStyle>
          <a:p>
            <a:pPr algn="ctr"/>
            <a:r>
              <a:rPr lang="zh-CN" altLang="en-US" sz="1100" dirty="0">
                <a:solidFill>
                  <a:schemeClr val="tx1"/>
                </a:solidFill>
              </a:rPr>
              <a:t>回转</a:t>
            </a:r>
          </a:p>
        </p:txBody>
      </p:sp>
      <p:sp>
        <p:nvSpPr>
          <p:cNvPr id="49" name="文本框 48">
            <a:extLst>
              <a:ext uri="{FF2B5EF4-FFF2-40B4-BE49-F238E27FC236}">
                <a16:creationId xmlns:a16="http://schemas.microsoft.com/office/drawing/2014/main" id="{B8756105-2C77-4FB5-8883-B9C7C2B2FD70}"/>
              </a:ext>
            </a:extLst>
          </p:cNvPr>
          <p:cNvSpPr txBox="1"/>
          <p:nvPr/>
        </p:nvSpPr>
        <p:spPr>
          <a:xfrm>
            <a:off x="235210" y="3787939"/>
            <a:ext cx="4152050" cy="1200329"/>
          </a:xfrm>
          <a:prstGeom prst="rect">
            <a:avLst/>
          </a:prstGeom>
          <a:solidFill>
            <a:schemeClr val="accent6">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先导油路</a:t>
            </a:r>
            <a:r>
              <a:rPr lang="en-US" altLang="zh-CN" dirty="0">
                <a:latin typeface="微软雅黑" panose="020B0503020204020204" pitchFamily="34" charset="-122"/>
                <a:ea typeface="微软雅黑" panose="020B0503020204020204" pitchFamily="34" charset="-122"/>
              </a:rPr>
              <a:t>]  </a:t>
            </a:r>
            <a:r>
              <a:rPr lang="zh-CN" altLang="en-US" dirty="0"/>
              <a:t>左、右行走阀芯和上车动作阀芯的侧旁通路关闭，从</a:t>
            </a:r>
            <a:r>
              <a:rPr lang="en-US" altLang="zh-CN" dirty="0"/>
              <a:t>PG</a:t>
            </a:r>
            <a:r>
              <a:rPr lang="zh-CN" altLang="en-US" dirty="0"/>
              <a:t>接口过来的先导压力油被供入到</a:t>
            </a:r>
            <a:r>
              <a:rPr lang="en-US" altLang="zh-CN" dirty="0" err="1"/>
              <a:t>PTa</a:t>
            </a:r>
            <a:r>
              <a:rPr lang="en-US" altLang="zh-CN" dirty="0"/>
              <a:t> </a:t>
            </a:r>
            <a:r>
              <a:rPr lang="zh-CN" altLang="en-US" dirty="0"/>
              <a:t>口，直线行走阀芯被切换</a:t>
            </a:r>
          </a:p>
        </p:txBody>
      </p:sp>
      <p:sp>
        <p:nvSpPr>
          <p:cNvPr id="50" name="文本框 49">
            <a:extLst>
              <a:ext uri="{FF2B5EF4-FFF2-40B4-BE49-F238E27FC236}">
                <a16:creationId xmlns:a16="http://schemas.microsoft.com/office/drawing/2014/main" id="{E434DEBA-7ABA-4DF8-A070-FC932E600B5F}"/>
              </a:ext>
            </a:extLst>
          </p:cNvPr>
          <p:cNvSpPr txBox="1"/>
          <p:nvPr/>
        </p:nvSpPr>
        <p:spPr>
          <a:xfrm>
            <a:off x="248230" y="5199267"/>
            <a:ext cx="4139029" cy="1200329"/>
          </a:xfrm>
          <a:prstGeom prst="rect">
            <a:avLst/>
          </a:prstGeom>
          <a:solidFill>
            <a:schemeClr val="accent2">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主油路</a:t>
            </a:r>
            <a:r>
              <a:rPr lang="en-US" altLang="zh-CN" dirty="0">
                <a:latin typeface="微软雅黑" panose="020B0503020204020204" pitchFamily="34" charset="-122"/>
                <a:ea typeface="微软雅黑" panose="020B0503020204020204" pitchFamily="34" charset="-122"/>
              </a:rPr>
              <a:t>]     </a:t>
            </a:r>
            <a:r>
              <a:rPr lang="zh-CN" altLang="en-US" dirty="0"/>
              <a:t>左、右行走阀芯与</a:t>
            </a:r>
            <a:r>
              <a:rPr lang="en-US" altLang="zh-CN" dirty="0"/>
              <a:t>P2</a:t>
            </a:r>
            <a:r>
              <a:rPr lang="zh-CN" altLang="en-US" dirty="0"/>
              <a:t>优先导通，回转、动臂</a:t>
            </a:r>
            <a:r>
              <a:rPr lang="en-US" altLang="zh-CN" dirty="0"/>
              <a:t>2</a:t>
            </a:r>
            <a:r>
              <a:rPr lang="zh-CN" altLang="en-US" dirty="0"/>
              <a:t>、备用、斗杆</a:t>
            </a:r>
            <a:r>
              <a:rPr lang="en-US" altLang="zh-CN" dirty="0"/>
              <a:t>1</a:t>
            </a:r>
            <a:r>
              <a:rPr lang="zh-CN" altLang="en-US" dirty="0"/>
              <a:t>油路</a:t>
            </a:r>
            <a:r>
              <a:rPr lang="en-US" altLang="zh-CN" dirty="0"/>
              <a:t>/</a:t>
            </a:r>
            <a:r>
              <a:rPr lang="zh-CN" altLang="en-US" dirty="0"/>
              <a:t>动臂</a:t>
            </a:r>
            <a:r>
              <a:rPr lang="en-US" altLang="zh-CN" dirty="0"/>
              <a:t>1</a:t>
            </a:r>
            <a:r>
              <a:rPr lang="zh-CN" altLang="en-US" dirty="0"/>
              <a:t>、铲斗、斗杆</a:t>
            </a:r>
            <a:r>
              <a:rPr lang="en-US" altLang="zh-CN" dirty="0"/>
              <a:t>2</a:t>
            </a:r>
            <a:r>
              <a:rPr lang="zh-CN" altLang="en-US" dirty="0"/>
              <a:t>油路的并联通路与</a:t>
            </a:r>
            <a:r>
              <a:rPr lang="en-US" altLang="zh-CN" dirty="0"/>
              <a:t>P1</a:t>
            </a:r>
            <a:r>
              <a:rPr lang="zh-CN" altLang="en-US" dirty="0"/>
              <a:t>泵接口优先导通</a:t>
            </a:r>
          </a:p>
        </p:txBody>
      </p:sp>
      <p:sp>
        <p:nvSpPr>
          <p:cNvPr id="51" name="文本框 50">
            <a:extLst>
              <a:ext uri="{FF2B5EF4-FFF2-40B4-BE49-F238E27FC236}">
                <a16:creationId xmlns:a16="http://schemas.microsoft.com/office/drawing/2014/main" id="{AC81963E-B536-4D76-981E-7F87375443AE}"/>
              </a:ext>
            </a:extLst>
          </p:cNvPr>
          <p:cNvSpPr txBox="1"/>
          <p:nvPr/>
        </p:nvSpPr>
        <p:spPr>
          <a:xfrm>
            <a:off x="250748" y="3195245"/>
            <a:ext cx="4109793" cy="369332"/>
          </a:xfrm>
          <a:prstGeom prst="rect">
            <a:avLst/>
          </a:prstGeom>
          <a:solidFill>
            <a:schemeClr val="accent1">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触发条件</a:t>
            </a:r>
            <a:r>
              <a:rPr lang="en-US" altLang="zh-CN" dirty="0">
                <a:latin typeface="微软雅黑" panose="020B0503020204020204" pitchFamily="34" charset="-122"/>
                <a:ea typeface="微软雅黑" panose="020B0503020204020204" pitchFamily="34" charset="-122"/>
              </a:rPr>
              <a:t>]  </a:t>
            </a:r>
            <a:r>
              <a:rPr lang="zh-CN" altLang="en-US" dirty="0"/>
              <a:t>左右行走和上车同时动作</a:t>
            </a:r>
          </a:p>
        </p:txBody>
      </p:sp>
    </p:spTree>
    <p:extLst>
      <p:ext uri="{BB962C8B-B14F-4D97-AF65-F5344CB8AC3E}">
        <p14:creationId xmlns:p14="http://schemas.microsoft.com/office/powerpoint/2010/main" val="369657210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A045AFDA-8A3C-41E2-9082-C61024D08244}"/>
              </a:ext>
            </a:extLst>
          </p:cNvPr>
          <p:cNvSpPr txBox="1"/>
          <p:nvPr/>
        </p:nvSpPr>
        <p:spPr>
          <a:xfrm>
            <a:off x="609598" y="1242060"/>
            <a:ext cx="3076279" cy="369332"/>
          </a:xfrm>
          <a:prstGeom prst="rect">
            <a:avLst/>
          </a:prstGeom>
          <a:noFill/>
        </p:spPr>
        <p:txBody>
          <a:bodyPr wrap="square" rtlCol="0">
            <a:spAutoFit/>
          </a:bodyPr>
          <a:lstStyle/>
          <a:p>
            <a:r>
              <a:rPr lang="en-US" altLang="zh-CN" dirty="0"/>
              <a:t>5.</a:t>
            </a:r>
            <a:r>
              <a:rPr lang="zh-CN" altLang="en-US" dirty="0"/>
              <a:t>高低速切换机制</a:t>
            </a:r>
          </a:p>
        </p:txBody>
      </p:sp>
      <p:pic>
        <p:nvPicPr>
          <p:cNvPr id="4" name="图片 3">
            <a:extLst>
              <a:ext uri="{FF2B5EF4-FFF2-40B4-BE49-F238E27FC236}">
                <a16:creationId xmlns:a16="http://schemas.microsoft.com/office/drawing/2014/main" id="{CDB584E5-A5C0-4C80-ABB4-4BECCE42C44A}"/>
              </a:ext>
            </a:extLst>
          </p:cNvPr>
          <p:cNvPicPr>
            <a:picLocks noChangeAspect="1"/>
          </p:cNvPicPr>
          <p:nvPr/>
        </p:nvPicPr>
        <p:blipFill>
          <a:blip r:embed="rId2"/>
          <a:stretch>
            <a:fillRect/>
          </a:stretch>
        </p:blipFill>
        <p:spPr>
          <a:xfrm>
            <a:off x="609598" y="1611392"/>
            <a:ext cx="4320000" cy="4690035"/>
          </a:xfrm>
          <a:prstGeom prst="rect">
            <a:avLst/>
          </a:prstGeom>
        </p:spPr>
      </p:pic>
      <p:cxnSp>
        <p:nvCxnSpPr>
          <p:cNvPr id="5" name="直接连接符 4">
            <a:extLst>
              <a:ext uri="{FF2B5EF4-FFF2-40B4-BE49-F238E27FC236}">
                <a16:creationId xmlns:a16="http://schemas.microsoft.com/office/drawing/2014/main" id="{483568A6-5B6C-4B2C-8B55-4F26624D80CE}"/>
              </a:ext>
            </a:extLst>
          </p:cNvPr>
          <p:cNvCxnSpPr>
            <a:cxnSpLocks/>
          </p:cNvCxnSpPr>
          <p:nvPr/>
        </p:nvCxnSpPr>
        <p:spPr>
          <a:xfrm>
            <a:off x="2240280" y="3878580"/>
            <a:ext cx="1135380"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6" name="直接连接符 5">
            <a:extLst>
              <a:ext uri="{FF2B5EF4-FFF2-40B4-BE49-F238E27FC236}">
                <a16:creationId xmlns:a16="http://schemas.microsoft.com/office/drawing/2014/main" id="{460CCC9E-8111-4401-BCBB-2DA5D159689C}"/>
              </a:ext>
            </a:extLst>
          </p:cNvPr>
          <p:cNvCxnSpPr>
            <a:cxnSpLocks/>
          </p:cNvCxnSpPr>
          <p:nvPr/>
        </p:nvCxnSpPr>
        <p:spPr>
          <a:xfrm flipV="1">
            <a:off x="3375660" y="2240280"/>
            <a:ext cx="0" cy="163830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cxnSp>
        <p:nvCxnSpPr>
          <p:cNvPr id="7" name="直接连接符 6">
            <a:extLst>
              <a:ext uri="{FF2B5EF4-FFF2-40B4-BE49-F238E27FC236}">
                <a16:creationId xmlns:a16="http://schemas.microsoft.com/office/drawing/2014/main" id="{5E57FB18-53E1-4C34-BA66-2A5CB53098E1}"/>
              </a:ext>
            </a:extLst>
          </p:cNvPr>
          <p:cNvCxnSpPr>
            <a:cxnSpLocks/>
          </p:cNvCxnSpPr>
          <p:nvPr/>
        </p:nvCxnSpPr>
        <p:spPr>
          <a:xfrm>
            <a:off x="3118187" y="2240280"/>
            <a:ext cx="463213" cy="0"/>
          </a:xfrm>
          <a:prstGeom prst="line">
            <a:avLst/>
          </a:prstGeom>
          <a:ln w="12700">
            <a:solidFill>
              <a:srgbClr val="FF0000"/>
            </a:solidFill>
            <a:prstDash val="dash"/>
          </a:ln>
        </p:spPr>
        <p:style>
          <a:lnRef idx="1">
            <a:schemeClr val="accent1"/>
          </a:lnRef>
          <a:fillRef idx="0">
            <a:schemeClr val="accent1"/>
          </a:fillRef>
          <a:effectRef idx="0">
            <a:schemeClr val="accent1"/>
          </a:effectRef>
          <a:fontRef idx="minor">
            <a:schemeClr val="tx1"/>
          </a:fontRef>
        </p:style>
      </p:cxnSp>
      <p:sp>
        <p:nvSpPr>
          <p:cNvPr id="8" name="矩形: 圆角 7">
            <a:extLst>
              <a:ext uri="{FF2B5EF4-FFF2-40B4-BE49-F238E27FC236}">
                <a16:creationId xmlns:a16="http://schemas.microsoft.com/office/drawing/2014/main" id="{ABF4D386-BC91-47C4-83A8-DC83243BA9A7}"/>
              </a:ext>
            </a:extLst>
          </p:cNvPr>
          <p:cNvSpPr/>
          <p:nvPr/>
        </p:nvSpPr>
        <p:spPr>
          <a:xfrm>
            <a:off x="5554980" y="4015740"/>
            <a:ext cx="6027422" cy="221621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ctr">
              <a:buFont typeface="Wingdings" panose="05000000000000000000" pitchFamily="2" charset="2"/>
              <a:buChar char="Ø"/>
            </a:pPr>
            <a:r>
              <a:rPr lang="zh-CN" altLang="en-US" sz="1600" dirty="0"/>
              <a:t>若先导电磁阀开启，先导油经电磁阀</a:t>
            </a:r>
            <a:r>
              <a:rPr lang="en-US" altLang="zh-CN" sz="1600" dirty="0"/>
              <a:t>B3</a:t>
            </a:r>
            <a:r>
              <a:rPr lang="zh-CN" altLang="en-US" sz="1600" dirty="0"/>
              <a:t>口给行走马达</a:t>
            </a:r>
            <a:r>
              <a:rPr lang="en-US" altLang="zh-CN" sz="1600" dirty="0"/>
              <a:t>P</a:t>
            </a:r>
            <a:r>
              <a:rPr lang="zh-CN" altLang="en-US" sz="1600" dirty="0"/>
              <a:t>口供油，使行走马达换挡，换挡活塞</a:t>
            </a:r>
            <a:r>
              <a:rPr lang="en-US" altLang="zh-CN" sz="1600" dirty="0"/>
              <a:t>c</a:t>
            </a:r>
            <a:r>
              <a:rPr lang="zh-CN" altLang="en-US" sz="1600" dirty="0"/>
              <a:t>推动斜盘</a:t>
            </a:r>
            <a:r>
              <a:rPr lang="en-US" altLang="zh-CN" sz="1600" dirty="0"/>
              <a:t>b</a:t>
            </a:r>
            <a:r>
              <a:rPr lang="zh-CN" altLang="en-US" sz="1600" dirty="0"/>
              <a:t>，导致转角</a:t>
            </a:r>
            <a:r>
              <a:rPr lang="el-GR" altLang="zh-CN" sz="1600" dirty="0"/>
              <a:t>α</a:t>
            </a:r>
            <a:r>
              <a:rPr lang="zh-CN" altLang="en-US" sz="1600" dirty="0"/>
              <a:t>减小，转角</a:t>
            </a:r>
            <a:r>
              <a:rPr lang="el-GR" altLang="zh-CN" sz="1600" dirty="0"/>
              <a:t>α</a:t>
            </a:r>
            <a:r>
              <a:rPr lang="zh-CN" altLang="en-US" sz="1600" dirty="0"/>
              <a:t>越小，活塞的行程越短，行程体积也越小。使得行走马达转速变快、转矩变小</a:t>
            </a:r>
            <a:r>
              <a:rPr lang="zh-CN" altLang="en-US" dirty="0"/>
              <a:t>；</a:t>
            </a:r>
            <a:endParaRPr lang="en-US" altLang="zh-CN" dirty="0"/>
          </a:p>
          <a:p>
            <a:pPr marL="285750" indent="-285750" algn="ctr">
              <a:buFont typeface="Wingdings" panose="05000000000000000000" pitchFamily="2" charset="2"/>
              <a:buChar char="Ø"/>
            </a:pPr>
            <a:r>
              <a:rPr lang="zh-CN" altLang="en-US" dirty="0"/>
              <a:t>若先导压力小于特定压力，则推动换挡活塞</a:t>
            </a:r>
            <a:r>
              <a:rPr lang="en-US" altLang="zh-CN" dirty="0"/>
              <a:t>c</a:t>
            </a:r>
            <a:r>
              <a:rPr lang="zh-CN" altLang="en-US" dirty="0"/>
              <a:t>的斜盘</a:t>
            </a:r>
            <a:r>
              <a:rPr lang="en-US" altLang="zh-CN" dirty="0"/>
              <a:t>b</a:t>
            </a:r>
            <a:r>
              <a:rPr lang="zh-CN" altLang="en-US" dirty="0"/>
              <a:t>的力减小并恢复到原始状态。随着转角</a:t>
            </a:r>
            <a:r>
              <a:rPr lang="el-GR" altLang="zh-CN" dirty="0"/>
              <a:t>α</a:t>
            </a:r>
            <a:r>
              <a:rPr lang="zh-CN" altLang="en-US" dirty="0"/>
              <a:t>增大，活塞的行程越长，使得行走马达转速变慢、转矩增大</a:t>
            </a:r>
            <a:endParaRPr lang="en-US" altLang="zh-CN" dirty="0"/>
          </a:p>
        </p:txBody>
      </p:sp>
      <p:pic>
        <p:nvPicPr>
          <p:cNvPr id="9" name="图片 8">
            <a:extLst>
              <a:ext uri="{FF2B5EF4-FFF2-40B4-BE49-F238E27FC236}">
                <a16:creationId xmlns:a16="http://schemas.microsoft.com/office/drawing/2014/main" id="{07E8DA4A-DB5F-406C-B764-357E7F9C1090}"/>
              </a:ext>
            </a:extLst>
          </p:cNvPr>
          <p:cNvPicPr>
            <a:picLocks noChangeAspect="1"/>
          </p:cNvPicPr>
          <p:nvPr/>
        </p:nvPicPr>
        <p:blipFill rotWithShape="1">
          <a:blip r:embed="rId3"/>
          <a:srcRect l="16182" r="33699"/>
          <a:stretch/>
        </p:blipFill>
        <p:spPr>
          <a:xfrm rot="5400000">
            <a:off x="6666737" y="425977"/>
            <a:ext cx="2778423" cy="4343400"/>
          </a:xfrm>
          <a:prstGeom prst="rect">
            <a:avLst/>
          </a:prstGeom>
        </p:spPr>
      </p:pic>
    </p:spTree>
    <p:extLst>
      <p:ext uri="{BB962C8B-B14F-4D97-AF65-F5344CB8AC3E}">
        <p14:creationId xmlns:p14="http://schemas.microsoft.com/office/powerpoint/2010/main" val="129955771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A56BE4D-86F4-4B08-B6C3-EB9DD1DC54E4}"/>
              </a:ext>
            </a:extLst>
          </p:cNvPr>
          <p:cNvPicPr>
            <a:picLocks noChangeAspect="1"/>
          </p:cNvPicPr>
          <p:nvPr/>
        </p:nvPicPr>
        <p:blipFill>
          <a:blip r:embed="rId2"/>
          <a:stretch>
            <a:fillRect/>
          </a:stretch>
        </p:blipFill>
        <p:spPr>
          <a:xfrm>
            <a:off x="1095025" y="1541480"/>
            <a:ext cx="8937679" cy="4937917"/>
          </a:xfrm>
          <a:prstGeom prst="rect">
            <a:avLst/>
          </a:prstGeom>
        </p:spPr>
      </p:pic>
      <p:pic>
        <p:nvPicPr>
          <p:cNvPr id="4" name="图片 3">
            <a:extLst>
              <a:ext uri="{FF2B5EF4-FFF2-40B4-BE49-F238E27FC236}">
                <a16:creationId xmlns:a16="http://schemas.microsoft.com/office/drawing/2014/main" id="{5DAEECED-7744-43E2-9BCE-A95F9305B8AE}"/>
              </a:ext>
            </a:extLst>
          </p:cNvPr>
          <p:cNvPicPr>
            <a:picLocks noChangeAspect="1"/>
          </p:cNvPicPr>
          <p:nvPr/>
        </p:nvPicPr>
        <p:blipFill>
          <a:blip r:embed="rId3"/>
          <a:stretch>
            <a:fillRect/>
          </a:stretch>
        </p:blipFill>
        <p:spPr>
          <a:xfrm>
            <a:off x="1623626" y="2541712"/>
            <a:ext cx="2404839" cy="1385887"/>
          </a:xfrm>
          <a:prstGeom prst="rect">
            <a:avLst/>
          </a:prstGeom>
        </p:spPr>
      </p:pic>
      <p:sp>
        <p:nvSpPr>
          <p:cNvPr id="5" name="矩形 4">
            <a:extLst>
              <a:ext uri="{FF2B5EF4-FFF2-40B4-BE49-F238E27FC236}">
                <a16:creationId xmlns:a16="http://schemas.microsoft.com/office/drawing/2014/main" id="{A02310BB-792F-43A8-A6B8-2C1BC793EF0D}"/>
              </a:ext>
            </a:extLst>
          </p:cNvPr>
          <p:cNvSpPr/>
          <p:nvPr/>
        </p:nvSpPr>
        <p:spPr>
          <a:xfrm>
            <a:off x="8723482" y="2895601"/>
            <a:ext cx="1127760" cy="214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接主阀</a:t>
            </a:r>
            <a:r>
              <a:rPr lang="en-US" altLang="zh-CN" sz="1200" dirty="0">
                <a:solidFill>
                  <a:schemeClr val="tx1"/>
                </a:solidFill>
              </a:rPr>
              <a:t>P5</a:t>
            </a:r>
            <a:r>
              <a:rPr lang="zh-CN" altLang="en-US" sz="1200" dirty="0">
                <a:solidFill>
                  <a:schemeClr val="tx1"/>
                </a:solidFill>
              </a:rPr>
              <a:t>口</a:t>
            </a:r>
          </a:p>
        </p:txBody>
      </p:sp>
      <p:sp>
        <p:nvSpPr>
          <p:cNvPr id="6" name="矩形 5">
            <a:extLst>
              <a:ext uri="{FF2B5EF4-FFF2-40B4-BE49-F238E27FC236}">
                <a16:creationId xmlns:a16="http://schemas.microsoft.com/office/drawing/2014/main" id="{E00BB8B6-EEAB-432C-8D2A-3EE6D525E0AB}"/>
              </a:ext>
            </a:extLst>
          </p:cNvPr>
          <p:cNvSpPr/>
          <p:nvPr/>
        </p:nvSpPr>
        <p:spPr>
          <a:xfrm>
            <a:off x="4626753" y="5874247"/>
            <a:ext cx="145583" cy="190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a:t>
            </a:r>
            <a:endParaRPr lang="zh-CN" altLang="en-US" sz="1200" dirty="0">
              <a:solidFill>
                <a:schemeClr val="tx1"/>
              </a:solidFill>
            </a:endParaRPr>
          </a:p>
        </p:txBody>
      </p:sp>
      <p:sp>
        <p:nvSpPr>
          <p:cNvPr id="7" name="矩形 6">
            <a:extLst>
              <a:ext uri="{FF2B5EF4-FFF2-40B4-BE49-F238E27FC236}">
                <a16:creationId xmlns:a16="http://schemas.microsoft.com/office/drawing/2014/main" id="{2519AA06-0FA3-4FFD-A922-C10944BB0A29}"/>
              </a:ext>
            </a:extLst>
          </p:cNvPr>
          <p:cNvSpPr/>
          <p:nvPr/>
        </p:nvSpPr>
        <p:spPr>
          <a:xfrm>
            <a:off x="3897630" y="5874805"/>
            <a:ext cx="160020" cy="1752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a:t>
            </a:r>
            <a:endParaRPr lang="zh-CN" altLang="en-US" sz="1200" dirty="0">
              <a:solidFill>
                <a:schemeClr val="tx1"/>
              </a:solidFill>
            </a:endParaRPr>
          </a:p>
        </p:txBody>
      </p:sp>
      <p:cxnSp>
        <p:nvCxnSpPr>
          <p:cNvPr id="8" name="直接箭头连接符 7">
            <a:extLst>
              <a:ext uri="{FF2B5EF4-FFF2-40B4-BE49-F238E27FC236}">
                <a16:creationId xmlns:a16="http://schemas.microsoft.com/office/drawing/2014/main" id="{9B3FFF73-A545-478D-A740-E441057CA2C4}"/>
              </a:ext>
            </a:extLst>
          </p:cNvPr>
          <p:cNvCxnSpPr/>
          <p:nvPr/>
        </p:nvCxnSpPr>
        <p:spPr>
          <a:xfrm flipH="1">
            <a:off x="8069580" y="3109928"/>
            <a:ext cx="731520" cy="127157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矩形 8">
            <a:extLst>
              <a:ext uri="{FF2B5EF4-FFF2-40B4-BE49-F238E27FC236}">
                <a16:creationId xmlns:a16="http://schemas.microsoft.com/office/drawing/2014/main" id="{6542FAB0-A2AC-4132-8307-A94266C00FDD}"/>
              </a:ext>
            </a:extLst>
          </p:cNvPr>
          <p:cNvSpPr/>
          <p:nvPr/>
        </p:nvSpPr>
        <p:spPr>
          <a:xfrm>
            <a:off x="4699942" y="5485130"/>
            <a:ext cx="154002" cy="1776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ln w="0"/>
                <a:solidFill>
                  <a:schemeClr val="tx1"/>
                </a:solidFill>
              </a:rPr>
              <a:t>A</a:t>
            </a:r>
            <a:endParaRPr lang="zh-CN" altLang="en-US" sz="1200" dirty="0">
              <a:ln w="0"/>
              <a:solidFill>
                <a:schemeClr val="tx1"/>
              </a:solidFill>
            </a:endParaRPr>
          </a:p>
        </p:txBody>
      </p:sp>
      <p:sp>
        <p:nvSpPr>
          <p:cNvPr id="10" name="矩形 9">
            <a:extLst>
              <a:ext uri="{FF2B5EF4-FFF2-40B4-BE49-F238E27FC236}">
                <a16:creationId xmlns:a16="http://schemas.microsoft.com/office/drawing/2014/main" id="{EB9BD672-A04C-43AE-9DC1-D0AD5E2E7248}"/>
              </a:ext>
            </a:extLst>
          </p:cNvPr>
          <p:cNvSpPr/>
          <p:nvPr/>
        </p:nvSpPr>
        <p:spPr>
          <a:xfrm>
            <a:off x="3920490" y="5458186"/>
            <a:ext cx="160020" cy="1625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B</a:t>
            </a:r>
            <a:endParaRPr lang="zh-CN" altLang="en-US" sz="1200" dirty="0">
              <a:solidFill>
                <a:schemeClr val="tx1"/>
              </a:solidFill>
            </a:endParaRPr>
          </a:p>
        </p:txBody>
      </p:sp>
      <p:sp>
        <p:nvSpPr>
          <p:cNvPr id="11" name="矩形 10">
            <a:extLst>
              <a:ext uri="{FF2B5EF4-FFF2-40B4-BE49-F238E27FC236}">
                <a16:creationId xmlns:a16="http://schemas.microsoft.com/office/drawing/2014/main" id="{04955846-F74A-4519-9097-B5EA14BD7368}"/>
              </a:ext>
            </a:extLst>
          </p:cNvPr>
          <p:cNvSpPr/>
          <p:nvPr/>
        </p:nvSpPr>
        <p:spPr>
          <a:xfrm>
            <a:off x="7335377" y="2896568"/>
            <a:ext cx="1271472" cy="2133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接液压油箱</a:t>
            </a:r>
            <a:r>
              <a:rPr lang="en-US" altLang="zh-CN" sz="1200" dirty="0">
                <a:solidFill>
                  <a:schemeClr val="tx1"/>
                </a:solidFill>
              </a:rPr>
              <a:t>T7</a:t>
            </a:r>
            <a:r>
              <a:rPr lang="zh-CN" altLang="en-US" sz="1200" dirty="0">
                <a:solidFill>
                  <a:schemeClr val="tx1"/>
                </a:solidFill>
              </a:rPr>
              <a:t>口</a:t>
            </a:r>
          </a:p>
        </p:txBody>
      </p:sp>
      <p:cxnSp>
        <p:nvCxnSpPr>
          <p:cNvPr id="13" name="直接箭头连接符 12">
            <a:extLst>
              <a:ext uri="{FF2B5EF4-FFF2-40B4-BE49-F238E27FC236}">
                <a16:creationId xmlns:a16="http://schemas.microsoft.com/office/drawing/2014/main" id="{ACA32431-755A-4D81-A485-5A8DAAC787D4}"/>
              </a:ext>
            </a:extLst>
          </p:cNvPr>
          <p:cNvCxnSpPr/>
          <p:nvPr/>
        </p:nvCxnSpPr>
        <p:spPr>
          <a:xfrm flipH="1">
            <a:off x="7081235" y="3088035"/>
            <a:ext cx="245104" cy="44764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E191EE68-FD0E-4A51-B7E7-F5A10552AC23}"/>
              </a:ext>
            </a:extLst>
          </p:cNvPr>
          <p:cNvSpPr/>
          <p:nvPr/>
        </p:nvSpPr>
        <p:spPr>
          <a:xfrm>
            <a:off x="3688080" y="5189219"/>
            <a:ext cx="1310640" cy="108698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A2F25BFA-2C1A-4C0C-821E-187C9349560E}"/>
              </a:ext>
            </a:extLst>
          </p:cNvPr>
          <p:cNvSpPr/>
          <p:nvPr/>
        </p:nvSpPr>
        <p:spPr>
          <a:xfrm>
            <a:off x="2507253" y="5104686"/>
            <a:ext cx="1089660" cy="213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FF0000"/>
                </a:solidFill>
              </a:rPr>
              <a:t>快换电磁阀</a:t>
            </a:r>
          </a:p>
        </p:txBody>
      </p:sp>
      <p:cxnSp>
        <p:nvCxnSpPr>
          <p:cNvPr id="16" name="曲线连接符 81">
            <a:extLst>
              <a:ext uri="{FF2B5EF4-FFF2-40B4-BE49-F238E27FC236}">
                <a16:creationId xmlns:a16="http://schemas.microsoft.com/office/drawing/2014/main" id="{6032A60D-2B7A-4310-80F2-8A8D504A9C61}"/>
              </a:ext>
            </a:extLst>
          </p:cNvPr>
          <p:cNvCxnSpPr>
            <a:cxnSpLocks/>
          </p:cNvCxnSpPr>
          <p:nvPr/>
        </p:nvCxnSpPr>
        <p:spPr>
          <a:xfrm rot="10800000">
            <a:off x="4037504" y="2929561"/>
            <a:ext cx="1460387" cy="480740"/>
          </a:xfrm>
          <a:prstGeom prst="curvedConnector3">
            <a:avLst>
              <a:gd name="adj1" fmla="val 50000"/>
            </a:avLst>
          </a:prstGeom>
          <a:ln>
            <a:tailEnd type="triangle"/>
          </a:ln>
        </p:spPr>
        <p:style>
          <a:lnRef idx="3">
            <a:schemeClr val="accent3"/>
          </a:lnRef>
          <a:fillRef idx="0">
            <a:schemeClr val="accent3"/>
          </a:fillRef>
          <a:effectRef idx="2">
            <a:schemeClr val="accent3"/>
          </a:effectRef>
          <a:fontRef idx="minor">
            <a:schemeClr val="tx1"/>
          </a:fontRef>
        </p:style>
      </p:cxnSp>
      <p:cxnSp>
        <p:nvCxnSpPr>
          <p:cNvPr id="17" name="曲线连接符 83">
            <a:extLst>
              <a:ext uri="{FF2B5EF4-FFF2-40B4-BE49-F238E27FC236}">
                <a16:creationId xmlns:a16="http://schemas.microsoft.com/office/drawing/2014/main" id="{25C05451-48AE-4041-AC38-0BC15250856A}"/>
              </a:ext>
            </a:extLst>
          </p:cNvPr>
          <p:cNvCxnSpPr>
            <a:cxnSpLocks/>
          </p:cNvCxnSpPr>
          <p:nvPr/>
        </p:nvCxnSpPr>
        <p:spPr>
          <a:xfrm rot="10800000">
            <a:off x="4057651" y="3047620"/>
            <a:ext cx="1555041" cy="473558"/>
          </a:xfrm>
          <a:prstGeom prst="curvedConnector3">
            <a:avLst/>
          </a:prstGeom>
          <a:ln>
            <a:tailEnd type="triangle"/>
          </a:ln>
        </p:spPr>
        <p:style>
          <a:lnRef idx="3">
            <a:schemeClr val="accent3"/>
          </a:lnRef>
          <a:fillRef idx="0">
            <a:schemeClr val="accent3"/>
          </a:fillRef>
          <a:effectRef idx="2">
            <a:schemeClr val="accent3"/>
          </a:effectRef>
          <a:fontRef idx="minor">
            <a:schemeClr val="tx1"/>
          </a:fontRef>
        </p:style>
      </p:cxnSp>
      <p:sp>
        <p:nvSpPr>
          <p:cNvPr id="18" name="矩形 17">
            <a:extLst>
              <a:ext uri="{FF2B5EF4-FFF2-40B4-BE49-F238E27FC236}">
                <a16:creationId xmlns:a16="http://schemas.microsoft.com/office/drawing/2014/main" id="{DD8E5764-F0B7-4776-965A-A9EC9AA3CB12}"/>
              </a:ext>
            </a:extLst>
          </p:cNvPr>
          <p:cNvSpPr/>
          <p:nvPr/>
        </p:nvSpPr>
        <p:spPr>
          <a:xfrm>
            <a:off x="766442" y="3528003"/>
            <a:ext cx="1490820" cy="2133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接快换油缸</a:t>
            </a:r>
            <a:r>
              <a:rPr lang="en-US" altLang="zh-CN" sz="1200" dirty="0">
                <a:solidFill>
                  <a:schemeClr val="tx1"/>
                </a:solidFill>
              </a:rPr>
              <a:t>A</a:t>
            </a:r>
            <a:r>
              <a:rPr lang="zh-CN" altLang="en-US" sz="1200" dirty="0">
                <a:solidFill>
                  <a:schemeClr val="tx1"/>
                </a:solidFill>
              </a:rPr>
              <a:t>口</a:t>
            </a:r>
          </a:p>
        </p:txBody>
      </p:sp>
      <p:sp>
        <p:nvSpPr>
          <p:cNvPr id="19" name="矩形 18">
            <a:extLst>
              <a:ext uri="{FF2B5EF4-FFF2-40B4-BE49-F238E27FC236}">
                <a16:creationId xmlns:a16="http://schemas.microsoft.com/office/drawing/2014/main" id="{1E46A712-A4A5-482C-A1D1-0A721DE1162A}"/>
              </a:ext>
            </a:extLst>
          </p:cNvPr>
          <p:cNvSpPr/>
          <p:nvPr/>
        </p:nvSpPr>
        <p:spPr>
          <a:xfrm>
            <a:off x="809717" y="2652409"/>
            <a:ext cx="1569447" cy="2133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接快换油缸</a:t>
            </a:r>
            <a:r>
              <a:rPr lang="en-US" altLang="zh-CN" sz="1200" dirty="0">
                <a:solidFill>
                  <a:schemeClr val="tx1"/>
                </a:solidFill>
              </a:rPr>
              <a:t>B</a:t>
            </a:r>
            <a:r>
              <a:rPr lang="zh-CN" altLang="en-US" sz="1200" dirty="0">
                <a:solidFill>
                  <a:schemeClr val="tx1"/>
                </a:solidFill>
              </a:rPr>
              <a:t>口</a:t>
            </a:r>
          </a:p>
        </p:txBody>
      </p:sp>
      <p:cxnSp>
        <p:nvCxnSpPr>
          <p:cNvPr id="20" name="直接箭头连接符 19">
            <a:extLst>
              <a:ext uri="{FF2B5EF4-FFF2-40B4-BE49-F238E27FC236}">
                <a16:creationId xmlns:a16="http://schemas.microsoft.com/office/drawing/2014/main" id="{3B302A3C-7545-4184-A40D-87B1800F3196}"/>
              </a:ext>
            </a:extLst>
          </p:cNvPr>
          <p:cNvCxnSpPr/>
          <p:nvPr/>
        </p:nvCxnSpPr>
        <p:spPr>
          <a:xfrm>
            <a:off x="2362778" y="2932772"/>
            <a:ext cx="215900" cy="2296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直接箭头连接符 20">
            <a:extLst>
              <a:ext uri="{FF2B5EF4-FFF2-40B4-BE49-F238E27FC236}">
                <a16:creationId xmlns:a16="http://schemas.microsoft.com/office/drawing/2014/main" id="{5C623733-9E4A-433B-9838-21E2E785D24B}"/>
              </a:ext>
            </a:extLst>
          </p:cNvPr>
          <p:cNvCxnSpPr>
            <a:stCxn id="18" idx="3"/>
          </p:cNvCxnSpPr>
          <p:nvPr/>
        </p:nvCxnSpPr>
        <p:spPr>
          <a:xfrm flipV="1">
            <a:off x="2257262" y="3472565"/>
            <a:ext cx="280830" cy="16211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2" name="矩形 21">
            <a:extLst>
              <a:ext uri="{FF2B5EF4-FFF2-40B4-BE49-F238E27FC236}">
                <a16:creationId xmlns:a16="http://schemas.microsoft.com/office/drawing/2014/main" id="{2EC2DA78-91E0-4572-9B59-ED4DEA75ABA5}"/>
              </a:ext>
            </a:extLst>
          </p:cNvPr>
          <p:cNvSpPr/>
          <p:nvPr/>
        </p:nvSpPr>
        <p:spPr>
          <a:xfrm>
            <a:off x="2484706" y="2716201"/>
            <a:ext cx="1089660" cy="21336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FF0000"/>
                </a:solidFill>
              </a:rPr>
              <a:t>快换分流块</a:t>
            </a:r>
          </a:p>
        </p:txBody>
      </p:sp>
      <p:sp>
        <p:nvSpPr>
          <p:cNvPr id="23" name="文本框 22">
            <a:extLst>
              <a:ext uri="{FF2B5EF4-FFF2-40B4-BE49-F238E27FC236}">
                <a16:creationId xmlns:a16="http://schemas.microsoft.com/office/drawing/2014/main" id="{FE356948-8CBE-44EA-B9A1-CA8B6968088A}"/>
              </a:ext>
            </a:extLst>
          </p:cNvPr>
          <p:cNvSpPr txBox="1"/>
          <p:nvPr/>
        </p:nvSpPr>
        <p:spPr>
          <a:xfrm>
            <a:off x="184521" y="618422"/>
            <a:ext cx="11927356" cy="461665"/>
          </a:xfrm>
          <a:prstGeom prst="rect">
            <a:avLst/>
          </a:prstGeom>
          <a:noFill/>
        </p:spPr>
        <p:txBody>
          <a:bodyPr wrap="square">
            <a:spAutoFit/>
          </a:bodyPr>
          <a:lstStyle/>
          <a:p>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9. </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快换液压系统 </a:t>
            </a:r>
            <a:r>
              <a:rPr lang="de-DE"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Quick coupler</a:t>
            </a:r>
          </a:p>
        </p:txBody>
      </p:sp>
      <p:sp>
        <p:nvSpPr>
          <p:cNvPr id="24" name="文本框 23">
            <a:extLst>
              <a:ext uri="{FF2B5EF4-FFF2-40B4-BE49-F238E27FC236}">
                <a16:creationId xmlns:a16="http://schemas.microsoft.com/office/drawing/2014/main" id="{450F3C49-B3B1-4415-A948-3167AFDE9629}"/>
              </a:ext>
            </a:extLst>
          </p:cNvPr>
          <p:cNvSpPr txBox="1"/>
          <p:nvPr/>
        </p:nvSpPr>
        <p:spPr>
          <a:xfrm>
            <a:off x="609599" y="1242060"/>
            <a:ext cx="1728000" cy="400110"/>
          </a:xfrm>
          <a:prstGeom prst="rect">
            <a:avLst/>
          </a:prstGeom>
          <a:noFill/>
        </p:spPr>
        <p:txBody>
          <a:bodyPr wrap="square" rtlCol="0">
            <a:spAutoFit/>
          </a:bodyPr>
          <a:lstStyle/>
          <a:p>
            <a:r>
              <a:rPr lang="en-US" altLang="zh-CN" sz="2000" b="1" dirty="0">
                <a:latin typeface="黑体" panose="02010609060101010101" pitchFamily="49" charset="-122"/>
                <a:ea typeface="黑体" panose="02010609060101010101" pitchFamily="49" charset="-122"/>
              </a:rPr>
              <a:t>1.</a:t>
            </a:r>
            <a:r>
              <a:rPr lang="zh-CN" altLang="en-US" sz="2000" b="1" dirty="0">
                <a:latin typeface="黑体" panose="02010609060101010101" pitchFamily="49" charset="-122"/>
                <a:ea typeface="黑体" panose="02010609060101010101" pitchFamily="49" charset="-122"/>
              </a:rPr>
              <a:t>主要部件</a:t>
            </a:r>
          </a:p>
        </p:txBody>
      </p:sp>
    </p:spTree>
    <p:extLst>
      <p:ext uri="{BB962C8B-B14F-4D97-AF65-F5344CB8AC3E}">
        <p14:creationId xmlns:p14="http://schemas.microsoft.com/office/powerpoint/2010/main" val="410784230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1C2DC59D-EF97-4C65-ABBE-8890A9056B6F}"/>
              </a:ext>
            </a:extLst>
          </p:cNvPr>
          <p:cNvSpPr txBox="1"/>
          <p:nvPr/>
        </p:nvSpPr>
        <p:spPr>
          <a:xfrm>
            <a:off x="609599" y="1242060"/>
            <a:ext cx="3457576" cy="369332"/>
          </a:xfrm>
          <a:prstGeom prst="rect">
            <a:avLst/>
          </a:prstGeom>
          <a:noFill/>
        </p:spPr>
        <p:txBody>
          <a:bodyPr wrap="square" rtlCol="0">
            <a:spAutoFit/>
          </a:bodyPr>
          <a:lstStyle/>
          <a:p>
            <a:r>
              <a:rPr lang="en-US" altLang="zh-CN" b="1" dirty="0">
                <a:latin typeface="+mn-ea"/>
              </a:rPr>
              <a:t>1.1 </a:t>
            </a:r>
            <a:r>
              <a:rPr lang="zh-CN" altLang="en-US" b="1" dirty="0">
                <a:latin typeface="+mn-ea"/>
              </a:rPr>
              <a:t>快换电磁阀</a:t>
            </a:r>
          </a:p>
        </p:txBody>
      </p:sp>
      <p:pic>
        <p:nvPicPr>
          <p:cNvPr id="21" name="图片 20">
            <a:extLst>
              <a:ext uri="{FF2B5EF4-FFF2-40B4-BE49-F238E27FC236}">
                <a16:creationId xmlns:a16="http://schemas.microsoft.com/office/drawing/2014/main" id="{B63C400C-58A3-41CC-8385-2BA6B3E1272E}"/>
              </a:ext>
            </a:extLst>
          </p:cNvPr>
          <p:cNvPicPr>
            <a:picLocks noChangeAspect="1"/>
          </p:cNvPicPr>
          <p:nvPr/>
        </p:nvPicPr>
        <p:blipFill>
          <a:blip r:embed="rId2"/>
          <a:stretch>
            <a:fillRect/>
          </a:stretch>
        </p:blipFill>
        <p:spPr>
          <a:xfrm>
            <a:off x="1341256" y="1773365"/>
            <a:ext cx="1154293" cy="2133600"/>
          </a:xfrm>
          <a:prstGeom prst="rect">
            <a:avLst/>
          </a:prstGeom>
        </p:spPr>
      </p:pic>
      <p:pic>
        <p:nvPicPr>
          <p:cNvPr id="22" name="图片 21">
            <a:extLst>
              <a:ext uri="{FF2B5EF4-FFF2-40B4-BE49-F238E27FC236}">
                <a16:creationId xmlns:a16="http://schemas.microsoft.com/office/drawing/2014/main" id="{1DF8308B-C7DC-403E-BACF-BB67F13CE874}"/>
              </a:ext>
            </a:extLst>
          </p:cNvPr>
          <p:cNvPicPr>
            <a:picLocks noChangeAspect="1"/>
          </p:cNvPicPr>
          <p:nvPr/>
        </p:nvPicPr>
        <p:blipFill>
          <a:blip r:embed="rId3"/>
          <a:stretch>
            <a:fillRect/>
          </a:stretch>
        </p:blipFill>
        <p:spPr>
          <a:xfrm>
            <a:off x="3303448" y="1824797"/>
            <a:ext cx="1248251" cy="2133601"/>
          </a:xfrm>
          <a:prstGeom prst="rect">
            <a:avLst/>
          </a:prstGeom>
        </p:spPr>
      </p:pic>
      <p:graphicFrame>
        <p:nvGraphicFramePr>
          <p:cNvPr id="23" name="表格 22">
            <a:extLst>
              <a:ext uri="{FF2B5EF4-FFF2-40B4-BE49-F238E27FC236}">
                <a16:creationId xmlns:a16="http://schemas.microsoft.com/office/drawing/2014/main" id="{BF4DABE6-729E-45E4-A4F0-6167E9B8050F}"/>
              </a:ext>
            </a:extLst>
          </p:cNvPr>
          <p:cNvGraphicFramePr>
            <a:graphicFrameLocks noGrp="1"/>
          </p:cNvGraphicFramePr>
          <p:nvPr/>
        </p:nvGraphicFramePr>
        <p:xfrm>
          <a:off x="876830" y="4933299"/>
          <a:ext cx="4056158" cy="914400"/>
        </p:xfrm>
        <a:graphic>
          <a:graphicData uri="http://schemas.openxmlformats.org/drawingml/2006/table">
            <a:tbl>
              <a:tblPr firstRow="1" bandRow="1">
                <a:tableStyleId>{5C22544A-7EE6-4342-B048-85BDC9FD1C3A}</a:tableStyleId>
              </a:tblPr>
              <a:tblGrid>
                <a:gridCol w="2141220">
                  <a:extLst>
                    <a:ext uri="{9D8B030D-6E8A-4147-A177-3AD203B41FA5}">
                      <a16:colId xmlns:a16="http://schemas.microsoft.com/office/drawing/2014/main" val="2997938392"/>
                    </a:ext>
                  </a:extLst>
                </a:gridCol>
                <a:gridCol w="1914938">
                  <a:extLst>
                    <a:ext uri="{9D8B030D-6E8A-4147-A177-3AD203B41FA5}">
                      <a16:colId xmlns:a16="http://schemas.microsoft.com/office/drawing/2014/main" val="1075280966"/>
                    </a:ext>
                  </a:extLst>
                </a:gridCol>
              </a:tblGrid>
              <a:tr h="230833">
                <a:tc>
                  <a:txBody>
                    <a:bodyPr/>
                    <a:lstStyle/>
                    <a:p>
                      <a:r>
                        <a:rPr lang="zh-CN" altLang="en-US" sz="1400" dirty="0"/>
                        <a:t>型号</a:t>
                      </a:r>
                    </a:p>
                  </a:txBody>
                  <a:tcPr/>
                </a:tc>
                <a:tc>
                  <a:txBody>
                    <a:bodyPr/>
                    <a:lstStyle/>
                    <a:p>
                      <a:r>
                        <a:rPr lang="en-US" altLang="zh-CN" sz="1400" dirty="0"/>
                        <a:t>YX-0816-22</a:t>
                      </a:r>
                      <a:endParaRPr lang="zh-CN" altLang="en-US" sz="1400" dirty="0"/>
                    </a:p>
                  </a:txBody>
                  <a:tcPr/>
                </a:tc>
                <a:extLst>
                  <a:ext uri="{0D108BD9-81ED-4DB2-BD59-A6C34878D82A}">
                    <a16:rowId xmlns:a16="http://schemas.microsoft.com/office/drawing/2014/main" val="3123746957"/>
                  </a:ext>
                </a:extLst>
              </a:tr>
              <a:tr h="230833">
                <a:tc>
                  <a:txBody>
                    <a:bodyPr/>
                    <a:lstStyle/>
                    <a:p>
                      <a:r>
                        <a:rPr lang="zh-CN" altLang="en-US" sz="1400" dirty="0"/>
                        <a:t>最大流量</a:t>
                      </a:r>
                    </a:p>
                  </a:txBody>
                  <a:tcPr/>
                </a:tc>
                <a:tc>
                  <a:txBody>
                    <a:bodyPr/>
                    <a:lstStyle/>
                    <a:p>
                      <a:r>
                        <a:rPr lang="en-US" altLang="zh-CN" sz="1400" dirty="0"/>
                        <a:t>10L/min</a:t>
                      </a:r>
                      <a:endParaRPr lang="zh-CN" altLang="en-US" sz="1400" dirty="0"/>
                    </a:p>
                  </a:txBody>
                  <a:tcPr/>
                </a:tc>
                <a:extLst>
                  <a:ext uri="{0D108BD9-81ED-4DB2-BD59-A6C34878D82A}">
                    <a16:rowId xmlns:a16="http://schemas.microsoft.com/office/drawing/2014/main" val="3294065652"/>
                  </a:ext>
                </a:extLst>
              </a:tr>
              <a:tr h="230833">
                <a:tc>
                  <a:txBody>
                    <a:bodyPr/>
                    <a:lstStyle/>
                    <a:p>
                      <a:r>
                        <a:rPr lang="zh-CN" altLang="en-US" sz="1400" dirty="0"/>
                        <a:t>最大压力</a:t>
                      </a:r>
                    </a:p>
                  </a:txBody>
                  <a:tcPr/>
                </a:tc>
                <a:tc>
                  <a:txBody>
                    <a:bodyPr/>
                    <a:lstStyle/>
                    <a:p>
                      <a:r>
                        <a:rPr lang="en-US" altLang="zh-CN" sz="1400" dirty="0"/>
                        <a:t>350bar</a:t>
                      </a:r>
                      <a:endParaRPr lang="zh-CN" altLang="en-US" sz="1400" dirty="0"/>
                    </a:p>
                  </a:txBody>
                  <a:tcPr/>
                </a:tc>
                <a:extLst>
                  <a:ext uri="{0D108BD9-81ED-4DB2-BD59-A6C34878D82A}">
                    <a16:rowId xmlns:a16="http://schemas.microsoft.com/office/drawing/2014/main" val="2440999791"/>
                  </a:ext>
                </a:extLst>
              </a:tr>
            </a:tbl>
          </a:graphicData>
        </a:graphic>
      </p:graphicFrame>
      <p:pic>
        <p:nvPicPr>
          <p:cNvPr id="24" name="图片 23">
            <a:extLst>
              <a:ext uri="{FF2B5EF4-FFF2-40B4-BE49-F238E27FC236}">
                <a16:creationId xmlns:a16="http://schemas.microsoft.com/office/drawing/2014/main" id="{B60B3BBE-CB8A-4371-984B-463095248441}"/>
              </a:ext>
            </a:extLst>
          </p:cNvPr>
          <p:cNvPicPr>
            <a:picLocks noChangeAspect="1"/>
          </p:cNvPicPr>
          <p:nvPr/>
        </p:nvPicPr>
        <p:blipFill>
          <a:blip r:embed="rId4"/>
          <a:stretch>
            <a:fillRect/>
          </a:stretch>
        </p:blipFill>
        <p:spPr>
          <a:xfrm>
            <a:off x="6783746" y="1221234"/>
            <a:ext cx="3116010" cy="3414712"/>
          </a:xfrm>
          <a:prstGeom prst="rect">
            <a:avLst/>
          </a:prstGeom>
        </p:spPr>
      </p:pic>
      <p:sp>
        <p:nvSpPr>
          <p:cNvPr id="25" name="矩形 24">
            <a:extLst>
              <a:ext uri="{FF2B5EF4-FFF2-40B4-BE49-F238E27FC236}">
                <a16:creationId xmlns:a16="http://schemas.microsoft.com/office/drawing/2014/main" id="{BFB08841-3295-4787-B96A-BB6B03B83C83}"/>
              </a:ext>
            </a:extLst>
          </p:cNvPr>
          <p:cNvSpPr/>
          <p:nvPr/>
        </p:nvSpPr>
        <p:spPr>
          <a:xfrm>
            <a:off x="4438061" y="1838939"/>
            <a:ext cx="1563870" cy="14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电磁换向阀（</a:t>
            </a:r>
            <a:r>
              <a:rPr lang="en-US" altLang="zh-CN" sz="1200" dirty="0">
                <a:solidFill>
                  <a:srgbClr val="FF0000"/>
                </a:solidFill>
              </a:rPr>
              <a:t>SV1)</a:t>
            </a:r>
            <a:endParaRPr lang="zh-CN" altLang="en-US" sz="1200" dirty="0">
              <a:solidFill>
                <a:srgbClr val="FF0000"/>
              </a:solidFill>
            </a:endParaRPr>
          </a:p>
        </p:txBody>
      </p:sp>
      <p:sp>
        <p:nvSpPr>
          <p:cNvPr id="26" name="矩形 25">
            <a:extLst>
              <a:ext uri="{FF2B5EF4-FFF2-40B4-BE49-F238E27FC236}">
                <a16:creationId xmlns:a16="http://schemas.microsoft.com/office/drawing/2014/main" id="{B3A9BD11-463D-4F00-8C97-50AF636640FA}"/>
              </a:ext>
            </a:extLst>
          </p:cNvPr>
          <p:cNvSpPr/>
          <p:nvPr/>
        </p:nvSpPr>
        <p:spPr>
          <a:xfrm>
            <a:off x="4085263" y="4136089"/>
            <a:ext cx="1563870" cy="14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减压阀（</a:t>
            </a:r>
            <a:r>
              <a:rPr lang="en-US" altLang="zh-CN" sz="1200" dirty="0">
                <a:solidFill>
                  <a:srgbClr val="FF0000"/>
                </a:solidFill>
              </a:rPr>
              <a:t>PR1)</a:t>
            </a:r>
            <a:endParaRPr lang="zh-CN" altLang="en-US" sz="1200" dirty="0">
              <a:solidFill>
                <a:srgbClr val="FF0000"/>
              </a:solidFill>
            </a:endParaRPr>
          </a:p>
        </p:txBody>
      </p:sp>
      <p:sp>
        <p:nvSpPr>
          <p:cNvPr id="27" name="矩形 26">
            <a:extLst>
              <a:ext uri="{FF2B5EF4-FFF2-40B4-BE49-F238E27FC236}">
                <a16:creationId xmlns:a16="http://schemas.microsoft.com/office/drawing/2014/main" id="{140151C7-5219-4255-AF6C-A8EAD7D5D2C2}"/>
              </a:ext>
            </a:extLst>
          </p:cNvPr>
          <p:cNvSpPr/>
          <p:nvPr/>
        </p:nvSpPr>
        <p:spPr>
          <a:xfrm>
            <a:off x="4317754" y="3623639"/>
            <a:ext cx="1563870" cy="14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液控单向阀（</a:t>
            </a:r>
            <a:r>
              <a:rPr lang="en-US" altLang="zh-CN" sz="1200" dirty="0">
                <a:solidFill>
                  <a:srgbClr val="FF0000"/>
                </a:solidFill>
              </a:rPr>
              <a:t>PC1)</a:t>
            </a:r>
            <a:endParaRPr lang="zh-CN" altLang="en-US" sz="1200" dirty="0">
              <a:solidFill>
                <a:srgbClr val="FF0000"/>
              </a:solidFill>
            </a:endParaRPr>
          </a:p>
        </p:txBody>
      </p:sp>
      <p:cxnSp>
        <p:nvCxnSpPr>
          <p:cNvPr id="28" name="直接箭头连接符 27">
            <a:extLst>
              <a:ext uri="{FF2B5EF4-FFF2-40B4-BE49-F238E27FC236}">
                <a16:creationId xmlns:a16="http://schemas.microsoft.com/office/drawing/2014/main" id="{DFE85C1B-DD0F-42AF-B7EF-232AF99C682A}"/>
              </a:ext>
            </a:extLst>
          </p:cNvPr>
          <p:cNvCxnSpPr>
            <a:cxnSpLocks/>
            <a:stCxn id="25" idx="1"/>
          </p:cNvCxnSpPr>
          <p:nvPr/>
        </p:nvCxnSpPr>
        <p:spPr>
          <a:xfrm flipH="1">
            <a:off x="3927573" y="1909072"/>
            <a:ext cx="510488" cy="20325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9" name="直接箭头连接符 28">
            <a:extLst>
              <a:ext uri="{FF2B5EF4-FFF2-40B4-BE49-F238E27FC236}">
                <a16:creationId xmlns:a16="http://schemas.microsoft.com/office/drawing/2014/main" id="{C92762A1-B57C-4D13-99AC-E7A16D5F37FE}"/>
              </a:ext>
            </a:extLst>
          </p:cNvPr>
          <p:cNvCxnSpPr/>
          <p:nvPr/>
        </p:nvCxnSpPr>
        <p:spPr>
          <a:xfrm flipH="1" flipV="1">
            <a:off x="4168016" y="3302546"/>
            <a:ext cx="299209" cy="3645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30" name="直接箭头连接符 29">
            <a:extLst>
              <a:ext uri="{FF2B5EF4-FFF2-40B4-BE49-F238E27FC236}">
                <a16:creationId xmlns:a16="http://schemas.microsoft.com/office/drawing/2014/main" id="{0F41DFC6-0BFE-4DEA-BEEE-27B6BA235148}"/>
              </a:ext>
            </a:extLst>
          </p:cNvPr>
          <p:cNvCxnSpPr/>
          <p:nvPr/>
        </p:nvCxnSpPr>
        <p:spPr>
          <a:xfrm flipH="1" flipV="1">
            <a:off x="3927573" y="3665652"/>
            <a:ext cx="390301" cy="47043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31" name="矩形 30">
            <a:extLst>
              <a:ext uri="{FF2B5EF4-FFF2-40B4-BE49-F238E27FC236}">
                <a16:creationId xmlns:a16="http://schemas.microsoft.com/office/drawing/2014/main" id="{F6D7A6F3-2BB2-4645-BF52-D374224ACCBF}"/>
              </a:ext>
            </a:extLst>
          </p:cNvPr>
          <p:cNvSpPr/>
          <p:nvPr/>
        </p:nvSpPr>
        <p:spPr>
          <a:xfrm>
            <a:off x="2414863" y="2864786"/>
            <a:ext cx="257175" cy="283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rPr>
              <a:t>P</a:t>
            </a:r>
            <a:endParaRPr lang="zh-CN" altLang="en-US" sz="1200" dirty="0">
              <a:solidFill>
                <a:srgbClr val="FF0000"/>
              </a:solidFill>
            </a:endParaRPr>
          </a:p>
        </p:txBody>
      </p:sp>
      <p:sp>
        <p:nvSpPr>
          <p:cNvPr id="32" name="矩形 31">
            <a:extLst>
              <a:ext uri="{FF2B5EF4-FFF2-40B4-BE49-F238E27FC236}">
                <a16:creationId xmlns:a16="http://schemas.microsoft.com/office/drawing/2014/main" id="{7F8FE9FC-090B-4D9F-8A3B-A714077F1614}"/>
              </a:ext>
            </a:extLst>
          </p:cNvPr>
          <p:cNvSpPr/>
          <p:nvPr/>
        </p:nvSpPr>
        <p:spPr>
          <a:xfrm>
            <a:off x="2414863" y="2419000"/>
            <a:ext cx="257175" cy="283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rPr>
              <a:t>A</a:t>
            </a:r>
            <a:endParaRPr lang="zh-CN" altLang="en-US" sz="1200" dirty="0">
              <a:solidFill>
                <a:srgbClr val="FF0000"/>
              </a:solidFill>
            </a:endParaRPr>
          </a:p>
        </p:txBody>
      </p:sp>
      <p:sp>
        <p:nvSpPr>
          <p:cNvPr id="33" name="矩形 32">
            <a:extLst>
              <a:ext uri="{FF2B5EF4-FFF2-40B4-BE49-F238E27FC236}">
                <a16:creationId xmlns:a16="http://schemas.microsoft.com/office/drawing/2014/main" id="{A163E985-E4DB-45DA-AFFB-22778EE837A5}"/>
              </a:ext>
            </a:extLst>
          </p:cNvPr>
          <p:cNvSpPr/>
          <p:nvPr/>
        </p:nvSpPr>
        <p:spPr>
          <a:xfrm>
            <a:off x="3174860" y="2408602"/>
            <a:ext cx="257175" cy="283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rPr>
              <a:t>B</a:t>
            </a:r>
            <a:endParaRPr lang="zh-CN" altLang="en-US" sz="1200" dirty="0">
              <a:solidFill>
                <a:srgbClr val="FF0000"/>
              </a:solidFill>
            </a:endParaRPr>
          </a:p>
        </p:txBody>
      </p:sp>
      <p:sp>
        <p:nvSpPr>
          <p:cNvPr id="34" name="矩形 33">
            <a:extLst>
              <a:ext uri="{FF2B5EF4-FFF2-40B4-BE49-F238E27FC236}">
                <a16:creationId xmlns:a16="http://schemas.microsoft.com/office/drawing/2014/main" id="{DDBCE291-A86B-4BA2-9A96-5B918F48D8E9}"/>
              </a:ext>
            </a:extLst>
          </p:cNvPr>
          <p:cNvSpPr/>
          <p:nvPr/>
        </p:nvSpPr>
        <p:spPr>
          <a:xfrm>
            <a:off x="3174860" y="2886642"/>
            <a:ext cx="257175" cy="283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rPr>
              <a:t>T</a:t>
            </a:r>
            <a:endParaRPr lang="zh-CN" altLang="en-US" sz="1200" dirty="0">
              <a:solidFill>
                <a:srgbClr val="FF0000"/>
              </a:solidFill>
            </a:endParaRPr>
          </a:p>
        </p:txBody>
      </p:sp>
      <p:sp>
        <p:nvSpPr>
          <p:cNvPr id="35" name="文本框 34">
            <a:extLst>
              <a:ext uri="{FF2B5EF4-FFF2-40B4-BE49-F238E27FC236}">
                <a16:creationId xmlns:a16="http://schemas.microsoft.com/office/drawing/2014/main" id="{9A3CA87B-6970-48F8-8A65-17AF13CD4F7D}"/>
              </a:ext>
            </a:extLst>
          </p:cNvPr>
          <p:cNvSpPr txBox="1"/>
          <p:nvPr/>
        </p:nvSpPr>
        <p:spPr>
          <a:xfrm>
            <a:off x="7087564" y="4777093"/>
            <a:ext cx="3476625" cy="1226811"/>
          </a:xfrm>
          <a:prstGeom prst="rect">
            <a:avLst/>
          </a:prstGeom>
          <a:noFill/>
        </p:spPr>
        <p:txBody>
          <a:bodyPr wrap="square" rtlCol="0">
            <a:spAutoFit/>
          </a:bodyPr>
          <a:lstStyle/>
          <a:p>
            <a:r>
              <a:rPr lang="zh-CN" altLang="en-US" sz="1400" b="1" dirty="0"/>
              <a:t>快换电磁阀各模块功能：</a:t>
            </a:r>
            <a:endParaRPr lang="en-US" altLang="zh-CN" sz="1400" b="1" dirty="0"/>
          </a:p>
          <a:p>
            <a:pPr>
              <a:lnSpc>
                <a:spcPct val="150000"/>
              </a:lnSpc>
            </a:pPr>
            <a:r>
              <a:rPr lang="en-US" altLang="zh-CN" sz="1400" dirty="0">
                <a:latin typeface="宋体" panose="02010600030101010101" pitchFamily="2" charset="-122"/>
              </a:rPr>
              <a:t>1.</a:t>
            </a:r>
            <a:r>
              <a:rPr lang="zh-CN" altLang="en-US" sz="1400" dirty="0">
                <a:latin typeface="宋体" panose="02010600030101010101" pitchFamily="2" charset="-122"/>
              </a:rPr>
              <a:t>电磁换向阀（</a:t>
            </a:r>
            <a:r>
              <a:rPr lang="en-US" altLang="zh-CN" sz="1400" dirty="0">
                <a:latin typeface="宋体" panose="02010600030101010101" pitchFamily="2" charset="-122"/>
              </a:rPr>
              <a:t>SV1)</a:t>
            </a:r>
            <a:r>
              <a:rPr lang="zh-CN" altLang="en-US" sz="1400" dirty="0">
                <a:latin typeface="宋体" panose="02010600030101010101" pitchFamily="2" charset="-122"/>
              </a:rPr>
              <a:t>：控制油缸动作；</a:t>
            </a:r>
            <a:endParaRPr lang="en-US" altLang="zh-CN" sz="1400" dirty="0">
              <a:latin typeface="宋体" panose="02010600030101010101" pitchFamily="2" charset="-122"/>
            </a:endParaRPr>
          </a:p>
          <a:p>
            <a:pPr>
              <a:lnSpc>
                <a:spcPct val="150000"/>
              </a:lnSpc>
            </a:pPr>
            <a:r>
              <a:rPr lang="en-US" altLang="zh-CN" sz="1400" dirty="0">
                <a:latin typeface="宋体" panose="02010600030101010101" pitchFamily="2" charset="-122"/>
              </a:rPr>
              <a:t>2.</a:t>
            </a:r>
            <a:r>
              <a:rPr lang="zh-CN" altLang="en-US" sz="1400" dirty="0">
                <a:latin typeface="宋体" panose="02010600030101010101" pitchFamily="2" charset="-122"/>
              </a:rPr>
              <a:t>减压阀（</a:t>
            </a:r>
            <a:r>
              <a:rPr lang="en-US" altLang="zh-CN" sz="1400" dirty="0">
                <a:latin typeface="宋体" panose="02010600030101010101" pitchFamily="2" charset="-122"/>
              </a:rPr>
              <a:t>PR1</a:t>
            </a:r>
            <a:r>
              <a:rPr lang="zh-CN" altLang="en-US" sz="1400" dirty="0">
                <a:latin typeface="宋体" panose="02010600030101010101" pitchFamily="2" charset="-122"/>
              </a:rPr>
              <a:t>）：调定快换最大压力；</a:t>
            </a:r>
            <a:endParaRPr lang="en-US" altLang="zh-CN" sz="1400" dirty="0">
              <a:latin typeface="宋体" panose="02010600030101010101" pitchFamily="2" charset="-122"/>
            </a:endParaRPr>
          </a:p>
          <a:p>
            <a:pPr>
              <a:lnSpc>
                <a:spcPct val="150000"/>
              </a:lnSpc>
            </a:pPr>
            <a:r>
              <a:rPr lang="en-US" altLang="zh-CN" sz="1400" dirty="0">
                <a:latin typeface="宋体" panose="02010600030101010101" pitchFamily="2" charset="-122"/>
              </a:rPr>
              <a:t>3.</a:t>
            </a:r>
            <a:r>
              <a:rPr lang="zh-CN" altLang="en-US" sz="1400" dirty="0">
                <a:latin typeface="宋体" panose="02010600030101010101" pitchFamily="2" charset="-122"/>
              </a:rPr>
              <a:t>液控单向阀（</a:t>
            </a:r>
            <a:r>
              <a:rPr lang="en-US" altLang="zh-CN" sz="1400" dirty="0">
                <a:latin typeface="宋体" panose="02010600030101010101" pitchFamily="2" charset="-122"/>
              </a:rPr>
              <a:t>PC1</a:t>
            </a:r>
            <a:r>
              <a:rPr lang="zh-CN" altLang="en-US" sz="1400" dirty="0">
                <a:latin typeface="宋体" panose="02010600030101010101" pitchFamily="2" charset="-122"/>
              </a:rPr>
              <a:t>）：防止机具脱落</a:t>
            </a:r>
            <a:endParaRPr lang="en-US" altLang="zh-CN" sz="1400" dirty="0">
              <a:latin typeface="宋体" panose="02010600030101010101" pitchFamily="2" charset="-122"/>
            </a:endParaRPr>
          </a:p>
        </p:txBody>
      </p:sp>
    </p:spTree>
    <p:extLst>
      <p:ext uri="{BB962C8B-B14F-4D97-AF65-F5344CB8AC3E}">
        <p14:creationId xmlns:p14="http://schemas.microsoft.com/office/powerpoint/2010/main" val="258530875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74C0EE7-8607-457B-83F9-78608688D7C9}"/>
              </a:ext>
            </a:extLst>
          </p:cNvPr>
          <p:cNvPicPr>
            <a:picLocks noChangeAspect="1"/>
          </p:cNvPicPr>
          <p:nvPr/>
        </p:nvPicPr>
        <p:blipFill>
          <a:blip r:embed="rId2"/>
          <a:stretch>
            <a:fillRect/>
          </a:stretch>
        </p:blipFill>
        <p:spPr>
          <a:xfrm>
            <a:off x="357483" y="1780992"/>
            <a:ext cx="5854613" cy="4505507"/>
          </a:xfrm>
          <a:prstGeom prst="rect">
            <a:avLst/>
          </a:prstGeom>
        </p:spPr>
      </p:pic>
      <p:sp>
        <p:nvSpPr>
          <p:cNvPr id="4" name="文本框 3">
            <a:extLst>
              <a:ext uri="{FF2B5EF4-FFF2-40B4-BE49-F238E27FC236}">
                <a16:creationId xmlns:a16="http://schemas.microsoft.com/office/drawing/2014/main" id="{B0FD7917-D4E5-43AB-84E1-BDD0000D7CF3}"/>
              </a:ext>
            </a:extLst>
          </p:cNvPr>
          <p:cNvSpPr txBox="1"/>
          <p:nvPr/>
        </p:nvSpPr>
        <p:spPr>
          <a:xfrm>
            <a:off x="4947934" y="5085323"/>
            <a:ext cx="241286" cy="369332"/>
          </a:xfrm>
          <a:prstGeom prst="rect">
            <a:avLst/>
          </a:prstGeom>
          <a:noFill/>
        </p:spPr>
        <p:txBody>
          <a:bodyPr wrap="square" rtlCol="0">
            <a:spAutoFit/>
          </a:bodyPr>
          <a:lstStyle/>
          <a:p>
            <a:r>
              <a:rPr lang="en-US" altLang="zh-CN" dirty="0">
                <a:solidFill>
                  <a:srgbClr val="002060"/>
                </a:solidFill>
              </a:rPr>
              <a:t>1</a:t>
            </a:r>
            <a:endParaRPr lang="zh-CN" altLang="en-US" dirty="0">
              <a:solidFill>
                <a:srgbClr val="002060"/>
              </a:solidFill>
            </a:endParaRPr>
          </a:p>
        </p:txBody>
      </p:sp>
      <p:sp>
        <p:nvSpPr>
          <p:cNvPr id="5" name="文本框 4">
            <a:extLst>
              <a:ext uri="{FF2B5EF4-FFF2-40B4-BE49-F238E27FC236}">
                <a16:creationId xmlns:a16="http://schemas.microsoft.com/office/drawing/2014/main" id="{60A12EEE-4ACD-475B-BE99-2CDB16F0717F}"/>
              </a:ext>
            </a:extLst>
          </p:cNvPr>
          <p:cNvSpPr txBox="1"/>
          <p:nvPr/>
        </p:nvSpPr>
        <p:spPr>
          <a:xfrm>
            <a:off x="4067128" y="3942048"/>
            <a:ext cx="301686" cy="369332"/>
          </a:xfrm>
          <a:prstGeom prst="rect">
            <a:avLst/>
          </a:prstGeom>
          <a:noFill/>
        </p:spPr>
        <p:txBody>
          <a:bodyPr wrap="none" rtlCol="0">
            <a:spAutoFit/>
          </a:bodyPr>
          <a:lstStyle/>
          <a:p>
            <a:r>
              <a:rPr lang="en-US" altLang="zh-CN" dirty="0">
                <a:solidFill>
                  <a:srgbClr val="002060"/>
                </a:solidFill>
              </a:rPr>
              <a:t>2</a:t>
            </a:r>
            <a:endParaRPr lang="zh-CN" altLang="en-US" dirty="0">
              <a:solidFill>
                <a:srgbClr val="002060"/>
              </a:solidFill>
            </a:endParaRPr>
          </a:p>
        </p:txBody>
      </p:sp>
      <p:sp>
        <p:nvSpPr>
          <p:cNvPr id="6" name="文本框 5">
            <a:extLst>
              <a:ext uri="{FF2B5EF4-FFF2-40B4-BE49-F238E27FC236}">
                <a16:creationId xmlns:a16="http://schemas.microsoft.com/office/drawing/2014/main" id="{05CF06E4-457D-4321-99E0-5FD1F914ED0E}"/>
              </a:ext>
            </a:extLst>
          </p:cNvPr>
          <p:cNvSpPr txBox="1"/>
          <p:nvPr/>
        </p:nvSpPr>
        <p:spPr>
          <a:xfrm>
            <a:off x="2453234" y="3479589"/>
            <a:ext cx="301686" cy="369332"/>
          </a:xfrm>
          <a:prstGeom prst="rect">
            <a:avLst/>
          </a:prstGeom>
          <a:noFill/>
        </p:spPr>
        <p:txBody>
          <a:bodyPr wrap="none" rtlCol="0">
            <a:spAutoFit/>
          </a:bodyPr>
          <a:lstStyle/>
          <a:p>
            <a:r>
              <a:rPr lang="en-US" altLang="zh-CN" dirty="0">
                <a:solidFill>
                  <a:srgbClr val="002060"/>
                </a:solidFill>
              </a:rPr>
              <a:t>3</a:t>
            </a:r>
            <a:endParaRPr lang="zh-CN" altLang="en-US" dirty="0">
              <a:solidFill>
                <a:srgbClr val="002060"/>
              </a:solidFill>
            </a:endParaRPr>
          </a:p>
        </p:txBody>
      </p:sp>
      <p:sp>
        <p:nvSpPr>
          <p:cNvPr id="7" name="文本框 6">
            <a:extLst>
              <a:ext uri="{FF2B5EF4-FFF2-40B4-BE49-F238E27FC236}">
                <a16:creationId xmlns:a16="http://schemas.microsoft.com/office/drawing/2014/main" id="{05D63B73-B0F1-4C6E-B69C-BE9AB33C5C5D}"/>
              </a:ext>
            </a:extLst>
          </p:cNvPr>
          <p:cNvSpPr txBox="1"/>
          <p:nvPr/>
        </p:nvSpPr>
        <p:spPr>
          <a:xfrm>
            <a:off x="609952" y="3664255"/>
            <a:ext cx="301686" cy="369332"/>
          </a:xfrm>
          <a:prstGeom prst="rect">
            <a:avLst/>
          </a:prstGeom>
          <a:noFill/>
        </p:spPr>
        <p:txBody>
          <a:bodyPr wrap="none" rtlCol="0">
            <a:spAutoFit/>
          </a:bodyPr>
          <a:lstStyle/>
          <a:p>
            <a:r>
              <a:rPr lang="en-US" altLang="zh-CN" dirty="0">
                <a:solidFill>
                  <a:srgbClr val="002060"/>
                </a:solidFill>
              </a:rPr>
              <a:t>4</a:t>
            </a:r>
            <a:endParaRPr lang="zh-CN" altLang="en-US" dirty="0">
              <a:solidFill>
                <a:srgbClr val="002060"/>
              </a:solidFill>
            </a:endParaRPr>
          </a:p>
        </p:txBody>
      </p:sp>
      <p:sp>
        <p:nvSpPr>
          <p:cNvPr id="8" name="矩形 7">
            <a:extLst>
              <a:ext uri="{FF2B5EF4-FFF2-40B4-BE49-F238E27FC236}">
                <a16:creationId xmlns:a16="http://schemas.microsoft.com/office/drawing/2014/main" id="{69C5AAE2-419E-4BEF-89E0-A78C0861B4C6}"/>
              </a:ext>
            </a:extLst>
          </p:cNvPr>
          <p:cNvSpPr/>
          <p:nvPr/>
        </p:nvSpPr>
        <p:spPr>
          <a:xfrm>
            <a:off x="6521099" y="2045035"/>
            <a:ext cx="5206081" cy="3277820"/>
          </a:xfrm>
          <a:prstGeom prst="rect">
            <a:avLst/>
          </a:prstGeom>
        </p:spPr>
        <p:txBody>
          <a:bodyPr wrap="square">
            <a:spAutoFit/>
          </a:bodyPr>
          <a:lstStyle/>
          <a:p>
            <a:pPr>
              <a:lnSpc>
                <a:spcPct val="150000"/>
              </a:lnSpc>
            </a:pPr>
            <a:r>
              <a:rPr lang="zh-CN" altLang="en-US" dirty="0">
                <a:latin typeface="微软雅黑" panose="020B0503020204020204" pitchFamily="34" charset="-122"/>
                <a:ea typeface="微软雅黑" panose="020B0503020204020204" pitchFamily="34" charset="-122"/>
              </a:rPr>
              <a:t>系统各部件名称及功能：</a:t>
            </a:r>
            <a:endParaRPr lang="en-US" altLang="zh-CN" dirty="0">
              <a:latin typeface="微软雅黑" panose="020B0503020204020204" pitchFamily="34" charset="-122"/>
              <a:ea typeface="微软雅黑" panose="020B0503020204020204" pitchFamily="34" charset="-122"/>
            </a:endParaRPr>
          </a:p>
          <a:p>
            <a:pPr>
              <a:lnSpc>
                <a:spcPct val="150000"/>
              </a:lnSpc>
            </a:pPr>
            <a:r>
              <a:rPr lang="en-US" altLang="zh-CN" dirty="0">
                <a:solidFill>
                  <a:srgbClr val="002060"/>
                </a:solidFill>
                <a:latin typeface="微软雅黑" panose="020B0503020204020204" pitchFamily="34" charset="-122"/>
                <a:ea typeface="微软雅黑" panose="020B0503020204020204" pitchFamily="34" charset="-122"/>
              </a:rPr>
              <a:t>1.</a:t>
            </a:r>
            <a:r>
              <a:rPr lang="zh-CN" altLang="en-US" dirty="0">
                <a:solidFill>
                  <a:srgbClr val="002060"/>
                </a:solidFill>
                <a:latin typeface="微软雅黑" panose="020B0503020204020204" pitchFamily="34" charset="-122"/>
                <a:ea typeface="微软雅黑" panose="020B0503020204020204" pitchFamily="34" charset="-122"/>
              </a:rPr>
              <a:t>泵</a:t>
            </a:r>
            <a:r>
              <a:rPr lang="en-US" altLang="zh-CN" dirty="0">
                <a:solidFill>
                  <a:srgbClr val="002060"/>
                </a:solidFill>
                <a:latin typeface="微软雅黑" panose="020B0503020204020204" pitchFamily="34" charset="-122"/>
                <a:ea typeface="微软雅黑" panose="020B0503020204020204" pitchFamily="34" charset="-122"/>
              </a:rPr>
              <a:t>1</a:t>
            </a:r>
            <a:r>
              <a:rPr lang="zh-CN" altLang="en-US" dirty="0">
                <a:solidFill>
                  <a:srgbClr val="002060"/>
                </a:solidFill>
                <a:latin typeface="微软雅黑" panose="020B0503020204020204" pitchFamily="34" charset="-122"/>
                <a:ea typeface="微软雅黑" panose="020B0503020204020204" pitchFamily="34" charset="-122"/>
              </a:rPr>
              <a:t>：</a:t>
            </a:r>
            <a:r>
              <a:rPr lang="zh-CN" altLang="en-US" dirty="0">
                <a:latin typeface="宋体" panose="02010600030101010101" pitchFamily="2" charset="-122"/>
                <a:ea typeface="宋体" panose="02010600030101010101" pitchFamily="2" charset="-122"/>
              </a:rPr>
              <a:t>为快换系统供油</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solidFill>
                  <a:srgbClr val="002060"/>
                </a:solidFill>
                <a:latin typeface="微软雅黑" panose="020B0503020204020204" pitchFamily="34" charset="-122"/>
                <a:ea typeface="微软雅黑" panose="020B0503020204020204" pitchFamily="34" charset="-122"/>
              </a:rPr>
              <a:t>2.</a:t>
            </a:r>
            <a:r>
              <a:rPr lang="zh-CN" altLang="en-US" dirty="0">
                <a:solidFill>
                  <a:srgbClr val="002060"/>
                </a:solidFill>
                <a:latin typeface="微软雅黑" panose="020B0503020204020204" pitchFamily="34" charset="-122"/>
                <a:ea typeface="微软雅黑" panose="020B0503020204020204" pitchFamily="34" charset="-122"/>
              </a:rPr>
              <a:t>主阀（简化）：</a:t>
            </a:r>
            <a:r>
              <a:rPr lang="zh-CN" altLang="en-US" dirty="0">
                <a:latin typeface="宋体" panose="02010600030101010101" pitchFamily="2" charset="-122"/>
                <a:ea typeface="宋体" panose="02010600030101010101" pitchFamily="2" charset="-122"/>
              </a:rPr>
              <a:t>从主阀</a:t>
            </a:r>
            <a:r>
              <a:rPr lang="en-US" altLang="zh-CN" dirty="0">
                <a:latin typeface="宋体" panose="02010600030101010101" pitchFamily="2" charset="-122"/>
                <a:ea typeface="宋体" panose="02010600030101010101" pitchFamily="2" charset="-122"/>
              </a:rPr>
              <a:t>P5</a:t>
            </a:r>
            <a:r>
              <a:rPr lang="zh-CN" altLang="en-US" dirty="0">
                <a:latin typeface="宋体" panose="02010600030101010101" pitchFamily="2" charset="-122"/>
                <a:ea typeface="宋体" panose="02010600030101010101" pitchFamily="2" charset="-122"/>
              </a:rPr>
              <a:t>口引油</a:t>
            </a:r>
            <a:endParaRPr lang="en-US" altLang="zh-CN" dirty="0">
              <a:latin typeface="宋体" panose="02010600030101010101" pitchFamily="2" charset="-122"/>
              <a:ea typeface="宋体" panose="02010600030101010101" pitchFamily="2" charset="-122"/>
            </a:endParaRPr>
          </a:p>
          <a:p>
            <a:pPr>
              <a:lnSpc>
                <a:spcPct val="150000"/>
              </a:lnSpc>
            </a:pPr>
            <a:r>
              <a:rPr lang="en-US" altLang="zh-CN" dirty="0">
                <a:solidFill>
                  <a:srgbClr val="002060"/>
                </a:solidFill>
                <a:latin typeface="微软雅黑" panose="020B0503020204020204" pitchFamily="34" charset="-122"/>
                <a:ea typeface="微软雅黑" panose="020B0503020204020204" pitchFamily="34" charset="-122"/>
              </a:rPr>
              <a:t>3.</a:t>
            </a:r>
            <a:r>
              <a:rPr lang="zh-CN" altLang="en-US" dirty="0">
                <a:solidFill>
                  <a:srgbClr val="002060"/>
                </a:solidFill>
                <a:latin typeface="微软雅黑" panose="020B0503020204020204" pitchFamily="34" charset="-122"/>
                <a:ea typeface="微软雅黑" panose="020B0503020204020204" pitchFamily="34" charset="-122"/>
              </a:rPr>
              <a:t>快换电磁阀：</a:t>
            </a:r>
            <a:r>
              <a:rPr lang="zh-CN" altLang="en-US" dirty="0">
                <a:latin typeface="宋体" panose="02010600030101010101" pitchFamily="2" charset="-122"/>
                <a:ea typeface="宋体" panose="02010600030101010101" pitchFamily="2" charset="-122"/>
              </a:rPr>
              <a:t>控制快换油缸动作，由</a:t>
            </a:r>
            <a:r>
              <a:rPr lang="en-US" altLang="zh-CN" dirty="0">
                <a:latin typeface="宋体" panose="02010600030101010101" pitchFamily="2" charset="-122"/>
                <a:ea typeface="宋体" panose="02010600030101010101" pitchFamily="2" charset="-122"/>
              </a:rPr>
              <a:t>3</a:t>
            </a:r>
            <a:r>
              <a:rPr lang="zh-CN" altLang="en-US" dirty="0">
                <a:latin typeface="宋体" panose="02010600030101010101" pitchFamily="2" charset="-122"/>
                <a:ea typeface="宋体" panose="02010600030101010101" pitchFamily="2" charset="-122"/>
              </a:rPr>
              <a:t>部分组成</a:t>
            </a:r>
            <a:endParaRPr lang="en-US" altLang="zh-CN" dirty="0">
              <a:latin typeface="宋体" panose="02010600030101010101" pitchFamily="2" charset="-122"/>
              <a:ea typeface="宋体" panose="02010600030101010101" pitchFamily="2" charset="-122"/>
            </a:endParaRPr>
          </a:p>
          <a:p>
            <a:pPr>
              <a:lnSpc>
                <a:spcPct val="150000"/>
              </a:lnSpc>
            </a:pPr>
            <a:r>
              <a:rPr lang="en-US" altLang="zh-CN" sz="1600" dirty="0">
                <a:solidFill>
                  <a:srgbClr val="FF0000"/>
                </a:solidFill>
                <a:latin typeface="宋体" panose="02010600030101010101" pitchFamily="2" charset="-122"/>
                <a:ea typeface="宋体" panose="02010600030101010101" pitchFamily="2" charset="-122"/>
              </a:rPr>
              <a:t>	</a:t>
            </a:r>
            <a:r>
              <a:rPr lang="zh-CN" altLang="en-US" sz="1600" dirty="0">
                <a:solidFill>
                  <a:srgbClr val="FF0000"/>
                </a:solidFill>
                <a:latin typeface="宋体" panose="02010600030101010101" pitchFamily="2" charset="-122"/>
                <a:ea typeface="宋体" panose="02010600030101010101" pitchFamily="2" charset="-122"/>
              </a:rPr>
              <a:t>①电磁换向阀：控制油缸动作</a:t>
            </a:r>
            <a:endParaRPr lang="en-US" altLang="zh-CN" sz="1600" dirty="0">
              <a:solidFill>
                <a:srgbClr val="FF0000"/>
              </a:solidFill>
              <a:latin typeface="宋体" panose="02010600030101010101" pitchFamily="2" charset="-122"/>
              <a:ea typeface="宋体" panose="02010600030101010101" pitchFamily="2" charset="-122"/>
            </a:endParaRPr>
          </a:p>
          <a:p>
            <a:pPr>
              <a:lnSpc>
                <a:spcPct val="150000"/>
              </a:lnSpc>
            </a:pPr>
            <a:r>
              <a:rPr lang="en-US" altLang="zh-CN" sz="1600" dirty="0">
                <a:solidFill>
                  <a:srgbClr val="FF0000"/>
                </a:solidFill>
                <a:latin typeface="宋体" panose="02010600030101010101" pitchFamily="2" charset="-122"/>
                <a:ea typeface="宋体" panose="02010600030101010101" pitchFamily="2" charset="-122"/>
              </a:rPr>
              <a:t>	</a:t>
            </a:r>
            <a:r>
              <a:rPr lang="zh-CN" altLang="en-US" sz="1600" dirty="0">
                <a:solidFill>
                  <a:srgbClr val="FF0000"/>
                </a:solidFill>
                <a:latin typeface="宋体" panose="02010600030101010101" pitchFamily="2" charset="-122"/>
                <a:ea typeface="宋体" panose="02010600030101010101" pitchFamily="2" charset="-122"/>
              </a:rPr>
              <a:t>②减压阀：调定快换最大压力</a:t>
            </a:r>
            <a:endParaRPr lang="en-US" altLang="zh-CN" sz="1600" dirty="0">
              <a:solidFill>
                <a:srgbClr val="FF0000"/>
              </a:solidFill>
              <a:latin typeface="宋体" panose="02010600030101010101" pitchFamily="2" charset="-122"/>
              <a:ea typeface="宋体" panose="02010600030101010101" pitchFamily="2" charset="-122"/>
            </a:endParaRPr>
          </a:p>
          <a:p>
            <a:pPr>
              <a:lnSpc>
                <a:spcPct val="150000"/>
              </a:lnSpc>
            </a:pPr>
            <a:r>
              <a:rPr lang="en-US" altLang="zh-CN" sz="1600" dirty="0">
                <a:solidFill>
                  <a:srgbClr val="FF0000"/>
                </a:solidFill>
                <a:latin typeface="宋体" panose="02010600030101010101" pitchFamily="2" charset="-122"/>
                <a:ea typeface="宋体" panose="02010600030101010101" pitchFamily="2" charset="-122"/>
              </a:rPr>
              <a:t>	</a:t>
            </a:r>
            <a:r>
              <a:rPr lang="zh-CN" altLang="en-US" sz="1600" dirty="0">
                <a:solidFill>
                  <a:srgbClr val="FF0000"/>
                </a:solidFill>
                <a:latin typeface="宋体" panose="02010600030101010101" pitchFamily="2" charset="-122"/>
                <a:ea typeface="宋体" panose="02010600030101010101" pitchFamily="2" charset="-122"/>
              </a:rPr>
              <a:t>③液控单向阀：防止机具脱落</a:t>
            </a:r>
            <a:endParaRPr lang="en-US" altLang="zh-CN" sz="1600" dirty="0">
              <a:latin typeface="宋体" panose="02010600030101010101" pitchFamily="2" charset="-122"/>
              <a:ea typeface="宋体" panose="02010600030101010101" pitchFamily="2" charset="-122"/>
            </a:endParaRPr>
          </a:p>
          <a:p>
            <a:pPr>
              <a:lnSpc>
                <a:spcPct val="150000"/>
              </a:lnSpc>
            </a:pPr>
            <a:r>
              <a:rPr lang="en-US" altLang="zh-CN" dirty="0">
                <a:solidFill>
                  <a:srgbClr val="002060"/>
                </a:solidFill>
                <a:latin typeface="微软雅黑" panose="020B0503020204020204" pitchFamily="34" charset="-122"/>
                <a:ea typeface="微软雅黑" panose="020B0503020204020204" pitchFamily="34" charset="-122"/>
              </a:rPr>
              <a:t>4.</a:t>
            </a:r>
            <a:r>
              <a:rPr lang="zh-CN" altLang="en-US" dirty="0">
                <a:solidFill>
                  <a:srgbClr val="002060"/>
                </a:solidFill>
                <a:latin typeface="微软雅黑" panose="020B0503020204020204" pitchFamily="34" charset="-122"/>
                <a:ea typeface="微软雅黑" panose="020B0503020204020204" pitchFamily="34" charset="-122"/>
              </a:rPr>
              <a:t>（快换油缸）：</a:t>
            </a:r>
            <a:r>
              <a:rPr lang="zh-CN" altLang="en-US" dirty="0">
                <a:latin typeface="宋体" panose="02010600030101010101" pitchFamily="2" charset="-122"/>
                <a:ea typeface="宋体" panose="02010600030101010101" pitchFamily="2" charset="-122"/>
              </a:rPr>
              <a:t>执行机构</a:t>
            </a:r>
            <a:endParaRPr lang="en-US" altLang="zh-CN" dirty="0">
              <a:latin typeface="宋体" panose="02010600030101010101" pitchFamily="2" charset="-122"/>
              <a:ea typeface="宋体" panose="02010600030101010101" pitchFamily="2" charset="-122"/>
            </a:endParaRPr>
          </a:p>
        </p:txBody>
      </p:sp>
      <p:sp>
        <p:nvSpPr>
          <p:cNvPr id="9" name="矩形 8">
            <a:extLst>
              <a:ext uri="{FF2B5EF4-FFF2-40B4-BE49-F238E27FC236}">
                <a16:creationId xmlns:a16="http://schemas.microsoft.com/office/drawing/2014/main" id="{012BCBC5-4A4C-40B0-AB78-F3CF4D1E3736}"/>
              </a:ext>
            </a:extLst>
          </p:cNvPr>
          <p:cNvSpPr/>
          <p:nvPr/>
        </p:nvSpPr>
        <p:spPr>
          <a:xfrm>
            <a:off x="2467513" y="2275327"/>
            <a:ext cx="301686" cy="89459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a:extLst>
              <a:ext uri="{FF2B5EF4-FFF2-40B4-BE49-F238E27FC236}">
                <a16:creationId xmlns:a16="http://schemas.microsoft.com/office/drawing/2014/main" id="{E141D03D-8C56-4887-AA59-3EADB929EB1A}"/>
              </a:ext>
            </a:extLst>
          </p:cNvPr>
          <p:cNvSpPr/>
          <p:nvPr/>
        </p:nvSpPr>
        <p:spPr>
          <a:xfrm>
            <a:off x="2873038" y="2407920"/>
            <a:ext cx="632161" cy="68348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7A7D732-F2BD-4BDB-8DCD-FE30282E01D7}"/>
              </a:ext>
            </a:extLst>
          </p:cNvPr>
          <p:cNvSpPr/>
          <p:nvPr/>
        </p:nvSpPr>
        <p:spPr>
          <a:xfrm>
            <a:off x="1838417" y="2712689"/>
            <a:ext cx="449580" cy="5715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a:extLst>
              <a:ext uri="{FF2B5EF4-FFF2-40B4-BE49-F238E27FC236}">
                <a16:creationId xmlns:a16="http://schemas.microsoft.com/office/drawing/2014/main" id="{547733FB-CBB3-4DB2-91C2-FEB4ED0F9769}"/>
              </a:ext>
            </a:extLst>
          </p:cNvPr>
          <p:cNvSpPr txBox="1"/>
          <p:nvPr/>
        </p:nvSpPr>
        <p:spPr>
          <a:xfrm>
            <a:off x="2466058" y="1891147"/>
            <a:ext cx="364202" cy="307777"/>
          </a:xfrm>
          <a:prstGeom prst="rect">
            <a:avLst/>
          </a:prstGeom>
          <a:noFill/>
        </p:spPr>
        <p:txBody>
          <a:bodyPr wrap="none" rtlCol="0">
            <a:spAutoFit/>
          </a:bodyPr>
          <a:lstStyle/>
          <a:p>
            <a:r>
              <a:rPr lang="zh-CN" altLang="en-US" sz="1400" dirty="0">
                <a:solidFill>
                  <a:srgbClr val="FF0000"/>
                </a:solidFill>
              </a:rPr>
              <a:t>①</a:t>
            </a:r>
          </a:p>
        </p:txBody>
      </p:sp>
      <p:sp>
        <p:nvSpPr>
          <p:cNvPr id="14" name="文本框 13">
            <a:extLst>
              <a:ext uri="{FF2B5EF4-FFF2-40B4-BE49-F238E27FC236}">
                <a16:creationId xmlns:a16="http://schemas.microsoft.com/office/drawing/2014/main" id="{36D98A29-D3B4-4E42-BB0D-44E37D4E0D78}"/>
              </a:ext>
            </a:extLst>
          </p:cNvPr>
          <p:cNvSpPr txBox="1"/>
          <p:nvPr/>
        </p:nvSpPr>
        <p:spPr>
          <a:xfrm>
            <a:off x="3051099" y="2100143"/>
            <a:ext cx="364202" cy="307777"/>
          </a:xfrm>
          <a:prstGeom prst="rect">
            <a:avLst/>
          </a:prstGeom>
          <a:noFill/>
        </p:spPr>
        <p:txBody>
          <a:bodyPr wrap="none" rtlCol="0">
            <a:spAutoFit/>
          </a:bodyPr>
          <a:lstStyle/>
          <a:p>
            <a:r>
              <a:rPr lang="zh-CN" altLang="en-US" sz="1400" dirty="0">
                <a:solidFill>
                  <a:srgbClr val="FF0000"/>
                </a:solidFill>
              </a:rPr>
              <a:t>②</a:t>
            </a:r>
          </a:p>
        </p:txBody>
      </p:sp>
      <p:sp>
        <p:nvSpPr>
          <p:cNvPr id="15" name="文本框 14">
            <a:extLst>
              <a:ext uri="{FF2B5EF4-FFF2-40B4-BE49-F238E27FC236}">
                <a16:creationId xmlns:a16="http://schemas.microsoft.com/office/drawing/2014/main" id="{F3D9804D-4BDF-4D4A-A696-74CA29DFBA36}"/>
              </a:ext>
            </a:extLst>
          </p:cNvPr>
          <p:cNvSpPr txBox="1"/>
          <p:nvPr/>
        </p:nvSpPr>
        <p:spPr>
          <a:xfrm>
            <a:off x="1925188" y="2395314"/>
            <a:ext cx="364202" cy="307777"/>
          </a:xfrm>
          <a:prstGeom prst="rect">
            <a:avLst/>
          </a:prstGeom>
          <a:noFill/>
        </p:spPr>
        <p:txBody>
          <a:bodyPr wrap="none" rtlCol="0">
            <a:spAutoFit/>
          </a:bodyPr>
          <a:lstStyle/>
          <a:p>
            <a:r>
              <a:rPr lang="zh-CN" altLang="en-US" sz="1400" dirty="0">
                <a:solidFill>
                  <a:srgbClr val="FF0000"/>
                </a:solidFill>
              </a:rPr>
              <a:t>③</a:t>
            </a:r>
          </a:p>
        </p:txBody>
      </p:sp>
      <p:sp>
        <p:nvSpPr>
          <p:cNvPr id="16" name="文本框 15">
            <a:extLst>
              <a:ext uri="{FF2B5EF4-FFF2-40B4-BE49-F238E27FC236}">
                <a16:creationId xmlns:a16="http://schemas.microsoft.com/office/drawing/2014/main" id="{E10D81E4-BD4C-400E-BE7E-04242889B479}"/>
              </a:ext>
            </a:extLst>
          </p:cNvPr>
          <p:cNvSpPr txBox="1"/>
          <p:nvPr/>
        </p:nvSpPr>
        <p:spPr>
          <a:xfrm>
            <a:off x="609599" y="1242060"/>
            <a:ext cx="1728000" cy="400110"/>
          </a:xfrm>
          <a:prstGeom prst="rect">
            <a:avLst/>
          </a:prstGeom>
          <a:noFill/>
        </p:spPr>
        <p:txBody>
          <a:bodyPr wrap="square" rtlCol="0">
            <a:spAutoFit/>
          </a:bodyPr>
          <a:lstStyle/>
          <a:p>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系统原理</a:t>
            </a:r>
          </a:p>
        </p:txBody>
      </p:sp>
    </p:spTree>
    <p:extLst>
      <p:ext uri="{BB962C8B-B14F-4D97-AF65-F5344CB8AC3E}">
        <p14:creationId xmlns:p14="http://schemas.microsoft.com/office/powerpoint/2010/main" val="121157076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B79EBEB-9FB9-40CA-91DA-220B1F4A250B}"/>
              </a:ext>
            </a:extLst>
          </p:cNvPr>
          <p:cNvSpPr txBox="1"/>
          <p:nvPr/>
        </p:nvSpPr>
        <p:spPr>
          <a:xfrm>
            <a:off x="609599" y="1242060"/>
            <a:ext cx="1728000" cy="400110"/>
          </a:xfrm>
          <a:prstGeom prst="rect">
            <a:avLst/>
          </a:prstGeom>
          <a:noFill/>
        </p:spPr>
        <p:txBody>
          <a:bodyPr wrap="square" rtlCol="0">
            <a:spAutoFit/>
          </a:bodyPr>
          <a:lstStyle/>
          <a:p>
            <a:r>
              <a:rPr lang="en-US" altLang="zh-CN" sz="2000" b="1" dirty="0">
                <a:latin typeface="黑体" panose="02010609060101010101" pitchFamily="49" charset="-122"/>
                <a:ea typeface="黑体" panose="02010609060101010101" pitchFamily="49" charset="-122"/>
              </a:rPr>
              <a:t>3.</a:t>
            </a:r>
            <a:r>
              <a:rPr lang="zh-CN" altLang="en-US" sz="2000" b="1" dirty="0">
                <a:latin typeface="黑体" panose="02010609060101010101" pitchFamily="49" charset="-122"/>
                <a:ea typeface="黑体" panose="02010609060101010101" pitchFamily="49" charset="-122"/>
              </a:rPr>
              <a:t>功能及操作</a:t>
            </a:r>
          </a:p>
        </p:txBody>
      </p:sp>
      <p:sp>
        <p:nvSpPr>
          <p:cNvPr id="4" name="矩形 3">
            <a:extLst>
              <a:ext uri="{FF2B5EF4-FFF2-40B4-BE49-F238E27FC236}">
                <a16:creationId xmlns:a16="http://schemas.microsoft.com/office/drawing/2014/main" id="{5722837E-F6AE-4797-80F3-7AF35F6D9FE9}"/>
              </a:ext>
            </a:extLst>
          </p:cNvPr>
          <p:cNvSpPr/>
          <p:nvPr/>
        </p:nvSpPr>
        <p:spPr>
          <a:xfrm>
            <a:off x="6212096" y="3041166"/>
            <a:ext cx="5693958" cy="1785104"/>
          </a:xfrm>
          <a:prstGeom prst="rect">
            <a:avLst/>
          </a:prstGeom>
          <a:solidFill>
            <a:schemeClr val="accent3">
              <a:lumMod val="20000"/>
              <a:lumOff val="80000"/>
            </a:schemeClr>
          </a:solidFill>
        </p:spPr>
        <p:txBody>
          <a:bodyPr wrap="square">
            <a:spAutoFit/>
          </a:bodyPr>
          <a:lstStyle/>
          <a:p>
            <a:pPr>
              <a:lnSpc>
                <a:spcPts val="2200"/>
              </a:lnSpc>
            </a:pPr>
            <a:r>
              <a:rPr lang="zh-CN" altLang="en-US" sz="1600" b="1" dirty="0">
                <a:solidFill>
                  <a:schemeClr val="tx2"/>
                </a:solidFill>
              </a:rPr>
              <a:t>锁紧：</a:t>
            </a:r>
            <a:endParaRPr lang="en-US" altLang="zh-CN" sz="1600" b="1" dirty="0">
              <a:solidFill>
                <a:schemeClr val="tx2"/>
              </a:solidFill>
            </a:endParaRPr>
          </a:p>
          <a:p>
            <a:pPr>
              <a:lnSpc>
                <a:spcPts val="2200"/>
              </a:lnSpc>
            </a:pPr>
            <a:r>
              <a:rPr lang="zh-CN" altLang="en-US" sz="1600" dirty="0"/>
              <a:t>        电磁换向阀不通电，压力油→</a:t>
            </a:r>
            <a:r>
              <a:rPr lang="en-US" altLang="zh-CN" sz="1600" dirty="0"/>
              <a:t>A</a:t>
            </a:r>
            <a:r>
              <a:rPr lang="zh-CN" altLang="en-US" sz="1600" dirty="0"/>
              <a:t>→油缸大腔，油缸伸出</a:t>
            </a:r>
            <a:endParaRPr lang="en-US" altLang="zh-CN" sz="1600" dirty="0"/>
          </a:p>
          <a:p>
            <a:pPr>
              <a:lnSpc>
                <a:spcPts val="2200"/>
              </a:lnSpc>
            </a:pPr>
            <a:r>
              <a:rPr lang="zh-CN" altLang="en-US" sz="1600" b="1" dirty="0">
                <a:solidFill>
                  <a:schemeClr val="tx2"/>
                </a:solidFill>
              </a:rPr>
              <a:t>打开：</a:t>
            </a:r>
            <a:endParaRPr lang="en-US" altLang="zh-CN" sz="1600" b="1" dirty="0">
              <a:solidFill>
                <a:schemeClr val="tx2"/>
              </a:solidFill>
            </a:endParaRPr>
          </a:p>
          <a:p>
            <a:pPr>
              <a:lnSpc>
                <a:spcPts val="2200"/>
              </a:lnSpc>
            </a:pPr>
            <a:r>
              <a:rPr lang="zh-CN" altLang="en-US" sz="1600" dirty="0"/>
              <a:t>        电磁换向阀通电，压力油→</a:t>
            </a:r>
            <a:r>
              <a:rPr lang="en-US" altLang="zh-CN" sz="1600" dirty="0"/>
              <a:t>B</a:t>
            </a:r>
            <a:r>
              <a:rPr lang="zh-CN" altLang="en-US" sz="1600" dirty="0"/>
              <a:t>→油缸小腔，油缸缩回</a:t>
            </a:r>
            <a:endParaRPr lang="en-US" altLang="zh-CN" sz="1600" dirty="0"/>
          </a:p>
          <a:p>
            <a:pPr>
              <a:lnSpc>
                <a:spcPts val="2200"/>
              </a:lnSpc>
            </a:pPr>
            <a:r>
              <a:rPr lang="zh-CN" altLang="en-US" sz="1600" b="1" dirty="0">
                <a:solidFill>
                  <a:schemeClr val="tx2"/>
                </a:solidFill>
              </a:rPr>
              <a:t>熄火状态下：</a:t>
            </a:r>
            <a:endParaRPr lang="en-US" altLang="zh-CN" sz="1600" b="1" dirty="0">
              <a:solidFill>
                <a:schemeClr val="tx2"/>
              </a:solidFill>
            </a:endParaRPr>
          </a:p>
          <a:p>
            <a:pPr>
              <a:lnSpc>
                <a:spcPts val="2200"/>
              </a:lnSpc>
            </a:pPr>
            <a:r>
              <a:rPr lang="zh-CN" altLang="en-US" sz="1600" dirty="0"/>
              <a:t>        液控单向阀防止大腔油液流回油箱使机具脱落</a:t>
            </a:r>
            <a:endParaRPr lang="en-US" altLang="zh-CN" sz="1600" dirty="0"/>
          </a:p>
        </p:txBody>
      </p:sp>
      <p:pic>
        <p:nvPicPr>
          <p:cNvPr id="5" name="图片 4">
            <a:extLst>
              <a:ext uri="{FF2B5EF4-FFF2-40B4-BE49-F238E27FC236}">
                <a16:creationId xmlns:a16="http://schemas.microsoft.com/office/drawing/2014/main" id="{53A81566-3481-4402-8F27-BC7B679D0C39}"/>
              </a:ext>
            </a:extLst>
          </p:cNvPr>
          <p:cNvPicPr>
            <a:picLocks noChangeAspect="1"/>
          </p:cNvPicPr>
          <p:nvPr/>
        </p:nvPicPr>
        <p:blipFill>
          <a:blip r:embed="rId2"/>
          <a:stretch>
            <a:fillRect/>
          </a:stretch>
        </p:blipFill>
        <p:spPr>
          <a:xfrm>
            <a:off x="357483" y="1780992"/>
            <a:ext cx="5854613" cy="4505507"/>
          </a:xfrm>
          <a:prstGeom prst="rect">
            <a:avLst/>
          </a:prstGeom>
        </p:spPr>
      </p:pic>
      <p:sp>
        <p:nvSpPr>
          <p:cNvPr id="6" name="文本框 5">
            <a:extLst>
              <a:ext uri="{FF2B5EF4-FFF2-40B4-BE49-F238E27FC236}">
                <a16:creationId xmlns:a16="http://schemas.microsoft.com/office/drawing/2014/main" id="{D09B971F-3C82-4874-90EA-667E4E525DD1}"/>
              </a:ext>
            </a:extLst>
          </p:cNvPr>
          <p:cNvSpPr txBox="1"/>
          <p:nvPr/>
        </p:nvSpPr>
        <p:spPr>
          <a:xfrm>
            <a:off x="4627288" y="5090142"/>
            <a:ext cx="394660" cy="338554"/>
          </a:xfrm>
          <a:prstGeom prst="rect">
            <a:avLst/>
          </a:prstGeom>
        </p:spPr>
        <p:style>
          <a:lnRef idx="1">
            <a:schemeClr val="accent4"/>
          </a:lnRef>
          <a:fillRef idx="3">
            <a:schemeClr val="accent4"/>
          </a:fillRef>
          <a:effectRef idx="2">
            <a:schemeClr val="accent4"/>
          </a:effectRef>
          <a:fontRef idx="minor">
            <a:schemeClr val="lt1"/>
          </a:fontRef>
        </p:style>
        <p:txBody>
          <a:bodyPr wrap="none" rtlCol="0">
            <a:spAutoFit/>
          </a:bodyPr>
          <a:lstStyle>
            <a:defPPr>
              <a:defRPr lang="zh-CN"/>
            </a:defPPr>
            <a:lvl1pPr>
              <a:defRPr sz="1400"/>
            </a:lvl1pPr>
          </a:lstStyle>
          <a:p>
            <a:r>
              <a:rPr lang="en-US" altLang="zh-CN" sz="1600" dirty="0"/>
              <a:t>P1</a:t>
            </a:r>
            <a:endParaRPr lang="zh-CN" altLang="en-US" sz="1600" dirty="0"/>
          </a:p>
        </p:txBody>
      </p:sp>
      <p:sp>
        <p:nvSpPr>
          <p:cNvPr id="7" name="文本框 6">
            <a:extLst>
              <a:ext uri="{FF2B5EF4-FFF2-40B4-BE49-F238E27FC236}">
                <a16:creationId xmlns:a16="http://schemas.microsoft.com/office/drawing/2014/main" id="{F76285D7-EA90-4287-AF78-B955B2B61D16}"/>
              </a:ext>
            </a:extLst>
          </p:cNvPr>
          <p:cNvSpPr txBox="1"/>
          <p:nvPr/>
        </p:nvSpPr>
        <p:spPr>
          <a:xfrm>
            <a:off x="3149396" y="4033745"/>
            <a:ext cx="593046" cy="338554"/>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主阀</a:t>
            </a:r>
          </a:p>
        </p:txBody>
      </p:sp>
      <p:sp>
        <p:nvSpPr>
          <p:cNvPr id="8" name="文本框 7">
            <a:extLst>
              <a:ext uri="{FF2B5EF4-FFF2-40B4-BE49-F238E27FC236}">
                <a16:creationId xmlns:a16="http://schemas.microsoft.com/office/drawing/2014/main" id="{5C937FED-B8F1-495A-A483-8FA240C9379B}"/>
              </a:ext>
            </a:extLst>
          </p:cNvPr>
          <p:cNvSpPr txBox="1"/>
          <p:nvPr/>
        </p:nvSpPr>
        <p:spPr>
          <a:xfrm>
            <a:off x="2077910" y="3525591"/>
            <a:ext cx="1206879" cy="338554"/>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快换电磁阀</a:t>
            </a:r>
          </a:p>
        </p:txBody>
      </p:sp>
      <p:sp>
        <p:nvSpPr>
          <p:cNvPr id="9" name="文本框 8">
            <a:extLst>
              <a:ext uri="{FF2B5EF4-FFF2-40B4-BE49-F238E27FC236}">
                <a16:creationId xmlns:a16="http://schemas.microsoft.com/office/drawing/2014/main" id="{1907DACE-0E64-4DB4-815D-C1FBFEA8F70D}"/>
              </a:ext>
            </a:extLst>
          </p:cNvPr>
          <p:cNvSpPr txBox="1"/>
          <p:nvPr/>
        </p:nvSpPr>
        <p:spPr>
          <a:xfrm>
            <a:off x="239334" y="3791112"/>
            <a:ext cx="1009404" cy="338554"/>
          </a:xfrm>
          <a:prstGeom prst="rect">
            <a:avLst/>
          </a:prstGeom>
        </p:spPr>
        <p:style>
          <a:lnRef idx="1">
            <a:schemeClr val="accent3"/>
          </a:lnRef>
          <a:fillRef idx="3">
            <a:schemeClr val="accent3"/>
          </a:fillRef>
          <a:effectRef idx="2">
            <a:schemeClr val="accent3"/>
          </a:effectRef>
          <a:fontRef idx="minor">
            <a:schemeClr val="lt1"/>
          </a:fontRef>
        </p:style>
        <p:txBody>
          <a:bodyPr wrap="square" rtlCol="0">
            <a:spAutoFit/>
          </a:bodyPr>
          <a:lstStyle>
            <a:defPPr>
              <a:defRPr lang="zh-CN"/>
            </a:defPPr>
            <a:lvl1pPr algn="ctr">
              <a:defRPr sz="1600">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dirty="0"/>
              <a:t>快换油缸</a:t>
            </a:r>
          </a:p>
        </p:txBody>
      </p:sp>
      <p:sp>
        <p:nvSpPr>
          <p:cNvPr id="10" name="文本框 9">
            <a:extLst>
              <a:ext uri="{FF2B5EF4-FFF2-40B4-BE49-F238E27FC236}">
                <a16:creationId xmlns:a16="http://schemas.microsoft.com/office/drawing/2014/main" id="{F3CF0BAA-4C9C-4606-9A77-7AA6E955D7CA}"/>
              </a:ext>
            </a:extLst>
          </p:cNvPr>
          <p:cNvSpPr txBox="1"/>
          <p:nvPr/>
        </p:nvSpPr>
        <p:spPr>
          <a:xfrm>
            <a:off x="6212096" y="1611392"/>
            <a:ext cx="5693958" cy="646331"/>
          </a:xfrm>
          <a:prstGeom prst="rect">
            <a:avLst/>
          </a:prstGeom>
          <a:solidFill>
            <a:schemeClr val="accent2">
              <a:lumMod val="20000"/>
              <a:lumOff val="80000"/>
            </a:schemeClr>
          </a:solidFill>
          <a:ln w="19050">
            <a:noFill/>
          </a:ln>
        </p:spPr>
        <p:txBody>
          <a:bodyPr wrap="square" rtlCol="0">
            <a:spAutoFit/>
          </a:bodyPr>
          <a:lstStyle/>
          <a:p>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主油路</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 </a:t>
            </a:r>
            <a:endParaRPr lang="en-US" altLang="zh-CN" dirty="0">
              <a:latin typeface="微软雅黑" panose="020B0503020204020204" pitchFamily="34" charset="-122"/>
              <a:ea typeface="微软雅黑" panose="020B0503020204020204" pitchFamily="34" charset="-122"/>
            </a:endParaRPr>
          </a:p>
          <a:p>
            <a:r>
              <a:rPr lang="en-US" altLang="zh-CN" dirty="0"/>
              <a:t>P1→</a:t>
            </a:r>
            <a:r>
              <a:rPr lang="zh-CN" altLang="en-US" dirty="0"/>
              <a:t>主阀</a:t>
            </a:r>
            <a:r>
              <a:rPr lang="en-US" altLang="zh-CN" dirty="0"/>
              <a:t>P5→</a:t>
            </a:r>
            <a:r>
              <a:rPr lang="zh-CN" altLang="en-US" dirty="0"/>
              <a:t>减压阀→电磁换向阀→快换油缸</a:t>
            </a:r>
            <a:r>
              <a:rPr lang="en-US" altLang="zh-CN" dirty="0"/>
              <a:t>A/B</a:t>
            </a:r>
            <a:r>
              <a:rPr lang="zh-CN" altLang="en-US" dirty="0"/>
              <a:t>口</a:t>
            </a:r>
          </a:p>
        </p:txBody>
      </p:sp>
      <p:sp>
        <p:nvSpPr>
          <p:cNvPr id="11" name="矩形 10">
            <a:extLst>
              <a:ext uri="{FF2B5EF4-FFF2-40B4-BE49-F238E27FC236}">
                <a16:creationId xmlns:a16="http://schemas.microsoft.com/office/drawing/2014/main" id="{BD246414-5A78-4D54-A351-8A0C50022E27}"/>
              </a:ext>
            </a:extLst>
          </p:cNvPr>
          <p:cNvSpPr/>
          <p:nvPr/>
        </p:nvSpPr>
        <p:spPr>
          <a:xfrm>
            <a:off x="6212096" y="2680061"/>
            <a:ext cx="1114408" cy="374461"/>
          </a:xfrm>
          <a:prstGeom prst="rect">
            <a:avLst/>
          </a:prstGeom>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path path="circle">
              <a:fillToRect t="100000" r="100000"/>
            </a:path>
            <a:tileRect l="-100000" b="-100000"/>
          </a:gradFill>
        </p:spPr>
        <p:txBody>
          <a:bodyPr wrap="none">
            <a:spAutoFit/>
          </a:bodyPr>
          <a:lstStyle/>
          <a:p>
            <a:pPr>
              <a:lnSpc>
                <a:spcPts val="2200"/>
              </a:lnSpc>
            </a:pPr>
            <a:r>
              <a:rPr lang="zh-CN" altLang="en-US" b="1" dirty="0"/>
              <a:t>动作指令</a:t>
            </a:r>
            <a:endParaRPr lang="en-US" altLang="zh-CN" b="1" dirty="0"/>
          </a:p>
        </p:txBody>
      </p:sp>
    </p:spTree>
    <p:extLst>
      <p:ext uri="{BB962C8B-B14F-4D97-AF65-F5344CB8AC3E}">
        <p14:creationId xmlns:p14="http://schemas.microsoft.com/office/powerpoint/2010/main" val="9294114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F6E9004-E4FD-4A16-9BDA-2F111A6CAF89}"/>
              </a:ext>
            </a:extLst>
          </p:cNvPr>
          <p:cNvSpPr/>
          <p:nvPr/>
        </p:nvSpPr>
        <p:spPr>
          <a:xfrm>
            <a:off x="302527" y="691582"/>
            <a:ext cx="1569660" cy="369332"/>
          </a:xfrm>
          <a:prstGeom prst="rect">
            <a:avLst/>
          </a:prstGeom>
        </p:spPr>
        <p:txBody>
          <a:bodyPr wrap="none">
            <a:spAutoFit/>
          </a:bodyPr>
          <a:lstStyle/>
          <a:p>
            <a:r>
              <a:rPr lang="zh-CN" altLang="en-US" dirty="0"/>
              <a:t>主泵基本概念</a:t>
            </a:r>
          </a:p>
        </p:txBody>
      </p:sp>
      <p:pic>
        <p:nvPicPr>
          <p:cNvPr id="4" name="图片 3">
            <a:extLst>
              <a:ext uri="{FF2B5EF4-FFF2-40B4-BE49-F238E27FC236}">
                <a16:creationId xmlns:a16="http://schemas.microsoft.com/office/drawing/2014/main" id="{947C29B0-B3F2-434F-AF9B-3618899A9E42}"/>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9696" b="92330" l="1142" r="98402">
                        <a14:foregroundMark x1="5479" y1="57598" x2="5479" y2="57598"/>
                        <a14:foregroundMark x1="1142" y1="75687" x2="1142" y2="75687"/>
                        <a14:foregroundMark x1="93151" y1="43126" x2="93151" y2="43126"/>
                        <a14:foregroundMark x1="97260" y1="42402" x2="97260" y2="42402"/>
                        <a14:foregroundMark x1="98402" y1="52677" x2="98402" y2="52677"/>
                        <a14:foregroundMark x1="25457" y1="92330" x2="25457" y2="92330"/>
                        <a14:foregroundMark x1="76142" y1="9696" x2="76142" y2="9696"/>
                      </a14:backgroundRemoval>
                    </a14:imgEffect>
                    <a14:imgEffect>
                      <a14:brightnessContrast contrast="40000"/>
                    </a14:imgEffect>
                  </a14:imgLayer>
                </a14:imgProps>
              </a:ext>
            </a:extLst>
          </a:blip>
          <a:stretch>
            <a:fillRect/>
          </a:stretch>
        </p:blipFill>
        <p:spPr>
          <a:xfrm>
            <a:off x="8789791" y="2494108"/>
            <a:ext cx="2944922" cy="2322992"/>
          </a:xfrm>
          <a:prstGeom prst="rect">
            <a:avLst/>
          </a:prstGeom>
        </p:spPr>
      </p:pic>
      <p:sp>
        <p:nvSpPr>
          <p:cNvPr id="5" name="矩形 7">
            <a:extLst>
              <a:ext uri="{FF2B5EF4-FFF2-40B4-BE49-F238E27FC236}">
                <a16:creationId xmlns:a16="http://schemas.microsoft.com/office/drawing/2014/main" id="{B9EE922F-ABC9-4B27-A8DA-E482DD333EA0}"/>
              </a:ext>
            </a:extLst>
          </p:cNvPr>
          <p:cNvSpPr>
            <a:spLocks noChangeArrowheads="1"/>
          </p:cNvSpPr>
          <p:nvPr/>
        </p:nvSpPr>
        <p:spPr bwMode="auto">
          <a:xfrm>
            <a:off x="428596" y="1357298"/>
            <a:ext cx="8143875" cy="584775"/>
          </a:xfrm>
          <a:prstGeom prst="rect">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a:spAutoFit/>
          </a:bodyPr>
          <a:lstStyle/>
          <a:p>
            <a:r>
              <a:rPr lang="zh-CN" altLang="en-US" sz="1600" b="1" noProof="1">
                <a:solidFill>
                  <a:schemeClr val="tx1"/>
                </a:solidFill>
                <a:latin typeface="+mn-ea"/>
              </a:rPr>
              <a:t>排量（公称排量）</a:t>
            </a:r>
            <a:r>
              <a:rPr lang="en-US" altLang="zh-CN" sz="1600" b="1" noProof="1">
                <a:solidFill>
                  <a:schemeClr val="tx1"/>
                </a:solidFill>
                <a:latin typeface="+mn-ea"/>
              </a:rPr>
              <a:t>V</a:t>
            </a:r>
            <a:r>
              <a:rPr lang="zh-CN" altLang="en-US" sz="1600" noProof="1">
                <a:solidFill>
                  <a:schemeClr val="tx1"/>
                </a:solidFill>
                <a:latin typeface="+mn-ea"/>
              </a:rPr>
              <a:t>，单位：</a:t>
            </a:r>
            <a:r>
              <a:rPr lang="en-US" altLang="zh-CN" sz="1600" noProof="1">
                <a:solidFill>
                  <a:schemeClr val="tx1"/>
                </a:solidFill>
                <a:latin typeface="+mn-ea"/>
              </a:rPr>
              <a:t>cc/r</a:t>
            </a:r>
          </a:p>
          <a:p>
            <a:r>
              <a:rPr lang="zh-CN" altLang="en-US" sz="1600" noProof="1">
                <a:solidFill>
                  <a:schemeClr val="tx1"/>
                </a:solidFill>
                <a:latin typeface="+mn-ea"/>
              </a:rPr>
              <a:t>柱塞泵主轴旋转一周，根据计算其密封容腔几何尺寸变化而得出的排出的油液体积。</a:t>
            </a:r>
            <a:endParaRPr lang="en-US" altLang="zh-CN" sz="1600" noProof="1">
              <a:solidFill>
                <a:schemeClr val="tx1"/>
              </a:solidFill>
              <a:latin typeface="+mn-ea"/>
            </a:endParaRPr>
          </a:p>
        </p:txBody>
      </p:sp>
      <p:sp>
        <p:nvSpPr>
          <p:cNvPr id="6" name="矩形 7">
            <a:extLst>
              <a:ext uri="{FF2B5EF4-FFF2-40B4-BE49-F238E27FC236}">
                <a16:creationId xmlns:a16="http://schemas.microsoft.com/office/drawing/2014/main" id="{467911C7-8A1C-4557-AFE4-E1A3B83FA556}"/>
              </a:ext>
            </a:extLst>
          </p:cNvPr>
          <p:cNvSpPr>
            <a:spLocks noChangeArrowheads="1"/>
          </p:cNvSpPr>
          <p:nvPr/>
        </p:nvSpPr>
        <p:spPr bwMode="auto">
          <a:xfrm>
            <a:off x="421928" y="2225751"/>
            <a:ext cx="8143875" cy="830997"/>
          </a:xfrm>
          <a:prstGeom prst="rect">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a:spAutoFit/>
          </a:bodyPr>
          <a:lstStyle/>
          <a:p>
            <a:r>
              <a:rPr lang="zh-CN" altLang="en-US" sz="1600" b="1" noProof="1">
                <a:solidFill>
                  <a:schemeClr val="tx1"/>
                </a:solidFill>
                <a:latin typeface="+mn-ea"/>
              </a:rPr>
              <a:t>额定（公称）压力 </a:t>
            </a:r>
            <a:r>
              <a:rPr lang="en-US" altLang="zh-CN" sz="1600" b="1" noProof="1">
                <a:solidFill>
                  <a:schemeClr val="tx1"/>
                </a:solidFill>
                <a:latin typeface="+mn-ea"/>
              </a:rPr>
              <a:t>P</a:t>
            </a:r>
            <a:r>
              <a:rPr lang="zh-CN" altLang="en-US" sz="1600" b="1" noProof="1">
                <a:solidFill>
                  <a:schemeClr val="tx1"/>
                </a:solidFill>
                <a:latin typeface="+mn-ea"/>
              </a:rPr>
              <a:t>，</a:t>
            </a:r>
            <a:r>
              <a:rPr lang="zh-CN" altLang="en-US" sz="1600" noProof="1">
                <a:solidFill>
                  <a:schemeClr val="tx1"/>
                </a:solidFill>
                <a:latin typeface="+mn-ea"/>
              </a:rPr>
              <a:t>单位</a:t>
            </a:r>
            <a:r>
              <a:rPr lang="en-US" altLang="zh-CN" sz="1600" noProof="1">
                <a:solidFill>
                  <a:schemeClr val="tx1"/>
                </a:solidFill>
                <a:latin typeface="+mn-ea"/>
              </a:rPr>
              <a:t>Mpa</a:t>
            </a:r>
            <a:r>
              <a:rPr lang="zh-CN" altLang="en-US" sz="1600" noProof="1">
                <a:solidFill>
                  <a:schemeClr val="tx1"/>
                </a:solidFill>
                <a:latin typeface="+mn-ea"/>
              </a:rPr>
              <a:t>或者</a:t>
            </a:r>
            <a:r>
              <a:rPr lang="en-US" altLang="zh-CN" sz="1600" noProof="1">
                <a:solidFill>
                  <a:schemeClr val="tx1"/>
                </a:solidFill>
                <a:latin typeface="+mn-ea"/>
              </a:rPr>
              <a:t>bar</a:t>
            </a:r>
          </a:p>
          <a:p>
            <a:r>
              <a:rPr lang="zh-CN" altLang="en-US" sz="1600" noProof="1">
                <a:solidFill>
                  <a:schemeClr val="tx1"/>
                </a:solidFill>
                <a:latin typeface="+mn-ea"/>
              </a:rPr>
              <a:t>推荐的最高出口（应用）压力，柱塞泵能够持续工作压力的最高压力。在所有应用中应确保负载压力低于此压力值。这与最大允许恒压变量控制设定值一致。</a:t>
            </a:r>
          </a:p>
        </p:txBody>
      </p:sp>
      <p:grpSp>
        <p:nvGrpSpPr>
          <p:cNvPr id="7" name="组合 6">
            <a:extLst>
              <a:ext uri="{FF2B5EF4-FFF2-40B4-BE49-F238E27FC236}">
                <a16:creationId xmlns:a16="http://schemas.microsoft.com/office/drawing/2014/main" id="{50B9D597-F21D-46AB-8A91-10AD8CB1659C}"/>
              </a:ext>
            </a:extLst>
          </p:cNvPr>
          <p:cNvGrpSpPr/>
          <p:nvPr/>
        </p:nvGrpSpPr>
        <p:grpSpPr>
          <a:xfrm>
            <a:off x="428596" y="3340426"/>
            <a:ext cx="8143875" cy="3046988"/>
            <a:chOff x="428596" y="3409006"/>
            <a:chExt cx="8143875" cy="3046988"/>
          </a:xfrm>
          <a:solidFill>
            <a:schemeClr val="accent1">
              <a:lumMod val="60000"/>
              <a:lumOff val="40000"/>
            </a:schemeClr>
          </a:solidFill>
        </p:grpSpPr>
        <p:sp>
          <p:nvSpPr>
            <p:cNvPr id="8" name="矩形 7">
              <a:extLst>
                <a:ext uri="{FF2B5EF4-FFF2-40B4-BE49-F238E27FC236}">
                  <a16:creationId xmlns:a16="http://schemas.microsoft.com/office/drawing/2014/main" id="{8367D603-2EA6-4D0C-A3EC-8A02CA74FCAB}"/>
                </a:ext>
              </a:extLst>
            </p:cNvPr>
            <p:cNvSpPr>
              <a:spLocks noChangeArrowheads="1"/>
            </p:cNvSpPr>
            <p:nvPr/>
          </p:nvSpPr>
          <p:spPr bwMode="auto">
            <a:xfrm>
              <a:off x="428596" y="3409006"/>
              <a:ext cx="8143875" cy="3046988"/>
            </a:xfrm>
            <a:prstGeom prst="rect">
              <a:avLst/>
            </a:prstGeom>
            <a:grpFill/>
            <a:ln/>
          </p:spPr>
          <p:style>
            <a:lnRef idx="3">
              <a:schemeClr val="lt1"/>
            </a:lnRef>
            <a:fillRef idx="1">
              <a:schemeClr val="accent1"/>
            </a:fillRef>
            <a:effectRef idx="1">
              <a:schemeClr val="accent1"/>
            </a:effectRef>
            <a:fontRef idx="minor">
              <a:schemeClr val="lt1"/>
            </a:fontRef>
          </p:style>
          <p:txBody>
            <a:bodyPr>
              <a:spAutoFit/>
            </a:bodyPr>
            <a:lstStyle/>
            <a:p>
              <a:r>
                <a:rPr lang="zh-CN" altLang="en-US" sz="1600" b="1" noProof="1">
                  <a:solidFill>
                    <a:schemeClr val="tx1"/>
                  </a:solidFill>
                  <a:latin typeface="+mn-ea"/>
                </a:rPr>
                <a:t>最大（峰值）压力 </a:t>
              </a:r>
              <a:r>
                <a:rPr lang="en-US" altLang="zh-CN" sz="1600" b="1" noProof="1">
                  <a:solidFill>
                    <a:schemeClr val="tx1"/>
                  </a:solidFill>
                  <a:latin typeface="+mn-ea"/>
                </a:rPr>
                <a:t>Pmax</a:t>
              </a:r>
              <a:r>
                <a:rPr lang="zh-CN" altLang="en-US" sz="1600" b="1" noProof="1">
                  <a:solidFill>
                    <a:schemeClr val="tx1"/>
                  </a:solidFill>
                  <a:latin typeface="+mn-ea"/>
                </a:rPr>
                <a:t>，</a:t>
              </a:r>
              <a:r>
                <a:rPr lang="zh-CN" altLang="en-US" sz="1600" noProof="1">
                  <a:solidFill>
                    <a:schemeClr val="tx1"/>
                  </a:solidFill>
                  <a:latin typeface="+mn-ea"/>
                </a:rPr>
                <a:t>单位</a:t>
              </a:r>
              <a:r>
                <a:rPr lang="en-US" altLang="zh-CN" sz="1600" noProof="1">
                  <a:solidFill>
                    <a:schemeClr val="tx1"/>
                  </a:solidFill>
                  <a:latin typeface="+mn-ea"/>
                </a:rPr>
                <a:t>Mpa</a:t>
              </a:r>
              <a:r>
                <a:rPr lang="zh-CN" altLang="en-US" sz="1600" noProof="1">
                  <a:solidFill>
                    <a:schemeClr val="tx1"/>
                  </a:solidFill>
                  <a:latin typeface="+mn-ea"/>
                </a:rPr>
                <a:t>或者</a:t>
              </a:r>
              <a:r>
                <a:rPr lang="en-US" altLang="zh-CN" sz="1600" noProof="1">
                  <a:solidFill>
                    <a:schemeClr val="tx1"/>
                  </a:solidFill>
                  <a:latin typeface="+mn-ea"/>
                </a:rPr>
                <a:t>bar</a:t>
              </a:r>
            </a:p>
            <a:p>
              <a:r>
                <a:rPr lang="zh-CN" altLang="en-US" sz="1600" noProof="1">
                  <a:solidFill>
                    <a:schemeClr val="tx1"/>
                  </a:solidFill>
                  <a:latin typeface="+mn-ea"/>
                </a:rPr>
                <a:t>允许超过额定压力的短暂运行（最高瞬时）压力，应用的最高压力或冲击压力均不可超过次值。</a:t>
              </a:r>
              <a:endParaRPr lang="en-US" altLang="zh-CN" sz="1600" noProof="1">
                <a:solidFill>
                  <a:schemeClr val="tx1"/>
                </a:solidFill>
                <a:latin typeface="+mn-ea"/>
              </a:endParaRPr>
            </a:p>
            <a:p>
              <a:endParaRPr lang="en-US" altLang="zh-CN" sz="1600" b="1" noProof="1">
                <a:solidFill>
                  <a:schemeClr val="tx1"/>
                </a:solidFill>
                <a:latin typeface="+mn-ea"/>
              </a:endParaRPr>
            </a:p>
            <a:p>
              <a:endParaRPr lang="en-US" altLang="zh-CN" sz="1600" b="1" noProof="1">
                <a:solidFill>
                  <a:schemeClr val="tx1"/>
                </a:solidFill>
                <a:latin typeface="+mn-ea"/>
              </a:endParaRPr>
            </a:p>
            <a:p>
              <a:endParaRPr lang="en-US" altLang="zh-CN" sz="1600" b="1" noProof="1">
                <a:solidFill>
                  <a:schemeClr val="tx1"/>
                </a:solidFill>
                <a:latin typeface="+mn-ea"/>
              </a:endParaRPr>
            </a:p>
            <a:p>
              <a:endParaRPr lang="en-US" altLang="zh-CN" sz="1600" b="1" noProof="1">
                <a:solidFill>
                  <a:schemeClr val="tx1"/>
                </a:solidFill>
                <a:latin typeface="+mn-ea"/>
              </a:endParaRPr>
            </a:p>
            <a:p>
              <a:endParaRPr lang="en-US" altLang="zh-CN" sz="1600" b="1" noProof="1">
                <a:solidFill>
                  <a:schemeClr val="tx1"/>
                </a:solidFill>
                <a:latin typeface="+mn-ea"/>
              </a:endParaRPr>
            </a:p>
            <a:p>
              <a:endParaRPr lang="en-US" altLang="zh-CN" sz="1600" b="1" noProof="1">
                <a:solidFill>
                  <a:schemeClr val="tx1"/>
                </a:solidFill>
                <a:latin typeface="+mn-ea"/>
              </a:endParaRPr>
            </a:p>
            <a:p>
              <a:endParaRPr lang="en-US" altLang="zh-CN" sz="1600" b="1" noProof="1">
                <a:solidFill>
                  <a:schemeClr val="tx1"/>
                </a:solidFill>
                <a:latin typeface="+mn-ea"/>
              </a:endParaRPr>
            </a:p>
            <a:p>
              <a:endParaRPr lang="en-US" altLang="zh-CN" sz="1600" b="1" noProof="1">
                <a:solidFill>
                  <a:schemeClr val="tx1"/>
                </a:solidFill>
                <a:latin typeface="+mn-ea"/>
              </a:endParaRPr>
            </a:p>
            <a:p>
              <a:endParaRPr lang="zh-CN" altLang="en-US" sz="1600" b="1" noProof="1">
                <a:solidFill>
                  <a:schemeClr val="tx1"/>
                </a:solidFill>
                <a:latin typeface="+mn-ea"/>
              </a:endParaRPr>
            </a:p>
          </p:txBody>
        </p:sp>
        <p:pic>
          <p:nvPicPr>
            <p:cNvPr id="9" name="Picture 2">
              <a:extLst>
                <a:ext uri="{FF2B5EF4-FFF2-40B4-BE49-F238E27FC236}">
                  <a16:creationId xmlns:a16="http://schemas.microsoft.com/office/drawing/2014/main" id="{3A2FEB3D-C3A1-4856-B3AB-8F32449EC542}"/>
                </a:ext>
              </a:extLst>
            </p:cNvPr>
            <p:cNvPicPr>
              <a:picLocks noChangeAspect="1" noChangeArrowheads="1"/>
            </p:cNvPicPr>
            <p:nvPr/>
          </p:nvPicPr>
          <p:blipFill>
            <a:blip r:embed="rId4"/>
            <a:srcRect l="8558" t="32639" r="54097" b="19444"/>
            <a:stretch>
              <a:fillRect/>
            </a:stretch>
          </p:blipFill>
          <p:spPr bwMode="auto">
            <a:xfrm>
              <a:off x="1174721" y="4240221"/>
              <a:ext cx="2900045" cy="2084070"/>
            </a:xfrm>
            <a:prstGeom prst="rect">
              <a:avLst/>
            </a:prstGeom>
            <a:grpFill/>
            <a:ln w="9525">
              <a:noFill/>
              <a:miter lim="800000"/>
              <a:headEnd/>
              <a:tailEnd/>
            </a:ln>
            <a:effectLst/>
          </p:spPr>
        </p:pic>
        <p:sp>
          <p:nvSpPr>
            <p:cNvPr id="10" name="矩形 7">
              <a:extLst>
                <a:ext uri="{FF2B5EF4-FFF2-40B4-BE49-F238E27FC236}">
                  <a16:creationId xmlns:a16="http://schemas.microsoft.com/office/drawing/2014/main" id="{F6B5E1FE-85C5-47E0-97D6-CDDFB450D6E2}"/>
                </a:ext>
              </a:extLst>
            </p:cNvPr>
            <p:cNvSpPr>
              <a:spLocks noChangeArrowheads="1"/>
            </p:cNvSpPr>
            <p:nvPr/>
          </p:nvSpPr>
          <p:spPr bwMode="auto">
            <a:xfrm>
              <a:off x="4493866" y="5100011"/>
              <a:ext cx="3695065" cy="583565"/>
            </a:xfrm>
            <a:prstGeom prst="rect">
              <a:avLst/>
            </a:prstGeom>
            <a:grpFill/>
            <a:ln w="9525">
              <a:noFill/>
              <a:miter lim="800000"/>
            </a:ln>
          </p:spPr>
          <p:txBody>
            <a:bodyPr wrap="square">
              <a:spAutoFit/>
            </a:bodyPr>
            <a:lstStyle/>
            <a:p>
              <a:r>
                <a:rPr lang="zh-CN" altLang="en-US" sz="1600" noProof="1">
                  <a:latin typeface="+mn-ea"/>
                </a:rPr>
                <a:t>单次工作时间</a:t>
              </a:r>
              <a:r>
                <a:rPr lang="en-US" altLang="zh-CN" sz="1600" noProof="1">
                  <a:latin typeface="+mn-ea"/>
                </a:rPr>
                <a:t>t</a:t>
              </a:r>
              <a:r>
                <a:rPr lang="en-US" altLang="zh-CN" sz="1600" baseline="-25000" noProof="1">
                  <a:latin typeface="+mn-ea"/>
                </a:rPr>
                <a:t>i</a:t>
              </a:r>
              <a:r>
                <a:rPr lang="zh-CN" altLang="en-US" sz="1600" noProof="1">
                  <a:latin typeface="+mn-ea"/>
                </a:rPr>
                <a:t>≤</a:t>
              </a:r>
              <a:r>
                <a:rPr lang="en-US" altLang="zh-CN" sz="1600" noProof="1">
                  <a:latin typeface="+mn-ea"/>
                </a:rPr>
                <a:t>t</a:t>
              </a:r>
              <a:r>
                <a:rPr lang="en-US" altLang="zh-CN" sz="1600" baseline="-25000" noProof="1">
                  <a:latin typeface="+mn-ea"/>
                </a:rPr>
                <a:t>0</a:t>
              </a:r>
              <a:r>
                <a:rPr lang="zh-CN" altLang="en-US" sz="1600" noProof="1">
                  <a:latin typeface="+mn-ea"/>
                </a:rPr>
                <a:t>（</a:t>
              </a:r>
              <a:r>
                <a:rPr lang="en-US" altLang="zh-CN" sz="1600" noProof="1">
                  <a:latin typeface="+mn-ea"/>
                </a:rPr>
                <a:t>0.1s</a:t>
              </a:r>
              <a:r>
                <a:rPr lang="zh-CN" altLang="en-US" sz="1600" noProof="1">
                  <a:latin typeface="+mn-ea"/>
                </a:rPr>
                <a:t>）</a:t>
              </a:r>
            </a:p>
            <a:p>
              <a:r>
                <a:rPr lang="zh-CN" altLang="en-US" sz="1600" noProof="1">
                  <a:latin typeface="+mn-ea"/>
                </a:rPr>
                <a:t>总工作时间</a:t>
              </a:r>
              <a:r>
                <a:rPr lang="en-US" altLang="zh-CN" sz="1600" noProof="1">
                  <a:latin typeface="+mn-ea"/>
                </a:rPr>
                <a:t>+T</a:t>
              </a:r>
              <a:r>
                <a:rPr lang="en-US" altLang="zh-CN" sz="1600" baseline="-25000" noProof="1">
                  <a:latin typeface="+mn-ea"/>
                </a:rPr>
                <a:t>i</a:t>
              </a:r>
              <a:r>
                <a:rPr lang="en-US" altLang="zh-CN" sz="1600" noProof="1">
                  <a:latin typeface="+mn-ea"/>
                </a:rPr>
                <a:t>=t</a:t>
              </a:r>
              <a:r>
                <a:rPr lang="en-US" altLang="zh-CN" sz="1600" baseline="-25000" noProof="1">
                  <a:latin typeface="+mn-ea"/>
                </a:rPr>
                <a:t>1</a:t>
              </a:r>
              <a:r>
                <a:rPr lang="en-US" altLang="zh-CN" sz="1600" noProof="1">
                  <a:latin typeface="+mn-ea"/>
                </a:rPr>
                <a:t> + t</a:t>
              </a:r>
              <a:r>
                <a:rPr lang="en-US" altLang="zh-CN" sz="1600" baseline="-25000" noProof="1">
                  <a:latin typeface="+mn-ea"/>
                </a:rPr>
                <a:t>2</a:t>
              </a:r>
              <a:r>
                <a:rPr lang="en-US" altLang="zh-CN" sz="1600" noProof="1">
                  <a:latin typeface="+mn-ea"/>
                </a:rPr>
                <a:t> + </a:t>
              </a:r>
              <a:r>
                <a:rPr lang="zh-CN" altLang="en-US" sz="1600" noProof="1">
                  <a:latin typeface="+mn-ea"/>
                </a:rPr>
                <a:t>≤</a:t>
              </a:r>
              <a:r>
                <a:rPr lang="en-US" altLang="zh-CN" sz="1600" noProof="1">
                  <a:latin typeface="+mn-ea"/>
                </a:rPr>
                <a:t>T</a:t>
              </a:r>
              <a:r>
                <a:rPr lang="en-US" altLang="zh-CN" sz="1600" baseline="-25000" noProof="1">
                  <a:latin typeface="+mn-ea"/>
                </a:rPr>
                <a:t>0</a:t>
              </a:r>
              <a:r>
                <a:rPr lang="en-US" altLang="zh-CN" sz="1600" dirty="0">
                  <a:latin typeface="+mn-ea"/>
                  <a:sym typeface="+mn-ea"/>
                </a:rPr>
                <a:t>(300h)</a:t>
              </a:r>
              <a:endParaRPr lang="en-US" altLang="zh-CN" sz="1600" noProof="1">
                <a:latin typeface="+mn-ea"/>
              </a:endParaRPr>
            </a:p>
          </p:txBody>
        </p:sp>
      </p:grpSp>
    </p:spTree>
    <p:extLst>
      <p:ext uri="{BB962C8B-B14F-4D97-AF65-F5344CB8AC3E}">
        <p14:creationId xmlns:p14="http://schemas.microsoft.com/office/powerpoint/2010/main" val="1613900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 calcmode="lin" valueType="num">
                                      <p:cBhvr additive="base">
                                        <p:cTn id="12" dur="500" fill="hold"/>
                                        <p:tgtEl>
                                          <p:spTgt spid="7"/>
                                        </p:tgtEl>
                                        <p:attrNameLst>
                                          <p:attrName>ppt_x</p:attrName>
                                        </p:attrNameLst>
                                      </p:cBhvr>
                                      <p:tavLst>
                                        <p:tav tm="0">
                                          <p:val>
                                            <p:strVal val="#ppt_x"/>
                                          </p:val>
                                        </p:tav>
                                        <p:tav tm="100000">
                                          <p:val>
                                            <p:strVal val="#ppt_x"/>
                                          </p:val>
                                        </p:tav>
                                      </p:tavLst>
                                    </p:anim>
                                    <p:anim calcmode="lin" valueType="num">
                                      <p:cBhvr additive="base">
                                        <p:cTn id="1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BB525D70-9C39-43E2-A7F5-85D25E529EC5}"/>
              </a:ext>
            </a:extLst>
          </p:cNvPr>
          <p:cNvPicPr>
            <a:picLocks noChangeAspect="1"/>
          </p:cNvPicPr>
          <p:nvPr/>
        </p:nvPicPr>
        <p:blipFill>
          <a:blip r:embed="rId2"/>
          <a:stretch>
            <a:fillRect/>
          </a:stretch>
        </p:blipFill>
        <p:spPr>
          <a:xfrm>
            <a:off x="2805228" y="615764"/>
            <a:ext cx="7085532" cy="5785314"/>
          </a:xfrm>
          <a:prstGeom prst="rect">
            <a:avLst/>
          </a:prstGeom>
        </p:spPr>
      </p:pic>
      <p:sp>
        <p:nvSpPr>
          <p:cNvPr id="4" name="矩形 3">
            <a:extLst>
              <a:ext uri="{FF2B5EF4-FFF2-40B4-BE49-F238E27FC236}">
                <a16:creationId xmlns:a16="http://schemas.microsoft.com/office/drawing/2014/main" id="{99006E0A-D836-4D52-8920-3A3DC5D34FE4}"/>
              </a:ext>
            </a:extLst>
          </p:cNvPr>
          <p:cNvSpPr/>
          <p:nvPr/>
        </p:nvSpPr>
        <p:spPr>
          <a:xfrm>
            <a:off x="7519166" y="4881731"/>
            <a:ext cx="689674" cy="224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定量泵</a:t>
            </a:r>
          </a:p>
        </p:txBody>
      </p:sp>
      <p:sp>
        <p:nvSpPr>
          <p:cNvPr id="5" name="矩形 4">
            <a:extLst>
              <a:ext uri="{FF2B5EF4-FFF2-40B4-BE49-F238E27FC236}">
                <a16:creationId xmlns:a16="http://schemas.microsoft.com/office/drawing/2014/main" id="{2509514A-06F4-4B35-9EDA-D7FFE9B71894}"/>
              </a:ext>
            </a:extLst>
          </p:cNvPr>
          <p:cNvSpPr/>
          <p:nvPr/>
        </p:nvSpPr>
        <p:spPr>
          <a:xfrm>
            <a:off x="7557458" y="2980909"/>
            <a:ext cx="1410345" cy="22472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机具旋转控制阀组</a:t>
            </a:r>
          </a:p>
        </p:txBody>
      </p:sp>
      <p:sp>
        <p:nvSpPr>
          <p:cNvPr id="6" name="矩形 5">
            <a:extLst>
              <a:ext uri="{FF2B5EF4-FFF2-40B4-BE49-F238E27FC236}">
                <a16:creationId xmlns:a16="http://schemas.microsoft.com/office/drawing/2014/main" id="{0F8E0E45-1B7F-4EFA-ADD9-DB5C43462821}"/>
              </a:ext>
            </a:extLst>
          </p:cNvPr>
          <p:cNvSpPr/>
          <p:nvPr/>
        </p:nvSpPr>
        <p:spPr>
          <a:xfrm>
            <a:off x="7977120" y="3401741"/>
            <a:ext cx="1271472" cy="2133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接液压油箱</a:t>
            </a:r>
            <a:r>
              <a:rPr lang="en-US" altLang="zh-CN" sz="1200" dirty="0">
                <a:solidFill>
                  <a:schemeClr val="tx1"/>
                </a:solidFill>
              </a:rPr>
              <a:t>T5</a:t>
            </a:r>
            <a:r>
              <a:rPr lang="zh-CN" altLang="en-US" sz="1200" dirty="0">
                <a:solidFill>
                  <a:schemeClr val="tx1"/>
                </a:solidFill>
              </a:rPr>
              <a:t>口</a:t>
            </a:r>
          </a:p>
        </p:txBody>
      </p:sp>
      <p:sp>
        <p:nvSpPr>
          <p:cNvPr id="7" name="矩形 6">
            <a:extLst>
              <a:ext uri="{FF2B5EF4-FFF2-40B4-BE49-F238E27FC236}">
                <a16:creationId xmlns:a16="http://schemas.microsoft.com/office/drawing/2014/main" id="{9EE78B96-850F-42F2-A796-D28CDB53F91B}"/>
              </a:ext>
            </a:extLst>
          </p:cNvPr>
          <p:cNvSpPr/>
          <p:nvPr/>
        </p:nvSpPr>
        <p:spPr>
          <a:xfrm>
            <a:off x="8704256" y="5846902"/>
            <a:ext cx="1271472" cy="2133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定量泵吸油口</a:t>
            </a:r>
          </a:p>
        </p:txBody>
      </p:sp>
      <p:sp>
        <p:nvSpPr>
          <p:cNvPr id="8" name="矩形 7">
            <a:extLst>
              <a:ext uri="{FF2B5EF4-FFF2-40B4-BE49-F238E27FC236}">
                <a16:creationId xmlns:a16="http://schemas.microsoft.com/office/drawing/2014/main" id="{2516B603-728B-414B-9A64-CF679B48B40E}"/>
              </a:ext>
            </a:extLst>
          </p:cNvPr>
          <p:cNvSpPr/>
          <p:nvPr/>
        </p:nvSpPr>
        <p:spPr>
          <a:xfrm>
            <a:off x="4301014" y="3494069"/>
            <a:ext cx="1220423" cy="2133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接主阀</a:t>
            </a:r>
            <a:r>
              <a:rPr lang="en-US" altLang="zh-CN" sz="1200" dirty="0">
                <a:solidFill>
                  <a:schemeClr val="tx1"/>
                </a:solidFill>
              </a:rPr>
              <a:t>R2</a:t>
            </a:r>
            <a:r>
              <a:rPr lang="zh-CN" altLang="en-US" sz="1200" dirty="0">
                <a:solidFill>
                  <a:schemeClr val="tx1"/>
                </a:solidFill>
              </a:rPr>
              <a:t>口</a:t>
            </a:r>
          </a:p>
        </p:txBody>
      </p:sp>
      <p:cxnSp>
        <p:nvCxnSpPr>
          <p:cNvPr id="9" name="直接箭头连接符 8">
            <a:extLst>
              <a:ext uri="{FF2B5EF4-FFF2-40B4-BE49-F238E27FC236}">
                <a16:creationId xmlns:a16="http://schemas.microsoft.com/office/drawing/2014/main" id="{A6F4CFA9-1D6F-45FF-A39C-07EEC99D22EF}"/>
              </a:ext>
            </a:extLst>
          </p:cNvPr>
          <p:cNvCxnSpPr/>
          <p:nvPr/>
        </p:nvCxnSpPr>
        <p:spPr>
          <a:xfrm flipH="1">
            <a:off x="7675919" y="3538245"/>
            <a:ext cx="311300" cy="62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直接箭头连接符 9">
            <a:extLst>
              <a:ext uri="{FF2B5EF4-FFF2-40B4-BE49-F238E27FC236}">
                <a16:creationId xmlns:a16="http://schemas.microsoft.com/office/drawing/2014/main" id="{C13F95E9-7C29-4376-9F14-0C035DDF9D4B}"/>
              </a:ext>
            </a:extLst>
          </p:cNvPr>
          <p:cNvCxnSpPr>
            <a:cxnSpLocks/>
          </p:cNvCxnSpPr>
          <p:nvPr/>
        </p:nvCxnSpPr>
        <p:spPr>
          <a:xfrm>
            <a:off x="5562387" y="3691985"/>
            <a:ext cx="439036" cy="2246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直接箭头连接符 10">
            <a:extLst>
              <a:ext uri="{FF2B5EF4-FFF2-40B4-BE49-F238E27FC236}">
                <a16:creationId xmlns:a16="http://schemas.microsoft.com/office/drawing/2014/main" id="{96367B33-0340-4384-AC35-357FE5732A9C}"/>
              </a:ext>
            </a:extLst>
          </p:cNvPr>
          <p:cNvCxnSpPr/>
          <p:nvPr/>
        </p:nvCxnSpPr>
        <p:spPr>
          <a:xfrm flipH="1" flipV="1">
            <a:off x="8602729" y="5506539"/>
            <a:ext cx="402728" cy="2768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3" name="矩形 12">
            <a:extLst>
              <a:ext uri="{FF2B5EF4-FFF2-40B4-BE49-F238E27FC236}">
                <a16:creationId xmlns:a16="http://schemas.microsoft.com/office/drawing/2014/main" id="{3C125F3C-6671-41F3-A4CD-29415801DAA9}"/>
              </a:ext>
            </a:extLst>
          </p:cNvPr>
          <p:cNvSpPr/>
          <p:nvPr/>
        </p:nvSpPr>
        <p:spPr>
          <a:xfrm>
            <a:off x="7457717" y="3161524"/>
            <a:ext cx="122899" cy="155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P</a:t>
            </a:r>
            <a:endParaRPr lang="zh-CN" altLang="en-US" sz="1000" dirty="0">
              <a:solidFill>
                <a:schemeClr val="tx1"/>
              </a:solidFill>
            </a:endParaRPr>
          </a:p>
        </p:txBody>
      </p:sp>
      <p:sp>
        <p:nvSpPr>
          <p:cNvPr id="14" name="矩形 13">
            <a:extLst>
              <a:ext uri="{FF2B5EF4-FFF2-40B4-BE49-F238E27FC236}">
                <a16:creationId xmlns:a16="http://schemas.microsoft.com/office/drawing/2014/main" id="{E1091300-8475-4E70-BD69-C6833DDBE824}"/>
              </a:ext>
            </a:extLst>
          </p:cNvPr>
          <p:cNvSpPr/>
          <p:nvPr/>
        </p:nvSpPr>
        <p:spPr>
          <a:xfrm>
            <a:off x="7310695" y="3007486"/>
            <a:ext cx="155723" cy="1478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solidFill>
                  <a:schemeClr val="tx1"/>
                </a:solidFill>
              </a:rPr>
              <a:t>T</a:t>
            </a:r>
            <a:endParaRPr lang="zh-CN" altLang="en-US" sz="1000" dirty="0">
              <a:solidFill>
                <a:schemeClr val="tx1"/>
              </a:solidFill>
            </a:endParaRPr>
          </a:p>
        </p:txBody>
      </p:sp>
      <p:sp>
        <p:nvSpPr>
          <p:cNvPr id="15" name="矩形 14">
            <a:extLst>
              <a:ext uri="{FF2B5EF4-FFF2-40B4-BE49-F238E27FC236}">
                <a16:creationId xmlns:a16="http://schemas.microsoft.com/office/drawing/2014/main" id="{F0D09A38-F58D-466A-9007-28A10D4C84D1}"/>
              </a:ext>
            </a:extLst>
          </p:cNvPr>
          <p:cNvSpPr/>
          <p:nvPr/>
        </p:nvSpPr>
        <p:spPr>
          <a:xfrm>
            <a:off x="6969419" y="3423837"/>
            <a:ext cx="129504" cy="1456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50" dirty="0">
                <a:ln w="0"/>
                <a:solidFill>
                  <a:schemeClr val="tx1"/>
                </a:solidFill>
              </a:rPr>
              <a:t>A</a:t>
            </a:r>
            <a:endParaRPr lang="zh-CN" altLang="en-US" sz="1050" dirty="0">
              <a:ln w="0"/>
              <a:solidFill>
                <a:schemeClr val="tx1"/>
              </a:solidFill>
            </a:endParaRPr>
          </a:p>
        </p:txBody>
      </p:sp>
      <p:sp>
        <p:nvSpPr>
          <p:cNvPr id="16" name="矩形 15">
            <a:extLst>
              <a:ext uri="{FF2B5EF4-FFF2-40B4-BE49-F238E27FC236}">
                <a16:creationId xmlns:a16="http://schemas.microsoft.com/office/drawing/2014/main" id="{BF92CE0E-EFAD-4EDC-9989-74A9A8816CAD}"/>
              </a:ext>
            </a:extLst>
          </p:cNvPr>
          <p:cNvSpPr/>
          <p:nvPr/>
        </p:nvSpPr>
        <p:spPr>
          <a:xfrm>
            <a:off x="6983923" y="2986409"/>
            <a:ext cx="139498" cy="1623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0"/>
                <a:solidFill>
                  <a:schemeClr val="tx1"/>
                </a:solidFill>
                <a:effectLst>
                  <a:outerShdw blurRad="38100" dist="19050" dir="2700000" algn="tl" rotWithShape="0">
                    <a:schemeClr val="dk1">
                      <a:alpha val="40000"/>
                    </a:schemeClr>
                  </a:outerShdw>
                </a:effectLst>
              </a:rPr>
              <a:t>B</a:t>
            </a:r>
            <a:endParaRPr lang="zh-CN" altLang="en-US" sz="1000" dirty="0">
              <a:ln w="0"/>
              <a:solidFill>
                <a:schemeClr val="tx1"/>
              </a:solidFill>
              <a:effectLst>
                <a:outerShdw blurRad="38100" dist="19050" dir="2700000" algn="tl" rotWithShape="0">
                  <a:schemeClr val="dk1">
                    <a:alpha val="40000"/>
                  </a:schemeClr>
                </a:outerShdw>
              </a:effectLst>
            </a:endParaRPr>
          </a:p>
        </p:txBody>
      </p:sp>
      <p:sp>
        <p:nvSpPr>
          <p:cNvPr id="17" name="矩形 16">
            <a:extLst>
              <a:ext uri="{FF2B5EF4-FFF2-40B4-BE49-F238E27FC236}">
                <a16:creationId xmlns:a16="http://schemas.microsoft.com/office/drawing/2014/main" id="{64D41D58-E711-4DFE-9F57-683F87057FA6}"/>
              </a:ext>
            </a:extLst>
          </p:cNvPr>
          <p:cNvSpPr/>
          <p:nvPr/>
        </p:nvSpPr>
        <p:spPr>
          <a:xfrm>
            <a:off x="6001423" y="1240735"/>
            <a:ext cx="1517743" cy="2133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接机具马达泄油口</a:t>
            </a:r>
          </a:p>
        </p:txBody>
      </p:sp>
      <p:pic>
        <p:nvPicPr>
          <p:cNvPr id="18" name="图片 17">
            <a:extLst>
              <a:ext uri="{FF2B5EF4-FFF2-40B4-BE49-F238E27FC236}">
                <a16:creationId xmlns:a16="http://schemas.microsoft.com/office/drawing/2014/main" id="{7CBF72AC-1BFF-44E4-B2C4-6F23EB59A27D}"/>
              </a:ext>
            </a:extLst>
          </p:cNvPr>
          <p:cNvPicPr>
            <a:picLocks noChangeAspect="1"/>
          </p:cNvPicPr>
          <p:nvPr/>
        </p:nvPicPr>
        <p:blipFill>
          <a:blip r:embed="rId3"/>
          <a:stretch>
            <a:fillRect/>
          </a:stretch>
        </p:blipFill>
        <p:spPr>
          <a:xfrm>
            <a:off x="8404330" y="1254102"/>
            <a:ext cx="299926" cy="256201"/>
          </a:xfrm>
          <a:prstGeom prst="rect">
            <a:avLst/>
          </a:prstGeom>
        </p:spPr>
      </p:pic>
      <p:pic>
        <p:nvPicPr>
          <p:cNvPr id="19" name="图片 18">
            <a:extLst>
              <a:ext uri="{FF2B5EF4-FFF2-40B4-BE49-F238E27FC236}">
                <a16:creationId xmlns:a16="http://schemas.microsoft.com/office/drawing/2014/main" id="{4741ABCA-4555-480C-9F97-4AE4261D9F97}"/>
              </a:ext>
            </a:extLst>
          </p:cNvPr>
          <p:cNvPicPr>
            <a:picLocks noChangeAspect="1"/>
          </p:cNvPicPr>
          <p:nvPr/>
        </p:nvPicPr>
        <p:blipFill>
          <a:blip r:embed="rId4"/>
          <a:stretch>
            <a:fillRect/>
          </a:stretch>
        </p:blipFill>
        <p:spPr>
          <a:xfrm>
            <a:off x="4523532" y="1141370"/>
            <a:ext cx="290272" cy="268333"/>
          </a:xfrm>
          <a:prstGeom prst="rect">
            <a:avLst/>
          </a:prstGeom>
        </p:spPr>
      </p:pic>
      <p:sp>
        <p:nvSpPr>
          <p:cNvPr id="20" name="矩形 19">
            <a:extLst>
              <a:ext uri="{FF2B5EF4-FFF2-40B4-BE49-F238E27FC236}">
                <a16:creationId xmlns:a16="http://schemas.microsoft.com/office/drawing/2014/main" id="{2E55783F-2A67-4316-B7B8-BA3B4A8A417B}"/>
              </a:ext>
            </a:extLst>
          </p:cNvPr>
          <p:cNvSpPr/>
          <p:nvPr/>
        </p:nvSpPr>
        <p:spPr>
          <a:xfrm>
            <a:off x="2980488" y="1169166"/>
            <a:ext cx="1271472" cy="2133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接机具马达</a:t>
            </a:r>
            <a:r>
              <a:rPr lang="en-US" altLang="zh-CN" sz="1200" dirty="0">
                <a:solidFill>
                  <a:schemeClr val="tx1"/>
                </a:solidFill>
              </a:rPr>
              <a:t>A</a:t>
            </a:r>
            <a:r>
              <a:rPr lang="zh-CN" altLang="en-US" sz="1200" dirty="0">
                <a:solidFill>
                  <a:schemeClr val="tx1"/>
                </a:solidFill>
              </a:rPr>
              <a:t>口</a:t>
            </a:r>
          </a:p>
        </p:txBody>
      </p:sp>
      <p:sp>
        <p:nvSpPr>
          <p:cNvPr id="21" name="矩形 20">
            <a:extLst>
              <a:ext uri="{FF2B5EF4-FFF2-40B4-BE49-F238E27FC236}">
                <a16:creationId xmlns:a16="http://schemas.microsoft.com/office/drawing/2014/main" id="{2705830F-9B9E-429D-BC1E-7E3661056A70}"/>
              </a:ext>
            </a:extLst>
          </p:cNvPr>
          <p:cNvSpPr/>
          <p:nvPr/>
        </p:nvSpPr>
        <p:spPr>
          <a:xfrm>
            <a:off x="9005457" y="1275522"/>
            <a:ext cx="1271472" cy="21336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接机具马达</a:t>
            </a:r>
            <a:r>
              <a:rPr lang="en-US" altLang="zh-CN" sz="1200" dirty="0">
                <a:solidFill>
                  <a:schemeClr val="tx1"/>
                </a:solidFill>
              </a:rPr>
              <a:t>B</a:t>
            </a:r>
            <a:r>
              <a:rPr lang="zh-CN" altLang="en-US" sz="1200" dirty="0">
                <a:solidFill>
                  <a:schemeClr val="tx1"/>
                </a:solidFill>
              </a:rPr>
              <a:t>口</a:t>
            </a:r>
          </a:p>
        </p:txBody>
      </p:sp>
      <p:cxnSp>
        <p:nvCxnSpPr>
          <p:cNvPr id="22" name="曲线连接符 66">
            <a:extLst>
              <a:ext uri="{FF2B5EF4-FFF2-40B4-BE49-F238E27FC236}">
                <a16:creationId xmlns:a16="http://schemas.microsoft.com/office/drawing/2014/main" id="{883C0348-042B-4CD4-B083-3D1A3706B2B4}"/>
              </a:ext>
            </a:extLst>
          </p:cNvPr>
          <p:cNvCxnSpPr>
            <a:cxnSpLocks/>
          </p:cNvCxnSpPr>
          <p:nvPr/>
        </p:nvCxnSpPr>
        <p:spPr>
          <a:xfrm rot="10800000" flipV="1">
            <a:off x="4861213" y="1168844"/>
            <a:ext cx="955492" cy="106677"/>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曲线连接符 68">
            <a:extLst>
              <a:ext uri="{FF2B5EF4-FFF2-40B4-BE49-F238E27FC236}">
                <a16:creationId xmlns:a16="http://schemas.microsoft.com/office/drawing/2014/main" id="{6CB0BB71-EA77-4B02-8ABE-C0FE4132DE0D}"/>
              </a:ext>
            </a:extLst>
          </p:cNvPr>
          <p:cNvCxnSpPr>
            <a:cxnSpLocks/>
            <a:endCxn id="18" idx="1"/>
          </p:cNvCxnSpPr>
          <p:nvPr/>
        </p:nvCxnSpPr>
        <p:spPr>
          <a:xfrm>
            <a:off x="7657180" y="1124465"/>
            <a:ext cx="747150" cy="257738"/>
          </a:xfrm>
          <a:prstGeom prst="curvedConnector3">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4" name="直接箭头连接符 23">
            <a:extLst>
              <a:ext uri="{FF2B5EF4-FFF2-40B4-BE49-F238E27FC236}">
                <a16:creationId xmlns:a16="http://schemas.microsoft.com/office/drawing/2014/main" id="{75839AA1-E5E3-4728-879A-FCEDF74A4C3B}"/>
              </a:ext>
            </a:extLst>
          </p:cNvPr>
          <p:cNvCxnSpPr>
            <a:cxnSpLocks/>
            <a:stCxn id="14" idx="2"/>
          </p:cNvCxnSpPr>
          <p:nvPr/>
        </p:nvCxnSpPr>
        <p:spPr>
          <a:xfrm flipH="1">
            <a:off x="7296210" y="3155287"/>
            <a:ext cx="92347" cy="1599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直接箭头连接符 24">
            <a:extLst>
              <a:ext uri="{FF2B5EF4-FFF2-40B4-BE49-F238E27FC236}">
                <a16:creationId xmlns:a16="http://schemas.microsoft.com/office/drawing/2014/main" id="{32203F5B-7FF6-42CA-A22C-7A59E893C89B}"/>
              </a:ext>
            </a:extLst>
          </p:cNvPr>
          <p:cNvCxnSpPr>
            <a:cxnSpLocks/>
          </p:cNvCxnSpPr>
          <p:nvPr/>
        </p:nvCxnSpPr>
        <p:spPr>
          <a:xfrm flipH="1">
            <a:off x="7340907" y="3303088"/>
            <a:ext cx="104977" cy="9865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E91DAC6E-0D52-4CD0-A35C-CD75F7756659}"/>
              </a:ext>
            </a:extLst>
          </p:cNvPr>
          <p:cNvCxnSpPr/>
          <p:nvPr/>
        </p:nvCxnSpPr>
        <p:spPr>
          <a:xfrm>
            <a:off x="7125211" y="3155287"/>
            <a:ext cx="94444" cy="12168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7" name="矩形 26">
            <a:extLst>
              <a:ext uri="{FF2B5EF4-FFF2-40B4-BE49-F238E27FC236}">
                <a16:creationId xmlns:a16="http://schemas.microsoft.com/office/drawing/2014/main" id="{C9A67775-DD3E-462D-B5D3-6893E4361269}"/>
              </a:ext>
            </a:extLst>
          </p:cNvPr>
          <p:cNvSpPr/>
          <p:nvPr/>
        </p:nvSpPr>
        <p:spPr>
          <a:xfrm>
            <a:off x="4287668" y="1376519"/>
            <a:ext cx="793518" cy="224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截止球阀</a:t>
            </a:r>
          </a:p>
        </p:txBody>
      </p:sp>
      <p:cxnSp>
        <p:nvCxnSpPr>
          <p:cNvPr id="28" name="直接箭头连接符 27">
            <a:extLst>
              <a:ext uri="{FF2B5EF4-FFF2-40B4-BE49-F238E27FC236}">
                <a16:creationId xmlns:a16="http://schemas.microsoft.com/office/drawing/2014/main" id="{C05E1ADD-AC47-43DC-A247-3838A176FCB8}"/>
              </a:ext>
            </a:extLst>
          </p:cNvPr>
          <p:cNvCxnSpPr/>
          <p:nvPr/>
        </p:nvCxnSpPr>
        <p:spPr>
          <a:xfrm flipV="1">
            <a:off x="7078938" y="3379719"/>
            <a:ext cx="120732" cy="6343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9" name="直接箭头连接符 28">
            <a:extLst>
              <a:ext uri="{FF2B5EF4-FFF2-40B4-BE49-F238E27FC236}">
                <a16:creationId xmlns:a16="http://schemas.microsoft.com/office/drawing/2014/main" id="{19EC5BA9-E684-4E48-91A0-5B37FBD6DFF2}"/>
              </a:ext>
            </a:extLst>
          </p:cNvPr>
          <p:cNvCxnSpPr>
            <a:stCxn id="20" idx="3"/>
            <a:endCxn id="19" idx="1"/>
          </p:cNvCxnSpPr>
          <p:nvPr/>
        </p:nvCxnSpPr>
        <p:spPr>
          <a:xfrm flipV="1">
            <a:off x="4251960" y="1275537"/>
            <a:ext cx="271572" cy="30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0" name="直接箭头连接符 29">
            <a:extLst>
              <a:ext uri="{FF2B5EF4-FFF2-40B4-BE49-F238E27FC236}">
                <a16:creationId xmlns:a16="http://schemas.microsoft.com/office/drawing/2014/main" id="{4170772E-09B2-4AD5-80FE-B32B365ECF73}"/>
              </a:ext>
            </a:extLst>
          </p:cNvPr>
          <p:cNvCxnSpPr>
            <a:endCxn id="18" idx="3"/>
          </p:cNvCxnSpPr>
          <p:nvPr/>
        </p:nvCxnSpPr>
        <p:spPr>
          <a:xfrm flipH="1">
            <a:off x="8704256" y="1382203"/>
            <a:ext cx="301201"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1" name="文本框 30">
            <a:extLst>
              <a:ext uri="{FF2B5EF4-FFF2-40B4-BE49-F238E27FC236}">
                <a16:creationId xmlns:a16="http://schemas.microsoft.com/office/drawing/2014/main" id="{A6BFD809-6082-4F46-86CD-93889AEF6CFE}"/>
              </a:ext>
            </a:extLst>
          </p:cNvPr>
          <p:cNvSpPr txBox="1"/>
          <p:nvPr/>
        </p:nvSpPr>
        <p:spPr>
          <a:xfrm>
            <a:off x="223916" y="1201135"/>
            <a:ext cx="3340232" cy="400110"/>
          </a:xfrm>
          <a:prstGeom prst="rect">
            <a:avLst/>
          </a:prstGeom>
          <a:noFill/>
        </p:spPr>
        <p:txBody>
          <a:bodyPr wrap="square" rtlCol="0">
            <a:spAutoFit/>
          </a:bodyPr>
          <a:lstStyle/>
          <a:p>
            <a:r>
              <a:rPr lang="en-US" altLang="zh-CN" sz="2000" b="1" dirty="0">
                <a:latin typeface="黑体" panose="02010609060101010101" pitchFamily="49" charset="-122"/>
                <a:ea typeface="黑体" panose="02010609060101010101" pitchFamily="49" charset="-122"/>
              </a:rPr>
              <a:t>1. </a:t>
            </a:r>
            <a:r>
              <a:rPr lang="zh-CN" altLang="en-US" sz="2000" b="1" dirty="0">
                <a:latin typeface="黑体" panose="02010609060101010101" pitchFamily="49" charset="-122"/>
                <a:ea typeface="黑体" panose="02010609060101010101" pitchFamily="49" charset="-122"/>
              </a:rPr>
              <a:t>机具回转主要部件</a:t>
            </a:r>
          </a:p>
        </p:txBody>
      </p:sp>
      <p:sp>
        <p:nvSpPr>
          <p:cNvPr id="32" name="文本框 31">
            <a:extLst>
              <a:ext uri="{FF2B5EF4-FFF2-40B4-BE49-F238E27FC236}">
                <a16:creationId xmlns:a16="http://schemas.microsoft.com/office/drawing/2014/main" id="{F9B95A15-0AA7-4306-A5EB-6139D119B0ED}"/>
              </a:ext>
            </a:extLst>
          </p:cNvPr>
          <p:cNvSpPr txBox="1"/>
          <p:nvPr/>
        </p:nvSpPr>
        <p:spPr>
          <a:xfrm>
            <a:off x="184521" y="618422"/>
            <a:ext cx="11927356" cy="461665"/>
          </a:xfrm>
          <a:prstGeom prst="rect">
            <a:avLst/>
          </a:prstGeom>
          <a:noFill/>
        </p:spPr>
        <p:txBody>
          <a:bodyPr wrap="square">
            <a:spAutoFit/>
          </a:bodyPr>
          <a:lstStyle/>
          <a:p>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10. </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多功能机具液压系统 </a:t>
            </a:r>
            <a:r>
              <a:rPr lang="en-US"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Auxiliary Hydraulics </a:t>
            </a:r>
          </a:p>
        </p:txBody>
      </p:sp>
    </p:spTree>
    <p:extLst>
      <p:ext uri="{BB962C8B-B14F-4D97-AF65-F5344CB8AC3E}">
        <p14:creationId xmlns:p14="http://schemas.microsoft.com/office/powerpoint/2010/main" val="413145354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041C00EA-88DB-41B6-A21D-7D61DAE86531}"/>
              </a:ext>
            </a:extLst>
          </p:cNvPr>
          <p:cNvGraphicFramePr>
            <a:graphicFrameLocks noGrp="1"/>
          </p:cNvGraphicFramePr>
          <p:nvPr/>
        </p:nvGraphicFramePr>
        <p:xfrm>
          <a:off x="731520" y="4180209"/>
          <a:ext cx="4056158" cy="2133600"/>
        </p:xfrm>
        <a:graphic>
          <a:graphicData uri="http://schemas.openxmlformats.org/drawingml/2006/table">
            <a:tbl>
              <a:tblPr firstRow="1" bandRow="1">
                <a:tableStyleId>{5C22544A-7EE6-4342-B048-85BDC9FD1C3A}</a:tableStyleId>
              </a:tblPr>
              <a:tblGrid>
                <a:gridCol w="2141220">
                  <a:extLst>
                    <a:ext uri="{9D8B030D-6E8A-4147-A177-3AD203B41FA5}">
                      <a16:colId xmlns:a16="http://schemas.microsoft.com/office/drawing/2014/main" val="2997938392"/>
                    </a:ext>
                  </a:extLst>
                </a:gridCol>
                <a:gridCol w="1914938">
                  <a:extLst>
                    <a:ext uri="{9D8B030D-6E8A-4147-A177-3AD203B41FA5}">
                      <a16:colId xmlns:a16="http://schemas.microsoft.com/office/drawing/2014/main" val="1075280966"/>
                    </a:ext>
                  </a:extLst>
                </a:gridCol>
              </a:tblGrid>
              <a:tr h="230833">
                <a:tc>
                  <a:txBody>
                    <a:bodyPr/>
                    <a:lstStyle/>
                    <a:p>
                      <a:r>
                        <a:rPr lang="zh-CN" altLang="en-US" sz="1400" dirty="0"/>
                        <a:t>品牌</a:t>
                      </a:r>
                    </a:p>
                  </a:txBody>
                  <a:tcPr/>
                </a:tc>
                <a:tc>
                  <a:txBody>
                    <a:bodyPr/>
                    <a:lstStyle/>
                    <a:p>
                      <a:r>
                        <a:rPr lang="en-US" altLang="zh-CN" sz="1400" dirty="0"/>
                        <a:t>CASAPPA</a:t>
                      </a:r>
                      <a:endParaRPr lang="zh-CN" altLang="en-US" sz="1400" dirty="0"/>
                    </a:p>
                  </a:txBody>
                  <a:tcPr/>
                </a:tc>
                <a:extLst>
                  <a:ext uri="{0D108BD9-81ED-4DB2-BD59-A6C34878D82A}">
                    <a16:rowId xmlns:a16="http://schemas.microsoft.com/office/drawing/2014/main" val="4160459728"/>
                  </a:ext>
                </a:extLst>
              </a:tr>
              <a:tr h="230833">
                <a:tc>
                  <a:txBody>
                    <a:bodyPr/>
                    <a:lstStyle/>
                    <a:p>
                      <a:r>
                        <a:rPr lang="zh-CN" altLang="en-US" sz="1400" dirty="0"/>
                        <a:t>型号</a:t>
                      </a:r>
                    </a:p>
                  </a:txBody>
                  <a:tcPr/>
                </a:tc>
                <a:tc>
                  <a:txBody>
                    <a:bodyPr/>
                    <a:lstStyle/>
                    <a:p>
                      <a:r>
                        <a:rPr lang="en-US" altLang="zh-CN" sz="1400" dirty="0"/>
                        <a:t>035700EW</a:t>
                      </a:r>
                      <a:endParaRPr lang="zh-CN" altLang="en-US" sz="1400" dirty="0"/>
                    </a:p>
                  </a:txBody>
                  <a:tcPr/>
                </a:tc>
                <a:extLst>
                  <a:ext uri="{0D108BD9-81ED-4DB2-BD59-A6C34878D82A}">
                    <a16:rowId xmlns:a16="http://schemas.microsoft.com/office/drawing/2014/main" val="3123746957"/>
                  </a:ext>
                </a:extLst>
              </a:tr>
              <a:tr h="230833">
                <a:tc>
                  <a:txBody>
                    <a:bodyPr/>
                    <a:lstStyle/>
                    <a:p>
                      <a:r>
                        <a:rPr lang="zh-CN" altLang="en-US" sz="1400" dirty="0"/>
                        <a:t>旋向</a:t>
                      </a:r>
                    </a:p>
                  </a:txBody>
                  <a:tcPr/>
                </a:tc>
                <a:tc>
                  <a:txBody>
                    <a:bodyPr/>
                    <a:lstStyle/>
                    <a:p>
                      <a:r>
                        <a:rPr lang="zh-CN" altLang="en-US" sz="1400" dirty="0"/>
                        <a:t>左旋</a:t>
                      </a:r>
                    </a:p>
                  </a:txBody>
                  <a:tcPr/>
                </a:tc>
                <a:extLst>
                  <a:ext uri="{0D108BD9-81ED-4DB2-BD59-A6C34878D82A}">
                    <a16:rowId xmlns:a16="http://schemas.microsoft.com/office/drawing/2014/main" val="3130448127"/>
                  </a:ext>
                </a:extLst>
              </a:tr>
              <a:tr h="230833">
                <a:tc>
                  <a:txBody>
                    <a:bodyPr/>
                    <a:lstStyle/>
                    <a:p>
                      <a:r>
                        <a:rPr lang="zh-CN" altLang="en-US" sz="1400" dirty="0"/>
                        <a:t>排量</a:t>
                      </a:r>
                    </a:p>
                  </a:txBody>
                  <a:tcPr/>
                </a:tc>
                <a:tc>
                  <a:txBody>
                    <a:bodyPr/>
                    <a:lstStyle/>
                    <a:p>
                      <a:r>
                        <a:rPr lang="en-US" altLang="zh-CN" sz="1400" dirty="0"/>
                        <a:t>24cm³/rev</a:t>
                      </a:r>
                      <a:endParaRPr lang="zh-CN" altLang="en-US" sz="1400" dirty="0"/>
                    </a:p>
                  </a:txBody>
                  <a:tcPr/>
                </a:tc>
                <a:extLst>
                  <a:ext uri="{0D108BD9-81ED-4DB2-BD59-A6C34878D82A}">
                    <a16:rowId xmlns:a16="http://schemas.microsoft.com/office/drawing/2014/main" val="3294065652"/>
                  </a:ext>
                </a:extLst>
              </a:tr>
              <a:tr h="230833">
                <a:tc>
                  <a:txBody>
                    <a:bodyPr/>
                    <a:lstStyle/>
                    <a:p>
                      <a:r>
                        <a:rPr lang="en-US" altLang="zh-CN" sz="1400" dirty="0"/>
                        <a:t>Max continuous pressure</a:t>
                      </a:r>
                      <a:endParaRPr lang="zh-CN" altLang="en-US" sz="1400" dirty="0"/>
                    </a:p>
                  </a:txBody>
                  <a:tcPr/>
                </a:tc>
                <a:tc>
                  <a:txBody>
                    <a:bodyPr/>
                    <a:lstStyle/>
                    <a:p>
                      <a:r>
                        <a:rPr lang="en-US" altLang="zh-CN" sz="1400" dirty="0"/>
                        <a:t>260bar</a:t>
                      </a:r>
                      <a:endParaRPr lang="zh-CN" altLang="en-US" sz="1400" dirty="0"/>
                    </a:p>
                  </a:txBody>
                  <a:tcPr/>
                </a:tc>
                <a:extLst>
                  <a:ext uri="{0D108BD9-81ED-4DB2-BD59-A6C34878D82A}">
                    <a16:rowId xmlns:a16="http://schemas.microsoft.com/office/drawing/2014/main" val="2440999791"/>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Max intermittent pressure</a:t>
                      </a:r>
                      <a:endParaRPr lang="zh-CN" altLang="en-US" sz="1400" dirty="0"/>
                    </a:p>
                  </a:txBody>
                  <a:tcPr/>
                </a:tc>
                <a:tc>
                  <a:txBody>
                    <a:bodyPr/>
                    <a:lstStyle/>
                    <a:p>
                      <a:r>
                        <a:rPr lang="en-US" altLang="zh-CN" sz="1400" dirty="0"/>
                        <a:t>280bar</a:t>
                      </a:r>
                      <a:endParaRPr lang="zh-CN" altLang="en-US" sz="1400" dirty="0"/>
                    </a:p>
                  </a:txBody>
                  <a:tcPr/>
                </a:tc>
                <a:extLst>
                  <a:ext uri="{0D108BD9-81ED-4DB2-BD59-A6C34878D82A}">
                    <a16:rowId xmlns:a16="http://schemas.microsoft.com/office/drawing/2014/main" val="1653988244"/>
                  </a:ext>
                </a:extLst>
              </a:tr>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400" dirty="0"/>
                        <a:t>Max  peak pressure</a:t>
                      </a:r>
                      <a:endParaRPr lang="zh-CN" altLang="en-US" sz="1400" dirty="0"/>
                    </a:p>
                  </a:txBody>
                  <a:tcPr/>
                </a:tc>
                <a:tc>
                  <a:txBody>
                    <a:bodyPr/>
                    <a:lstStyle/>
                    <a:p>
                      <a:r>
                        <a:rPr lang="en-US" altLang="zh-CN" sz="1400" dirty="0"/>
                        <a:t>300bar</a:t>
                      </a:r>
                      <a:endParaRPr lang="zh-CN" altLang="en-US" sz="1400" dirty="0"/>
                    </a:p>
                  </a:txBody>
                  <a:tcPr/>
                </a:tc>
                <a:extLst>
                  <a:ext uri="{0D108BD9-81ED-4DB2-BD59-A6C34878D82A}">
                    <a16:rowId xmlns:a16="http://schemas.microsoft.com/office/drawing/2014/main" val="2592335557"/>
                  </a:ext>
                </a:extLst>
              </a:tr>
            </a:tbl>
          </a:graphicData>
        </a:graphic>
      </p:graphicFrame>
      <p:sp>
        <p:nvSpPr>
          <p:cNvPr id="4" name="文本框 3">
            <a:extLst>
              <a:ext uri="{FF2B5EF4-FFF2-40B4-BE49-F238E27FC236}">
                <a16:creationId xmlns:a16="http://schemas.microsoft.com/office/drawing/2014/main" id="{CEE9803D-88CB-46CC-964D-EF29DA7E3B95}"/>
              </a:ext>
            </a:extLst>
          </p:cNvPr>
          <p:cNvSpPr txBox="1"/>
          <p:nvPr/>
        </p:nvSpPr>
        <p:spPr>
          <a:xfrm>
            <a:off x="609599" y="1242060"/>
            <a:ext cx="3457576" cy="369332"/>
          </a:xfrm>
          <a:prstGeom prst="rect">
            <a:avLst/>
          </a:prstGeom>
          <a:noFill/>
        </p:spPr>
        <p:txBody>
          <a:bodyPr wrap="square" rtlCol="0">
            <a:spAutoFit/>
          </a:bodyPr>
          <a:lstStyle/>
          <a:p>
            <a:r>
              <a:rPr lang="en-US" altLang="zh-CN" b="1" dirty="0"/>
              <a:t>1.1 </a:t>
            </a:r>
            <a:r>
              <a:rPr lang="zh-CN" altLang="en-US" b="1" dirty="0"/>
              <a:t>定量齿轮泵</a:t>
            </a:r>
          </a:p>
        </p:txBody>
      </p:sp>
      <p:sp>
        <p:nvSpPr>
          <p:cNvPr id="5" name="文本框 4">
            <a:extLst>
              <a:ext uri="{FF2B5EF4-FFF2-40B4-BE49-F238E27FC236}">
                <a16:creationId xmlns:a16="http://schemas.microsoft.com/office/drawing/2014/main" id="{13C1FF6C-4CE9-45A4-9B5D-728E21A9D38E}"/>
              </a:ext>
            </a:extLst>
          </p:cNvPr>
          <p:cNvSpPr txBox="1"/>
          <p:nvPr/>
        </p:nvSpPr>
        <p:spPr>
          <a:xfrm>
            <a:off x="6391274" y="5777913"/>
            <a:ext cx="3476625" cy="738664"/>
          </a:xfrm>
          <a:prstGeom prst="rect">
            <a:avLst/>
          </a:prstGeom>
          <a:noFill/>
        </p:spPr>
        <p:txBody>
          <a:bodyPr wrap="square" rtlCol="0">
            <a:spAutoFit/>
          </a:bodyPr>
          <a:lstStyle/>
          <a:p>
            <a:r>
              <a:rPr lang="zh-CN" altLang="en-US" sz="1400" b="1" dirty="0"/>
              <a:t>独立定量齿轮泵给机具回转系统供油：</a:t>
            </a:r>
            <a:endParaRPr lang="en-US" altLang="zh-CN" sz="1400" b="1" dirty="0"/>
          </a:p>
          <a:p>
            <a:r>
              <a:rPr lang="en-US" altLang="zh-CN" sz="1400" dirty="0"/>
              <a:t>1.IN </a:t>
            </a:r>
            <a:r>
              <a:rPr lang="zh-CN" altLang="en-US" sz="1400" dirty="0"/>
              <a:t>接吸油钢管</a:t>
            </a:r>
            <a:endParaRPr lang="en-US" altLang="zh-CN" sz="1400" dirty="0"/>
          </a:p>
          <a:p>
            <a:r>
              <a:rPr lang="en-US" altLang="zh-CN" sz="1400" dirty="0"/>
              <a:t>2.OUT </a:t>
            </a:r>
            <a:r>
              <a:rPr lang="zh-CN" altLang="en-US" sz="1400" dirty="0"/>
              <a:t>接机具旋转阀</a:t>
            </a:r>
            <a:r>
              <a:rPr lang="en-US" altLang="zh-CN" sz="1400" dirty="0"/>
              <a:t>P</a:t>
            </a:r>
            <a:r>
              <a:rPr lang="zh-CN" altLang="en-US" sz="1400" dirty="0"/>
              <a:t>口</a:t>
            </a:r>
          </a:p>
        </p:txBody>
      </p:sp>
      <p:pic>
        <p:nvPicPr>
          <p:cNvPr id="6" name="图片 5">
            <a:extLst>
              <a:ext uri="{FF2B5EF4-FFF2-40B4-BE49-F238E27FC236}">
                <a16:creationId xmlns:a16="http://schemas.microsoft.com/office/drawing/2014/main" id="{3F707BC1-E3B8-42AB-9627-BFA88BBC015C}"/>
              </a:ext>
            </a:extLst>
          </p:cNvPr>
          <p:cNvPicPr>
            <a:picLocks noChangeAspect="1"/>
          </p:cNvPicPr>
          <p:nvPr/>
        </p:nvPicPr>
        <p:blipFill>
          <a:blip r:embed="rId2"/>
          <a:stretch>
            <a:fillRect/>
          </a:stretch>
        </p:blipFill>
        <p:spPr>
          <a:xfrm>
            <a:off x="897255" y="1666685"/>
            <a:ext cx="2882264" cy="2383140"/>
          </a:xfrm>
          <a:prstGeom prst="rect">
            <a:avLst/>
          </a:prstGeom>
        </p:spPr>
      </p:pic>
      <p:pic>
        <p:nvPicPr>
          <p:cNvPr id="7" name="图片 6">
            <a:extLst>
              <a:ext uri="{FF2B5EF4-FFF2-40B4-BE49-F238E27FC236}">
                <a16:creationId xmlns:a16="http://schemas.microsoft.com/office/drawing/2014/main" id="{6E15704A-1EE3-46D3-95CC-B27C8BFF993F}"/>
              </a:ext>
            </a:extLst>
          </p:cNvPr>
          <p:cNvPicPr>
            <a:picLocks noChangeAspect="1"/>
          </p:cNvPicPr>
          <p:nvPr/>
        </p:nvPicPr>
        <p:blipFill>
          <a:blip r:embed="rId3"/>
          <a:stretch>
            <a:fillRect/>
          </a:stretch>
        </p:blipFill>
        <p:spPr>
          <a:xfrm>
            <a:off x="5881590" y="1234706"/>
            <a:ext cx="4486474" cy="4388588"/>
          </a:xfrm>
          <a:prstGeom prst="rect">
            <a:avLst/>
          </a:prstGeom>
        </p:spPr>
      </p:pic>
      <p:pic>
        <p:nvPicPr>
          <p:cNvPr id="8" name="图片 7">
            <a:extLst>
              <a:ext uri="{FF2B5EF4-FFF2-40B4-BE49-F238E27FC236}">
                <a16:creationId xmlns:a16="http://schemas.microsoft.com/office/drawing/2014/main" id="{4BE1ABB5-60D9-4895-85A0-00D6067D6CC2}"/>
              </a:ext>
            </a:extLst>
          </p:cNvPr>
          <p:cNvPicPr>
            <a:picLocks noChangeAspect="1"/>
          </p:cNvPicPr>
          <p:nvPr/>
        </p:nvPicPr>
        <p:blipFill>
          <a:blip r:embed="rId4"/>
          <a:stretch>
            <a:fillRect/>
          </a:stretch>
        </p:blipFill>
        <p:spPr>
          <a:xfrm>
            <a:off x="4101892" y="2419550"/>
            <a:ext cx="1457325" cy="952500"/>
          </a:xfrm>
          <a:prstGeom prst="rect">
            <a:avLst/>
          </a:prstGeom>
        </p:spPr>
      </p:pic>
      <p:sp>
        <p:nvSpPr>
          <p:cNvPr id="9" name="矩形 8">
            <a:extLst>
              <a:ext uri="{FF2B5EF4-FFF2-40B4-BE49-F238E27FC236}">
                <a16:creationId xmlns:a16="http://schemas.microsoft.com/office/drawing/2014/main" id="{BC2CEA5E-B377-4D1F-A350-C01141906063}"/>
              </a:ext>
            </a:extLst>
          </p:cNvPr>
          <p:cNvSpPr/>
          <p:nvPr/>
        </p:nvSpPr>
        <p:spPr>
          <a:xfrm>
            <a:off x="3158177" y="2565428"/>
            <a:ext cx="793518" cy="224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rPr>
              <a:t>IN</a:t>
            </a:r>
            <a:endParaRPr lang="zh-CN" altLang="en-US" sz="1200" dirty="0">
              <a:solidFill>
                <a:srgbClr val="FF0000"/>
              </a:solidFill>
            </a:endParaRPr>
          </a:p>
        </p:txBody>
      </p:sp>
      <p:sp>
        <p:nvSpPr>
          <p:cNvPr id="10" name="矩形 9">
            <a:extLst>
              <a:ext uri="{FF2B5EF4-FFF2-40B4-BE49-F238E27FC236}">
                <a16:creationId xmlns:a16="http://schemas.microsoft.com/office/drawing/2014/main" id="{4867C0FD-BDDA-459A-8E28-04EF40E8C3A5}"/>
              </a:ext>
            </a:extLst>
          </p:cNvPr>
          <p:cNvSpPr/>
          <p:nvPr/>
        </p:nvSpPr>
        <p:spPr>
          <a:xfrm>
            <a:off x="3158177" y="3316637"/>
            <a:ext cx="793518" cy="22472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rPr>
              <a:t>OUT</a:t>
            </a:r>
            <a:endParaRPr lang="zh-CN" altLang="en-US" sz="1200" dirty="0">
              <a:solidFill>
                <a:srgbClr val="FF0000"/>
              </a:solidFill>
            </a:endParaRPr>
          </a:p>
        </p:txBody>
      </p:sp>
    </p:spTree>
    <p:extLst>
      <p:ext uri="{BB962C8B-B14F-4D97-AF65-F5344CB8AC3E}">
        <p14:creationId xmlns:p14="http://schemas.microsoft.com/office/powerpoint/2010/main" val="149326627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9B0ABDFC-0568-4C3B-AD48-6980C3497282}"/>
              </a:ext>
            </a:extLst>
          </p:cNvPr>
          <p:cNvGraphicFramePr>
            <a:graphicFrameLocks noGrp="1"/>
          </p:cNvGraphicFramePr>
          <p:nvPr/>
        </p:nvGraphicFramePr>
        <p:xfrm>
          <a:off x="876830" y="4933299"/>
          <a:ext cx="4056158" cy="1219200"/>
        </p:xfrm>
        <a:graphic>
          <a:graphicData uri="http://schemas.openxmlformats.org/drawingml/2006/table">
            <a:tbl>
              <a:tblPr firstRow="1" bandRow="1">
                <a:tableStyleId>{5C22544A-7EE6-4342-B048-85BDC9FD1C3A}</a:tableStyleId>
              </a:tblPr>
              <a:tblGrid>
                <a:gridCol w="2141220">
                  <a:extLst>
                    <a:ext uri="{9D8B030D-6E8A-4147-A177-3AD203B41FA5}">
                      <a16:colId xmlns:a16="http://schemas.microsoft.com/office/drawing/2014/main" val="2997938392"/>
                    </a:ext>
                  </a:extLst>
                </a:gridCol>
                <a:gridCol w="1914938">
                  <a:extLst>
                    <a:ext uri="{9D8B030D-6E8A-4147-A177-3AD203B41FA5}">
                      <a16:colId xmlns:a16="http://schemas.microsoft.com/office/drawing/2014/main" val="1075280966"/>
                    </a:ext>
                  </a:extLst>
                </a:gridCol>
              </a:tblGrid>
              <a:tr h="230833">
                <a:tc>
                  <a:txBody>
                    <a:bodyPr/>
                    <a:lstStyle/>
                    <a:p>
                      <a:r>
                        <a:rPr lang="zh-CN" altLang="en-US" sz="1400" dirty="0"/>
                        <a:t>型号</a:t>
                      </a:r>
                    </a:p>
                  </a:txBody>
                  <a:tcPr/>
                </a:tc>
                <a:tc>
                  <a:txBody>
                    <a:bodyPr/>
                    <a:lstStyle/>
                    <a:p>
                      <a:r>
                        <a:rPr lang="en-US" altLang="zh-CN" sz="1400" dirty="0"/>
                        <a:t>YX-0355-21</a:t>
                      </a:r>
                      <a:endParaRPr lang="zh-CN" altLang="en-US" sz="1400" dirty="0"/>
                    </a:p>
                  </a:txBody>
                  <a:tcPr/>
                </a:tc>
                <a:extLst>
                  <a:ext uri="{0D108BD9-81ED-4DB2-BD59-A6C34878D82A}">
                    <a16:rowId xmlns:a16="http://schemas.microsoft.com/office/drawing/2014/main" val="3123746957"/>
                  </a:ext>
                </a:extLst>
              </a:tr>
              <a:tr h="230833">
                <a:tc>
                  <a:txBody>
                    <a:bodyPr/>
                    <a:lstStyle/>
                    <a:p>
                      <a:r>
                        <a:rPr lang="zh-CN" altLang="en-US" sz="1400" dirty="0"/>
                        <a:t>最大流量</a:t>
                      </a:r>
                    </a:p>
                  </a:txBody>
                  <a:tcPr/>
                </a:tc>
                <a:tc>
                  <a:txBody>
                    <a:bodyPr/>
                    <a:lstStyle/>
                    <a:p>
                      <a:r>
                        <a:rPr lang="en-US" altLang="zh-CN" sz="1400" dirty="0"/>
                        <a:t>50L/min</a:t>
                      </a:r>
                      <a:endParaRPr lang="zh-CN" altLang="en-US" sz="1400" dirty="0"/>
                    </a:p>
                  </a:txBody>
                  <a:tcPr/>
                </a:tc>
                <a:extLst>
                  <a:ext uri="{0D108BD9-81ED-4DB2-BD59-A6C34878D82A}">
                    <a16:rowId xmlns:a16="http://schemas.microsoft.com/office/drawing/2014/main" val="3294065652"/>
                  </a:ext>
                </a:extLst>
              </a:tr>
              <a:tr h="230833">
                <a:tc>
                  <a:txBody>
                    <a:bodyPr/>
                    <a:lstStyle/>
                    <a:p>
                      <a:r>
                        <a:rPr lang="zh-CN" altLang="en-US" sz="1400" dirty="0"/>
                        <a:t>工作压力</a:t>
                      </a:r>
                    </a:p>
                  </a:txBody>
                  <a:tcPr/>
                </a:tc>
                <a:tc>
                  <a:txBody>
                    <a:bodyPr/>
                    <a:lstStyle/>
                    <a:p>
                      <a:r>
                        <a:rPr lang="en-US" altLang="zh-CN" sz="1400" dirty="0"/>
                        <a:t>240bar</a:t>
                      </a:r>
                      <a:endParaRPr lang="zh-CN" altLang="en-US" sz="1400" dirty="0"/>
                    </a:p>
                  </a:txBody>
                  <a:tcPr/>
                </a:tc>
                <a:extLst>
                  <a:ext uri="{0D108BD9-81ED-4DB2-BD59-A6C34878D82A}">
                    <a16:rowId xmlns:a16="http://schemas.microsoft.com/office/drawing/2014/main" val="2440999791"/>
                  </a:ext>
                </a:extLst>
              </a:tr>
              <a:tr h="230833">
                <a:tc>
                  <a:txBody>
                    <a:bodyPr/>
                    <a:lstStyle/>
                    <a:p>
                      <a:r>
                        <a:rPr lang="zh-CN" altLang="en-US" sz="1400" dirty="0"/>
                        <a:t>电流范围</a:t>
                      </a:r>
                    </a:p>
                  </a:txBody>
                  <a:tcPr/>
                </a:tc>
                <a:tc>
                  <a:txBody>
                    <a:bodyPr/>
                    <a:lstStyle/>
                    <a:p>
                      <a:r>
                        <a:rPr lang="en-US" altLang="zh-CN" sz="1400" dirty="0"/>
                        <a:t>175mA—800mA</a:t>
                      </a:r>
                      <a:endParaRPr lang="zh-CN" altLang="en-US" sz="1400" dirty="0"/>
                    </a:p>
                  </a:txBody>
                  <a:tcPr/>
                </a:tc>
                <a:extLst>
                  <a:ext uri="{0D108BD9-81ED-4DB2-BD59-A6C34878D82A}">
                    <a16:rowId xmlns:a16="http://schemas.microsoft.com/office/drawing/2014/main" val="1408977432"/>
                  </a:ext>
                </a:extLst>
              </a:tr>
            </a:tbl>
          </a:graphicData>
        </a:graphic>
      </p:graphicFrame>
      <p:sp>
        <p:nvSpPr>
          <p:cNvPr id="4" name="文本框 3">
            <a:extLst>
              <a:ext uri="{FF2B5EF4-FFF2-40B4-BE49-F238E27FC236}">
                <a16:creationId xmlns:a16="http://schemas.microsoft.com/office/drawing/2014/main" id="{637038F7-A715-4CA6-8188-486F658C9449}"/>
              </a:ext>
            </a:extLst>
          </p:cNvPr>
          <p:cNvSpPr txBox="1"/>
          <p:nvPr/>
        </p:nvSpPr>
        <p:spPr>
          <a:xfrm>
            <a:off x="609599" y="1242060"/>
            <a:ext cx="3457576" cy="369332"/>
          </a:xfrm>
          <a:prstGeom prst="rect">
            <a:avLst/>
          </a:prstGeom>
          <a:noFill/>
        </p:spPr>
        <p:txBody>
          <a:bodyPr wrap="square" rtlCol="0">
            <a:spAutoFit/>
          </a:bodyPr>
          <a:lstStyle/>
          <a:p>
            <a:r>
              <a:rPr lang="en-US" altLang="zh-CN" b="1" dirty="0"/>
              <a:t>1.2 </a:t>
            </a:r>
            <a:r>
              <a:rPr lang="zh-CN" altLang="en-US" b="1" dirty="0"/>
              <a:t>机具旋转控制阀</a:t>
            </a:r>
          </a:p>
        </p:txBody>
      </p:sp>
      <p:sp>
        <p:nvSpPr>
          <p:cNvPr id="5" name="文本框 4">
            <a:extLst>
              <a:ext uri="{FF2B5EF4-FFF2-40B4-BE49-F238E27FC236}">
                <a16:creationId xmlns:a16="http://schemas.microsoft.com/office/drawing/2014/main" id="{69312EF7-A028-4BAE-8C1E-D5AFEB58304D}"/>
              </a:ext>
            </a:extLst>
          </p:cNvPr>
          <p:cNvSpPr txBox="1"/>
          <p:nvPr/>
        </p:nvSpPr>
        <p:spPr>
          <a:xfrm>
            <a:off x="5705060" y="5123670"/>
            <a:ext cx="5254131" cy="1169551"/>
          </a:xfrm>
          <a:prstGeom prst="rect">
            <a:avLst/>
          </a:prstGeom>
          <a:noFill/>
        </p:spPr>
        <p:txBody>
          <a:bodyPr wrap="none" rtlCol="0">
            <a:spAutoFit/>
          </a:bodyPr>
          <a:lstStyle/>
          <a:p>
            <a:r>
              <a:rPr lang="zh-CN" altLang="en-US" sz="1400" b="1" dirty="0"/>
              <a:t>机具旋转控制阀组各模块功能：</a:t>
            </a:r>
            <a:endParaRPr lang="en-US" altLang="zh-CN" sz="1400" b="1" dirty="0"/>
          </a:p>
          <a:p>
            <a:r>
              <a:rPr lang="en-US" altLang="zh-CN" sz="1400" dirty="0"/>
              <a:t>1.</a:t>
            </a:r>
            <a:r>
              <a:rPr lang="zh-CN" altLang="en-US" sz="1400" dirty="0"/>
              <a:t>通过调速阀（</a:t>
            </a:r>
            <a:r>
              <a:rPr lang="en-US" altLang="zh-CN" sz="1400" dirty="0"/>
              <a:t>PV1</a:t>
            </a:r>
            <a:r>
              <a:rPr lang="zh-CN" altLang="en-US" sz="1400" dirty="0"/>
              <a:t>）控制进入机具马达的流量；</a:t>
            </a:r>
            <a:endParaRPr lang="en-US" altLang="zh-CN" sz="1400" dirty="0"/>
          </a:p>
          <a:p>
            <a:r>
              <a:rPr lang="en-US" altLang="zh-CN" sz="1400" dirty="0"/>
              <a:t>2.</a:t>
            </a:r>
            <a:r>
              <a:rPr lang="zh-CN" altLang="en-US" sz="1400" dirty="0"/>
              <a:t>通过电磁换向阀（</a:t>
            </a:r>
            <a:r>
              <a:rPr lang="en-US" altLang="zh-CN" sz="1400" dirty="0"/>
              <a:t>SVD1</a:t>
            </a:r>
            <a:r>
              <a:rPr lang="zh-CN" altLang="en-US" sz="1400" dirty="0"/>
              <a:t>）控制机具马达的旋向；</a:t>
            </a:r>
            <a:endParaRPr lang="en-US" altLang="zh-CN" sz="1400" dirty="0"/>
          </a:p>
          <a:p>
            <a:r>
              <a:rPr lang="en-US" altLang="zh-CN" sz="1400" dirty="0"/>
              <a:t>3.</a:t>
            </a:r>
            <a:r>
              <a:rPr lang="zh-CN" altLang="en-US" sz="1400" dirty="0"/>
              <a:t>补油溢流阀（</a:t>
            </a:r>
            <a:r>
              <a:rPr lang="en-US" altLang="zh-CN" sz="1400" dirty="0"/>
              <a:t>RV1-2)</a:t>
            </a:r>
            <a:r>
              <a:rPr lang="zh-CN" altLang="en-US" sz="1400" dirty="0"/>
              <a:t>用于避免机具马达负压，同时避免压力冲击</a:t>
            </a:r>
            <a:endParaRPr lang="en-US" altLang="zh-CN" sz="1400" dirty="0"/>
          </a:p>
          <a:p>
            <a:r>
              <a:rPr lang="en-US" altLang="zh-CN" sz="1400" dirty="0"/>
              <a:t>4.</a:t>
            </a:r>
            <a:r>
              <a:rPr lang="zh-CN" altLang="en-US" sz="1400" dirty="0"/>
              <a:t>溢流阀（</a:t>
            </a:r>
            <a:r>
              <a:rPr lang="en-US" altLang="zh-CN" sz="1400" dirty="0"/>
              <a:t>RV3</a:t>
            </a:r>
            <a:r>
              <a:rPr lang="zh-CN" altLang="en-US" sz="1400" dirty="0"/>
              <a:t>）用于保护液压系统</a:t>
            </a:r>
          </a:p>
        </p:txBody>
      </p:sp>
      <p:pic>
        <p:nvPicPr>
          <p:cNvPr id="6" name="图片 5">
            <a:extLst>
              <a:ext uri="{FF2B5EF4-FFF2-40B4-BE49-F238E27FC236}">
                <a16:creationId xmlns:a16="http://schemas.microsoft.com/office/drawing/2014/main" id="{21F09912-1F47-49D3-BFC5-A852BE56B902}"/>
              </a:ext>
            </a:extLst>
          </p:cNvPr>
          <p:cNvPicPr>
            <a:picLocks noChangeAspect="1"/>
          </p:cNvPicPr>
          <p:nvPr/>
        </p:nvPicPr>
        <p:blipFill>
          <a:blip r:embed="rId2"/>
          <a:stretch>
            <a:fillRect/>
          </a:stretch>
        </p:blipFill>
        <p:spPr>
          <a:xfrm>
            <a:off x="356389" y="1684324"/>
            <a:ext cx="2805695" cy="2906718"/>
          </a:xfrm>
          <a:prstGeom prst="rect">
            <a:avLst/>
          </a:prstGeom>
        </p:spPr>
      </p:pic>
      <p:pic>
        <p:nvPicPr>
          <p:cNvPr id="7" name="图片 6">
            <a:extLst>
              <a:ext uri="{FF2B5EF4-FFF2-40B4-BE49-F238E27FC236}">
                <a16:creationId xmlns:a16="http://schemas.microsoft.com/office/drawing/2014/main" id="{EB9886FC-56CF-4B79-A32B-FA5814590603}"/>
              </a:ext>
            </a:extLst>
          </p:cNvPr>
          <p:cNvPicPr>
            <a:picLocks noChangeAspect="1"/>
          </p:cNvPicPr>
          <p:nvPr/>
        </p:nvPicPr>
        <p:blipFill>
          <a:blip r:embed="rId3"/>
          <a:stretch>
            <a:fillRect/>
          </a:stretch>
        </p:blipFill>
        <p:spPr>
          <a:xfrm>
            <a:off x="7347174" y="1201037"/>
            <a:ext cx="3612017" cy="3922633"/>
          </a:xfrm>
          <a:prstGeom prst="rect">
            <a:avLst/>
          </a:prstGeom>
        </p:spPr>
      </p:pic>
      <p:pic>
        <p:nvPicPr>
          <p:cNvPr id="8" name="图片 7">
            <a:extLst>
              <a:ext uri="{FF2B5EF4-FFF2-40B4-BE49-F238E27FC236}">
                <a16:creationId xmlns:a16="http://schemas.microsoft.com/office/drawing/2014/main" id="{CB82B02E-2559-44BF-8D8D-B1582FDEF7F4}"/>
              </a:ext>
            </a:extLst>
          </p:cNvPr>
          <p:cNvPicPr>
            <a:picLocks noChangeAspect="1"/>
          </p:cNvPicPr>
          <p:nvPr/>
        </p:nvPicPr>
        <p:blipFill>
          <a:blip r:embed="rId4"/>
          <a:stretch>
            <a:fillRect/>
          </a:stretch>
        </p:blipFill>
        <p:spPr>
          <a:xfrm>
            <a:off x="3917394" y="1857367"/>
            <a:ext cx="3276600" cy="2733675"/>
          </a:xfrm>
          <a:prstGeom prst="rect">
            <a:avLst/>
          </a:prstGeom>
        </p:spPr>
      </p:pic>
      <p:sp>
        <p:nvSpPr>
          <p:cNvPr id="9" name="矩形 8">
            <a:extLst>
              <a:ext uri="{FF2B5EF4-FFF2-40B4-BE49-F238E27FC236}">
                <a16:creationId xmlns:a16="http://schemas.microsoft.com/office/drawing/2014/main" id="{E7A7E79E-0CCE-45CC-951D-4D8D2D7F9BD7}"/>
              </a:ext>
            </a:extLst>
          </p:cNvPr>
          <p:cNvSpPr/>
          <p:nvPr/>
        </p:nvSpPr>
        <p:spPr>
          <a:xfrm>
            <a:off x="657225" y="3726211"/>
            <a:ext cx="257175" cy="283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rPr>
              <a:t>B</a:t>
            </a:r>
            <a:endParaRPr lang="zh-CN" altLang="en-US" sz="1200" dirty="0">
              <a:solidFill>
                <a:srgbClr val="FF0000"/>
              </a:solidFill>
            </a:endParaRPr>
          </a:p>
        </p:txBody>
      </p:sp>
      <p:sp>
        <p:nvSpPr>
          <p:cNvPr id="10" name="矩形 9">
            <a:extLst>
              <a:ext uri="{FF2B5EF4-FFF2-40B4-BE49-F238E27FC236}">
                <a16:creationId xmlns:a16="http://schemas.microsoft.com/office/drawing/2014/main" id="{C2A67811-C748-4212-8E99-5C160101BB46}"/>
              </a:ext>
            </a:extLst>
          </p:cNvPr>
          <p:cNvSpPr/>
          <p:nvPr/>
        </p:nvSpPr>
        <p:spPr>
          <a:xfrm>
            <a:off x="659738" y="4090873"/>
            <a:ext cx="257175" cy="283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rPr>
              <a:t>A</a:t>
            </a:r>
            <a:endParaRPr lang="zh-CN" altLang="en-US" sz="1200" dirty="0">
              <a:solidFill>
                <a:srgbClr val="FF0000"/>
              </a:solidFill>
            </a:endParaRPr>
          </a:p>
        </p:txBody>
      </p:sp>
      <p:sp>
        <p:nvSpPr>
          <p:cNvPr id="11" name="矩形 10">
            <a:extLst>
              <a:ext uri="{FF2B5EF4-FFF2-40B4-BE49-F238E27FC236}">
                <a16:creationId xmlns:a16="http://schemas.microsoft.com/office/drawing/2014/main" id="{0D174E89-26BC-4903-B124-611A5929A163}"/>
              </a:ext>
            </a:extLst>
          </p:cNvPr>
          <p:cNvSpPr/>
          <p:nvPr/>
        </p:nvSpPr>
        <p:spPr>
          <a:xfrm>
            <a:off x="2904909" y="3807060"/>
            <a:ext cx="257175" cy="283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rPr>
              <a:t>T</a:t>
            </a:r>
            <a:endParaRPr lang="zh-CN" altLang="en-US" sz="1200" dirty="0">
              <a:solidFill>
                <a:srgbClr val="FF0000"/>
              </a:solidFill>
            </a:endParaRPr>
          </a:p>
        </p:txBody>
      </p:sp>
      <p:sp>
        <p:nvSpPr>
          <p:cNvPr id="13" name="矩形 12">
            <a:extLst>
              <a:ext uri="{FF2B5EF4-FFF2-40B4-BE49-F238E27FC236}">
                <a16:creationId xmlns:a16="http://schemas.microsoft.com/office/drawing/2014/main" id="{A5E40C87-0C33-4F0C-B728-B8D5A83C4EE3}"/>
              </a:ext>
            </a:extLst>
          </p:cNvPr>
          <p:cNvSpPr/>
          <p:nvPr/>
        </p:nvSpPr>
        <p:spPr>
          <a:xfrm>
            <a:off x="2623695" y="4308609"/>
            <a:ext cx="257175" cy="28381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rgbClr val="FF0000"/>
                </a:solidFill>
              </a:rPr>
              <a:t>P</a:t>
            </a:r>
            <a:endParaRPr lang="zh-CN" altLang="en-US" sz="1200" dirty="0">
              <a:solidFill>
                <a:srgbClr val="FF0000"/>
              </a:solidFill>
            </a:endParaRPr>
          </a:p>
        </p:txBody>
      </p:sp>
      <p:cxnSp>
        <p:nvCxnSpPr>
          <p:cNvPr id="14" name="直接箭头连接符 13">
            <a:extLst>
              <a:ext uri="{FF2B5EF4-FFF2-40B4-BE49-F238E27FC236}">
                <a16:creationId xmlns:a16="http://schemas.microsoft.com/office/drawing/2014/main" id="{825CEDE4-03EE-496C-9727-2B9F1B93EC44}"/>
              </a:ext>
            </a:extLst>
          </p:cNvPr>
          <p:cNvCxnSpPr>
            <a:cxnSpLocks/>
          </p:cNvCxnSpPr>
          <p:nvPr/>
        </p:nvCxnSpPr>
        <p:spPr>
          <a:xfrm>
            <a:off x="914400" y="3876675"/>
            <a:ext cx="70485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a:extLst>
              <a:ext uri="{FF2B5EF4-FFF2-40B4-BE49-F238E27FC236}">
                <a16:creationId xmlns:a16="http://schemas.microsoft.com/office/drawing/2014/main" id="{7E7D746F-1CFC-4879-9495-BD30D891649A}"/>
              </a:ext>
            </a:extLst>
          </p:cNvPr>
          <p:cNvCxnSpPr/>
          <p:nvPr/>
        </p:nvCxnSpPr>
        <p:spPr>
          <a:xfrm>
            <a:off x="914400" y="4219575"/>
            <a:ext cx="80010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6" name="直接箭头连接符 15">
            <a:extLst>
              <a:ext uri="{FF2B5EF4-FFF2-40B4-BE49-F238E27FC236}">
                <a16:creationId xmlns:a16="http://schemas.microsoft.com/office/drawing/2014/main" id="{D8A5F385-73B9-40A6-B40C-2C0829C074EE}"/>
              </a:ext>
            </a:extLst>
          </p:cNvPr>
          <p:cNvCxnSpPr/>
          <p:nvPr/>
        </p:nvCxnSpPr>
        <p:spPr>
          <a:xfrm flipH="1">
            <a:off x="2095500" y="4010024"/>
            <a:ext cx="785370" cy="8084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直接箭头连接符 16">
            <a:extLst>
              <a:ext uri="{FF2B5EF4-FFF2-40B4-BE49-F238E27FC236}">
                <a16:creationId xmlns:a16="http://schemas.microsoft.com/office/drawing/2014/main" id="{87EF8322-2C54-4990-B70B-55CE06CCE8BC}"/>
              </a:ext>
            </a:extLst>
          </p:cNvPr>
          <p:cNvCxnSpPr/>
          <p:nvPr/>
        </p:nvCxnSpPr>
        <p:spPr>
          <a:xfrm flipH="1" flipV="1">
            <a:off x="2276475" y="4308609"/>
            <a:ext cx="347220" cy="6607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直接箭头连接符 17">
            <a:extLst>
              <a:ext uri="{FF2B5EF4-FFF2-40B4-BE49-F238E27FC236}">
                <a16:creationId xmlns:a16="http://schemas.microsoft.com/office/drawing/2014/main" id="{5A6B0CEC-21FC-40FA-BCC3-ED737C938D74}"/>
              </a:ext>
            </a:extLst>
          </p:cNvPr>
          <p:cNvCxnSpPr>
            <a:cxnSpLocks/>
          </p:cNvCxnSpPr>
          <p:nvPr/>
        </p:nvCxnSpPr>
        <p:spPr>
          <a:xfrm flipH="1" flipV="1">
            <a:off x="981075" y="2675145"/>
            <a:ext cx="180975" cy="42048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9" name="直接箭头连接符 18">
            <a:extLst>
              <a:ext uri="{FF2B5EF4-FFF2-40B4-BE49-F238E27FC236}">
                <a16:creationId xmlns:a16="http://schemas.microsoft.com/office/drawing/2014/main" id="{5E6CF97F-E941-4B3C-84C5-9D5FF3FB0BF3}"/>
              </a:ext>
            </a:extLst>
          </p:cNvPr>
          <p:cNvCxnSpPr/>
          <p:nvPr/>
        </p:nvCxnSpPr>
        <p:spPr>
          <a:xfrm flipH="1" flipV="1">
            <a:off x="981075" y="2676525"/>
            <a:ext cx="333375" cy="7620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0" name="矩形 19">
            <a:extLst>
              <a:ext uri="{FF2B5EF4-FFF2-40B4-BE49-F238E27FC236}">
                <a16:creationId xmlns:a16="http://schemas.microsoft.com/office/drawing/2014/main" id="{CF0EF92F-701D-4BC8-80A5-DA00B66355AF}"/>
              </a:ext>
            </a:extLst>
          </p:cNvPr>
          <p:cNvSpPr/>
          <p:nvPr/>
        </p:nvSpPr>
        <p:spPr>
          <a:xfrm>
            <a:off x="24491" y="2504479"/>
            <a:ext cx="1232809" cy="14342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补油溢流阀（</a:t>
            </a:r>
            <a:r>
              <a:rPr lang="en-US" altLang="zh-CN" sz="1200" dirty="0">
                <a:solidFill>
                  <a:srgbClr val="FF0000"/>
                </a:solidFill>
              </a:rPr>
              <a:t>RV1-2)</a:t>
            </a:r>
            <a:endParaRPr lang="zh-CN" altLang="en-US" sz="1200" dirty="0">
              <a:solidFill>
                <a:srgbClr val="FF0000"/>
              </a:solidFill>
            </a:endParaRPr>
          </a:p>
        </p:txBody>
      </p:sp>
      <p:sp>
        <p:nvSpPr>
          <p:cNvPr id="21" name="矩形 20">
            <a:extLst>
              <a:ext uri="{FF2B5EF4-FFF2-40B4-BE49-F238E27FC236}">
                <a16:creationId xmlns:a16="http://schemas.microsoft.com/office/drawing/2014/main" id="{E73BFBF6-0DC1-4334-8A47-3CF093BF1D9C}"/>
              </a:ext>
            </a:extLst>
          </p:cNvPr>
          <p:cNvSpPr/>
          <p:nvPr/>
        </p:nvSpPr>
        <p:spPr>
          <a:xfrm>
            <a:off x="2219325" y="2009438"/>
            <a:ext cx="1563870" cy="14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电磁换向阀（</a:t>
            </a:r>
            <a:r>
              <a:rPr lang="en-US" altLang="zh-CN" sz="1200" dirty="0">
                <a:solidFill>
                  <a:srgbClr val="FF0000"/>
                </a:solidFill>
              </a:rPr>
              <a:t>SVD1)</a:t>
            </a:r>
            <a:endParaRPr lang="zh-CN" altLang="en-US" sz="1200" dirty="0">
              <a:solidFill>
                <a:srgbClr val="FF0000"/>
              </a:solidFill>
            </a:endParaRPr>
          </a:p>
        </p:txBody>
      </p:sp>
      <p:cxnSp>
        <p:nvCxnSpPr>
          <p:cNvPr id="22" name="直接箭头连接符 21">
            <a:extLst>
              <a:ext uri="{FF2B5EF4-FFF2-40B4-BE49-F238E27FC236}">
                <a16:creationId xmlns:a16="http://schemas.microsoft.com/office/drawing/2014/main" id="{08457342-59ED-43F4-84C7-0C240813C9AC}"/>
              </a:ext>
            </a:extLst>
          </p:cNvPr>
          <p:cNvCxnSpPr/>
          <p:nvPr/>
        </p:nvCxnSpPr>
        <p:spPr>
          <a:xfrm flipV="1">
            <a:off x="2095500" y="2093915"/>
            <a:ext cx="247650" cy="143547"/>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23" name="矩形 22">
            <a:extLst>
              <a:ext uri="{FF2B5EF4-FFF2-40B4-BE49-F238E27FC236}">
                <a16:creationId xmlns:a16="http://schemas.microsoft.com/office/drawing/2014/main" id="{DDEF7EFF-089D-4D27-9392-72ACD69746FD}"/>
              </a:ext>
            </a:extLst>
          </p:cNvPr>
          <p:cNvSpPr/>
          <p:nvPr/>
        </p:nvSpPr>
        <p:spPr>
          <a:xfrm>
            <a:off x="2314402" y="2404790"/>
            <a:ext cx="1563870" cy="14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调速阀（</a:t>
            </a:r>
            <a:r>
              <a:rPr lang="en-US" altLang="zh-CN" sz="1200" dirty="0">
                <a:solidFill>
                  <a:srgbClr val="FF0000"/>
                </a:solidFill>
              </a:rPr>
              <a:t>PV1)</a:t>
            </a:r>
            <a:endParaRPr lang="zh-CN" altLang="en-US" sz="1200" dirty="0">
              <a:solidFill>
                <a:srgbClr val="FF0000"/>
              </a:solidFill>
            </a:endParaRPr>
          </a:p>
        </p:txBody>
      </p:sp>
      <p:sp>
        <p:nvSpPr>
          <p:cNvPr id="24" name="矩形 23">
            <a:extLst>
              <a:ext uri="{FF2B5EF4-FFF2-40B4-BE49-F238E27FC236}">
                <a16:creationId xmlns:a16="http://schemas.microsoft.com/office/drawing/2014/main" id="{C108E8B0-0EC7-499C-B64F-3882B08A9BE7}"/>
              </a:ext>
            </a:extLst>
          </p:cNvPr>
          <p:cNvSpPr/>
          <p:nvPr/>
        </p:nvSpPr>
        <p:spPr>
          <a:xfrm>
            <a:off x="2533329" y="2654784"/>
            <a:ext cx="1563870" cy="140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rPr>
              <a:t>溢流阀（</a:t>
            </a:r>
            <a:r>
              <a:rPr lang="en-US" altLang="zh-CN" sz="1200" dirty="0">
                <a:solidFill>
                  <a:srgbClr val="FF0000"/>
                </a:solidFill>
              </a:rPr>
              <a:t>RV3)</a:t>
            </a:r>
            <a:endParaRPr lang="zh-CN" altLang="en-US" sz="1200" dirty="0">
              <a:solidFill>
                <a:srgbClr val="FF0000"/>
              </a:solidFill>
            </a:endParaRPr>
          </a:p>
        </p:txBody>
      </p:sp>
      <p:cxnSp>
        <p:nvCxnSpPr>
          <p:cNvPr id="25" name="直接箭头连接符 24">
            <a:extLst>
              <a:ext uri="{FF2B5EF4-FFF2-40B4-BE49-F238E27FC236}">
                <a16:creationId xmlns:a16="http://schemas.microsoft.com/office/drawing/2014/main" id="{4DFEDC0E-155B-4699-A0FC-F0B55ED719B1}"/>
              </a:ext>
            </a:extLst>
          </p:cNvPr>
          <p:cNvCxnSpPr/>
          <p:nvPr/>
        </p:nvCxnSpPr>
        <p:spPr>
          <a:xfrm flipV="1">
            <a:off x="2095500" y="2474923"/>
            <a:ext cx="528195" cy="3422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直接箭头连接符 25">
            <a:extLst>
              <a:ext uri="{FF2B5EF4-FFF2-40B4-BE49-F238E27FC236}">
                <a16:creationId xmlns:a16="http://schemas.microsoft.com/office/drawing/2014/main" id="{D518A930-1FC0-41AB-AFFB-7D29176227DA}"/>
              </a:ext>
            </a:extLst>
          </p:cNvPr>
          <p:cNvCxnSpPr/>
          <p:nvPr/>
        </p:nvCxnSpPr>
        <p:spPr>
          <a:xfrm flipV="1">
            <a:off x="2450085" y="2712383"/>
            <a:ext cx="396789" cy="91836"/>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4004028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1AF4E62-4F7A-41A2-9911-0E22A519F0C6}"/>
              </a:ext>
            </a:extLst>
          </p:cNvPr>
          <p:cNvPicPr>
            <a:picLocks noChangeAspect="1"/>
          </p:cNvPicPr>
          <p:nvPr/>
        </p:nvPicPr>
        <p:blipFill>
          <a:blip r:embed="rId2"/>
          <a:stretch>
            <a:fillRect/>
          </a:stretch>
        </p:blipFill>
        <p:spPr>
          <a:xfrm>
            <a:off x="725805" y="1833562"/>
            <a:ext cx="3486150" cy="4181475"/>
          </a:xfrm>
          <a:prstGeom prst="rect">
            <a:avLst/>
          </a:prstGeom>
        </p:spPr>
      </p:pic>
      <p:sp>
        <p:nvSpPr>
          <p:cNvPr id="4" name="文本框 3">
            <a:extLst>
              <a:ext uri="{FF2B5EF4-FFF2-40B4-BE49-F238E27FC236}">
                <a16:creationId xmlns:a16="http://schemas.microsoft.com/office/drawing/2014/main" id="{8B3A811B-8479-48C5-86CC-2D93BA9FA3F3}"/>
              </a:ext>
            </a:extLst>
          </p:cNvPr>
          <p:cNvSpPr txBox="1"/>
          <p:nvPr/>
        </p:nvSpPr>
        <p:spPr>
          <a:xfrm>
            <a:off x="840754" y="5268203"/>
            <a:ext cx="241286" cy="369332"/>
          </a:xfrm>
          <a:prstGeom prst="rect">
            <a:avLst/>
          </a:prstGeom>
          <a:noFill/>
        </p:spPr>
        <p:txBody>
          <a:bodyPr wrap="square" rtlCol="0">
            <a:spAutoFit/>
          </a:bodyPr>
          <a:lstStyle/>
          <a:p>
            <a:r>
              <a:rPr lang="en-US" altLang="zh-CN" dirty="0">
                <a:solidFill>
                  <a:srgbClr val="002060"/>
                </a:solidFill>
              </a:rPr>
              <a:t>1</a:t>
            </a:r>
            <a:endParaRPr lang="zh-CN" altLang="en-US" dirty="0">
              <a:solidFill>
                <a:srgbClr val="002060"/>
              </a:solidFill>
            </a:endParaRPr>
          </a:p>
        </p:txBody>
      </p:sp>
      <p:sp>
        <p:nvSpPr>
          <p:cNvPr id="5" name="文本框 4">
            <a:extLst>
              <a:ext uri="{FF2B5EF4-FFF2-40B4-BE49-F238E27FC236}">
                <a16:creationId xmlns:a16="http://schemas.microsoft.com/office/drawing/2014/main" id="{4D17A4E4-ECB0-4906-A666-9C0163E9A9AE}"/>
              </a:ext>
            </a:extLst>
          </p:cNvPr>
          <p:cNvSpPr txBox="1"/>
          <p:nvPr/>
        </p:nvSpPr>
        <p:spPr>
          <a:xfrm>
            <a:off x="3545854" y="4269983"/>
            <a:ext cx="241286" cy="369332"/>
          </a:xfrm>
          <a:prstGeom prst="rect">
            <a:avLst/>
          </a:prstGeom>
          <a:noFill/>
        </p:spPr>
        <p:txBody>
          <a:bodyPr wrap="square" rtlCol="0">
            <a:spAutoFit/>
          </a:bodyPr>
          <a:lstStyle/>
          <a:p>
            <a:r>
              <a:rPr lang="en-US" altLang="zh-CN" dirty="0">
                <a:solidFill>
                  <a:srgbClr val="002060"/>
                </a:solidFill>
              </a:rPr>
              <a:t>2</a:t>
            </a:r>
            <a:endParaRPr lang="zh-CN" altLang="en-US" dirty="0">
              <a:solidFill>
                <a:srgbClr val="002060"/>
              </a:solidFill>
            </a:endParaRPr>
          </a:p>
        </p:txBody>
      </p:sp>
      <p:sp>
        <p:nvSpPr>
          <p:cNvPr id="6" name="文本框 5">
            <a:extLst>
              <a:ext uri="{FF2B5EF4-FFF2-40B4-BE49-F238E27FC236}">
                <a16:creationId xmlns:a16="http://schemas.microsoft.com/office/drawing/2014/main" id="{D1A79871-4DE1-4C8E-95E4-F99FADC86A99}"/>
              </a:ext>
            </a:extLst>
          </p:cNvPr>
          <p:cNvSpPr txBox="1"/>
          <p:nvPr/>
        </p:nvSpPr>
        <p:spPr>
          <a:xfrm>
            <a:off x="2112078" y="5061555"/>
            <a:ext cx="241286" cy="369332"/>
          </a:xfrm>
          <a:prstGeom prst="rect">
            <a:avLst/>
          </a:prstGeom>
          <a:noFill/>
        </p:spPr>
        <p:txBody>
          <a:bodyPr wrap="square" rtlCol="0">
            <a:spAutoFit/>
          </a:bodyPr>
          <a:lstStyle/>
          <a:p>
            <a:r>
              <a:rPr lang="en-US" altLang="zh-CN" dirty="0">
                <a:solidFill>
                  <a:srgbClr val="002060"/>
                </a:solidFill>
              </a:rPr>
              <a:t>3</a:t>
            </a:r>
            <a:endParaRPr lang="zh-CN" altLang="en-US" dirty="0">
              <a:solidFill>
                <a:srgbClr val="002060"/>
              </a:solidFill>
            </a:endParaRPr>
          </a:p>
        </p:txBody>
      </p:sp>
      <p:sp>
        <p:nvSpPr>
          <p:cNvPr id="7" name="文本框 6">
            <a:extLst>
              <a:ext uri="{FF2B5EF4-FFF2-40B4-BE49-F238E27FC236}">
                <a16:creationId xmlns:a16="http://schemas.microsoft.com/office/drawing/2014/main" id="{17A7A0EE-E6CF-4112-B7CB-B5AA08080C1C}"/>
              </a:ext>
            </a:extLst>
          </p:cNvPr>
          <p:cNvSpPr txBox="1"/>
          <p:nvPr/>
        </p:nvSpPr>
        <p:spPr>
          <a:xfrm>
            <a:off x="3122984" y="1926785"/>
            <a:ext cx="233666" cy="369332"/>
          </a:xfrm>
          <a:prstGeom prst="rect">
            <a:avLst/>
          </a:prstGeom>
          <a:noFill/>
        </p:spPr>
        <p:txBody>
          <a:bodyPr wrap="square" rtlCol="0">
            <a:spAutoFit/>
          </a:bodyPr>
          <a:lstStyle/>
          <a:p>
            <a:r>
              <a:rPr lang="en-US" altLang="zh-CN" dirty="0">
                <a:solidFill>
                  <a:srgbClr val="002060"/>
                </a:solidFill>
              </a:rPr>
              <a:t>4</a:t>
            </a:r>
            <a:endParaRPr lang="zh-CN" altLang="en-US" dirty="0">
              <a:solidFill>
                <a:srgbClr val="002060"/>
              </a:solidFill>
            </a:endParaRPr>
          </a:p>
        </p:txBody>
      </p:sp>
      <p:sp>
        <p:nvSpPr>
          <p:cNvPr id="8" name="矩形 7">
            <a:extLst>
              <a:ext uri="{FF2B5EF4-FFF2-40B4-BE49-F238E27FC236}">
                <a16:creationId xmlns:a16="http://schemas.microsoft.com/office/drawing/2014/main" id="{00B49F9C-DC05-47AC-B076-378710A2E51B}"/>
              </a:ext>
            </a:extLst>
          </p:cNvPr>
          <p:cNvSpPr/>
          <p:nvPr/>
        </p:nvSpPr>
        <p:spPr>
          <a:xfrm>
            <a:off x="5645731" y="1833562"/>
            <a:ext cx="5365750" cy="4062651"/>
          </a:xfrm>
          <a:prstGeom prst="rect">
            <a:avLst/>
          </a:prstGeom>
        </p:spPr>
        <p:txBody>
          <a:bodyPr wrap="square">
            <a:spAutoFit/>
          </a:bodyPr>
          <a:lstStyle/>
          <a:p>
            <a:pPr>
              <a:lnSpc>
                <a:spcPct val="150000"/>
              </a:lnSpc>
            </a:pPr>
            <a:r>
              <a:rPr lang="zh-CN" altLang="en-US" dirty="0">
                <a:latin typeface="黑体" panose="02010609060101010101" pitchFamily="49" charset="-122"/>
                <a:ea typeface="黑体" panose="02010609060101010101" pitchFamily="49" charset="-122"/>
              </a:rPr>
              <a:t>系统各部件名称及功能：</a:t>
            </a:r>
            <a:endParaRPr lang="en-US" altLang="zh-CN" dirty="0">
              <a:latin typeface="黑体" panose="02010609060101010101" pitchFamily="49" charset="-122"/>
              <a:ea typeface="黑体" panose="02010609060101010101" pitchFamily="49" charset="-122"/>
            </a:endParaRPr>
          </a:p>
          <a:p>
            <a:pPr>
              <a:lnSpc>
                <a:spcPct val="150000"/>
              </a:lnSpc>
            </a:pPr>
            <a:r>
              <a:rPr lang="en-US" altLang="zh-CN" dirty="0">
                <a:solidFill>
                  <a:srgbClr val="002060"/>
                </a:solidFill>
              </a:rPr>
              <a:t>1.</a:t>
            </a:r>
            <a:r>
              <a:rPr lang="zh-CN" altLang="en-US" dirty="0">
                <a:solidFill>
                  <a:srgbClr val="002060"/>
                </a:solidFill>
              </a:rPr>
              <a:t>定量泵：</a:t>
            </a:r>
            <a:r>
              <a:rPr lang="zh-CN" altLang="en-US" dirty="0"/>
              <a:t>为机具回转液压系统供油</a:t>
            </a:r>
            <a:endParaRPr lang="en-US" altLang="zh-CN" dirty="0"/>
          </a:p>
          <a:p>
            <a:pPr>
              <a:lnSpc>
                <a:spcPct val="150000"/>
              </a:lnSpc>
            </a:pPr>
            <a:r>
              <a:rPr lang="en-US" altLang="zh-CN" dirty="0">
                <a:solidFill>
                  <a:srgbClr val="002060"/>
                </a:solidFill>
              </a:rPr>
              <a:t>2.</a:t>
            </a:r>
            <a:r>
              <a:rPr lang="zh-CN" altLang="en-US" dirty="0">
                <a:solidFill>
                  <a:srgbClr val="002060"/>
                </a:solidFill>
              </a:rPr>
              <a:t>主阀（简化）：</a:t>
            </a:r>
            <a:r>
              <a:rPr lang="zh-CN" altLang="en-US" dirty="0"/>
              <a:t>主阀</a:t>
            </a:r>
            <a:r>
              <a:rPr lang="en-US" altLang="zh-CN" dirty="0"/>
              <a:t>R2</a:t>
            </a:r>
            <a:r>
              <a:rPr lang="zh-CN" altLang="en-US" dirty="0"/>
              <a:t>口为系统回油油口</a:t>
            </a:r>
            <a:endParaRPr lang="en-US" altLang="zh-CN" dirty="0"/>
          </a:p>
          <a:p>
            <a:pPr>
              <a:lnSpc>
                <a:spcPct val="150000"/>
              </a:lnSpc>
            </a:pPr>
            <a:r>
              <a:rPr lang="en-US" altLang="zh-CN" dirty="0">
                <a:solidFill>
                  <a:srgbClr val="002060"/>
                </a:solidFill>
              </a:rPr>
              <a:t>3.</a:t>
            </a:r>
            <a:r>
              <a:rPr lang="zh-CN" altLang="en-US" dirty="0">
                <a:solidFill>
                  <a:srgbClr val="002060"/>
                </a:solidFill>
              </a:rPr>
              <a:t>机具旋转控制阀：</a:t>
            </a:r>
            <a:endParaRPr lang="en-US" altLang="zh-CN" dirty="0">
              <a:solidFill>
                <a:srgbClr val="002060"/>
              </a:solidFill>
            </a:endParaRPr>
          </a:p>
          <a:p>
            <a:pPr>
              <a:lnSpc>
                <a:spcPct val="150000"/>
              </a:lnSpc>
            </a:pPr>
            <a:r>
              <a:rPr lang="en-US" altLang="zh-CN" sz="1600" dirty="0">
                <a:solidFill>
                  <a:srgbClr val="FF0000"/>
                </a:solidFill>
              </a:rPr>
              <a:t>    </a:t>
            </a:r>
            <a:r>
              <a:rPr lang="zh-CN" altLang="en-US" sz="1600" dirty="0">
                <a:solidFill>
                  <a:srgbClr val="FF0000"/>
                </a:solidFill>
              </a:rPr>
              <a:t>①调速阀：控制进入机具的流量</a:t>
            </a:r>
            <a:endParaRPr lang="en-US" altLang="zh-CN" sz="1600" dirty="0">
              <a:solidFill>
                <a:srgbClr val="FF0000"/>
              </a:solidFill>
            </a:endParaRPr>
          </a:p>
          <a:p>
            <a:pPr>
              <a:lnSpc>
                <a:spcPct val="150000"/>
              </a:lnSpc>
            </a:pPr>
            <a:r>
              <a:rPr lang="en-US" altLang="zh-CN" sz="1600" dirty="0">
                <a:solidFill>
                  <a:srgbClr val="FF0000"/>
                </a:solidFill>
              </a:rPr>
              <a:t>    </a:t>
            </a:r>
            <a:r>
              <a:rPr lang="zh-CN" altLang="en-US" sz="1600" dirty="0">
                <a:solidFill>
                  <a:srgbClr val="FF0000"/>
                </a:solidFill>
              </a:rPr>
              <a:t>②电磁换向阀：控制机具旋转方向。</a:t>
            </a:r>
            <a:endParaRPr lang="en-US" altLang="zh-CN" sz="1600" dirty="0">
              <a:solidFill>
                <a:srgbClr val="FF0000"/>
              </a:solidFill>
            </a:endParaRPr>
          </a:p>
          <a:p>
            <a:pPr>
              <a:lnSpc>
                <a:spcPct val="150000"/>
              </a:lnSpc>
            </a:pPr>
            <a:r>
              <a:rPr lang="en-US" altLang="zh-CN" sz="1600" dirty="0">
                <a:solidFill>
                  <a:srgbClr val="FF0000"/>
                </a:solidFill>
              </a:rPr>
              <a:t>    </a:t>
            </a:r>
            <a:r>
              <a:rPr lang="zh-CN" altLang="en-US" sz="1600" dirty="0">
                <a:solidFill>
                  <a:srgbClr val="FF0000"/>
                </a:solidFill>
              </a:rPr>
              <a:t>③溢流阀：保护液压系统</a:t>
            </a:r>
            <a:endParaRPr lang="en-US" altLang="zh-CN" sz="1600" dirty="0">
              <a:solidFill>
                <a:srgbClr val="FF0000"/>
              </a:solidFill>
            </a:endParaRPr>
          </a:p>
          <a:p>
            <a:pPr>
              <a:lnSpc>
                <a:spcPct val="150000"/>
              </a:lnSpc>
            </a:pPr>
            <a:r>
              <a:rPr lang="en-US" altLang="zh-CN" sz="1600" dirty="0">
                <a:solidFill>
                  <a:srgbClr val="FF0000"/>
                </a:solidFill>
              </a:rPr>
              <a:t>    </a:t>
            </a:r>
            <a:r>
              <a:rPr lang="zh-CN" altLang="en-US" sz="1600" dirty="0">
                <a:solidFill>
                  <a:srgbClr val="FF0000"/>
                </a:solidFill>
              </a:rPr>
              <a:t>④补油溢流阀：避免机具马达负压，同时避免压力冲击</a:t>
            </a:r>
            <a:endParaRPr lang="en-US" altLang="zh-CN" sz="1600" dirty="0">
              <a:solidFill>
                <a:srgbClr val="FF0000"/>
              </a:solidFill>
            </a:endParaRPr>
          </a:p>
          <a:p>
            <a:pPr>
              <a:lnSpc>
                <a:spcPct val="150000"/>
              </a:lnSpc>
            </a:pPr>
            <a:r>
              <a:rPr lang="en-US" altLang="zh-CN" dirty="0">
                <a:solidFill>
                  <a:srgbClr val="002060"/>
                </a:solidFill>
              </a:rPr>
              <a:t>4.</a:t>
            </a:r>
            <a:r>
              <a:rPr lang="zh-CN" altLang="en-US" dirty="0">
                <a:solidFill>
                  <a:srgbClr val="002060"/>
                </a:solidFill>
              </a:rPr>
              <a:t>机具回转马达：</a:t>
            </a:r>
            <a:r>
              <a:rPr lang="zh-CN" altLang="en-US" dirty="0"/>
              <a:t>执行机构</a:t>
            </a:r>
            <a:endParaRPr lang="en-US" altLang="zh-CN" dirty="0"/>
          </a:p>
          <a:p>
            <a:pPr>
              <a:lnSpc>
                <a:spcPct val="150000"/>
              </a:lnSpc>
            </a:pPr>
            <a:r>
              <a:rPr lang="en-US" altLang="zh-CN" dirty="0">
                <a:solidFill>
                  <a:srgbClr val="002060"/>
                </a:solidFill>
              </a:rPr>
              <a:t>5.</a:t>
            </a:r>
            <a:r>
              <a:rPr lang="zh-CN" altLang="en-US" dirty="0">
                <a:solidFill>
                  <a:srgbClr val="002060"/>
                </a:solidFill>
              </a:rPr>
              <a:t>截止球阀：</a:t>
            </a:r>
            <a:r>
              <a:rPr lang="zh-CN" altLang="en-US" dirty="0"/>
              <a:t>截止油路</a:t>
            </a:r>
            <a:endParaRPr lang="en-US" altLang="zh-CN" sz="2400" dirty="0"/>
          </a:p>
        </p:txBody>
      </p:sp>
      <p:sp>
        <p:nvSpPr>
          <p:cNvPr id="9" name="文本框 8">
            <a:extLst>
              <a:ext uri="{FF2B5EF4-FFF2-40B4-BE49-F238E27FC236}">
                <a16:creationId xmlns:a16="http://schemas.microsoft.com/office/drawing/2014/main" id="{84F38203-5E72-49CF-B08F-22162BA8A459}"/>
              </a:ext>
            </a:extLst>
          </p:cNvPr>
          <p:cNvSpPr txBox="1"/>
          <p:nvPr/>
        </p:nvSpPr>
        <p:spPr>
          <a:xfrm>
            <a:off x="1878412" y="2364697"/>
            <a:ext cx="233666" cy="369332"/>
          </a:xfrm>
          <a:prstGeom prst="rect">
            <a:avLst/>
          </a:prstGeom>
          <a:noFill/>
        </p:spPr>
        <p:txBody>
          <a:bodyPr wrap="square" rtlCol="0">
            <a:spAutoFit/>
          </a:bodyPr>
          <a:lstStyle/>
          <a:p>
            <a:r>
              <a:rPr lang="en-US" altLang="zh-CN" dirty="0">
                <a:solidFill>
                  <a:srgbClr val="002060"/>
                </a:solidFill>
              </a:rPr>
              <a:t>5</a:t>
            </a:r>
            <a:endParaRPr lang="zh-CN" altLang="en-US" dirty="0">
              <a:solidFill>
                <a:srgbClr val="002060"/>
              </a:solidFill>
            </a:endParaRPr>
          </a:p>
        </p:txBody>
      </p:sp>
      <p:sp>
        <p:nvSpPr>
          <p:cNvPr id="10" name="矩形 9">
            <a:extLst>
              <a:ext uri="{FF2B5EF4-FFF2-40B4-BE49-F238E27FC236}">
                <a16:creationId xmlns:a16="http://schemas.microsoft.com/office/drawing/2014/main" id="{6F02FD22-B6C6-4378-B45F-34009D044864}"/>
              </a:ext>
            </a:extLst>
          </p:cNvPr>
          <p:cNvSpPr/>
          <p:nvPr/>
        </p:nvSpPr>
        <p:spPr>
          <a:xfrm>
            <a:off x="1409700" y="3913986"/>
            <a:ext cx="702378" cy="72532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a:extLst>
              <a:ext uri="{FF2B5EF4-FFF2-40B4-BE49-F238E27FC236}">
                <a16:creationId xmlns:a16="http://schemas.microsoft.com/office/drawing/2014/main" id="{060FB6C9-3A78-4E37-8EAE-FA93ADB28A73}"/>
              </a:ext>
            </a:extLst>
          </p:cNvPr>
          <p:cNvSpPr/>
          <p:nvPr/>
        </p:nvSpPr>
        <p:spPr>
          <a:xfrm>
            <a:off x="1995245" y="3429000"/>
            <a:ext cx="1037515" cy="27432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a:extLst>
              <a:ext uri="{FF2B5EF4-FFF2-40B4-BE49-F238E27FC236}">
                <a16:creationId xmlns:a16="http://schemas.microsoft.com/office/drawing/2014/main" id="{AD9F664A-2640-4874-A537-D16DAC85BE35}"/>
              </a:ext>
            </a:extLst>
          </p:cNvPr>
          <p:cNvSpPr/>
          <p:nvPr/>
        </p:nvSpPr>
        <p:spPr>
          <a:xfrm>
            <a:off x="2057400" y="4549140"/>
            <a:ext cx="441960" cy="46760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8A42030F-D077-4433-9BC4-2DEBC33E1FAD}"/>
              </a:ext>
            </a:extLst>
          </p:cNvPr>
          <p:cNvSpPr/>
          <p:nvPr/>
        </p:nvSpPr>
        <p:spPr>
          <a:xfrm>
            <a:off x="1737360" y="2857500"/>
            <a:ext cx="374718" cy="4495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a:extLst>
              <a:ext uri="{FF2B5EF4-FFF2-40B4-BE49-F238E27FC236}">
                <a16:creationId xmlns:a16="http://schemas.microsoft.com/office/drawing/2014/main" id="{3658F445-1B55-42AC-847E-389C566358CF}"/>
              </a:ext>
            </a:extLst>
          </p:cNvPr>
          <p:cNvSpPr txBox="1"/>
          <p:nvPr/>
        </p:nvSpPr>
        <p:spPr>
          <a:xfrm>
            <a:off x="1133662" y="3909863"/>
            <a:ext cx="364202" cy="307777"/>
          </a:xfrm>
          <a:prstGeom prst="rect">
            <a:avLst/>
          </a:prstGeom>
          <a:noFill/>
        </p:spPr>
        <p:txBody>
          <a:bodyPr wrap="none" rtlCol="0">
            <a:spAutoFit/>
          </a:bodyPr>
          <a:lstStyle/>
          <a:p>
            <a:r>
              <a:rPr lang="zh-CN" altLang="en-US" sz="1400" dirty="0">
                <a:solidFill>
                  <a:srgbClr val="FF0000"/>
                </a:solidFill>
              </a:rPr>
              <a:t>①</a:t>
            </a:r>
          </a:p>
        </p:txBody>
      </p:sp>
      <p:sp>
        <p:nvSpPr>
          <p:cNvPr id="16" name="文本框 15">
            <a:extLst>
              <a:ext uri="{FF2B5EF4-FFF2-40B4-BE49-F238E27FC236}">
                <a16:creationId xmlns:a16="http://schemas.microsoft.com/office/drawing/2014/main" id="{1371A00A-0629-4A77-950B-97F49FF3CC9C}"/>
              </a:ext>
            </a:extLst>
          </p:cNvPr>
          <p:cNvSpPr txBox="1"/>
          <p:nvPr/>
        </p:nvSpPr>
        <p:spPr>
          <a:xfrm>
            <a:off x="1737360" y="3412271"/>
            <a:ext cx="364202" cy="307777"/>
          </a:xfrm>
          <a:prstGeom prst="rect">
            <a:avLst/>
          </a:prstGeom>
          <a:noFill/>
        </p:spPr>
        <p:txBody>
          <a:bodyPr wrap="none" rtlCol="0">
            <a:spAutoFit/>
          </a:bodyPr>
          <a:lstStyle/>
          <a:p>
            <a:r>
              <a:rPr lang="zh-CN" altLang="en-US" sz="1400" dirty="0">
                <a:solidFill>
                  <a:srgbClr val="FF0000"/>
                </a:solidFill>
              </a:rPr>
              <a:t>②</a:t>
            </a:r>
          </a:p>
        </p:txBody>
      </p:sp>
      <p:sp>
        <p:nvSpPr>
          <p:cNvPr id="17" name="文本框 16">
            <a:extLst>
              <a:ext uri="{FF2B5EF4-FFF2-40B4-BE49-F238E27FC236}">
                <a16:creationId xmlns:a16="http://schemas.microsoft.com/office/drawing/2014/main" id="{4EB21E2A-527A-4ADD-8762-04947E8FAE1E}"/>
              </a:ext>
            </a:extLst>
          </p:cNvPr>
          <p:cNvSpPr txBox="1"/>
          <p:nvPr/>
        </p:nvSpPr>
        <p:spPr>
          <a:xfrm>
            <a:off x="2468880" y="4728000"/>
            <a:ext cx="364202" cy="307777"/>
          </a:xfrm>
          <a:prstGeom prst="rect">
            <a:avLst/>
          </a:prstGeom>
          <a:noFill/>
        </p:spPr>
        <p:txBody>
          <a:bodyPr wrap="none" rtlCol="0">
            <a:spAutoFit/>
          </a:bodyPr>
          <a:lstStyle/>
          <a:p>
            <a:r>
              <a:rPr lang="zh-CN" altLang="en-US" sz="1400" dirty="0">
                <a:solidFill>
                  <a:srgbClr val="FF0000"/>
                </a:solidFill>
              </a:rPr>
              <a:t>③</a:t>
            </a:r>
          </a:p>
        </p:txBody>
      </p:sp>
      <p:sp>
        <p:nvSpPr>
          <p:cNvPr id="18" name="文本框 17">
            <a:extLst>
              <a:ext uri="{FF2B5EF4-FFF2-40B4-BE49-F238E27FC236}">
                <a16:creationId xmlns:a16="http://schemas.microsoft.com/office/drawing/2014/main" id="{19AEA7DF-163F-4476-BAC1-1998387FB778}"/>
              </a:ext>
            </a:extLst>
          </p:cNvPr>
          <p:cNvSpPr txBox="1"/>
          <p:nvPr/>
        </p:nvSpPr>
        <p:spPr>
          <a:xfrm>
            <a:off x="1461322" y="2841150"/>
            <a:ext cx="364202" cy="307777"/>
          </a:xfrm>
          <a:prstGeom prst="rect">
            <a:avLst/>
          </a:prstGeom>
          <a:noFill/>
        </p:spPr>
        <p:txBody>
          <a:bodyPr wrap="none" rtlCol="0">
            <a:spAutoFit/>
          </a:bodyPr>
          <a:lstStyle/>
          <a:p>
            <a:r>
              <a:rPr lang="zh-CN" altLang="en-US" sz="1400" dirty="0">
                <a:solidFill>
                  <a:srgbClr val="FF0000"/>
                </a:solidFill>
              </a:rPr>
              <a:t>④</a:t>
            </a:r>
          </a:p>
        </p:txBody>
      </p:sp>
      <p:sp>
        <p:nvSpPr>
          <p:cNvPr id="19" name="文本框 18">
            <a:extLst>
              <a:ext uri="{FF2B5EF4-FFF2-40B4-BE49-F238E27FC236}">
                <a16:creationId xmlns:a16="http://schemas.microsoft.com/office/drawing/2014/main" id="{1981B3B5-6DE8-43F2-BB72-E0F71C38A5B8}"/>
              </a:ext>
            </a:extLst>
          </p:cNvPr>
          <p:cNvSpPr txBox="1"/>
          <p:nvPr/>
        </p:nvSpPr>
        <p:spPr>
          <a:xfrm>
            <a:off x="609599" y="1242060"/>
            <a:ext cx="3486150" cy="400110"/>
          </a:xfrm>
          <a:prstGeom prst="rect">
            <a:avLst/>
          </a:prstGeom>
          <a:noFill/>
        </p:spPr>
        <p:txBody>
          <a:bodyPr wrap="square" rtlCol="0">
            <a:spAutoFit/>
          </a:bodyPr>
          <a:lstStyle/>
          <a:p>
            <a:r>
              <a:rPr lang="en-US" altLang="zh-CN" sz="2000" b="1" dirty="0">
                <a:latin typeface="黑体" panose="02010609060101010101" pitchFamily="49" charset="-122"/>
                <a:ea typeface="黑体" panose="02010609060101010101" pitchFamily="49" charset="-122"/>
              </a:rPr>
              <a:t>2.</a:t>
            </a:r>
            <a:r>
              <a:rPr lang="zh-CN" altLang="en-US" sz="2000" b="1" dirty="0">
                <a:latin typeface="黑体" panose="02010609060101010101" pitchFamily="49" charset="-122"/>
                <a:ea typeface="黑体" panose="02010609060101010101" pitchFamily="49" charset="-122"/>
              </a:rPr>
              <a:t>机具回转液压系统原理</a:t>
            </a:r>
          </a:p>
        </p:txBody>
      </p:sp>
    </p:spTree>
    <p:extLst>
      <p:ext uri="{BB962C8B-B14F-4D97-AF65-F5344CB8AC3E}">
        <p14:creationId xmlns:p14="http://schemas.microsoft.com/office/powerpoint/2010/main" val="98186611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3EE183A1-570E-40AF-B4DF-2FD8BF60FBF8}"/>
              </a:ext>
            </a:extLst>
          </p:cNvPr>
          <p:cNvPicPr>
            <a:picLocks noChangeAspect="1"/>
          </p:cNvPicPr>
          <p:nvPr/>
        </p:nvPicPr>
        <p:blipFill>
          <a:blip r:embed="rId2"/>
          <a:stretch>
            <a:fillRect/>
          </a:stretch>
        </p:blipFill>
        <p:spPr>
          <a:xfrm>
            <a:off x="561838" y="1602381"/>
            <a:ext cx="4396740" cy="4371758"/>
          </a:xfrm>
          <a:prstGeom prst="rect">
            <a:avLst/>
          </a:prstGeom>
        </p:spPr>
      </p:pic>
      <p:sp>
        <p:nvSpPr>
          <p:cNvPr id="4" name="文本框 3">
            <a:extLst>
              <a:ext uri="{FF2B5EF4-FFF2-40B4-BE49-F238E27FC236}">
                <a16:creationId xmlns:a16="http://schemas.microsoft.com/office/drawing/2014/main" id="{58D28249-E479-4E40-83A2-2C6E3949ACCE}"/>
              </a:ext>
            </a:extLst>
          </p:cNvPr>
          <p:cNvSpPr txBox="1"/>
          <p:nvPr/>
        </p:nvSpPr>
        <p:spPr>
          <a:xfrm>
            <a:off x="357483" y="1141370"/>
            <a:ext cx="2977097" cy="369332"/>
          </a:xfrm>
          <a:prstGeom prst="rect">
            <a:avLst/>
          </a:prstGeom>
          <a:noFill/>
        </p:spPr>
        <p:txBody>
          <a:bodyPr wrap="none" rtlCol="0">
            <a:spAutoFit/>
          </a:bodyPr>
          <a:lstStyle/>
          <a:p>
            <a:r>
              <a:rPr lang="en-US" altLang="zh-CN" b="1" dirty="0">
                <a:latin typeface="+mn-ea"/>
                <a:cs typeface="Times New Roman" panose="02020603050405020304" pitchFamily="18" charset="0"/>
              </a:rPr>
              <a:t>2.1</a:t>
            </a:r>
            <a:r>
              <a:rPr lang="en-US" altLang="zh-CN" b="1" dirty="0">
                <a:latin typeface="+mn-ea"/>
              </a:rPr>
              <a:t> </a:t>
            </a:r>
            <a:r>
              <a:rPr lang="zh-CN" altLang="en-US" b="1" dirty="0">
                <a:latin typeface="+mn-ea"/>
              </a:rPr>
              <a:t>机具回转液压系统原理</a:t>
            </a:r>
          </a:p>
        </p:txBody>
      </p:sp>
      <p:sp>
        <p:nvSpPr>
          <p:cNvPr id="5" name="矩形 4">
            <a:extLst>
              <a:ext uri="{FF2B5EF4-FFF2-40B4-BE49-F238E27FC236}">
                <a16:creationId xmlns:a16="http://schemas.microsoft.com/office/drawing/2014/main" id="{EEE95B8E-07D4-413A-9B39-102A9543594D}"/>
              </a:ext>
            </a:extLst>
          </p:cNvPr>
          <p:cNvSpPr/>
          <p:nvPr/>
        </p:nvSpPr>
        <p:spPr>
          <a:xfrm>
            <a:off x="6018530" y="3177836"/>
            <a:ext cx="4676775" cy="1220847"/>
          </a:xfrm>
          <a:prstGeom prst="rect">
            <a:avLst/>
          </a:prstGeom>
        </p:spPr>
        <p:txBody>
          <a:bodyPr wrap="square">
            <a:spAutoFit/>
          </a:bodyPr>
          <a:lstStyle/>
          <a:p>
            <a:pPr>
              <a:lnSpc>
                <a:spcPts val="2200"/>
              </a:lnSpc>
            </a:pPr>
            <a:r>
              <a:rPr lang="zh-CN" altLang="en-US" dirty="0"/>
              <a:t>机具旋转模式下，向左滑动左手柄滑键，电磁换向阀左端得电，根据滑键滑动量大小，调速阀调节阀芯开口，控制机具马达流量，马达左旋。</a:t>
            </a:r>
          </a:p>
        </p:txBody>
      </p:sp>
      <p:sp>
        <p:nvSpPr>
          <p:cNvPr id="6" name="矩形 5">
            <a:extLst>
              <a:ext uri="{FF2B5EF4-FFF2-40B4-BE49-F238E27FC236}">
                <a16:creationId xmlns:a16="http://schemas.microsoft.com/office/drawing/2014/main" id="{39F24E0A-2301-461B-97EA-6D42906FFACF}"/>
              </a:ext>
            </a:extLst>
          </p:cNvPr>
          <p:cNvSpPr/>
          <p:nvPr/>
        </p:nvSpPr>
        <p:spPr>
          <a:xfrm>
            <a:off x="1939032" y="6035040"/>
            <a:ext cx="1642352" cy="374461"/>
          </a:xfrm>
          <a:prstGeom prst="rect">
            <a:avLst/>
          </a:prstGeom>
        </p:spPr>
        <p:txBody>
          <a:bodyPr wrap="square">
            <a:spAutoFit/>
          </a:bodyPr>
          <a:lstStyle/>
          <a:p>
            <a:pPr>
              <a:lnSpc>
                <a:spcPts val="2200"/>
              </a:lnSpc>
            </a:pPr>
            <a:r>
              <a:rPr lang="zh-CN" altLang="en-US" b="1" dirty="0">
                <a:solidFill>
                  <a:schemeClr val="tx2"/>
                </a:solidFill>
              </a:rPr>
              <a:t>机具左旋</a:t>
            </a:r>
            <a:endParaRPr lang="en-US" altLang="zh-CN" b="1" dirty="0">
              <a:solidFill>
                <a:schemeClr val="tx2"/>
              </a:solidFill>
            </a:endParaRPr>
          </a:p>
        </p:txBody>
      </p:sp>
    </p:spTree>
    <p:extLst>
      <p:ext uri="{BB962C8B-B14F-4D97-AF65-F5344CB8AC3E}">
        <p14:creationId xmlns:p14="http://schemas.microsoft.com/office/powerpoint/2010/main" val="407569959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D5D1265-78EA-4A5D-AA40-EA3F2EC06EE2}"/>
              </a:ext>
            </a:extLst>
          </p:cNvPr>
          <p:cNvPicPr>
            <a:picLocks noChangeAspect="1"/>
          </p:cNvPicPr>
          <p:nvPr/>
        </p:nvPicPr>
        <p:blipFill>
          <a:blip r:embed="rId2"/>
          <a:stretch>
            <a:fillRect/>
          </a:stretch>
        </p:blipFill>
        <p:spPr>
          <a:xfrm>
            <a:off x="357483" y="1541480"/>
            <a:ext cx="4603791" cy="4493560"/>
          </a:xfrm>
          <a:prstGeom prst="rect">
            <a:avLst/>
          </a:prstGeom>
        </p:spPr>
      </p:pic>
      <p:sp>
        <p:nvSpPr>
          <p:cNvPr id="4" name="文本框 3">
            <a:extLst>
              <a:ext uri="{FF2B5EF4-FFF2-40B4-BE49-F238E27FC236}">
                <a16:creationId xmlns:a16="http://schemas.microsoft.com/office/drawing/2014/main" id="{3DB1C819-A282-4EC2-9E71-B1BC19BFCD95}"/>
              </a:ext>
            </a:extLst>
          </p:cNvPr>
          <p:cNvSpPr txBox="1"/>
          <p:nvPr/>
        </p:nvSpPr>
        <p:spPr>
          <a:xfrm>
            <a:off x="357483" y="1141370"/>
            <a:ext cx="2977097" cy="369332"/>
          </a:xfrm>
          <a:prstGeom prst="rect">
            <a:avLst/>
          </a:prstGeom>
          <a:noFill/>
        </p:spPr>
        <p:txBody>
          <a:bodyPr wrap="none" rtlCol="0">
            <a:spAutoFit/>
          </a:bodyPr>
          <a:lstStyle/>
          <a:p>
            <a:r>
              <a:rPr lang="en-US" altLang="zh-CN" b="1" dirty="0">
                <a:latin typeface="+mn-ea"/>
                <a:cs typeface="Times New Roman" panose="02020603050405020304" pitchFamily="18" charset="0"/>
              </a:rPr>
              <a:t>2.2</a:t>
            </a:r>
            <a:r>
              <a:rPr lang="en-US" altLang="zh-CN" b="1" dirty="0">
                <a:latin typeface="+mn-ea"/>
              </a:rPr>
              <a:t> </a:t>
            </a:r>
            <a:r>
              <a:rPr lang="zh-CN" altLang="en-US" b="1" dirty="0">
                <a:latin typeface="+mn-ea"/>
              </a:rPr>
              <a:t>机具回转液压系统原理</a:t>
            </a:r>
          </a:p>
        </p:txBody>
      </p:sp>
      <p:sp>
        <p:nvSpPr>
          <p:cNvPr id="5" name="矩形 4">
            <a:extLst>
              <a:ext uri="{FF2B5EF4-FFF2-40B4-BE49-F238E27FC236}">
                <a16:creationId xmlns:a16="http://schemas.microsoft.com/office/drawing/2014/main" id="{E21BCCC4-40F3-4C16-A171-A8C59FB5454D}"/>
              </a:ext>
            </a:extLst>
          </p:cNvPr>
          <p:cNvSpPr/>
          <p:nvPr/>
        </p:nvSpPr>
        <p:spPr>
          <a:xfrm>
            <a:off x="1939032" y="6035040"/>
            <a:ext cx="1192788" cy="374461"/>
          </a:xfrm>
          <a:prstGeom prst="rect">
            <a:avLst/>
          </a:prstGeom>
        </p:spPr>
        <p:txBody>
          <a:bodyPr wrap="square">
            <a:spAutoFit/>
          </a:bodyPr>
          <a:lstStyle/>
          <a:p>
            <a:pPr>
              <a:lnSpc>
                <a:spcPts val="2200"/>
              </a:lnSpc>
            </a:pPr>
            <a:r>
              <a:rPr lang="zh-CN" altLang="en-US" b="1" dirty="0">
                <a:solidFill>
                  <a:schemeClr val="tx2"/>
                </a:solidFill>
              </a:rPr>
              <a:t>机具右旋</a:t>
            </a:r>
            <a:endParaRPr lang="en-US" altLang="zh-CN" b="1" dirty="0">
              <a:solidFill>
                <a:schemeClr val="tx2"/>
              </a:solidFill>
            </a:endParaRPr>
          </a:p>
        </p:txBody>
      </p:sp>
      <p:sp>
        <p:nvSpPr>
          <p:cNvPr id="6" name="矩形 5">
            <a:extLst>
              <a:ext uri="{FF2B5EF4-FFF2-40B4-BE49-F238E27FC236}">
                <a16:creationId xmlns:a16="http://schemas.microsoft.com/office/drawing/2014/main" id="{6CE4A542-4A38-49BB-95F5-6E95482804E3}"/>
              </a:ext>
            </a:extLst>
          </p:cNvPr>
          <p:cNvSpPr/>
          <p:nvPr/>
        </p:nvSpPr>
        <p:spPr>
          <a:xfrm>
            <a:off x="6018530" y="3177836"/>
            <a:ext cx="4676775" cy="1220847"/>
          </a:xfrm>
          <a:prstGeom prst="rect">
            <a:avLst/>
          </a:prstGeom>
        </p:spPr>
        <p:txBody>
          <a:bodyPr wrap="square">
            <a:spAutoFit/>
          </a:bodyPr>
          <a:lstStyle/>
          <a:p>
            <a:pPr>
              <a:lnSpc>
                <a:spcPts val="2200"/>
              </a:lnSpc>
            </a:pPr>
            <a:r>
              <a:rPr lang="zh-CN" altLang="en-US" dirty="0"/>
              <a:t>机具旋转模式下，向右滑动左手柄滑键，电磁换向阀右端得电，根据滑键滑动量大小，调速阀调节阀芯开口，控制机具马达流量，马达右旋。</a:t>
            </a:r>
          </a:p>
        </p:txBody>
      </p:sp>
    </p:spTree>
    <p:extLst>
      <p:ext uri="{BB962C8B-B14F-4D97-AF65-F5344CB8AC3E}">
        <p14:creationId xmlns:p14="http://schemas.microsoft.com/office/powerpoint/2010/main" val="1603786876"/>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F1EDEC33-845C-4A0C-B95A-D89A01EA6016}"/>
              </a:ext>
            </a:extLst>
          </p:cNvPr>
          <p:cNvPicPr>
            <a:picLocks noChangeAspect="1"/>
          </p:cNvPicPr>
          <p:nvPr/>
        </p:nvPicPr>
        <p:blipFill rotWithShape="1">
          <a:blip r:embed="rId2"/>
          <a:srcRect l="1" t="3336" r="1091" b="4815"/>
          <a:stretch/>
        </p:blipFill>
        <p:spPr>
          <a:xfrm>
            <a:off x="1371440" y="1141370"/>
            <a:ext cx="9991981" cy="5361030"/>
          </a:xfrm>
          <a:prstGeom prst="rect">
            <a:avLst/>
          </a:prstGeom>
        </p:spPr>
      </p:pic>
      <p:sp>
        <p:nvSpPr>
          <p:cNvPr id="4" name="矩形 3">
            <a:extLst>
              <a:ext uri="{FF2B5EF4-FFF2-40B4-BE49-F238E27FC236}">
                <a16:creationId xmlns:a16="http://schemas.microsoft.com/office/drawing/2014/main" id="{24DA41E9-5F7A-4E3E-BE19-92A57B62FE76}"/>
              </a:ext>
            </a:extLst>
          </p:cNvPr>
          <p:cNvSpPr/>
          <p:nvPr/>
        </p:nvSpPr>
        <p:spPr>
          <a:xfrm>
            <a:off x="1295400" y="4019547"/>
            <a:ext cx="1819275"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5.</a:t>
            </a:r>
            <a:r>
              <a:rPr lang="zh-CN" altLang="en-US" sz="1600" dirty="0">
                <a:solidFill>
                  <a:srgbClr val="FF0000"/>
                </a:solidFill>
              </a:rPr>
              <a:t>单联脚踏电磁阀</a:t>
            </a:r>
          </a:p>
        </p:txBody>
      </p:sp>
      <p:sp>
        <p:nvSpPr>
          <p:cNvPr id="5" name="矩形 4">
            <a:extLst>
              <a:ext uri="{FF2B5EF4-FFF2-40B4-BE49-F238E27FC236}">
                <a16:creationId xmlns:a16="http://schemas.microsoft.com/office/drawing/2014/main" id="{64635825-2D2D-4D75-A1E7-B0D8E075BEA2}"/>
              </a:ext>
            </a:extLst>
          </p:cNvPr>
          <p:cNvSpPr/>
          <p:nvPr/>
        </p:nvSpPr>
        <p:spPr>
          <a:xfrm>
            <a:off x="8410575" y="1294527"/>
            <a:ext cx="1123950"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1.</a:t>
            </a:r>
            <a:r>
              <a:rPr lang="zh-CN" altLang="en-US" sz="1600" dirty="0">
                <a:solidFill>
                  <a:srgbClr val="FF0000"/>
                </a:solidFill>
              </a:rPr>
              <a:t>主泵</a:t>
            </a:r>
          </a:p>
        </p:txBody>
      </p:sp>
      <p:sp>
        <p:nvSpPr>
          <p:cNvPr id="6" name="矩形 5">
            <a:extLst>
              <a:ext uri="{FF2B5EF4-FFF2-40B4-BE49-F238E27FC236}">
                <a16:creationId xmlns:a16="http://schemas.microsoft.com/office/drawing/2014/main" id="{685D9922-E5FC-450B-B46D-297F6921BE02}"/>
              </a:ext>
            </a:extLst>
          </p:cNvPr>
          <p:cNvSpPr/>
          <p:nvPr/>
        </p:nvSpPr>
        <p:spPr>
          <a:xfrm>
            <a:off x="7277100" y="1151651"/>
            <a:ext cx="1514476" cy="29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0000"/>
                </a:solidFill>
              </a:rPr>
              <a:t>先导过滤器</a:t>
            </a:r>
          </a:p>
        </p:txBody>
      </p:sp>
      <p:sp>
        <p:nvSpPr>
          <p:cNvPr id="7" name="矩形 6">
            <a:extLst>
              <a:ext uri="{FF2B5EF4-FFF2-40B4-BE49-F238E27FC236}">
                <a16:creationId xmlns:a16="http://schemas.microsoft.com/office/drawing/2014/main" id="{1F7E9867-BC22-419F-BC6A-8C5238ECBBA1}"/>
              </a:ext>
            </a:extLst>
          </p:cNvPr>
          <p:cNvSpPr/>
          <p:nvPr/>
        </p:nvSpPr>
        <p:spPr>
          <a:xfrm>
            <a:off x="4972050" y="1423552"/>
            <a:ext cx="1819275"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7.</a:t>
            </a:r>
            <a:r>
              <a:rPr lang="zh-CN" altLang="en-US" sz="1600" dirty="0">
                <a:solidFill>
                  <a:srgbClr val="FF0000"/>
                </a:solidFill>
              </a:rPr>
              <a:t>择路阀</a:t>
            </a:r>
          </a:p>
        </p:txBody>
      </p:sp>
      <p:sp>
        <p:nvSpPr>
          <p:cNvPr id="8" name="矩形 7">
            <a:extLst>
              <a:ext uri="{FF2B5EF4-FFF2-40B4-BE49-F238E27FC236}">
                <a16:creationId xmlns:a16="http://schemas.microsoft.com/office/drawing/2014/main" id="{BD69C050-EAB1-4C85-B028-F3898A005F32}"/>
              </a:ext>
            </a:extLst>
          </p:cNvPr>
          <p:cNvSpPr/>
          <p:nvPr/>
        </p:nvSpPr>
        <p:spPr>
          <a:xfrm>
            <a:off x="6700837" y="2324001"/>
            <a:ext cx="904875"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11.</a:t>
            </a:r>
            <a:r>
              <a:rPr lang="zh-CN" altLang="en-US" sz="1600" dirty="0">
                <a:solidFill>
                  <a:srgbClr val="FF0000"/>
                </a:solidFill>
              </a:rPr>
              <a:t>主阀</a:t>
            </a:r>
          </a:p>
        </p:txBody>
      </p:sp>
      <p:sp>
        <p:nvSpPr>
          <p:cNvPr id="9" name="矩形 8">
            <a:extLst>
              <a:ext uri="{FF2B5EF4-FFF2-40B4-BE49-F238E27FC236}">
                <a16:creationId xmlns:a16="http://schemas.microsoft.com/office/drawing/2014/main" id="{90DF158F-8424-4493-809E-788654775093}"/>
              </a:ext>
            </a:extLst>
          </p:cNvPr>
          <p:cNvSpPr/>
          <p:nvPr/>
        </p:nvSpPr>
        <p:spPr>
          <a:xfrm>
            <a:off x="7553325" y="3840932"/>
            <a:ext cx="1419225" cy="29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4.</a:t>
            </a:r>
            <a:r>
              <a:rPr lang="zh-CN" altLang="en-US" sz="1600" dirty="0">
                <a:solidFill>
                  <a:srgbClr val="FF0000"/>
                </a:solidFill>
              </a:rPr>
              <a:t>开关电磁阀</a:t>
            </a:r>
          </a:p>
        </p:txBody>
      </p:sp>
      <p:sp>
        <p:nvSpPr>
          <p:cNvPr id="10" name="矩形 9">
            <a:extLst>
              <a:ext uri="{FF2B5EF4-FFF2-40B4-BE49-F238E27FC236}">
                <a16:creationId xmlns:a16="http://schemas.microsoft.com/office/drawing/2014/main" id="{9FFC6F8A-D22D-47D5-9835-76F4FE55E136}"/>
              </a:ext>
            </a:extLst>
          </p:cNvPr>
          <p:cNvSpPr/>
          <p:nvPr/>
        </p:nvSpPr>
        <p:spPr>
          <a:xfrm>
            <a:off x="4903787" y="3871545"/>
            <a:ext cx="1236663" cy="29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2.</a:t>
            </a:r>
            <a:r>
              <a:rPr lang="zh-CN" altLang="en-US" sz="1600" dirty="0">
                <a:solidFill>
                  <a:srgbClr val="FF0000"/>
                </a:solidFill>
              </a:rPr>
              <a:t>先导阀组</a:t>
            </a:r>
          </a:p>
        </p:txBody>
      </p:sp>
      <p:sp>
        <p:nvSpPr>
          <p:cNvPr id="11" name="矩形 10">
            <a:extLst>
              <a:ext uri="{FF2B5EF4-FFF2-40B4-BE49-F238E27FC236}">
                <a16:creationId xmlns:a16="http://schemas.microsoft.com/office/drawing/2014/main" id="{120FFDC3-F095-4DFD-B214-0A865A4E6D36}"/>
              </a:ext>
            </a:extLst>
          </p:cNvPr>
          <p:cNvSpPr/>
          <p:nvPr/>
        </p:nvSpPr>
        <p:spPr>
          <a:xfrm>
            <a:off x="5973762" y="4589555"/>
            <a:ext cx="1402398" cy="29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3.</a:t>
            </a:r>
            <a:r>
              <a:rPr lang="zh-CN" altLang="en-US" sz="1600" dirty="0">
                <a:solidFill>
                  <a:srgbClr val="FF0000"/>
                </a:solidFill>
              </a:rPr>
              <a:t>四联电磁阀</a:t>
            </a:r>
          </a:p>
        </p:txBody>
      </p:sp>
      <p:sp>
        <p:nvSpPr>
          <p:cNvPr id="13" name="矩形 12">
            <a:extLst>
              <a:ext uri="{FF2B5EF4-FFF2-40B4-BE49-F238E27FC236}">
                <a16:creationId xmlns:a16="http://schemas.microsoft.com/office/drawing/2014/main" id="{E65759E6-68BD-498F-AF70-65503F3140F2}"/>
              </a:ext>
            </a:extLst>
          </p:cNvPr>
          <p:cNvSpPr/>
          <p:nvPr/>
        </p:nvSpPr>
        <p:spPr>
          <a:xfrm>
            <a:off x="3228975" y="5294311"/>
            <a:ext cx="838200" cy="29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rgbClr val="FF0000"/>
                </a:solidFill>
              </a:rPr>
              <a:t>分流块</a:t>
            </a:r>
          </a:p>
        </p:txBody>
      </p:sp>
      <p:sp>
        <p:nvSpPr>
          <p:cNvPr id="14" name="矩形 13">
            <a:extLst>
              <a:ext uri="{FF2B5EF4-FFF2-40B4-BE49-F238E27FC236}">
                <a16:creationId xmlns:a16="http://schemas.microsoft.com/office/drawing/2014/main" id="{ED16A5FF-A964-4F03-A9E9-CC96EA79FA97}"/>
              </a:ext>
            </a:extLst>
          </p:cNvPr>
          <p:cNvSpPr/>
          <p:nvPr/>
        </p:nvSpPr>
        <p:spPr>
          <a:xfrm>
            <a:off x="3909061" y="2923934"/>
            <a:ext cx="1585278" cy="29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solidFill>
                  <a:srgbClr val="FF0000"/>
                </a:solidFill>
              </a:rPr>
              <a:t>8.</a:t>
            </a:r>
            <a:r>
              <a:rPr lang="zh-CN" altLang="en-US" sz="1600" dirty="0">
                <a:solidFill>
                  <a:srgbClr val="FF0000"/>
                </a:solidFill>
              </a:rPr>
              <a:t>电比例溢流阀</a:t>
            </a:r>
          </a:p>
        </p:txBody>
      </p:sp>
      <p:sp>
        <p:nvSpPr>
          <p:cNvPr id="15" name="文本框 14">
            <a:extLst>
              <a:ext uri="{FF2B5EF4-FFF2-40B4-BE49-F238E27FC236}">
                <a16:creationId xmlns:a16="http://schemas.microsoft.com/office/drawing/2014/main" id="{E9343180-8E59-47BF-BD77-BE361ED8E43A}"/>
              </a:ext>
            </a:extLst>
          </p:cNvPr>
          <p:cNvSpPr txBox="1"/>
          <p:nvPr/>
        </p:nvSpPr>
        <p:spPr>
          <a:xfrm>
            <a:off x="323991" y="1205654"/>
            <a:ext cx="4095656" cy="400110"/>
          </a:xfrm>
          <a:prstGeom prst="rect">
            <a:avLst/>
          </a:prstGeom>
          <a:noFill/>
        </p:spPr>
        <p:txBody>
          <a:bodyPr wrap="square" rtlCol="0">
            <a:spAutoFit/>
          </a:bodyPr>
          <a:lstStyle/>
          <a:p>
            <a:r>
              <a:rPr lang="en-US" altLang="zh-CN" sz="2000" b="1" dirty="0">
                <a:latin typeface="黑体" panose="02010609060101010101" pitchFamily="49" charset="-122"/>
                <a:ea typeface="黑体" panose="02010609060101010101" pitchFamily="49" charset="-122"/>
              </a:rPr>
              <a:t>3.</a:t>
            </a:r>
            <a:r>
              <a:rPr lang="zh-CN" altLang="en-US" sz="2000" b="1" dirty="0">
                <a:latin typeface="黑体" panose="02010609060101010101" pitchFamily="49" charset="-122"/>
                <a:ea typeface="黑体" panose="02010609060101010101" pitchFamily="49" charset="-122"/>
              </a:rPr>
              <a:t>破碎</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机具开合系统主要部件</a:t>
            </a:r>
          </a:p>
        </p:txBody>
      </p:sp>
    </p:spTree>
    <p:extLst>
      <p:ext uri="{BB962C8B-B14F-4D97-AF65-F5344CB8AC3E}">
        <p14:creationId xmlns:p14="http://schemas.microsoft.com/office/powerpoint/2010/main" val="247766826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pSp>
        <p:nvGrpSpPr>
          <p:cNvPr id="2" name="组合 1">
            <a:extLst>
              <a:ext uri="{FF2B5EF4-FFF2-40B4-BE49-F238E27FC236}">
                <a16:creationId xmlns:a16="http://schemas.microsoft.com/office/drawing/2014/main" id="{0E03BE6D-841B-4356-B21C-90973D623623}"/>
              </a:ext>
            </a:extLst>
          </p:cNvPr>
          <p:cNvGrpSpPr/>
          <p:nvPr/>
        </p:nvGrpSpPr>
        <p:grpSpPr>
          <a:xfrm>
            <a:off x="426864" y="1193471"/>
            <a:ext cx="11333238" cy="5000965"/>
            <a:chOff x="426864" y="1193471"/>
            <a:chExt cx="11333238" cy="5000965"/>
          </a:xfrm>
        </p:grpSpPr>
        <p:pic>
          <p:nvPicPr>
            <p:cNvPr id="3" name="图片 2">
              <a:extLst>
                <a:ext uri="{FF2B5EF4-FFF2-40B4-BE49-F238E27FC236}">
                  <a16:creationId xmlns:a16="http://schemas.microsoft.com/office/drawing/2014/main" id="{ECD8CF9A-0D61-44C0-81D7-83D53D4B13E6}"/>
                </a:ext>
              </a:extLst>
            </p:cNvPr>
            <p:cNvPicPr>
              <a:picLocks noChangeAspect="1"/>
            </p:cNvPicPr>
            <p:nvPr/>
          </p:nvPicPr>
          <p:blipFill>
            <a:blip r:embed="rId2"/>
            <a:stretch>
              <a:fillRect/>
            </a:stretch>
          </p:blipFill>
          <p:spPr>
            <a:xfrm>
              <a:off x="6377810" y="3946313"/>
              <a:ext cx="1332612" cy="1775904"/>
            </a:xfrm>
            <a:prstGeom prst="rect">
              <a:avLst/>
            </a:prstGeom>
          </p:spPr>
        </p:pic>
        <p:sp>
          <p:nvSpPr>
            <p:cNvPr id="4" name="矩形 3">
              <a:extLst>
                <a:ext uri="{FF2B5EF4-FFF2-40B4-BE49-F238E27FC236}">
                  <a16:creationId xmlns:a16="http://schemas.microsoft.com/office/drawing/2014/main" id="{4AAB7FA6-3263-4F87-B028-F70F1BBA9326}"/>
                </a:ext>
              </a:extLst>
            </p:cNvPr>
            <p:cNvSpPr/>
            <p:nvPr/>
          </p:nvSpPr>
          <p:spPr>
            <a:xfrm>
              <a:off x="6192508" y="4752984"/>
              <a:ext cx="370604" cy="15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B1</a:t>
              </a:r>
              <a:endParaRPr lang="zh-CN" altLang="en-US" sz="1200" dirty="0">
                <a:solidFill>
                  <a:schemeClr val="tx1"/>
                </a:solidFill>
              </a:endParaRPr>
            </a:p>
          </p:txBody>
        </p:sp>
        <p:sp>
          <p:nvSpPr>
            <p:cNvPr id="5" name="矩形 4">
              <a:extLst>
                <a:ext uri="{FF2B5EF4-FFF2-40B4-BE49-F238E27FC236}">
                  <a16:creationId xmlns:a16="http://schemas.microsoft.com/office/drawing/2014/main" id="{3D644B7E-0CD6-465A-9212-502E9E99D52D}"/>
                </a:ext>
              </a:extLst>
            </p:cNvPr>
            <p:cNvSpPr/>
            <p:nvPr/>
          </p:nvSpPr>
          <p:spPr>
            <a:xfrm>
              <a:off x="7622145" y="5292762"/>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a:t>
              </a:r>
              <a:endParaRPr lang="zh-CN" altLang="en-US" sz="1200" dirty="0">
                <a:solidFill>
                  <a:schemeClr val="tx1"/>
                </a:solidFill>
              </a:endParaRPr>
            </a:p>
          </p:txBody>
        </p:sp>
        <p:sp>
          <p:nvSpPr>
            <p:cNvPr id="6" name="矩形 5">
              <a:extLst>
                <a:ext uri="{FF2B5EF4-FFF2-40B4-BE49-F238E27FC236}">
                  <a16:creationId xmlns:a16="http://schemas.microsoft.com/office/drawing/2014/main" id="{6B0A39AB-A1DC-44BF-AD78-C35CCE36245A}"/>
                </a:ext>
              </a:extLst>
            </p:cNvPr>
            <p:cNvSpPr/>
            <p:nvPr/>
          </p:nvSpPr>
          <p:spPr>
            <a:xfrm>
              <a:off x="6256570" y="5292761"/>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a:t>
              </a:r>
              <a:endParaRPr lang="zh-CN" altLang="en-US" sz="1200" dirty="0">
                <a:solidFill>
                  <a:schemeClr val="tx1"/>
                </a:solidFill>
              </a:endParaRPr>
            </a:p>
          </p:txBody>
        </p:sp>
        <p:cxnSp>
          <p:nvCxnSpPr>
            <p:cNvPr id="7" name="直接箭头连接符 6">
              <a:extLst>
                <a:ext uri="{FF2B5EF4-FFF2-40B4-BE49-F238E27FC236}">
                  <a16:creationId xmlns:a16="http://schemas.microsoft.com/office/drawing/2014/main" id="{DD3F4280-AD43-498B-B2E3-37B92EC3D064}"/>
                </a:ext>
              </a:extLst>
            </p:cNvPr>
            <p:cNvCxnSpPr/>
            <p:nvPr/>
          </p:nvCxnSpPr>
          <p:spPr>
            <a:xfrm>
              <a:off x="6450200" y="4880752"/>
              <a:ext cx="338854" cy="20159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直接箭头连接符 7">
              <a:extLst>
                <a:ext uri="{FF2B5EF4-FFF2-40B4-BE49-F238E27FC236}">
                  <a16:creationId xmlns:a16="http://schemas.microsoft.com/office/drawing/2014/main" id="{062997BF-F6B3-4445-B808-1766F2E91886}"/>
                </a:ext>
              </a:extLst>
            </p:cNvPr>
            <p:cNvCxnSpPr/>
            <p:nvPr/>
          </p:nvCxnSpPr>
          <p:spPr>
            <a:xfrm flipH="1" flipV="1">
              <a:off x="7488413" y="5182785"/>
              <a:ext cx="133733" cy="18258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直接箭头连接符 8">
              <a:extLst>
                <a:ext uri="{FF2B5EF4-FFF2-40B4-BE49-F238E27FC236}">
                  <a16:creationId xmlns:a16="http://schemas.microsoft.com/office/drawing/2014/main" id="{2D95E83D-5663-4441-99EA-20D1F09D1DAB}"/>
                </a:ext>
              </a:extLst>
            </p:cNvPr>
            <p:cNvCxnSpPr/>
            <p:nvPr/>
          </p:nvCxnSpPr>
          <p:spPr>
            <a:xfrm flipV="1">
              <a:off x="6377810" y="5183944"/>
              <a:ext cx="303294" cy="15491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 name="图片 9">
              <a:extLst>
                <a:ext uri="{FF2B5EF4-FFF2-40B4-BE49-F238E27FC236}">
                  <a16:creationId xmlns:a16="http://schemas.microsoft.com/office/drawing/2014/main" id="{E42E9BD3-C5A7-4433-87F9-FC649435C9B8}"/>
                </a:ext>
              </a:extLst>
            </p:cNvPr>
            <p:cNvPicPr>
              <a:picLocks noChangeAspect="1"/>
            </p:cNvPicPr>
            <p:nvPr/>
          </p:nvPicPr>
          <p:blipFill>
            <a:blip r:embed="rId3"/>
            <a:stretch>
              <a:fillRect/>
            </a:stretch>
          </p:blipFill>
          <p:spPr>
            <a:xfrm>
              <a:off x="9105715" y="2946586"/>
              <a:ext cx="2654387" cy="2234362"/>
            </a:xfrm>
            <a:prstGeom prst="rect">
              <a:avLst/>
            </a:prstGeom>
          </p:spPr>
        </p:pic>
        <p:sp>
          <p:nvSpPr>
            <p:cNvPr id="11" name="矩形 10">
              <a:extLst>
                <a:ext uri="{FF2B5EF4-FFF2-40B4-BE49-F238E27FC236}">
                  <a16:creationId xmlns:a16="http://schemas.microsoft.com/office/drawing/2014/main" id="{EDB8E96B-E093-4DB3-90EB-DAB2378CCBAB}"/>
                </a:ext>
              </a:extLst>
            </p:cNvPr>
            <p:cNvSpPr/>
            <p:nvPr/>
          </p:nvSpPr>
          <p:spPr>
            <a:xfrm>
              <a:off x="10776120" y="4924342"/>
              <a:ext cx="370604" cy="15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A3</a:t>
              </a:r>
              <a:endParaRPr lang="zh-CN" altLang="en-US" sz="1200" dirty="0">
                <a:solidFill>
                  <a:schemeClr val="tx1"/>
                </a:solidFill>
              </a:endParaRPr>
            </a:p>
          </p:txBody>
        </p:sp>
        <p:cxnSp>
          <p:nvCxnSpPr>
            <p:cNvPr id="13" name="直接箭头连接符 12">
              <a:extLst>
                <a:ext uri="{FF2B5EF4-FFF2-40B4-BE49-F238E27FC236}">
                  <a16:creationId xmlns:a16="http://schemas.microsoft.com/office/drawing/2014/main" id="{1C618FFB-61DF-4A14-9CF4-D97E6D2C4A44}"/>
                </a:ext>
              </a:extLst>
            </p:cNvPr>
            <p:cNvCxnSpPr/>
            <p:nvPr/>
          </p:nvCxnSpPr>
          <p:spPr>
            <a:xfrm flipH="1" flipV="1">
              <a:off x="10324831" y="4280511"/>
              <a:ext cx="579120" cy="6377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4" name="图片 13">
              <a:extLst>
                <a:ext uri="{FF2B5EF4-FFF2-40B4-BE49-F238E27FC236}">
                  <a16:creationId xmlns:a16="http://schemas.microsoft.com/office/drawing/2014/main" id="{E94038D8-3D10-4C2E-8B89-8C30D23057D7}"/>
                </a:ext>
              </a:extLst>
            </p:cNvPr>
            <p:cNvPicPr>
              <a:picLocks noChangeAspect="1"/>
            </p:cNvPicPr>
            <p:nvPr/>
          </p:nvPicPr>
          <p:blipFill>
            <a:blip r:embed="rId4"/>
            <a:stretch>
              <a:fillRect/>
            </a:stretch>
          </p:blipFill>
          <p:spPr>
            <a:xfrm>
              <a:off x="8018224" y="4193697"/>
              <a:ext cx="851432" cy="1185844"/>
            </a:xfrm>
            <a:prstGeom prst="rect">
              <a:avLst/>
            </a:prstGeom>
          </p:spPr>
        </p:pic>
        <p:cxnSp>
          <p:nvCxnSpPr>
            <p:cNvPr id="15" name="曲线连接符 55">
              <a:extLst>
                <a:ext uri="{FF2B5EF4-FFF2-40B4-BE49-F238E27FC236}">
                  <a16:creationId xmlns:a16="http://schemas.microsoft.com/office/drawing/2014/main" id="{B61E93D4-59C1-4E83-AA18-689A777E7C7E}"/>
                </a:ext>
              </a:extLst>
            </p:cNvPr>
            <p:cNvCxnSpPr/>
            <p:nvPr/>
          </p:nvCxnSpPr>
          <p:spPr>
            <a:xfrm rot="10800000" flipV="1">
              <a:off x="8777730" y="4297980"/>
              <a:ext cx="1550290" cy="209765"/>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16" name="曲线连接符 57">
              <a:extLst>
                <a:ext uri="{FF2B5EF4-FFF2-40B4-BE49-F238E27FC236}">
                  <a16:creationId xmlns:a16="http://schemas.microsoft.com/office/drawing/2014/main" id="{E10D3661-87B9-426F-A8A5-6454C85E9F7F}"/>
                </a:ext>
              </a:extLst>
            </p:cNvPr>
            <p:cNvCxnSpPr/>
            <p:nvPr/>
          </p:nvCxnSpPr>
          <p:spPr>
            <a:xfrm rot="10800000" flipV="1">
              <a:off x="7543110" y="4778999"/>
              <a:ext cx="600338" cy="413515"/>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pic>
          <p:nvPicPr>
            <p:cNvPr id="17" name="图片 16">
              <a:extLst>
                <a:ext uri="{FF2B5EF4-FFF2-40B4-BE49-F238E27FC236}">
                  <a16:creationId xmlns:a16="http://schemas.microsoft.com/office/drawing/2014/main" id="{232E4A80-01CF-4E04-9FC3-A429CC655D1F}"/>
                </a:ext>
              </a:extLst>
            </p:cNvPr>
            <p:cNvPicPr>
              <a:picLocks noChangeAspect="1"/>
            </p:cNvPicPr>
            <p:nvPr/>
          </p:nvPicPr>
          <p:blipFill>
            <a:blip r:embed="rId5"/>
            <a:stretch>
              <a:fillRect/>
            </a:stretch>
          </p:blipFill>
          <p:spPr>
            <a:xfrm>
              <a:off x="4919319" y="4609930"/>
              <a:ext cx="690540" cy="582585"/>
            </a:xfrm>
            <a:prstGeom prst="rect">
              <a:avLst/>
            </a:prstGeom>
          </p:spPr>
        </p:pic>
        <p:sp>
          <p:nvSpPr>
            <p:cNvPr id="18" name="矩形 17">
              <a:extLst>
                <a:ext uri="{FF2B5EF4-FFF2-40B4-BE49-F238E27FC236}">
                  <a16:creationId xmlns:a16="http://schemas.microsoft.com/office/drawing/2014/main" id="{4E5E4155-1CE7-4749-A994-F7B5606AB52F}"/>
                </a:ext>
              </a:extLst>
            </p:cNvPr>
            <p:cNvSpPr/>
            <p:nvPr/>
          </p:nvSpPr>
          <p:spPr>
            <a:xfrm>
              <a:off x="5430381" y="4526805"/>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a:t>
              </a:r>
              <a:endParaRPr lang="zh-CN" altLang="en-US" sz="1200" dirty="0">
                <a:solidFill>
                  <a:schemeClr val="tx1"/>
                </a:solidFill>
              </a:endParaRPr>
            </a:p>
          </p:txBody>
        </p:sp>
        <p:sp>
          <p:nvSpPr>
            <p:cNvPr id="19" name="矩形 18">
              <a:extLst>
                <a:ext uri="{FF2B5EF4-FFF2-40B4-BE49-F238E27FC236}">
                  <a16:creationId xmlns:a16="http://schemas.microsoft.com/office/drawing/2014/main" id="{F21E906E-4FF2-4BC9-B828-8ADAC8C2998C}"/>
                </a:ext>
              </a:extLst>
            </p:cNvPr>
            <p:cNvSpPr/>
            <p:nvPr/>
          </p:nvSpPr>
          <p:spPr>
            <a:xfrm>
              <a:off x="5497434" y="5225115"/>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a:t>
              </a:r>
              <a:endParaRPr lang="zh-CN" altLang="en-US" sz="1200" dirty="0">
                <a:solidFill>
                  <a:schemeClr val="tx1"/>
                </a:solidFill>
              </a:endParaRPr>
            </a:p>
          </p:txBody>
        </p:sp>
        <p:cxnSp>
          <p:nvCxnSpPr>
            <p:cNvPr id="20" name="曲线连接符 64">
              <a:extLst>
                <a:ext uri="{FF2B5EF4-FFF2-40B4-BE49-F238E27FC236}">
                  <a16:creationId xmlns:a16="http://schemas.microsoft.com/office/drawing/2014/main" id="{E1A6F189-C5C5-4F90-AC29-C7C3CD905A73}"/>
                </a:ext>
              </a:extLst>
            </p:cNvPr>
            <p:cNvCxnSpPr/>
            <p:nvPr/>
          </p:nvCxnSpPr>
          <p:spPr>
            <a:xfrm rot="10800000">
              <a:off x="5475874" y="5007282"/>
              <a:ext cx="1313182" cy="75066"/>
            </a:xfrm>
            <a:prstGeom prst="curvedConnector3">
              <a:avLst>
                <a:gd name="adj1" fmla="val 50590"/>
              </a:avLst>
            </a:prstGeom>
            <a:ln>
              <a:tailEnd type="triangle"/>
            </a:ln>
          </p:spPr>
          <p:style>
            <a:lnRef idx="2">
              <a:schemeClr val="accent6"/>
            </a:lnRef>
            <a:fillRef idx="0">
              <a:schemeClr val="accent6"/>
            </a:fillRef>
            <a:effectRef idx="1">
              <a:schemeClr val="accent6"/>
            </a:effectRef>
            <a:fontRef idx="minor">
              <a:schemeClr val="tx1"/>
            </a:fontRef>
          </p:style>
        </p:cxnSp>
        <p:pic>
          <p:nvPicPr>
            <p:cNvPr id="21" name="图片 20">
              <a:extLst>
                <a:ext uri="{FF2B5EF4-FFF2-40B4-BE49-F238E27FC236}">
                  <a16:creationId xmlns:a16="http://schemas.microsoft.com/office/drawing/2014/main" id="{DF8F49E6-C55E-4CA4-9866-0A38BF96EE23}"/>
                </a:ext>
              </a:extLst>
            </p:cNvPr>
            <p:cNvPicPr>
              <a:picLocks noChangeAspect="1"/>
            </p:cNvPicPr>
            <p:nvPr/>
          </p:nvPicPr>
          <p:blipFill>
            <a:blip r:embed="rId6"/>
            <a:stretch>
              <a:fillRect/>
            </a:stretch>
          </p:blipFill>
          <p:spPr>
            <a:xfrm>
              <a:off x="3701271" y="3996805"/>
              <a:ext cx="886806" cy="1058609"/>
            </a:xfrm>
            <a:prstGeom prst="rect">
              <a:avLst/>
            </a:prstGeom>
          </p:spPr>
        </p:pic>
        <p:cxnSp>
          <p:nvCxnSpPr>
            <p:cNvPr id="22" name="曲线连接符 70">
              <a:extLst>
                <a:ext uri="{FF2B5EF4-FFF2-40B4-BE49-F238E27FC236}">
                  <a16:creationId xmlns:a16="http://schemas.microsoft.com/office/drawing/2014/main" id="{47C56BC1-28EB-4BAA-8FC7-2209CD37BAF6}"/>
                </a:ext>
              </a:extLst>
            </p:cNvPr>
            <p:cNvCxnSpPr/>
            <p:nvPr/>
          </p:nvCxnSpPr>
          <p:spPr>
            <a:xfrm rot="10800000">
              <a:off x="4447499" y="4880752"/>
              <a:ext cx="665059" cy="222472"/>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sp>
          <p:nvSpPr>
            <p:cNvPr id="23" name="矩形 22">
              <a:extLst>
                <a:ext uri="{FF2B5EF4-FFF2-40B4-BE49-F238E27FC236}">
                  <a16:creationId xmlns:a16="http://schemas.microsoft.com/office/drawing/2014/main" id="{43220BBC-F2B6-460A-BDF2-8322EAAD47AB}"/>
                </a:ext>
              </a:extLst>
            </p:cNvPr>
            <p:cNvSpPr/>
            <p:nvPr/>
          </p:nvSpPr>
          <p:spPr>
            <a:xfrm>
              <a:off x="4783713" y="4514105"/>
              <a:ext cx="370604" cy="15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T4</a:t>
              </a:r>
              <a:endParaRPr lang="zh-CN" altLang="en-US" sz="1200" dirty="0">
                <a:solidFill>
                  <a:schemeClr val="tx1"/>
                </a:solidFill>
              </a:endParaRPr>
            </a:p>
          </p:txBody>
        </p:sp>
        <p:sp>
          <p:nvSpPr>
            <p:cNvPr id="24" name="矩形 23">
              <a:extLst>
                <a:ext uri="{FF2B5EF4-FFF2-40B4-BE49-F238E27FC236}">
                  <a16:creationId xmlns:a16="http://schemas.microsoft.com/office/drawing/2014/main" id="{25349DFC-3B71-41D7-AA58-5B594EC948F3}"/>
                </a:ext>
              </a:extLst>
            </p:cNvPr>
            <p:cNvSpPr/>
            <p:nvPr/>
          </p:nvSpPr>
          <p:spPr>
            <a:xfrm>
              <a:off x="4709355" y="5248228"/>
              <a:ext cx="370604" cy="151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P4</a:t>
              </a:r>
              <a:endParaRPr lang="zh-CN" altLang="en-US" sz="1200" dirty="0">
                <a:solidFill>
                  <a:schemeClr val="tx1"/>
                </a:solidFill>
              </a:endParaRPr>
            </a:p>
          </p:txBody>
        </p:sp>
        <p:cxnSp>
          <p:nvCxnSpPr>
            <p:cNvPr id="25" name="直接箭头连接符 24">
              <a:extLst>
                <a:ext uri="{FF2B5EF4-FFF2-40B4-BE49-F238E27FC236}">
                  <a16:creationId xmlns:a16="http://schemas.microsoft.com/office/drawing/2014/main" id="{901E3B85-FE80-4AFC-853B-8C1946936BA3}"/>
                </a:ext>
              </a:extLst>
            </p:cNvPr>
            <p:cNvCxnSpPr>
              <a:stCxn id="18" idx="2"/>
            </p:cNvCxnSpPr>
            <p:nvPr/>
          </p:nvCxnSpPr>
          <p:spPr>
            <a:xfrm flipH="1">
              <a:off x="5332593" y="4672016"/>
              <a:ext cx="177798" cy="24012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6" name="直接箭头连接符 25">
              <a:extLst>
                <a:ext uri="{FF2B5EF4-FFF2-40B4-BE49-F238E27FC236}">
                  <a16:creationId xmlns:a16="http://schemas.microsoft.com/office/drawing/2014/main" id="{57DE1815-33AB-44B3-8631-6C58F29491BC}"/>
                </a:ext>
              </a:extLst>
            </p:cNvPr>
            <p:cNvCxnSpPr/>
            <p:nvPr/>
          </p:nvCxnSpPr>
          <p:spPr>
            <a:xfrm flipH="1" flipV="1">
              <a:off x="5449261" y="5007282"/>
              <a:ext cx="68134" cy="185233"/>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直接箭头连接符 26">
              <a:extLst>
                <a:ext uri="{FF2B5EF4-FFF2-40B4-BE49-F238E27FC236}">
                  <a16:creationId xmlns:a16="http://schemas.microsoft.com/office/drawing/2014/main" id="{84CB1B89-BE21-4285-A232-781D43C3E761}"/>
                </a:ext>
              </a:extLst>
            </p:cNvPr>
            <p:cNvCxnSpPr/>
            <p:nvPr/>
          </p:nvCxnSpPr>
          <p:spPr>
            <a:xfrm flipV="1">
              <a:off x="5021740" y="5082346"/>
              <a:ext cx="118823" cy="14276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曲线连接符 85">
              <a:extLst>
                <a:ext uri="{FF2B5EF4-FFF2-40B4-BE49-F238E27FC236}">
                  <a16:creationId xmlns:a16="http://schemas.microsoft.com/office/drawing/2014/main" id="{DD6BA179-9DB4-485F-953A-4410D61121EC}"/>
                </a:ext>
              </a:extLst>
            </p:cNvPr>
            <p:cNvCxnSpPr/>
            <p:nvPr/>
          </p:nvCxnSpPr>
          <p:spPr>
            <a:xfrm>
              <a:off x="4447498" y="4665643"/>
              <a:ext cx="665060" cy="263436"/>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29" name="矩形 28">
              <a:extLst>
                <a:ext uri="{FF2B5EF4-FFF2-40B4-BE49-F238E27FC236}">
                  <a16:creationId xmlns:a16="http://schemas.microsoft.com/office/drawing/2014/main" id="{9E7AB63F-4001-4271-BA7C-C25C69216B92}"/>
                </a:ext>
              </a:extLst>
            </p:cNvPr>
            <p:cNvSpPr/>
            <p:nvPr/>
          </p:nvSpPr>
          <p:spPr>
            <a:xfrm>
              <a:off x="4385120" y="5035737"/>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a:t>
              </a:r>
              <a:endParaRPr lang="zh-CN" altLang="en-US" sz="1200" dirty="0">
                <a:solidFill>
                  <a:schemeClr val="tx1"/>
                </a:solidFill>
              </a:endParaRPr>
            </a:p>
          </p:txBody>
        </p:sp>
        <p:sp>
          <p:nvSpPr>
            <p:cNvPr id="30" name="矩形 29">
              <a:extLst>
                <a:ext uri="{FF2B5EF4-FFF2-40B4-BE49-F238E27FC236}">
                  <a16:creationId xmlns:a16="http://schemas.microsoft.com/office/drawing/2014/main" id="{DCAC4244-1D90-4E40-A2E3-8A72D11E053C}"/>
                </a:ext>
              </a:extLst>
            </p:cNvPr>
            <p:cNvSpPr/>
            <p:nvPr/>
          </p:nvSpPr>
          <p:spPr>
            <a:xfrm>
              <a:off x="4485816" y="4435142"/>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a:t>
              </a:r>
              <a:endParaRPr lang="zh-CN" altLang="en-US" sz="1200" dirty="0">
                <a:solidFill>
                  <a:schemeClr val="tx1"/>
                </a:solidFill>
              </a:endParaRPr>
            </a:p>
          </p:txBody>
        </p:sp>
        <p:sp>
          <p:nvSpPr>
            <p:cNvPr id="31" name="矩形 30">
              <a:extLst>
                <a:ext uri="{FF2B5EF4-FFF2-40B4-BE49-F238E27FC236}">
                  <a16:creationId xmlns:a16="http://schemas.microsoft.com/office/drawing/2014/main" id="{A980760A-931C-43D9-ACEA-B6AFC5CB5D17}"/>
                </a:ext>
              </a:extLst>
            </p:cNvPr>
            <p:cNvSpPr/>
            <p:nvPr/>
          </p:nvSpPr>
          <p:spPr>
            <a:xfrm>
              <a:off x="3734194" y="5003298"/>
              <a:ext cx="370604" cy="15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A6</a:t>
              </a:r>
              <a:endParaRPr lang="zh-CN" altLang="en-US" sz="1200" dirty="0">
                <a:solidFill>
                  <a:schemeClr val="tx1"/>
                </a:solidFill>
              </a:endParaRPr>
            </a:p>
          </p:txBody>
        </p:sp>
        <p:sp>
          <p:nvSpPr>
            <p:cNvPr id="32" name="矩形 31">
              <a:extLst>
                <a:ext uri="{FF2B5EF4-FFF2-40B4-BE49-F238E27FC236}">
                  <a16:creationId xmlns:a16="http://schemas.microsoft.com/office/drawing/2014/main" id="{3EF86071-4367-4335-833A-D80BDFA8D858}"/>
                </a:ext>
              </a:extLst>
            </p:cNvPr>
            <p:cNvSpPr/>
            <p:nvPr/>
          </p:nvSpPr>
          <p:spPr>
            <a:xfrm>
              <a:off x="3980023" y="5015144"/>
              <a:ext cx="370604" cy="15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A5</a:t>
              </a:r>
              <a:endParaRPr lang="zh-CN" altLang="en-US" sz="1200" dirty="0">
                <a:solidFill>
                  <a:schemeClr val="tx1"/>
                </a:solidFill>
              </a:endParaRPr>
            </a:p>
          </p:txBody>
        </p:sp>
        <p:cxnSp>
          <p:nvCxnSpPr>
            <p:cNvPr id="33" name="直接箭头连接符 32">
              <a:extLst>
                <a:ext uri="{FF2B5EF4-FFF2-40B4-BE49-F238E27FC236}">
                  <a16:creationId xmlns:a16="http://schemas.microsoft.com/office/drawing/2014/main" id="{27DC07E8-4B94-4872-8C8A-2C928702E559}"/>
                </a:ext>
              </a:extLst>
            </p:cNvPr>
            <p:cNvCxnSpPr>
              <a:stCxn id="23" idx="2"/>
            </p:cNvCxnSpPr>
            <p:nvPr/>
          </p:nvCxnSpPr>
          <p:spPr>
            <a:xfrm>
              <a:off x="4969015" y="4672016"/>
              <a:ext cx="171548" cy="22920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4" name="矩形 33">
              <a:extLst>
                <a:ext uri="{FF2B5EF4-FFF2-40B4-BE49-F238E27FC236}">
                  <a16:creationId xmlns:a16="http://schemas.microsoft.com/office/drawing/2014/main" id="{963C9A40-E57E-4125-A473-B7D2BED580C0}"/>
                </a:ext>
              </a:extLst>
            </p:cNvPr>
            <p:cNvSpPr/>
            <p:nvPr/>
          </p:nvSpPr>
          <p:spPr>
            <a:xfrm>
              <a:off x="9832294" y="5183464"/>
              <a:ext cx="1123950"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1.</a:t>
              </a:r>
              <a:r>
                <a:rPr lang="zh-CN" altLang="en-US" sz="1400" dirty="0">
                  <a:solidFill>
                    <a:srgbClr val="FF0000"/>
                  </a:solidFill>
                </a:rPr>
                <a:t>主泵</a:t>
              </a:r>
            </a:p>
          </p:txBody>
        </p:sp>
        <p:sp>
          <p:nvSpPr>
            <p:cNvPr id="35" name="矩形 34">
              <a:extLst>
                <a:ext uri="{FF2B5EF4-FFF2-40B4-BE49-F238E27FC236}">
                  <a16:creationId xmlns:a16="http://schemas.microsoft.com/office/drawing/2014/main" id="{B1A7097E-10FD-45CE-B952-334561CC0002}"/>
                </a:ext>
              </a:extLst>
            </p:cNvPr>
            <p:cNvSpPr/>
            <p:nvPr/>
          </p:nvSpPr>
          <p:spPr>
            <a:xfrm>
              <a:off x="7782165" y="5399493"/>
              <a:ext cx="1514476" cy="29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0000"/>
                  </a:solidFill>
                </a:rPr>
                <a:t>先导过滤器</a:t>
              </a:r>
            </a:p>
          </p:txBody>
        </p:sp>
        <p:sp>
          <p:nvSpPr>
            <p:cNvPr id="36" name="矩形 35">
              <a:extLst>
                <a:ext uri="{FF2B5EF4-FFF2-40B4-BE49-F238E27FC236}">
                  <a16:creationId xmlns:a16="http://schemas.microsoft.com/office/drawing/2014/main" id="{5CF1B920-5BDA-4C93-95A1-FD024157E2D7}"/>
                </a:ext>
              </a:extLst>
            </p:cNvPr>
            <p:cNvSpPr/>
            <p:nvPr/>
          </p:nvSpPr>
          <p:spPr>
            <a:xfrm>
              <a:off x="6523595" y="5727955"/>
              <a:ext cx="1149998" cy="29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2.</a:t>
              </a:r>
              <a:r>
                <a:rPr lang="zh-CN" altLang="en-US" sz="1400" dirty="0">
                  <a:solidFill>
                    <a:srgbClr val="FF0000"/>
                  </a:solidFill>
                </a:rPr>
                <a:t>先导阀组</a:t>
              </a:r>
            </a:p>
          </p:txBody>
        </p:sp>
        <p:sp>
          <p:nvSpPr>
            <p:cNvPr id="37" name="矩形 36">
              <a:extLst>
                <a:ext uri="{FF2B5EF4-FFF2-40B4-BE49-F238E27FC236}">
                  <a16:creationId xmlns:a16="http://schemas.microsoft.com/office/drawing/2014/main" id="{3E70367C-8E91-4473-907C-1C8C1088885D}"/>
                </a:ext>
              </a:extLst>
            </p:cNvPr>
            <p:cNvSpPr/>
            <p:nvPr/>
          </p:nvSpPr>
          <p:spPr>
            <a:xfrm>
              <a:off x="4815593" y="5358016"/>
              <a:ext cx="838200" cy="29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0000"/>
                  </a:solidFill>
                </a:rPr>
                <a:t>分流块</a:t>
              </a:r>
            </a:p>
          </p:txBody>
        </p:sp>
        <p:sp>
          <p:nvSpPr>
            <p:cNvPr id="38" name="矩形 37">
              <a:extLst>
                <a:ext uri="{FF2B5EF4-FFF2-40B4-BE49-F238E27FC236}">
                  <a16:creationId xmlns:a16="http://schemas.microsoft.com/office/drawing/2014/main" id="{112A88E3-F495-4F8D-B6CC-00C87E84661C}"/>
                </a:ext>
              </a:extLst>
            </p:cNvPr>
            <p:cNvSpPr/>
            <p:nvPr/>
          </p:nvSpPr>
          <p:spPr>
            <a:xfrm>
              <a:off x="3423368" y="5190472"/>
              <a:ext cx="1419225" cy="29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4.</a:t>
              </a:r>
              <a:r>
                <a:rPr lang="zh-CN" altLang="en-US" sz="1400" dirty="0">
                  <a:solidFill>
                    <a:srgbClr val="FF0000"/>
                  </a:solidFill>
                </a:rPr>
                <a:t>开关电磁阀</a:t>
              </a:r>
            </a:p>
          </p:txBody>
        </p:sp>
        <p:pic>
          <p:nvPicPr>
            <p:cNvPr id="39" name="图片 38">
              <a:extLst>
                <a:ext uri="{FF2B5EF4-FFF2-40B4-BE49-F238E27FC236}">
                  <a16:creationId xmlns:a16="http://schemas.microsoft.com/office/drawing/2014/main" id="{0AD69444-A709-4BF0-A86B-8C87A2CF0515}"/>
                </a:ext>
              </a:extLst>
            </p:cNvPr>
            <p:cNvPicPr>
              <a:picLocks noChangeAspect="1"/>
            </p:cNvPicPr>
            <p:nvPr/>
          </p:nvPicPr>
          <p:blipFill>
            <a:blip r:embed="rId7"/>
            <a:stretch>
              <a:fillRect/>
            </a:stretch>
          </p:blipFill>
          <p:spPr>
            <a:xfrm>
              <a:off x="2913233" y="2527441"/>
              <a:ext cx="625924" cy="1189622"/>
            </a:xfrm>
            <a:prstGeom prst="rect">
              <a:avLst/>
            </a:prstGeom>
          </p:spPr>
        </p:pic>
        <p:pic>
          <p:nvPicPr>
            <p:cNvPr id="40" name="图片 39">
              <a:extLst>
                <a:ext uri="{FF2B5EF4-FFF2-40B4-BE49-F238E27FC236}">
                  <a16:creationId xmlns:a16="http://schemas.microsoft.com/office/drawing/2014/main" id="{C483CBAA-5220-4C56-BBB2-43DDF72AAD70}"/>
                </a:ext>
              </a:extLst>
            </p:cNvPr>
            <p:cNvPicPr>
              <a:picLocks noChangeAspect="1"/>
            </p:cNvPicPr>
            <p:nvPr/>
          </p:nvPicPr>
          <p:blipFill>
            <a:blip r:embed="rId8"/>
            <a:stretch>
              <a:fillRect/>
            </a:stretch>
          </p:blipFill>
          <p:spPr>
            <a:xfrm>
              <a:off x="2259822" y="4263807"/>
              <a:ext cx="915007" cy="766432"/>
            </a:xfrm>
            <a:prstGeom prst="rect">
              <a:avLst/>
            </a:prstGeom>
          </p:spPr>
        </p:pic>
        <p:pic>
          <p:nvPicPr>
            <p:cNvPr id="41" name="图片 40">
              <a:extLst>
                <a:ext uri="{FF2B5EF4-FFF2-40B4-BE49-F238E27FC236}">
                  <a16:creationId xmlns:a16="http://schemas.microsoft.com/office/drawing/2014/main" id="{DDF1F985-FA5A-4C07-BFF2-47962C4566B1}"/>
                </a:ext>
              </a:extLst>
            </p:cNvPr>
            <p:cNvPicPr>
              <a:picLocks noChangeAspect="1"/>
            </p:cNvPicPr>
            <p:nvPr/>
          </p:nvPicPr>
          <p:blipFill>
            <a:blip r:embed="rId9"/>
            <a:stretch>
              <a:fillRect/>
            </a:stretch>
          </p:blipFill>
          <p:spPr>
            <a:xfrm>
              <a:off x="4826791" y="2051753"/>
              <a:ext cx="1661326" cy="1613860"/>
            </a:xfrm>
            <a:prstGeom prst="rect">
              <a:avLst/>
            </a:prstGeom>
          </p:spPr>
        </p:pic>
        <p:cxnSp>
          <p:nvCxnSpPr>
            <p:cNvPr id="42" name="曲线连接符 104">
              <a:extLst>
                <a:ext uri="{FF2B5EF4-FFF2-40B4-BE49-F238E27FC236}">
                  <a16:creationId xmlns:a16="http://schemas.microsoft.com/office/drawing/2014/main" id="{D7B93F28-B6A4-4B56-AC29-3078108082E5}"/>
                </a:ext>
              </a:extLst>
            </p:cNvPr>
            <p:cNvCxnSpPr/>
            <p:nvPr/>
          </p:nvCxnSpPr>
          <p:spPr>
            <a:xfrm rot="5400000" flipH="1" flipV="1">
              <a:off x="3746305" y="2577079"/>
              <a:ext cx="2571522" cy="1760240"/>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43" name="曲线连接符 112">
              <a:extLst>
                <a:ext uri="{FF2B5EF4-FFF2-40B4-BE49-F238E27FC236}">
                  <a16:creationId xmlns:a16="http://schemas.microsoft.com/office/drawing/2014/main" id="{70709558-FB5E-4DBC-A98E-D68772315522}"/>
                </a:ext>
              </a:extLst>
            </p:cNvPr>
            <p:cNvCxnSpPr/>
            <p:nvPr/>
          </p:nvCxnSpPr>
          <p:spPr>
            <a:xfrm rot="16200000" flipV="1">
              <a:off x="2444698" y="3262185"/>
              <a:ext cx="2091934" cy="837982"/>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sp>
          <p:nvSpPr>
            <p:cNvPr id="44" name="矩形 43">
              <a:extLst>
                <a:ext uri="{FF2B5EF4-FFF2-40B4-BE49-F238E27FC236}">
                  <a16:creationId xmlns:a16="http://schemas.microsoft.com/office/drawing/2014/main" id="{AC25A200-37AE-4313-80E2-69B9D65A742A}"/>
                </a:ext>
              </a:extLst>
            </p:cNvPr>
            <p:cNvSpPr/>
            <p:nvPr/>
          </p:nvSpPr>
          <p:spPr>
            <a:xfrm>
              <a:off x="3520154" y="2661306"/>
              <a:ext cx="171777" cy="120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a:t>
              </a:r>
              <a:endParaRPr lang="zh-CN" altLang="en-US" sz="1200" dirty="0">
                <a:solidFill>
                  <a:schemeClr val="tx1"/>
                </a:solidFill>
              </a:endParaRPr>
            </a:p>
          </p:txBody>
        </p:sp>
        <p:sp>
          <p:nvSpPr>
            <p:cNvPr id="45" name="矩形 44">
              <a:extLst>
                <a:ext uri="{FF2B5EF4-FFF2-40B4-BE49-F238E27FC236}">
                  <a16:creationId xmlns:a16="http://schemas.microsoft.com/office/drawing/2014/main" id="{683BBC66-95C9-455A-B6B7-27136C603248}"/>
                </a:ext>
              </a:extLst>
            </p:cNvPr>
            <p:cNvSpPr/>
            <p:nvPr/>
          </p:nvSpPr>
          <p:spPr>
            <a:xfrm>
              <a:off x="3618503" y="3033017"/>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a:t>
              </a:r>
              <a:endParaRPr lang="zh-CN" altLang="en-US" sz="1200" dirty="0">
                <a:solidFill>
                  <a:schemeClr val="tx1"/>
                </a:solidFill>
              </a:endParaRPr>
            </a:p>
          </p:txBody>
        </p:sp>
        <p:sp>
          <p:nvSpPr>
            <p:cNvPr id="46" name="矩形 45">
              <a:extLst>
                <a:ext uri="{FF2B5EF4-FFF2-40B4-BE49-F238E27FC236}">
                  <a16:creationId xmlns:a16="http://schemas.microsoft.com/office/drawing/2014/main" id="{6A85B7C0-2862-43A0-B1AC-CB7A43945BB1}"/>
                </a:ext>
              </a:extLst>
            </p:cNvPr>
            <p:cNvSpPr/>
            <p:nvPr/>
          </p:nvSpPr>
          <p:spPr>
            <a:xfrm>
              <a:off x="2814587" y="2891702"/>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a:t>
              </a:r>
              <a:endParaRPr lang="zh-CN" altLang="en-US" sz="1200" dirty="0">
                <a:solidFill>
                  <a:schemeClr val="tx1"/>
                </a:solidFill>
              </a:endParaRPr>
            </a:p>
          </p:txBody>
        </p:sp>
        <p:sp>
          <p:nvSpPr>
            <p:cNvPr id="47" name="矩形 46">
              <a:extLst>
                <a:ext uri="{FF2B5EF4-FFF2-40B4-BE49-F238E27FC236}">
                  <a16:creationId xmlns:a16="http://schemas.microsoft.com/office/drawing/2014/main" id="{A0347CBF-4068-4AD3-8842-A52BA38B1623}"/>
                </a:ext>
              </a:extLst>
            </p:cNvPr>
            <p:cNvSpPr/>
            <p:nvPr/>
          </p:nvSpPr>
          <p:spPr>
            <a:xfrm>
              <a:off x="2707902" y="2551838"/>
              <a:ext cx="370604" cy="15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Pi</a:t>
              </a:r>
              <a:endParaRPr lang="zh-CN" altLang="en-US" sz="1200" dirty="0">
                <a:solidFill>
                  <a:schemeClr val="tx1"/>
                </a:solidFill>
              </a:endParaRPr>
            </a:p>
          </p:txBody>
        </p:sp>
        <p:sp>
          <p:nvSpPr>
            <p:cNvPr id="48" name="矩形 47">
              <a:extLst>
                <a:ext uri="{FF2B5EF4-FFF2-40B4-BE49-F238E27FC236}">
                  <a16:creationId xmlns:a16="http://schemas.microsoft.com/office/drawing/2014/main" id="{FFBB736D-B662-463C-A5D3-B673EBF04819}"/>
                </a:ext>
              </a:extLst>
            </p:cNvPr>
            <p:cNvSpPr/>
            <p:nvPr/>
          </p:nvSpPr>
          <p:spPr>
            <a:xfrm>
              <a:off x="2807759" y="3281098"/>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L</a:t>
              </a:r>
              <a:endParaRPr lang="zh-CN" altLang="en-US" sz="1200" dirty="0">
                <a:solidFill>
                  <a:schemeClr val="tx1"/>
                </a:solidFill>
              </a:endParaRPr>
            </a:p>
          </p:txBody>
        </p:sp>
        <p:cxnSp>
          <p:nvCxnSpPr>
            <p:cNvPr id="49" name="曲线连接符 121">
              <a:extLst>
                <a:ext uri="{FF2B5EF4-FFF2-40B4-BE49-F238E27FC236}">
                  <a16:creationId xmlns:a16="http://schemas.microsoft.com/office/drawing/2014/main" id="{BB234CD3-3AFC-4AA1-A47A-B36784CF094A}"/>
                </a:ext>
              </a:extLst>
            </p:cNvPr>
            <p:cNvCxnSpPr>
              <a:endCxn id="44" idx="3"/>
            </p:cNvCxnSpPr>
            <p:nvPr/>
          </p:nvCxnSpPr>
          <p:spPr>
            <a:xfrm rot="10800000">
              <a:off x="3691931" y="2721582"/>
              <a:ext cx="2300602" cy="324947"/>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50" name="矩形 49">
              <a:extLst>
                <a:ext uri="{FF2B5EF4-FFF2-40B4-BE49-F238E27FC236}">
                  <a16:creationId xmlns:a16="http://schemas.microsoft.com/office/drawing/2014/main" id="{511CC06B-9E75-4C68-9606-53F2C12C8566}"/>
                </a:ext>
              </a:extLst>
            </p:cNvPr>
            <p:cNvSpPr/>
            <p:nvPr/>
          </p:nvSpPr>
          <p:spPr>
            <a:xfrm>
              <a:off x="6383203" y="2916494"/>
              <a:ext cx="370604" cy="15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Bo</a:t>
              </a:r>
              <a:endParaRPr lang="zh-CN" altLang="en-US" sz="1200" dirty="0">
                <a:solidFill>
                  <a:schemeClr val="tx1"/>
                </a:solidFill>
              </a:endParaRPr>
            </a:p>
          </p:txBody>
        </p:sp>
        <p:cxnSp>
          <p:nvCxnSpPr>
            <p:cNvPr id="51" name="直接箭头连接符 50">
              <a:extLst>
                <a:ext uri="{FF2B5EF4-FFF2-40B4-BE49-F238E27FC236}">
                  <a16:creationId xmlns:a16="http://schemas.microsoft.com/office/drawing/2014/main" id="{EE80E26A-92CB-4CF6-854F-EC76D2A52276}"/>
                </a:ext>
              </a:extLst>
            </p:cNvPr>
            <p:cNvCxnSpPr/>
            <p:nvPr/>
          </p:nvCxnSpPr>
          <p:spPr>
            <a:xfrm flipH="1">
              <a:off x="6055246" y="2981791"/>
              <a:ext cx="361344" cy="7857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2" name="矩形 51">
              <a:extLst>
                <a:ext uri="{FF2B5EF4-FFF2-40B4-BE49-F238E27FC236}">
                  <a16:creationId xmlns:a16="http://schemas.microsoft.com/office/drawing/2014/main" id="{EDDB406D-8BF2-4385-BB96-D99502901692}"/>
                </a:ext>
              </a:extLst>
            </p:cNvPr>
            <p:cNvSpPr/>
            <p:nvPr/>
          </p:nvSpPr>
          <p:spPr>
            <a:xfrm>
              <a:off x="6365956" y="2574773"/>
              <a:ext cx="370604" cy="15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rPr>
                <a:t>Ao</a:t>
              </a:r>
              <a:endParaRPr lang="zh-CN" altLang="en-US" sz="1200" dirty="0">
                <a:solidFill>
                  <a:schemeClr val="tx1"/>
                </a:solidFill>
              </a:endParaRPr>
            </a:p>
          </p:txBody>
        </p:sp>
        <p:cxnSp>
          <p:nvCxnSpPr>
            <p:cNvPr id="53" name="直接箭头连接符 52">
              <a:extLst>
                <a:ext uri="{FF2B5EF4-FFF2-40B4-BE49-F238E27FC236}">
                  <a16:creationId xmlns:a16="http://schemas.microsoft.com/office/drawing/2014/main" id="{3E1C0E63-8FE2-48FE-BB1F-9379FC14CA0F}"/>
                </a:ext>
              </a:extLst>
            </p:cNvPr>
            <p:cNvCxnSpPr/>
            <p:nvPr/>
          </p:nvCxnSpPr>
          <p:spPr>
            <a:xfrm flipH="1">
              <a:off x="5975637" y="2661907"/>
              <a:ext cx="440953" cy="1015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54" name="矩形 53">
              <a:extLst>
                <a:ext uri="{FF2B5EF4-FFF2-40B4-BE49-F238E27FC236}">
                  <a16:creationId xmlns:a16="http://schemas.microsoft.com/office/drawing/2014/main" id="{C1523331-34A9-4E6B-8D3D-6470B6A6402C}"/>
                </a:ext>
              </a:extLst>
            </p:cNvPr>
            <p:cNvSpPr/>
            <p:nvPr/>
          </p:nvSpPr>
          <p:spPr>
            <a:xfrm>
              <a:off x="6256570" y="1990509"/>
              <a:ext cx="557940" cy="10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XBp1</a:t>
              </a:r>
              <a:endParaRPr lang="zh-CN" altLang="en-US" sz="1200" dirty="0">
                <a:solidFill>
                  <a:schemeClr val="tx1"/>
                </a:solidFill>
              </a:endParaRPr>
            </a:p>
          </p:txBody>
        </p:sp>
        <p:cxnSp>
          <p:nvCxnSpPr>
            <p:cNvPr id="55" name="直接箭头连接符 54">
              <a:extLst>
                <a:ext uri="{FF2B5EF4-FFF2-40B4-BE49-F238E27FC236}">
                  <a16:creationId xmlns:a16="http://schemas.microsoft.com/office/drawing/2014/main" id="{8685E09F-FB05-49BC-8164-E8732EAEC437}"/>
                </a:ext>
              </a:extLst>
            </p:cNvPr>
            <p:cNvCxnSpPr/>
            <p:nvPr/>
          </p:nvCxnSpPr>
          <p:spPr>
            <a:xfrm flipH="1">
              <a:off x="5912186" y="2051753"/>
              <a:ext cx="423898" cy="10889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56" name="曲线连接符 142">
              <a:extLst>
                <a:ext uri="{FF2B5EF4-FFF2-40B4-BE49-F238E27FC236}">
                  <a16:creationId xmlns:a16="http://schemas.microsoft.com/office/drawing/2014/main" id="{198DDC73-14F7-4BC4-817C-49D912D45482}"/>
                </a:ext>
              </a:extLst>
            </p:cNvPr>
            <p:cNvCxnSpPr>
              <a:stCxn id="44" idx="2"/>
            </p:cNvCxnSpPr>
            <p:nvPr/>
          </p:nvCxnSpPr>
          <p:spPr>
            <a:xfrm rot="5400000">
              <a:off x="2417489" y="3392089"/>
              <a:ext cx="1798789" cy="578320"/>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7" name="曲线连接符 144">
              <a:extLst>
                <a:ext uri="{FF2B5EF4-FFF2-40B4-BE49-F238E27FC236}">
                  <a16:creationId xmlns:a16="http://schemas.microsoft.com/office/drawing/2014/main" id="{43AB3BE6-BBEC-447E-8725-DA25804DEE3B}"/>
                </a:ext>
              </a:extLst>
            </p:cNvPr>
            <p:cNvCxnSpPr/>
            <p:nvPr/>
          </p:nvCxnSpPr>
          <p:spPr>
            <a:xfrm rot="5400000">
              <a:off x="2283450" y="3364317"/>
              <a:ext cx="1865459" cy="699952"/>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8" name="直接箭头连接符 57">
              <a:extLst>
                <a:ext uri="{FF2B5EF4-FFF2-40B4-BE49-F238E27FC236}">
                  <a16:creationId xmlns:a16="http://schemas.microsoft.com/office/drawing/2014/main" id="{478BB8AC-1F26-430F-9A6D-DA0D42D475E2}"/>
                </a:ext>
              </a:extLst>
            </p:cNvPr>
            <p:cNvCxnSpPr/>
            <p:nvPr/>
          </p:nvCxnSpPr>
          <p:spPr>
            <a:xfrm flipH="1">
              <a:off x="2457840" y="2899299"/>
              <a:ext cx="276790" cy="7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59" name="曲线连接符 150">
              <a:extLst>
                <a:ext uri="{FF2B5EF4-FFF2-40B4-BE49-F238E27FC236}">
                  <a16:creationId xmlns:a16="http://schemas.microsoft.com/office/drawing/2014/main" id="{B6F3856F-ED3E-48A4-91DB-77F1E3C7796A}"/>
                </a:ext>
              </a:extLst>
            </p:cNvPr>
            <p:cNvCxnSpPr>
              <a:cxnSpLocks/>
            </p:cNvCxnSpPr>
            <p:nvPr/>
          </p:nvCxnSpPr>
          <p:spPr>
            <a:xfrm rot="10800000" flipV="1">
              <a:off x="1635468" y="4742960"/>
              <a:ext cx="839033" cy="213424"/>
            </a:xfrm>
            <a:prstGeom prst="curvedConnector3">
              <a:avLst>
                <a:gd name="adj1" fmla="val 50000"/>
              </a:avLst>
            </a:prstGeom>
            <a:ln>
              <a:tailEnd type="triangle"/>
            </a:ln>
          </p:spPr>
          <p:style>
            <a:lnRef idx="3">
              <a:schemeClr val="accent1"/>
            </a:lnRef>
            <a:fillRef idx="0">
              <a:schemeClr val="accent1"/>
            </a:fillRef>
            <a:effectRef idx="2">
              <a:schemeClr val="accent1"/>
            </a:effectRef>
            <a:fontRef idx="minor">
              <a:schemeClr val="tx1"/>
            </a:fontRef>
          </p:style>
        </p:cxnSp>
        <p:sp>
          <p:nvSpPr>
            <p:cNvPr id="60" name="矩形 59">
              <a:extLst>
                <a:ext uri="{FF2B5EF4-FFF2-40B4-BE49-F238E27FC236}">
                  <a16:creationId xmlns:a16="http://schemas.microsoft.com/office/drawing/2014/main" id="{BA478924-4CF4-4345-8E0F-1B0A6F5823A3}"/>
                </a:ext>
              </a:extLst>
            </p:cNvPr>
            <p:cNvSpPr/>
            <p:nvPr/>
          </p:nvSpPr>
          <p:spPr>
            <a:xfrm>
              <a:off x="3054986" y="4526109"/>
              <a:ext cx="370604" cy="151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P1</a:t>
              </a:r>
              <a:endParaRPr lang="zh-CN" altLang="en-US" sz="1200" dirty="0">
                <a:solidFill>
                  <a:schemeClr val="tx1"/>
                </a:solidFill>
              </a:endParaRPr>
            </a:p>
          </p:txBody>
        </p:sp>
        <p:sp>
          <p:nvSpPr>
            <p:cNvPr id="61" name="矩形 60">
              <a:extLst>
                <a:ext uri="{FF2B5EF4-FFF2-40B4-BE49-F238E27FC236}">
                  <a16:creationId xmlns:a16="http://schemas.microsoft.com/office/drawing/2014/main" id="{2975BB5D-E2DA-462C-BD28-CE411337AD62}"/>
                </a:ext>
              </a:extLst>
            </p:cNvPr>
            <p:cNvSpPr/>
            <p:nvPr/>
          </p:nvSpPr>
          <p:spPr>
            <a:xfrm>
              <a:off x="2859165" y="4805119"/>
              <a:ext cx="370604" cy="151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P2</a:t>
              </a:r>
              <a:endParaRPr lang="zh-CN" altLang="en-US" sz="1200" dirty="0">
                <a:solidFill>
                  <a:schemeClr val="tx1"/>
                </a:solidFill>
              </a:endParaRPr>
            </a:p>
          </p:txBody>
        </p:sp>
        <p:sp>
          <p:nvSpPr>
            <p:cNvPr id="62" name="矩形 61">
              <a:extLst>
                <a:ext uri="{FF2B5EF4-FFF2-40B4-BE49-F238E27FC236}">
                  <a16:creationId xmlns:a16="http://schemas.microsoft.com/office/drawing/2014/main" id="{3129C091-9A70-41D5-9DF8-8D89B891A2D1}"/>
                </a:ext>
              </a:extLst>
            </p:cNvPr>
            <p:cNvSpPr/>
            <p:nvPr/>
          </p:nvSpPr>
          <p:spPr>
            <a:xfrm>
              <a:off x="2174848" y="5062572"/>
              <a:ext cx="1427163" cy="29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8.</a:t>
              </a:r>
              <a:r>
                <a:rPr lang="zh-CN" altLang="en-US" sz="1400" dirty="0">
                  <a:solidFill>
                    <a:srgbClr val="FF0000"/>
                  </a:solidFill>
                </a:rPr>
                <a:t>电比例溢流阀</a:t>
              </a:r>
            </a:p>
          </p:txBody>
        </p:sp>
        <p:sp>
          <p:nvSpPr>
            <p:cNvPr id="63" name="矩形 62">
              <a:extLst>
                <a:ext uri="{FF2B5EF4-FFF2-40B4-BE49-F238E27FC236}">
                  <a16:creationId xmlns:a16="http://schemas.microsoft.com/office/drawing/2014/main" id="{9820CB43-4017-46C3-B5E0-8012E7276C56}"/>
                </a:ext>
              </a:extLst>
            </p:cNvPr>
            <p:cNvSpPr/>
            <p:nvPr/>
          </p:nvSpPr>
          <p:spPr>
            <a:xfrm>
              <a:off x="2315632" y="4778999"/>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a:t>
              </a:r>
              <a:endParaRPr lang="zh-CN" altLang="en-US" sz="1200" dirty="0">
                <a:solidFill>
                  <a:schemeClr val="tx1"/>
                </a:solidFill>
              </a:endParaRPr>
            </a:p>
          </p:txBody>
        </p:sp>
        <p:cxnSp>
          <p:nvCxnSpPr>
            <p:cNvPr id="64" name="曲线连接符 166">
              <a:extLst>
                <a:ext uri="{FF2B5EF4-FFF2-40B4-BE49-F238E27FC236}">
                  <a16:creationId xmlns:a16="http://schemas.microsoft.com/office/drawing/2014/main" id="{386BE070-E951-49AF-BEA3-F41A4B5B4B03}"/>
                </a:ext>
              </a:extLst>
            </p:cNvPr>
            <p:cNvCxnSpPr/>
            <p:nvPr/>
          </p:nvCxnSpPr>
          <p:spPr>
            <a:xfrm rot="10800000">
              <a:off x="5421493" y="4929079"/>
              <a:ext cx="1198135" cy="247812"/>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5" name="曲线连接符 168">
              <a:extLst>
                <a:ext uri="{FF2B5EF4-FFF2-40B4-BE49-F238E27FC236}">
                  <a16:creationId xmlns:a16="http://schemas.microsoft.com/office/drawing/2014/main" id="{8314003F-24B4-4B31-8EEF-501D6069927C}"/>
                </a:ext>
              </a:extLst>
            </p:cNvPr>
            <p:cNvCxnSpPr/>
            <p:nvPr/>
          </p:nvCxnSpPr>
          <p:spPr>
            <a:xfrm rot="16200000" flipH="1">
              <a:off x="5056161" y="5205510"/>
              <a:ext cx="1132456" cy="579593"/>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66" name="曲线连接符 170">
              <a:extLst>
                <a:ext uri="{FF2B5EF4-FFF2-40B4-BE49-F238E27FC236}">
                  <a16:creationId xmlns:a16="http://schemas.microsoft.com/office/drawing/2014/main" id="{6A981E6E-7194-495A-9D57-BF55B3C00F08}"/>
                </a:ext>
              </a:extLst>
            </p:cNvPr>
            <p:cNvCxnSpPr>
              <a:stCxn id="39" idx="3"/>
            </p:cNvCxnSpPr>
            <p:nvPr/>
          </p:nvCxnSpPr>
          <p:spPr>
            <a:xfrm flipH="1">
              <a:off x="3526201" y="3122252"/>
              <a:ext cx="12956" cy="2939283"/>
            </a:xfrm>
            <a:prstGeom prst="curvedConnector4">
              <a:avLst>
                <a:gd name="adj1" fmla="val -1764433"/>
                <a:gd name="adj2" fmla="val 60118"/>
              </a:avLst>
            </a:prstGeom>
            <a:ln>
              <a:tailEnd type="triangle"/>
            </a:ln>
          </p:spPr>
          <p:style>
            <a:lnRef idx="3">
              <a:schemeClr val="accent1"/>
            </a:lnRef>
            <a:fillRef idx="0">
              <a:schemeClr val="accent1"/>
            </a:fillRef>
            <a:effectRef idx="2">
              <a:schemeClr val="accent1"/>
            </a:effectRef>
            <a:fontRef idx="minor">
              <a:schemeClr val="tx1"/>
            </a:fontRef>
          </p:style>
        </p:cxnSp>
        <p:sp>
          <p:nvSpPr>
            <p:cNvPr id="67" name="矩形 66">
              <a:extLst>
                <a:ext uri="{FF2B5EF4-FFF2-40B4-BE49-F238E27FC236}">
                  <a16:creationId xmlns:a16="http://schemas.microsoft.com/office/drawing/2014/main" id="{8CD9C6C1-E58C-4C37-968A-E7CD5FD16A04}"/>
                </a:ext>
              </a:extLst>
            </p:cNvPr>
            <p:cNvSpPr/>
            <p:nvPr/>
          </p:nvSpPr>
          <p:spPr>
            <a:xfrm>
              <a:off x="532526" y="2725677"/>
              <a:ext cx="1246470" cy="458791"/>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破碎油缸</a:t>
              </a:r>
              <a:r>
                <a:rPr lang="en-US" altLang="zh-CN" sz="1200" dirty="0">
                  <a:solidFill>
                    <a:schemeClr val="tx1"/>
                  </a:solidFill>
                </a:rPr>
                <a:t>T</a:t>
              </a:r>
              <a:r>
                <a:rPr lang="zh-CN" altLang="en-US" sz="1200" dirty="0">
                  <a:solidFill>
                    <a:schemeClr val="tx1"/>
                  </a:solidFill>
                </a:rPr>
                <a:t>口</a:t>
              </a:r>
              <a:endParaRPr lang="en-US" altLang="zh-CN" sz="1200" dirty="0">
                <a:solidFill>
                  <a:schemeClr val="tx1"/>
                </a:solidFill>
              </a:endParaRPr>
            </a:p>
            <a:p>
              <a:pPr algn="ctr"/>
              <a:r>
                <a:rPr lang="zh-CN" altLang="en-US" sz="1200" dirty="0">
                  <a:solidFill>
                    <a:schemeClr val="tx1"/>
                  </a:solidFill>
                </a:rPr>
                <a:t>（机具油缸</a:t>
              </a:r>
              <a:r>
                <a:rPr lang="en-US" altLang="zh-CN" sz="1200" dirty="0">
                  <a:solidFill>
                    <a:schemeClr val="tx1"/>
                  </a:solidFill>
                </a:rPr>
                <a:t>B</a:t>
              </a:r>
              <a:r>
                <a:rPr lang="zh-CN" altLang="en-US" sz="1200" dirty="0">
                  <a:solidFill>
                    <a:schemeClr val="tx1"/>
                  </a:solidFill>
                </a:rPr>
                <a:t>口）</a:t>
              </a:r>
            </a:p>
          </p:txBody>
        </p:sp>
        <p:cxnSp>
          <p:nvCxnSpPr>
            <p:cNvPr id="68" name="直接连接符 67">
              <a:extLst>
                <a:ext uri="{FF2B5EF4-FFF2-40B4-BE49-F238E27FC236}">
                  <a16:creationId xmlns:a16="http://schemas.microsoft.com/office/drawing/2014/main" id="{7C31D457-EB49-459A-A270-63B35E79A49F}"/>
                </a:ext>
              </a:extLst>
            </p:cNvPr>
            <p:cNvCxnSpPr/>
            <p:nvPr/>
          </p:nvCxnSpPr>
          <p:spPr>
            <a:xfrm>
              <a:off x="1574483" y="5844540"/>
              <a:ext cx="0" cy="297180"/>
            </a:xfrm>
            <a:prstGeom prst="line">
              <a:avLst/>
            </a:prstGeom>
          </p:spPr>
          <p:style>
            <a:lnRef idx="3">
              <a:schemeClr val="accent1"/>
            </a:lnRef>
            <a:fillRef idx="0">
              <a:schemeClr val="accent1"/>
            </a:fillRef>
            <a:effectRef idx="2">
              <a:schemeClr val="accent1"/>
            </a:effectRef>
            <a:fontRef idx="minor">
              <a:schemeClr val="tx1"/>
            </a:fontRef>
          </p:style>
        </p:cxnSp>
        <p:cxnSp>
          <p:nvCxnSpPr>
            <p:cNvPr id="69" name="直接连接符 68">
              <a:extLst>
                <a:ext uri="{FF2B5EF4-FFF2-40B4-BE49-F238E27FC236}">
                  <a16:creationId xmlns:a16="http://schemas.microsoft.com/office/drawing/2014/main" id="{D47ED756-A293-4AF6-9ADE-5F42FF4E3562}"/>
                </a:ext>
              </a:extLst>
            </p:cNvPr>
            <p:cNvCxnSpPr/>
            <p:nvPr/>
          </p:nvCxnSpPr>
          <p:spPr>
            <a:xfrm>
              <a:off x="1574483" y="6156960"/>
              <a:ext cx="4661435" cy="15240"/>
            </a:xfrm>
            <a:prstGeom prst="line">
              <a:avLst/>
            </a:prstGeom>
          </p:spPr>
          <p:style>
            <a:lnRef idx="3">
              <a:schemeClr val="accent1"/>
            </a:lnRef>
            <a:fillRef idx="0">
              <a:schemeClr val="accent1"/>
            </a:fillRef>
            <a:effectRef idx="2">
              <a:schemeClr val="accent1"/>
            </a:effectRef>
            <a:fontRef idx="minor">
              <a:schemeClr val="tx1"/>
            </a:fontRef>
          </p:style>
        </p:cxnSp>
        <p:cxnSp>
          <p:nvCxnSpPr>
            <p:cNvPr id="70" name="直接连接符 69">
              <a:extLst>
                <a:ext uri="{FF2B5EF4-FFF2-40B4-BE49-F238E27FC236}">
                  <a16:creationId xmlns:a16="http://schemas.microsoft.com/office/drawing/2014/main" id="{01D8C396-E6C2-45BA-99C1-9465D398B883}"/>
                </a:ext>
              </a:extLst>
            </p:cNvPr>
            <p:cNvCxnSpPr/>
            <p:nvPr/>
          </p:nvCxnSpPr>
          <p:spPr>
            <a:xfrm flipV="1">
              <a:off x="6235918" y="5904816"/>
              <a:ext cx="0" cy="289620"/>
            </a:xfrm>
            <a:prstGeom prst="line">
              <a:avLst/>
            </a:prstGeom>
          </p:spPr>
          <p:style>
            <a:lnRef idx="3">
              <a:schemeClr val="accent1"/>
            </a:lnRef>
            <a:fillRef idx="0">
              <a:schemeClr val="accent1"/>
            </a:fillRef>
            <a:effectRef idx="2">
              <a:schemeClr val="accent1"/>
            </a:effectRef>
            <a:fontRef idx="minor">
              <a:schemeClr val="tx1"/>
            </a:fontRef>
          </p:style>
        </p:cxnSp>
        <p:sp>
          <p:nvSpPr>
            <p:cNvPr id="71" name="矩形 70">
              <a:extLst>
                <a:ext uri="{FF2B5EF4-FFF2-40B4-BE49-F238E27FC236}">
                  <a16:creationId xmlns:a16="http://schemas.microsoft.com/office/drawing/2014/main" id="{2A12E57A-6803-4B6F-A2BB-238BDA56225A}"/>
                </a:ext>
              </a:extLst>
            </p:cNvPr>
            <p:cNvSpPr/>
            <p:nvPr/>
          </p:nvSpPr>
          <p:spPr>
            <a:xfrm>
              <a:off x="524111" y="1822235"/>
              <a:ext cx="1246470" cy="431519"/>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破碎油缸</a:t>
              </a:r>
              <a:r>
                <a:rPr lang="en-US" altLang="zh-CN" sz="1200" dirty="0">
                  <a:solidFill>
                    <a:schemeClr val="tx1"/>
                  </a:solidFill>
                </a:rPr>
                <a:t>P</a:t>
              </a:r>
              <a:r>
                <a:rPr lang="zh-CN" altLang="en-US" sz="1200" dirty="0">
                  <a:solidFill>
                    <a:schemeClr val="tx1"/>
                  </a:solidFill>
                </a:rPr>
                <a:t>口</a:t>
              </a:r>
              <a:endParaRPr lang="en-US" altLang="zh-CN" sz="1200" dirty="0">
                <a:solidFill>
                  <a:schemeClr val="tx1"/>
                </a:solidFill>
              </a:endParaRPr>
            </a:p>
            <a:p>
              <a:pPr algn="ctr"/>
              <a:r>
                <a:rPr lang="zh-CN" altLang="en-US" sz="1200" dirty="0">
                  <a:solidFill>
                    <a:schemeClr val="tx1"/>
                  </a:solidFill>
                </a:rPr>
                <a:t>（机具油缸</a:t>
              </a:r>
              <a:r>
                <a:rPr lang="en-US" altLang="zh-CN" sz="1200" dirty="0">
                  <a:solidFill>
                    <a:schemeClr val="tx1"/>
                  </a:solidFill>
                </a:rPr>
                <a:t>A</a:t>
              </a:r>
              <a:r>
                <a:rPr lang="zh-CN" altLang="en-US" sz="1200" dirty="0">
                  <a:solidFill>
                    <a:schemeClr val="tx1"/>
                  </a:solidFill>
                </a:rPr>
                <a:t>口）</a:t>
              </a:r>
            </a:p>
          </p:txBody>
        </p:sp>
        <p:cxnSp>
          <p:nvCxnSpPr>
            <p:cNvPr id="72" name="曲线连接符 187">
              <a:extLst>
                <a:ext uri="{FF2B5EF4-FFF2-40B4-BE49-F238E27FC236}">
                  <a16:creationId xmlns:a16="http://schemas.microsoft.com/office/drawing/2014/main" id="{EECB4C12-E1AD-4A8F-9EE2-FC8A3486C652}"/>
                </a:ext>
              </a:extLst>
            </p:cNvPr>
            <p:cNvCxnSpPr/>
            <p:nvPr/>
          </p:nvCxnSpPr>
          <p:spPr>
            <a:xfrm rot="10800000">
              <a:off x="2504570" y="2075875"/>
              <a:ext cx="3454347" cy="692930"/>
            </a:xfrm>
            <a:prstGeom prst="curvedConnector3">
              <a:avLst/>
            </a:prstGeom>
            <a:ln>
              <a:tailEnd type="triangle"/>
            </a:ln>
          </p:spPr>
          <p:style>
            <a:lnRef idx="3">
              <a:schemeClr val="accent2"/>
            </a:lnRef>
            <a:fillRef idx="0">
              <a:schemeClr val="accent2"/>
            </a:fillRef>
            <a:effectRef idx="2">
              <a:schemeClr val="accent2"/>
            </a:effectRef>
            <a:fontRef idx="minor">
              <a:schemeClr val="tx1"/>
            </a:fontRef>
          </p:style>
        </p:cxnSp>
        <p:sp>
          <p:nvSpPr>
            <p:cNvPr id="73" name="矩形 72">
              <a:extLst>
                <a:ext uri="{FF2B5EF4-FFF2-40B4-BE49-F238E27FC236}">
                  <a16:creationId xmlns:a16="http://schemas.microsoft.com/office/drawing/2014/main" id="{28055A5E-4BE0-4EA4-8C18-6CC877C89956}"/>
                </a:ext>
              </a:extLst>
            </p:cNvPr>
            <p:cNvSpPr/>
            <p:nvPr/>
          </p:nvSpPr>
          <p:spPr>
            <a:xfrm>
              <a:off x="2738821" y="2202060"/>
              <a:ext cx="1003587" cy="304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7.</a:t>
              </a:r>
              <a:r>
                <a:rPr lang="zh-CN" altLang="en-US" sz="1400" dirty="0">
                  <a:solidFill>
                    <a:srgbClr val="FF0000"/>
                  </a:solidFill>
                </a:rPr>
                <a:t>择路阀</a:t>
              </a:r>
            </a:p>
          </p:txBody>
        </p:sp>
        <p:sp>
          <p:nvSpPr>
            <p:cNvPr id="74" name="矩形 73">
              <a:extLst>
                <a:ext uri="{FF2B5EF4-FFF2-40B4-BE49-F238E27FC236}">
                  <a16:creationId xmlns:a16="http://schemas.microsoft.com/office/drawing/2014/main" id="{CFD07DC6-4366-4B23-B1B8-4441583BE2F7}"/>
                </a:ext>
              </a:extLst>
            </p:cNvPr>
            <p:cNvSpPr/>
            <p:nvPr/>
          </p:nvSpPr>
          <p:spPr>
            <a:xfrm>
              <a:off x="5115685" y="1706655"/>
              <a:ext cx="904875"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11.</a:t>
              </a:r>
              <a:r>
                <a:rPr lang="zh-CN" altLang="en-US" sz="1400" dirty="0">
                  <a:solidFill>
                    <a:srgbClr val="FF0000"/>
                  </a:solidFill>
                </a:rPr>
                <a:t>主阀</a:t>
              </a:r>
            </a:p>
          </p:txBody>
        </p:sp>
        <p:pic>
          <p:nvPicPr>
            <p:cNvPr id="75" name="图片 74">
              <a:extLst>
                <a:ext uri="{FF2B5EF4-FFF2-40B4-BE49-F238E27FC236}">
                  <a16:creationId xmlns:a16="http://schemas.microsoft.com/office/drawing/2014/main" id="{35AB432A-60C5-4600-A84C-38361E98EB0E}"/>
                </a:ext>
              </a:extLst>
            </p:cNvPr>
            <p:cNvPicPr>
              <a:picLocks noChangeAspect="1"/>
            </p:cNvPicPr>
            <p:nvPr/>
          </p:nvPicPr>
          <p:blipFill>
            <a:blip r:embed="rId10"/>
            <a:stretch>
              <a:fillRect/>
            </a:stretch>
          </p:blipFill>
          <p:spPr>
            <a:xfrm>
              <a:off x="7589894" y="1414131"/>
              <a:ext cx="1161098" cy="893683"/>
            </a:xfrm>
            <a:prstGeom prst="rect">
              <a:avLst/>
            </a:prstGeom>
          </p:spPr>
        </p:pic>
        <p:pic>
          <p:nvPicPr>
            <p:cNvPr id="76" name="图片 75">
              <a:extLst>
                <a:ext uri="{FF2B5EF4-FFF2-40B4-BE49-F238E27FC236}">
                  <a16:creationId xmlns:a16="http://schemas.microsoft.com/office/drawing/2014/main" id="{B40B7C7D-5902-47EA-835C-33082C4E1553}"/>
                </a:ext>
              </a:extLst>
            </p:cNvPr>
            <p:cNvPicPr>
              <a:picLocks noChangeAspect="1"/>
            </p:cNvPicPr>
            <p:nvPr/>
          </p:nvPicPr>
          <p:blipFill>
            <a:blip r:embed="rId11"/>
            <a:stretch>
              <a:fillRect/>
            </a:stretch>
          </p:blipFill>
          <p:spPr>
            <a:xfrm>
              <a:off x="9579307" y="1930629"/>
              <a:ext cx="729731" cy="534570"/>
            </a:xfrm>
            <a:prstGeom prst="rect">
              <a:avLst/>
            </a:prstGeom>
          </p:spPr>
        </p:pic>
        <p:pic>
          <p:nvPicPr>
            <p:cNvPr id="77" name="图片 76">
              <a:extLst>
                <a:ext uri="{FF2B5EF4-FFF2-40B4-BE49-F238E27FC236}">
                  <a16:creationId xmlns:a16="http://schemas.microsoft.com/office/drawing/2014/main" id="{11D0FDA5-C99D-4E50-8D7A-F71C7CCD8781}"/>
                </a:ext>
              </a:extLst>
            </p:cNvPr>
            <p:cNvPicPr>
              <a:picLocks noChangeAspect="1"/>
            </p:cNvPicPr>
            <p:nvPr/>
          </p:nvPicPr>
          <p:blipFill>
            <a:blip r:embed="rId12"/>
            <a:stretch>
              <a:fillRect/>
            </a:stretch>
          </p:blipFill>
          <p:spPr>
            <a:xfrm>
              <a:off x="7445418" y="2950191"/>
              <a:ext cx="854506" cy="974102"/>
            </a:xfrm>
            <a:prstGeom prst="rect">
              <a:avLst/>
            </a:prstGeom>
          </p:spPr>
        </p:pic>
        <p:cxnSp>
          <p:nvCxnSpPr>
            <p:cNvPr id="78" name="曲线连接符 194">
              <a:extLst>
                <a:ext uri="{FF2B5EF4-FFF2-40B4-BE49-F238E27FC236}">
                  <a16:creationId xmlns:a16="http://schemas.microsoft.com/office/drawing/2014/main" id="{F59A734F-ECAA-443E-AA12-0548E0462780}"/>
                </a:ext>
              </a:extLst>
            </p:cNvPr>
            <p:cNvCxnSpPr/>
            <p:nvPr/>
          </p:nvCxnSpPr>
          <p:spPr>
            <a:xfrm rot="5400000">
              <a:off x="7340408" y="2798694"/>
              <a:ext cx="1609991" cy="355476"/>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79" name="曲线连接符 197">
              <a:extLst>
                <a:ext uri="{FF2B5EF4-FFF2-40B4-BE49-F238E27FC236}">
                  <a16:creationId xmlns:a16="http://schemas.microsoft.com/office/drawing/2014/main" id="{E8AB3291-BC01-437D-82AA-BF18568F72CC}"/>
                </a:ext>
              </a:extLst>
            </p:cNvPr>
            <p:cNvCxnSpPr/>
            <p:nvPr/>
          </p:nvCxnSpPr>
          <p:spPr>
            <a:xfrm rot="5400000" flipH="1">
              <a:off x="6854276" y="1014625"/>
              <a:ext cx="38391" cy="2516649"/>
            </a:xfrm>
            <a:prstGeom prst="curvedConnector4">
              <a:avLst>
                <a:gd name="adj1" fmla="val -595452"/>
                <a:gd name="adj2" fmla="val 61534"/>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0" name="曲线连接符 203">
              <a:extLst>
                <a:ext uri="{FF2B5EF4-FFF2-40B4-BE49-F238E27FC236}">
                  <a16:creationId xmlns:a16="http://schemas.microsoft.com/office/drawing/2014/main" id="{087AFBE4-CC4F-4775-8149-83620B7D5787}"/>
                </a:ext>
              </a:extLst>
            </p:cNvPr>
            <p:cNvCxnSpPr/>
            <p:nvPr/>
          </p:nvCxnSpPr>
          <p:spPr>
            <a:xfrm rot="10800000" flipV="1">
              <a:off x="5912187" y="2268120"/>
              <a:ext cx="2017989" cy="1127671"/>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1" name="曲线连接符 205">
              <a:extLst>
                <a:ext uri="{FF2B5EF4-FFF2-40B4-BE49-F238E27FC236}">
                  <a16:creationId xmlns:a16="http://schemas.microsoft.com/office/drawing/2014/main" id="{BA84FE9E-C9A7-4441-9771-38ADB968B46A}"/>
                </a:ext>
              </a:extLst>
            </p:cNvPr>
            <p:cNvCxnSpPr>
              <a:stCxn id="77" idx="2"/>
            </p:cNvCxnSpPr>
            <p:nvPr/>
          </p:nvCxnSpPr>
          <p:spPr>
            <a:xfrm rot="5400000" flipH="1">
              <a:off x="6710839" y="2762462"/>
              <a:ext cx="449573" cy="1874091"/>
            </a:xfrm>
            <a:prstGeom prst="curvedConnector4">
              <a:avLst>
                <a:gd name="adj1" fmla="val -13559"/>
                <a:gd name="adj2" fmla="val 61399"/>
              </a:avLst>
            </a:prstGeom>
            <a:ln>
              <a:tailEnd type="triangle"/>
            </a:ln>
          </p:spPr>
          <p:style>
            <a:lnRef idx="2">
              <a:schemeClr val="accent6"/>
            </a:lnRef>
            <a:fillRef idx="0">
              <a:schemeClr val="accent6"/>
            </a:fillRef>
            <a:effectRef idx="1">
              <a:schemeClr val="accent6"/>
            </a:effectRef>
            <a:fontRef idx="minor">
              <a:schemeClr val="tx1"/>
            </a:fontRef>
          </p:style>
        </p:cxnSp>
        <p:sp>
          <p:nvSpPr>
            <p:cNvPr id="82" name="矩形 81">
              <a:extLst>
                <a:ext uri="{FF2B5EF4-FFF2-40B4-BE49-F238E27FC236}">
                  <a16:creationId xmlns:a16="http://schemas.microsoft.com/office/drawing/2014/main" id="{F48D3A58-3AB8-4767-8A51-C63457F94804}"/>
                </a:ext>
              </a:extLst>
            </p:cNvPr>
            <p:cNvSpPr/>
            <p:nvPr/>
          </p:nvSpPr>
          <p:spPr>
            <a:xfrm>
              <a:off x="9210017" y="2583144"/>
              <a:ext cx="1590656" cy="29527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0000"/>
                  </a:solidFill>
                </a:rPr>
                <a:t>（</a:t>
              </a:r>
              <a:r>
                <a:rPr lang="zh-CN" altLang="en-US" sz="1400" dirty="0">
                  <a:solidFill>
                    <a:schemeClr val="accent3">
                      <a:lumMod val="75000"/>
                    </a:schemeClr>
                  </a:solidFill>
                </a:rPr>
                <a:t>分流块反面</a:t>
              </a:r>
              <a:r>
                <a:rPr lang="zh-CN" altLang="en-US" sz="1400" dirty="0">
                  <a:solidFill>
                    <a:srgbClr val="FF0000"/>
                  </a:solidFill>
                </a:rPr>
                <a:t>）</a:t>
              </a:r>
            </a:p>
          </p:txBody>
        </p:sp>
        <p:cxnSp>
          <p:nvCxnSpPr>
            <p:cNvPr id="83" name="曲线连接符 213">
              <a:extLst>
                <a:ext uri="{FF2B5EF4-FFF2-40B4-BE49-F238E27FC236}">
                  <a16:creationId xmlns:a16="http://schemas.microsoft.com/office/drawing/2014/main" id="{9D1B49A1-7B31-49B8-9767-56E51F4D9A50}"/>
                </a:ext>
              </a:extLst>
            </p:cNvPr>
            <p:cNvCxnSpPr/>
            <p:nvPr/>
          </p:nvCxnSpPr>
          <p:spPr>
            <a:xfrm rot="10800000">
              <a:off x="8587740" y="2171438"/>
              <a:ext cx="1244554" cy="136377"/>
            </a:xfrm>
            <a:prstGeom prst="curvedConnector3">
              <a:avLst/>
            </a:prstGeom>
            <a:ln>
              <a:tailEnd type="triangle"/>
            </a:ln>
          </p:spPr>
          <p:style>
            <a:lnRef idx="2">
              <a:schemeClr val="accent6"/>
            </a:lnRef>
            <a:fillRef idx="0">
              <a:schemeClr val="accent6"/>
            </a:fillRef>
            <a:effectRef idx="1">
              <a:schemeClr val="accent6"/>
            </a:effectRef>
            <a:fontRef idx="minor">
              <a:schemeClr val="tx1"/>
            </a:fontRef>
          </p:style>
        </p:cxnSp>
        <p:cxnSp>
          <p:nvCxnSpPr>
            <p:cNvPr id="84" name="曲线连接符 215">
              <a:extLst>
                <a:ext uri="{FF2B5EF4-FFF2-40B4-BE49-F238E27FC236}">
                  <a16:creationId xmlns:a16="http://schemas.microsoft.com/office/drawing/2014/main" id="{D910195E-124F-49A8-9376-119BAB78D590}"/>
                </a:ext>
              </a:extLst>
            </p:cNvPr>
            <p:cNvCxnSpPr/>
            <p:nvPr/>
          </p:nvCxnSpPr>
          <p:spPr>
            <a:xfrm flipV="1">
              <a:off x="7872671" y="2160653"/>
              <a:ext cx="2208589" cy="1556410"/>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85" name="曲线连接符 219">
              <a:extLst>
                <a:ext uri="{FF2B5EF4-FFF2-40B4-BE49-F238E27FC236}">
                  <a16:creationId xmlns:a16="http://schemas.microsoft.com/office/drawing/2014/main" id="{6F95F58F-0C39-453F-BC89-C1A1CDC11438}"/>
                </a:ext>
              </a:extLst>
            </p:cNvPr>
            <p:cNvCxnSpPr/>
            <p:nvPr/>
          </p:nvCxnSpPr>
          <p:spPr>
            <a:xfrm>
              <a:off x="8587740" y="2011458"/>
              <a:ext cx="1244554" cy="149194"/>
            </a:xfrm>
            <a:prstGeom prst="curvedConnector3">
              <a:avLst/>
            </a:prstGeom>
            <a:ln>
              <a:tailEnd type="triangle"/>
            </a:ln>
          </p:spPr>
          <p:style>
            <a:lnRef idx="2">
              <a:schemeClr val="accent1"/>
            </a:lnRef>
            <a:fillRef idx="0">
              <a:schemeClr val="accent1"/>
            </a:fillRef>
            <a:effectRef idx="1">
              <a:schemeClr val="accent1"/>
            </a:effectRef>
            <a:fontRef idx="minor">
              <a:schemeClr val="tx1"/>
            </a:fontRef>
          </p:style>
        </p:cxnSp>
        <p:sp>
          <p:nvSpPr>
            <p:cNvPr id="86" name="矩形 85">
              <a:extLst>
                <a:ext uri="{FF2B5EF4-FFF2-40B4-BE49-F238E27FC236}">
                  <a16:creationId xmlns:a16="http://schemas.microsoft.com/office/drawing/2014/main" id="{1648266C-26A8-4319-A0E4-FBA1B7DED22B}"/>
                </a:ext>
              </a:extLst>
            </p:cNvPr>
            <p:cNvSpPr/>
            <p:nvPr/>
          </p:nvSpPr>
          <p:spPr>
            <a:xfrm>
              <a:off x="8017901" y="3758024"/>
              <a:ext cx="171777" cy="120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a:t>
              </a:r>
              <a:endParaRPr lang="zh-CN" altLang="en-US" sz="1200" dirty="0">
                <a:solidFill>
                  <a:schemeClr val="tx1"/>
                </a:solidFill>
              </a:endParaRPr>
            </a:p>
          </p:txBody>
        </p:sp>
        <p:sp>
          <p:nvSpPr>
            <p:cNvPr id="87" name="矩形 86">
              <a:extLst>
                <a:ext uri="{FF2B5EF4-FFF2-40B4-BE49-F238E27FC236}">
                  <a16:creationId xmlns:a16="http://schemas.microsoft.com/office/drawing/2014/main" id="{0CD8319A-BFF4-4938-834E-48D7CC4C179E}"/>
                </a:ext>
              </a:extLst>
            </p:cNvPr>
            <p:cNvSpPr/>
            <p:nvPr/>
          </p:nvSpPr>
          <p:spPr>
            <a:xfrm>
              <a:off x="7850166" y="3896467"/>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a:t>
              </a:r>
              <a:endParaRPr lang="zh-CN" altLang="en-US" sz="1200" dirty="0">
                <a:solidFill>
                  <a:schemeClr val="tx1"/>
                </a:solidFill>
              </a:endParaRPr>
            </a:p>
          </p:txBody>
        </p:sp>
        <p:sp>
          <p:nvSpPr>
            <p:cNvPr id="88" name="矩形 87">
              <a:extLst>
                <a:ext uri="{FF2B5EF4-FFF2-40B4-BE49-F238E27FC236}">
                  <a16:creationId xmlns:a16="http://schemas.microsoft.com/office/drawing/2014/main" id="{B717612E-3363-4B92-A2DE-206074A80343}"/>
                </a:ext>
              </a:extLst>
            </p:cNvPr>
            <p:cNvSpPr/>
            <p:nvPr/>
          </p:nvSpPr>
          <p:spPr>
            <a:xfrm>
              <a:off x="7609605" y="3665527"/>
              <a:ext cx="160020" cy="1452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a:t>
              </a:r>
              <a:endParaRPr lang="zh-CN" altLang="en-US" sz="1200" dirty="0">
                <a:solidFill>
                  <a:schemeClr val="tx1"/>
                </a:solidFill>
              </a:endParaRPr>
            </a:p>
          </p:txBody>
        </p:sp>
        <p:sp>
          <p:nvSpPr>
            <p:cNvPr id="89" name="矩形 88">
              <a:extLst>
                <a:ext uri="{FF2B5EF4-FFF2-40B4-BE49-F238E27FC236}">
                  <a16:creationId xmlns:a16="http://schemas.microsoft.com/office/drawing/2014/main" id="{AD6A02CE-64F5-43A3-916B-91B88DFC1784}"/>
                </a:ext>
              </a:extLst>
            </p:cNvPr>
            <p:cNvSpPr/>
            <p:nvPr/>
          </p:nvSpPr>
          <p:spPr>
            <a:xfrm>
              <a:off x="5568122" y="3567208"/>
              <a:ext cx="904875" cy="304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6.</a:t>
              </a:r>
              <a:r>
                <a:rPr lang="zh-CN" altLang="en-US" sz="1400" dirty="0">
                  <a:solidFill>
                    <a:srgbClr val="FF0000"/>
                  </a:solidFill>
                </a:rPr>
                <a:t>梭阀</a:t>
              </a:r>
            </a:p>
          </p:txBody>
        </p:sp>
        <p:sp>
          <p:nvSpPr>
            <p:cNvPr id="90" name="矩形 89">
              <a:extLst>
                <a:ext uri="{FF2B5EF4-FFF2-40B4-BE49-F238E27FC236}">
                  <a16:creationId xmlns:a16="http://schemas.microsoft.com/office/drawing/2014/main" id="{FF4FE949-4C90-4D03-8E65-DF59191DD14D}"/>
                </a:ext>
              </a:extLst>
            </p:cNvPr>
            <p:cNvSpPr/>
            <p:nvPr/>
          </p:nvSpPr>
          <p:spPr>
            <a:xfrm>
              <a:off x="8281137" y="2314439"/>
              <a:ext cx="370604" cy="15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A1</a:t>
              </a:r>
              <a:endParaRPr lang="zh-CN" altLang="en-US" sz="1200" dirty="0">
                <a:solidFill>
                  <a:schemeClr val="tx1"/>
                </a:solidFill>
              </a:endParaRPr>
            </a:p>
          </p:txBody>
        </p:sp>
        <p:sp>
          <p:nvSpPr>
            <p:cNvPr id="91" name="矩形 90">
              <a:extLst>
                <a:ext uri="{FF2B5EF4-FFF2-40B4-BE49-F238E27FC236}">
                  <a16:creationId xmlns:a16="http://schemas.microsoft.com/office/drawing/2014/main" id="{F01A578D-5AC6-46A7-82F8-AD16C23E9AF0}"/>
                </a:ext>
              </a:extLst>
            </p:cNvPr>
            <p:cNvSpPr/>
            <p:nvPr/>
          </p:nvSpPr>
          <p:spPr>
            <a:xfrm>
              <a:off x="8004376" y="2315285"/>
              <a:ext cx="370604" cy="15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A2</a:t>
              </a:r>
              <a:endParaRPr lang="zh-CN" altLang="en-US" sz="1200" dirty="0">
                <a:solidFill>
                  <a:schemeClr val="tx1"/>
                </a:solidFill>
              </a:endParaRPr>
            </a:p>
          </p:txBody>
        </p:sp>
        <p:sp>
          <p:nvSpPr>
            <p:cNvPr id="92" name="矩形 91">
              <a:extLst>
                <a:ext uri="{FF2B5EF4-FFF2-40B4-BE49-F238E27FC236}">
                  <a16:creationId xmlns:a16="http://schemas.microsoft.com/office/drawing/2014/main" id="{C7A75BAA-5B5F-43DA-B300-9DA5C12A1043}"/>
                </a:ext>
              </a:extLst>
            </p:cNvPr>
            <p:cNvSpPr/>
            <p:nvPr/>
          </p:nvSpPr>
          <p:spPr>
            <a:xfrm>
              <a:off x="7653297" y="2277431"/>
              <a:ext cx="370604" cy="15791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A3</a:t>
              </a:r>
              <a:endParaRPr lang="zh-CN" altLang="en-US" sz="1200" dirty="0">
                <a:solidFill>
                  <a:schemeClr val="tx1"/>
                </a:solidFill>
              </a:endParaRPr>
            </a:p>
          </p:txBody>
        </p:sp>
        <p:sp>
          <p:nvSpPr>
            <p:cNvPr id="93" name="矩形 92">
              <a:extLst>
                <a:ext uri="{FF2B5EF4-FFF2-40B4-BE49-F238E27FC236}">
                  <a16:creationId xmlns:a16="http://schemas.microsoft.com/office/drawing/2014/main" id="{84B11709-E261-4A99-91B5-E90D708FA753}"/>
                </a:ext>
              </a:extLst>
            </p:cNvPr>
            <p:cNvSpPr/>
            <p:nvPr/>
          </p:nvSpPr>
          <p:spPr>
            <a:xfrm>
              <a:off x="8669873" y="2235837"/>
              <a:ext cx="171777" cy="120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a:t>
              </a:r>
              <a:endParaRPr lang="zh-CN" altLang="en-US" sz="1200" dirty="0">
                <a:solidFill>
                  <a:schemeClr val="tx1"/>
                </a:solidFill>
              </a:endParaRPr>
            </a:p>
          </p:txBody>
        </p:sp>
        <p:sp>
          <p:nvSpPr>
            <p:cNvPr id="94" name="矩形 93">
              <a:extLst>
                <a:ext uri="{FF2B5EF4-FFF2-40B4-BE49-F238E27FC236}">
                  <a16:creationId xmlns:a16="http://schemas.microsoft.com/office/drawing/2014/main" id="{D4189894-7BFD-42D5-BBD5-F8E11951775A}"/>
                </a:ext>
              </a:extLst>
            </p:cNvPr>
            <p:cNvSpPr/>
            <p:nvPr/>
          </p:nvSpPr>
          <p:spPr>
            <a:xfrm>
              <a:off x="8669873" y="1853098"/>
              <a:ext cx="171777" cy="12054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a:t>
              </a:r>
              <a:endParaRPr lang="zh-CN" altLang="en-US" sz="1200" dirty="0">
                <a:solidFill>
                  <a:schemeClr val="tx1"/>
                </a:solidFill>
              </a:endParaRPr>
            </a:p>
          </p:txBody>
        </p:sp>
        <p:sp>
          <p:nvSpPr>
            <p:cNvPr id="95" name="矩形 94">
              <a:extLst>
                <a:ext uri="{FF2B5EF4-FFF2-40B4-BE49-F238E27FC236}">
                  <a16:creationId xmlns:a16="http://schemas.microsoft.com/office/drawing/2014/main" id="{93ED65F4-3232-46B6-9F47-460387EDA4C4}"/>
                </a:ext>
              </a:extLst>
            </p:cNvPr>
            <p:cNvSpPr/>
            <p:nvPr/>
          </p:nvSpPr>
          <p:spPr>
            <a:xfrm>
              <a:off x="4959455" y="1983025"/>
              <a:ext cx="557940" cy="1025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rPr>
                <a:t>XBo</a:t>
              </a:r>
              <a:endParaRPr lang="zh-CN" altLang="en-US" sz="1200" dirty="0">
                <a:solidFill>
                  <a:schemeClr val="tx1"/>
                </a:solidFill>
              </a:endParaRPr>
            </a:p>
          </p:txBody>
        </p:sp>
        <p:sp>
          <p:nvSpPr>
            <p:cNvPr id="96" name="矩形 95">
              <a:extLst>
                <a:ext uri="{FF2B5EF4-FFF2-40B4-BE49-F238E27FC236}">
                  <a16:creationId xmlns:a16="http://schemas.microsoft.com/office/drawing/2014/main" id="{6B4FDC7C-31EA-417D-83C8-F82FE81DDCFD}"/>
                </a:ext>
              </a:extLst>
            </p:cNvPr>
            <p:cNvSpPr/>
            <p:nvPr/>
          </p:nvSpPr>
          <p:spPr>
            <a:xfrm>
              <a:off x="5170291" y="3651561"/>
              <a:ext cx="557940" cy="13288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err="1">
                  <a:solidFill>
                    <a:schemeClr val="tx1"/>
                  </a:solidFill>
                </a:rPr>
                <a:t>XAo</a:t>
              </a:r>
              <a:endParaRPr lang="zh-CN" altLang="en-US" sz="1200" dirty="0">
                <a:solidFill>
                  <a:schemeClr val="tx1"/>
                </a:solidFill>
              </a:endParaRPr>
            </a:p>
          </p:txBody>
        </p:sp>
        <p:cxnSp>
          <p:nvCxnSpPr>
            <p:cNvPr id="97" name="直接箭头连接符 96">
              <a:extLst>
                <a:ext uri="{FF2B5EF4-FFF2-40B4-BE49-F238E27FC236}">
                  <a16:creationId xmlns:a16="http://schemas.microsoft.com/office/drawing/2014/main" id="{CBC659A1-B3CE-4A50-B90F-D36E6533537A}"/>
                </a:ext>
              </a:extLst>
            </p:cNvPr>
            <p:cNvCxnSpPr>
              <a:stCxn id="95" idx="2"/>
            </p:cNvCxnSpPr>
            <p:nvPr/>
          </p:nvCxnSpPr>
          <p:spPr>
            <a:xfrm>
              <a:off x="5238425" y="2085547"/>
              <a:ext cx="367021" cy="15029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8" name="直接箭头连接符 97">
              <a:extLst>
                <a:ext uri="{FF2B5EF4-FFF2-40B4-BE49-F238E27FC236}">
                  <a16:creationId xmlns:a16="http://schemas.microsoft.com/office/drawing/2014/main" id="{230D64B3-410C-4311-9253-74ED01EF52F8}"/>
                </a:ext>
              </a:extLst>
            </p:cNvPr>
            <p:cNvCxnSpPr>
              <a:stCxn id="41" idx="2"/>
            </p:cNvCxnSpPr>
            <p:nvPr/>
          </p:nvCxnSpPr>
          <p:spPr>
            <a:xfrm flipV="1">
              <a:off x="5657454" y="3414189"/>
              <a:ext cx="254732" cy="2514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9" name="曲线连接符 240">
              <a:extLst>
                <a:ext uri="{FF2B5EF4-FFF2-40B4-BE49-F238E27FC236}">
                  <a16:creationId xmlns:a16="http://schemas.microsoft.com/office/drawing/2014/main" id="{AD4DE8CF-BC88-418E-B948-6356126FD694}"/>
                </a:ext>
              </a:extLst>
            </p:cNvPr>
            <p:cNvCxnSpPr/>
            <p:nvPr/>
          </p:nvCxnSpPr>
          <p:spPr>
            <a:xfrm rot="5400000">
              <a:off x="1067217" y="4101029"/>
              <a:ext cx="2691612" cy="1229401"/>
            </a:xfrm>
            <a:prstGeom prst="curvedConnector3">
              <a:avLst>
                <a:gd name="adj1" fmla="val 33580"/>
              </a:avLst>
            </a:prstGeom>
            <a:ln>
              <a:tailEnd type="triangle"/>
            </a:ln>
          </p:spPr>
          <p:style>
            <a:lnRef idx="2">
              <a:schemeClr val="accent1"/>
            </a:lnRef>
            <a:fillRef idx="0">
              <a:schemeClr val="accent1"/>
            </a:fillRef>
            <a:effectRef idx="1">
              <a:schemeClr val="accent1"/>
            </a:effectRef>
            <a:fontRef idx="minor">
              <a:schemeClr val="tx1"/>
            </a:fontRef>
          </p:style>
        </p:cxnSp>
        <p:sp>
          <p:nvSpPr>
            <p:cNvPr id="100" name="矩形 99">
              <a:extLst>
                <a:ext uri="{FF2B5EF4-FFF2-40B4-BE49-F238E27FC236}">
                  <a16:creationId xmlns:a16="http://schemas.microsoft.com/office/drawing/2014/main" id="{05687186-5C55-4632-AE62-F6EC120014C5}"/>
                </a:ext>
              </a:extLst>
            </p:cNvPr>
            <p:cNvSpPr/>
            <p:nvPr/>
          </p:nvSpPr>
          <p:spPr>
            <a:xfrm>
              <a:off x="9493844" y="2429263"/>
              <a:ext cx="370604" cy="1256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P1</a:t>
              </a:r>
              <a:endParaRPr lang="zh-CN" altLang="en-US" sz="1200" dirty="0">
                <a:solidFill>
                  <a:schemeClr val="tx1"/>
                </a:solidFill>
              </a:endParaRPr>
            </a:p>
          </p:txBody>
        </p:sp>
        <p:sp>
          <p:nvSpPr>
            <p:cNvPr id="101" name="矩形 100">
              <a:extLst>
                <a:ext uri="{FF2B5EF4-FFF2-40B4-BE49-F238E27FC236}">
                  <a16:creationId xmlns:a16="http://schemas.microsoft.com/office/drawing/2014/main" id="{AD4133BC-8193-47CE-AAE3-F8CF53C04032}"/>
                </a:ext>
              </a:extLst>
            </p:cNvPr>
            <p:cNvSpPr/>
            <p:nvPr/>
          </p:nvSpPr>
          <p:spPr>
            <a:xfrm>
              <a:off x="9435198" y="1836602"/>
              <a:ext cx="356787" cy="14666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T1</a:t>
              </a:r>
              <a:endParaRPr lang="zh-CN" altLang="en-US" sz="1200" dirty="0">
                <a:solidFill>
                  <a:schemeClr val="tx1"/>
                </a:solidFill>
              </a:endParaRPr>
            </a:p>
          </p:txBody>
        </p:sp>
        <p:sp>
          <p:nvSpPr>
            <p:cNvPr id="102" name="矩形 101">
              <a:extLst>
                <a:ext uri="{FF2B5EF4-FFF2-40B4-BE49-F238E27FC236}">
                  <a16:creationId xmlns:a16="http://schemas.microsoft.com/office/drawing/2014/main" id="{A88EF855-228E-4280-AFBD-54A26E77E522}"/>
                </a:ext>
              </a:extLst>
            </p:cNvPr>
            <p:cNvSpPr/>
            <p:nvPr/>
          </p:nvSpPr>
          <p:spPr>
            <a:xfrm>
              <a:off x="10082543" y="1779364"/>
              <a:ext cx="370604" cy="15126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tx1"/>
                  </a:solidFill>
                </a:rPr>
                <a:t>T2</a:t>
              </a:r>
              <a:endParaRPr lang="zh-CN" altLang="en-US" sz="1200" dirty="0">
                <a:solidFill>
                  <a:schemeClr val="tx1"/>
                </a:solidFill>
              </a:endParaRPr>
            </a:p>
          </p:txBody>
        </p:sp>
        <p:cxnSp>
          <p:nvCxnSpPr>
            <p:cNvPr id="103" name="直接箭头连接符 102">
              <a:extLst>
                <a:ext uri="{FF2B5EF4-FFF2-40B4-BE49-F238E27FC236}">
                  <a16:creationId xmlns:a16="http://schemas.microsoft.com/office/drawing/2014/main" id="{B1FBDED2-9537-479C-96E2-BCA05319F1F1}"/>
                </a:ext>
              </a:extLst>
            </p:cNvPr>
            <p:cNvCxnSpPr>
              <a:stCxn id="102" idx="2"/>
            </p:cNvCxnSpPr>
            <p:nvPr/>
          </p:nvCxnSpPr>
          <p:spPr>
            <a:xfrm flipH="1">
              <a:off x="10081260" y="1930629"/>
              <a:ext cx="186585" cy="16240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4" name="直接箭头连接符 103">
              <a:extLst>
                <a:ext uri="{FF2B5EF4-FFF2-40B4-BE49-F238E27FC236}">
                  <a16:creationId xmlns:a16="http://schemas.microsoft.com/office/drawing/2014/main" id="{33075BB6-5D4A-4D02-92A6-EE2782A83475}"/>
                </a:ext>
              </a:extLst>
            </p:cNvPr>
            <p:cNvCxnSpPr/>
            <p:nvPr/>
          </p:nvCxnSpPr>
          <p:spPr>
            <a:xfrm>
              <a:off x="9678558" y="2022475"/>
              <a:ext cx="174211" cy="14896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5" name="直接箭头连接符 104">
              <a:extLst>
                <a:ext uri="{FF2B5EF4-FFF2-40B4-BE49-F238E27FC236}">
                  <a16:creationId xmlns:a16="http://schemas.microsoft.com/office/drawing/2014/main" id="{787D7A23-3FCC-4BC1-9A84-9A73D6F5B914}"/>
                </a:ext>
              </a:extLst>
            </p:cNvPr>
            <p:cNvCxnSpPr>
              <a:stCxn id="100" idx="0"/>
            </p:cNvCxnSpPr>
            <p:nvPr/>
          </p:nvCxnSpPr>
          <p:spPr>
            <a:xfrm flipV="1">
              <a:off x="9679146" y="2346934"/>
              <a:ext cx="173623" cy="82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6" name="直接箭头连接符 105">
              <a:extLst>
                <a:ext uri="{FF2B5EF4-FFF2-40B4-BE49-F238E27FC236}">
                  <a16:creationId xmlns:a16="http://schemas.microsoft.com/office/drawing/2014/main" id="{B199D784-5A50-4A7F-83B1-325F1C2AEC1C}"/>
                </a:ext>
              </a:extLst>
            </p:cNvPr>
            <p:cNvCxnSpPr/>
            <p:nvPr/>
          </p:nvCxnSpPr>
          <p:spPr>
            <a:xfrm>
              <a:off x="2475190" y="3021078"/>
              <a:ext cx="2932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pic>
          <p:nvPicPr>
            <p:cNvPr id="107" name="图片 106">
              <a:extLst>
                <a:ext uri="{FF2B5EF4-FFF2-40B4-BE49-F238E27FC236}">
                  <a16:creationId xmlns:a16="http://schemas.microsoft.com/office/drawing/2014/main" id="{A61C5A61-2225-4672-939D-0C7CC04E0EFB}"/>
                </a:ext>
              </a:extLst>
            </p:cNvPr>
            <p:cNvPicPr>
              <a:picLocks noChangeAspect="1"/>
            </p:cNvPicPr>
            <p:nvPr/>
          </p:nvPicPr>
          <p:blipFill>
            <a:blip r:embed="rId13"/>
            <a:stretch>
              <a:fillRect/>
            </a:stretch>
          </p:blipFill>
          <p:spPr>
            <a:xfrm>
              <a:off x="2184518" y="1874606"/>
              <a:ext cx="290272" cy="268333"/>
            </a:xfrm>
            <a:prstGeom prst="rect">
              <a:avLst/>
            </a:prstGeom>
          </p:spPr>
        </p:pic>
        <p:pic>
          <p:nvPicPr>
            <p:cNvPr id="108" name="图片 107">
              <a:extLst>
                <a:ext uri="{FF2B5EF4-FFF2-40B4-BE49-F238E27FC236}">
                  <a16:creationId xmlns:a16="http://schemas.microsoft.com/office/drawing/2014/main" id="{C668D5FD-5027-4562-9F82-7BF10F5C0E1F}"/>
                </a:ext>
              </a:extLst>
            </p:cNvPr>
            <p:cNvPicPr>
              <a:picLocks noChangeAspect="1"/>
            </p:cNvPicPr>
            <p:nvPr/>
          </p:nvPicPr>
          <p:blipFill>
            <a:blip r:embed="rId13"/>
            <a:stretch>
              <a:fillRect/>
            </a:stretch>
          </p:blipFill>
          <p:spPr>
            <a:xfrm>
              <a:off x="2167922" y="2798574"/>
              <a:ext cx="290272" cy="268333"/>
            </a:xfrm>
            <a:prstGeom prst="rect">
              <a:avLst/>
            </a:prstGeom>
          </p:spPr>
        </p:pic>
        <p:cxnSp>
          <p:nvCxnSpPr>
            <p:cNvPr id="109" name="直接箭头连接符 108">
              <a:extLst>
                <a:ext uri="{FF2B5EF4-FFF2-40B4-BE49-F238E27FC236}">
                  <a16:creationId xmlns:a16="http://schemas.microsoft.com/office/drawing/2014/main" id="{43D2EFB2-5E93-46E9-976D-0BED061B124F}"/>
                </a:ext>
              </a:extLst>
            </p:cNvPr>
            <p:cNvCxnSpPr/>
            <p:nvPr/>
          </p:nvCxnSpPr>
          <p:spPr>
            <a:xfrm flipH="1">
              <a:off x="1841529" y="2906828"/>
              <a:ext cx="276790" cy="7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0" name="直接箭头连接符 109">
              <a:extLst>
                <a:ext uri="{FF2B5EF4-FFF2-40B4-BE49-F238E27FC236}">
                  <a16:creationId xmlns:a16="http://schemas.microsoft.com/office/drawing/2014/main" id="{A631C788-C202-49E7-8532-ABDF0204965F}"/>
                </a:ext>
              </a:extLst>
            </p:cNvPr>
            <p:cNvCxnSpPr/>
            <p:nvPr/>
          </p:nvCxnSpPr>
          <p:spPr>
            <a:xfrm flipH="1">
              <a:off x="1855662" y="2072280"/>
              <a:ext cx="276790" cy="7529"/>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111" name="直接箭头连接符 110">
              <a:extLst>
                <a:ext uri="{FF2B5EF4-FFF2-40B4-BE49-F238E27FC236}">
                  <a16:creationId xmlns:a16="http://schemas.microsoft.com/office/drawing/2014/main" id="{01732A98-5069-490C-B7D4-D0BEE56C519F}"/>
                </a:ext>
              </a:extLst>
            </p:cNvPr>
            <p:cNvCxnSpPr/>
            <p:nvPr/>
          </p:nvCxnSpPr>
          <p:spPr>
            <a:xfrm>
              <a:off x="1855662" y="3036575"/>
              <a:ext cx="2932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cxnSp>
          <p:nvCxnSpPr>
            <p:cNvPr id="112" name="直接箭头连接符 111">
              <a:extLst>
                <a:ext uri="{FF2B5EF4-FFF2-40B4-BE49-F238E27FC236}">
                  <a16:creationId xmlns:a16="http://schemas.microsoft.com/office/drawing/2014/main" id="{9CB71AA4-413E-42A6-8D1E-4E7CAEA0A448}"/>
                </a:ext>
              </a:extLst>
            </p:cNvPr>
            <p:cNvCxnSpPr/>
            <p:nvPr/>
          </p:nvCxnSpPr>
          <p:spPr>
            <a:xfrm>
              <a:off x="1855662" y="1967154"/>
              <a:ext cx="293268" cy="0"/>
            </a:xfrm>
            <a:prstGeom prst="straightConnector1">
              <a:avLst/>
            </a:prstGeom>
            <a:ln>
              <a:tailEnd type="triangle"/>
            </a:ln>
          </p:spPr>
          <p:style>
            <a:lnRef idx="3">
              <a:schemeClr val="accent1"/>
            </a:lnRef>
            <a:fillRef idx="0">
              <a:schemeClr val="accent1"/>
            </a:fillRef>
            <a:effectRef idx="2">
              <a:schemeClr val="accent1"/>
            </a:effectRef>
            <a:fontRef idx="minor">
              <a:schemeClr val="tx1"/>
            </a:fontRef>
          </p:style>
        </p:cxnSp>
        <p:sp>
          <p:nvSpPr>
            <p:cNvPr id="113" name="矩形 112">
              <a:extLst>
                <a:ext uri="{FF2B5EF4-FFF2-40B4-BE49-F238E27FC236}">
                  <a16:creationId xmlns:a16="http://schemas.microsoft.com/office/drawing/2014/main" id="{0F1E4331-2B82-4028-80C7-5A289576F2E3}"/>
                </a:ext>
              </a:extLst>
            </p:cNvPr>
            <p:cNvSpPr/>
            <p:nvPr/>
          </p:nvSpPr>
          <p:spPr>
            <a:xfrm>
              <a:off x="7520452" y="1193471"/>
              <a:ext cx="1321197" cy="29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3.</a:t>
              </a:r>
              <a:r>
                <a:rPr lang="zh-CN" altLang="en-US" sz="1400" dirty="0">
                  <a:solidFill>
                    <a:srgbClr val="FF0000"/>
                  </a:solidFill>
                </a:rPr>
                <a:t>四联电磁阀</a:t>
              </a:r>
            </a:p>
          </p:txBody>
        </p:sp>
        <p:sp>
          <p:nvSpPr>
            <p:cNvPr id="114" name="矩形 113">
              <a:extLst>
                <a:ext uri="{FF2B5EF4-FFF2-40B4-BE49-F238E27FC236}">
                  <a16:creationId xmlns:a16="http://schemas.microsoft.com/office/drawing/2014/main" id="{B9060B68-41C9-4FA4-AA44-FA17D4724345}"/>
                </a:ext>
              </a:extLst>
            </p:cNvPr>
            <p:cNvSpPr/>
            <p:nvPr/>
          </p:nvSpPr>
          <p:spPr>
            <a:xfrm>
              <a:off x="7369180" y="3996076"/>
              <a:ext cx="1622420" cy="29527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5.</a:t>
              </a:r>
              <a:r>
                <a:rPr lang="zh-CN" altLang="en-US" sz="1400" dirty="0">
                  <a:solidFill>
                    <a:srgbClr val="FF0000"/>
                  </a:solidFill>
                </a:rPr>
                <a:t>单联脚踏电磁阀</a:t>
              </a:r>
            </a:p>
          </p:txBody>
        </p:sp>
        <p:sp>
          <p:nvSpPr>
            <p:cNvPr id="115" name="矩形 114">
              <a:extLst>
                <a:ext uri="{FF2B5EF4-FFF2-40B4-BE49-F238E27FC236}">
                  <a16:creationId xmlns:a16="http://schemas.microsoft.com/office/drawing/2014/main" id="{D1D6B9C3-80A4-4106-8E0D-82ED971ADDC1}"/>
                </a:ext>
              </a:extLst>
            </p:cNvPr>
            <p:cNvSpPr/>
            <p:nvPr/>
          </p:nvSpPr>
          <p:spPr>
            <a:xfrm>
              <a:off x="769922" y="2306158"/>
              <a:ext cx="771365" cy="307777"/>
            </a:xfrm>
            <a:prstGeom prst="rect">
              <a:avLst/>
            </a:prstGeom>
          </p:spPr>
          <p:txBody>
            <a:bodyPr wrap="none">
              <a:spAutoFit/>
            </a:bodyPr>
            <a:lstStyle/>
            <a:p>
              <a:r>
                <a:rPr lang="en-US" altLang="zh-CN" sz="1400" dirty="0">
                  <a:solidFill>
                    <a:srgbClr val="FF0000"/>
                  </a:solidFill>
                </a:rPr>
                <a:t>10.</a:t>
              </a:r>
              <a:r>
                <a:rPr lang="zh-CN" altLang="en-US" sz="1400" dirty="0">
                  <a:solidFill>
                    <a:srgbClr val="FF0000"/>
                  </a:solidFill>
                </a:rPr>
                <a:t>油缸</a:t>
              </a:r>
              <a:endParaRPr lang="zh-CN" altLang="en-US" sz="1400" dirty="0"/>
            </a:p>
          </p:txBody>
        </p:sp>
        <p:sp>
          <p:nvSpPr>
            <p:cNvPr id="116" name="矩形 115">
              <a:extLst>
                <a:ext uri="{FF2B5EF4-FFF2-40B4-BE49-F238E27FC236}">
                  <a16:creationId xmlns:a16="http://schemas.microsoft.com/office/drawing/2014/main" id="{9B65EF3E-824A-408F-9988-E3D7C7E6008A}"/>
                </a:ext>
              </a:extLst>
            </p:cNvPr>
            <p:cNvSpPr/>
            <p:nvPr/>
          </p:nvSpPr>
          <p:spPr>
            <a:xfrm>
              <a:off x="1828830" y="3151232"/>
              <a:ext cx="1039067" cy="307777"/>
            </a:xfrm>
            <a:prstGeom prst="rect">
              <a:avLst/>
            </a:prstGeom>
          </p:spPr>
          <p:txBody>
            <a:bodyPr wrap="none">
              <a:spAutoFit/>
            </a:bodyPr>
            <a:lstStyle/>
            <a:p>
              <a:r>
                <a:rPr lang="en-US" altLang="zh-CN" sz="1400" dirty="0">
                  <a:solidFill>
                    <a:srgbClr val="FF0000"/>
                  </a:solidFill>
                </a:rPr>
                <a:t>9.</a:t>
              </a:r>
              <a:r>
                <a:rPr lang="zh-CN" altLang="en-US" sz="1400" dirty="0">
                  <a:solidFill>
                    <a:srgbClr val="FF0000"/>
                  </a:solidFill>
                </a:rPr>
                <a:t>截止球阀</a:t>
              </a:r>
              <a:endParaRPr lang="zh-CN" altLang="en-US" sz="1400" dirty="0"/>
            </a:p>
          </p:txBody>
        </p:sp>
        <p:sp>
          <p:nvSpPr>
            <p:cNvPr id="117" name="文本框 116">
              <a:extLst>
                <a:ext uri="{FF2B5EF4-FFF2-40B4-BE49-F238E27FC236}">
                  <a16:creationId xmlns:a16="http://schemas.microsoft.com/office/drawing/2014/main" id="{53AEBEE3-DF3E-4D33-A334-FA3C12CE90E8}"/>
                </a:ext>
              </a:extLst>
            </p:cNvPr>
            <p:cNvSpPr txBox="1"/>
            <p:nvPr/>
          </p:nvSpPr>
          <p:spPr>
            <a:xfrm>
              <a:off x="426864" y="1195169"/>
              <a:ext cx="4061951" cy="369332"/>
            </a:xfrm>
            <a:prstGeom prst="rect">
              <a:avLst/>
            </a:prstGeom>
            <a:noFill/>
          </p:spPr>
          <p:txBody>
            <a:bodyPr wrap="square" rtlCol="0">
              <a:spAutoFit/>
            </a:bodyPr>
            <a:lstStyle/>
            <a:p>
              <a:r>
                <a:rPr lang="en-US" altLang="zh-CN" b="1" dirty="0">
                  <a:latin typeface="+mn-ea"/>
                </a:rPr>
                <a:t>3.1 </a:t>
              </a:r>
              <a:r>
                <a:rPr lang="zh-CN" altLang="en-US" b="1" dirty="0">
                  <a:latin typeface="+mn-ea"/>
                </a:rPr>
                <a:t>破碎</a:t>
              </a:r>
              <a:r>
                <a:rPr lang="en-US" altLang="zh-CN" b="1" dirty="0">
                  <a:latin typeface="+mn-ea"/>
                </a:rPr>
                <a:t>/</a:t>
              </a:r>
              <a:r>
                <a:rPr lang="zh-CN" altLang="en-US" b="1" dirty="0">
                  <a:latin typeface="+mn-ea"/>
                </a:rPr>
                <a:t>机具开合系统油路简图</a:t>
              </a:r>
            </a:p>
          </p:txBody>
        </p:sp>
        <p:sp>
          <p:nvSpPr>
            <p:cNvPr id="118" name="矩形 117">
              <a:extLst>
                <a:ext uri="{FF2B5EF4-FFF2-40B4-BE49-F238E27FC236}">
                  <a16:creationId xmlns:a16="http://schemas.microsoft.com/office/drawing/2014/main" id="{E6BB9FBA-7C4D-4276-A9F7-25D8BF83E777}"/>
                </a:ext>
              </a:extLst>
            </p:cNvPr>
            <p:cNvSpPr/>
            <p:nvPr/>
          </p:nvSpPr>
          <p:spPr>
            <a:xfrm>
              <a:off x="532526" y="4733198"/>
              <a:ext cx="1049544" cy="355153"/>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主阀</a:t>
              </a:r>
              <a:r>
                <a:rPr lang="en-US" altLang="zh-CN" sz="1200" dirty="0">
                  <a:solidFill>
                    <a:schemeClr val="tx1"/>
                  </a:solidFill>
                </a:rPr>
                <a:t>R2</a:t>
              </a:r>
              <a:r>
                <a:rPr lang="zh-CN" altLang="en-US" sz="1200" dirty="0">
                  <a:solidFill>
                    <a:schemeClr val="tx1"/>
                  </a:solidFill>
                </a:rPr>
                <a:t>口</a:t>
              </a:r>
            </a:p>
          </p:txBody>
        </p:sp>
      </p:grpSp>
    </p:spTree>
    <p:extLst>
      <p:ext uri="{BB962C8B-B14F-4D97-AF65-F5344CB8AC3E}">
        <p14:creationId xmlns:p14="http://schemas.microsoft.com/office/powerpoint/2010/main" val="60973184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A8D6CB9A-1763-41B8-9E2F-5C4B80D7DAE0}"/>
              </a:ext>
            </a:extLst>
          </p:cNvPr>
          <p:cNvPicPr>
            <a:picLocks noChangeAspect="1"/>
          </p:cNvPicPr>
          <p:nvPr/>
        </p:nvPicPr>
        <p:blipFill>
          <a:blip r:embed="rId2"/>
          <a:stretch>
            <a:fillRect/>
          </a:stretch>
        </p:blipFill>
        <p:spPr>
          <a:xfrm>
            <a:off x="397150" y="1426726"/>
            <a:ext cx="4254777" cy="2888831"/>
          </a:xfrm>
          <a:prstGeom prst="rect">
            <a:avLst/>
          </a:prstGeom>
        </p:spPr>
      </p:pic>
      <p:pic>
        <p:nvPicPr>
          <p:cNvPr id="4" name="图片 3">
            <a:extLst>
              <a:ext uri="{FF2B5EF4-FFF2-40B4-BE49-F238E27FC236}">
                <a16:creationId xmlns:a16="http://schemas.microsoft.com/office/drawing/2014/main" id="{20AB5515-29FF-4F83-A443-169CFC3B3A6B}"/>
              </a:ext>
            </a:extLst>
          </p:cNvPr>
          <p:cNvPicPr>
            <a:picLocks noChangeAspect="1"/>
          </p:cNvPicPr>
          <p:nvPr/>
        </p:nvPicPr>
        <p:blipFill>
          <a:blip r:embed="rId3"/>
          <a:stretch>
            <a:fillRect/>
          </a:stretch>
        </p:blipFill>
        <p:spPr>
          <a:xfrm>
            <a:off x="4903305" y="2185995"/>
            <a:ext cx="3819525" cy="1485900"/>
          </a:xfrm>
          <a:prstGeom prst="rect">
            <a:avLst/>
          </a:prstGeom>
        </p:spPr>
      </p:pic>
      <p:graphicFrame>
        <p:nvGraphicFramePr>
          <p:cNvPr id="5" name="表格 4">
            <a:extLst>
              <a:ext uri="{FF2B5EF4-FFF2-40B4-BE49-F238E27FC236}">
                <a16:creationId xmlns:a16="http://schemas.microsoft.com/office/drawing/2014/main" id="{407248DA-2E95-4CC1-899A-5838302DA4A3}"/>
              </a:ext>
            </a:extLst>
          </p:cNvPr>
          <p:cNvGraphicFramePr>
            <a:graphicFrameLocks noGrp="1"/>
          </p:cNvGraphicFramePr>
          <p:nvPr/>
        </p:nvGraphicFramePr>
        <p:xfrm>
          <a:off x="747419" y="4522152"/>
          <a:ext cx="4063119" cy="1097280"/>
        </p:xfrm>
        <a:graphic>
          <a:graphicData uri="http://schemas.openxmlformats.org/drawingml/2006/table">
            <a:tbl>
              <a:tblPr firstRow="1" bandRow="1">
                <a:tableStyleId>{5C22544A-7EE6-4342-B048-85BDC9FD1C3A}</a:tableStyleId>
              </a:tblPr>
              <a:tblGrid>
                <a:gridCol w="1113534">
                  <a:extLst>
                    <a:ext uri="{9D8B030D-6E8A-4147-A177-3AD203B41FA5}">
                      <a16:colId xmlns:a16="http://schemas.microsoft.com/office/drawing/2014/main" val="2997938392"/>
                    </a:ext>
                  </a:extLst>
                </a:gridCol>
                <a:gridCol w="2949585">
                  <a:extLst>
                    <a:ext uri="{9D8B030D-6E8A-4147-A177-3AD203B41FA5}">
                      <a16:colId xmlns:a16="http://schemas.microsoft.com/office/drawing/2014/main" val="1075280966"/>
                    </a:ext>
                  </a:extLst>
                </a:gridCol>
              </a:tblGrid>
              <a:tr h="230833">
                <a:tc>
                  <a:txBody>
                    <a:bodyPr/>
                    <a:lstStyle/>
                    <a:p>
                      <a:r>
                        <a:rPr lang="zh-CN" altLang="en-US" dirty="0"/>
                        <a:t>型号</a:t>
                      </a:r>
                    </a:p>
                  </a:txBody>
                  <a:tcPr/>
                </a:tc>
                <a:tc>
                  <a:txBody>
                    <a:bodyPr/>
                    <a:lstStyle/>
                    <a:p>
                      <a:r>
                        <a:rPr lang="en-US" altLang="zh-CN" dirty="0"/>
                        <a:t>4KWE5A-50/G24R-471A</a:t>
                      </a:r>
                      <a:endParaRPr lang="zh-CN" altLang="en-US" dirty="0"/>
                    </a:p>
                  </a:txBody>
                  <a:tcPr/>
                </a:tc>
                <a:extLst>
                  <a:ext uri="{0D108BD9-81ED-4DB2-BD59-A6C34878D82A}">
                    <a16:rowId xmlns:a16="http://schemas.microsoft.com/office/drawing/2014/main" val="3123746957"/>
                  </a:ext>
                </a:extLst>
              </a:tr>
              <a:tr h="230833">
                <a:tc>
                  <a:txBody>
                    <a:bodyPr/>
                    <a:lstStyle/>
                    <a:p>
                      <a:r>
                        <a:rPr lang="zh-CN" altLang="en-US" dirty="0"/>
                        <a:t>最高压力</a:t>
                      </a:r>
                    </a:p>
                  </a:txBody>
                  <a:tcPr/>
                </a:tc>
                <a:tc>
                  <a:txBody>
                    <a:bodyPr/>
                    <a:lstStyle/>
                    <a:p>
                      <a:r>
                        <a:rPr lang="en-US" altLang="zh-CN" dirty="0"/>
                        <a:t>70bar</a:t>
                      </a:r>
                      <a:endParaRPr lang="zh-CN" altLang="en-US" dirty="0"/>
                    </a:p>
                  </a:txBody>
                  <a:tcPr/>
                </a:tc>
                <a:extLst>
                  <a:ext uri="{0D108BD9-81ED-4DB2-BD59-A6C34878D82A}">
                    <a16:rowId xmlns:a16="http://schemas.microsoft.com/office/drawing/2014/main" val="2440999791"/>
                  </a:ext>
                </a:extLst>
              </a:tr>
              <a:tr h="230833">
                <a:tc>
                  <a:txBody>
                    <a:bodyPr/>
                    <a:lstStyle/>
                    <a:p>
                      <a:r>
                        <a:rPr lang="zh-CN" altLang="en-US" dirty="0"/>
                        <a:t>最大流量</a:t>
                      </a:r>
                    </a:p>
                  </a:txBody>
                  <a:tcPr/>
                </a:tc>
                <a:tc>
                  <a:txBody>
                    <a:bodyPr/>
                    <a:lstStyle/>
                    <a:p>
                      <a:r>
                        <a:rPr lang="en-US" altLang="zh-CN" dirty="0"/>
                        <a:t>10L/min</a:t>
                      </a:r>
                      <a:endParaRPr lang="zh-CN" altLang="en-US" dirty="0"/>
                    </a:p>
                  </a:txBody>
                  <a:tcPr/>
                </a:tc>
                <a:extLst>
                  <a:ext uri="{0D108BD9-81ED-4DB2-BD59-A6C34878D82A}">
                    <a16:rowId xmlns:a16="http://schemas.microsoft.com/office/drawing/2014/main" val="1653988244"/>
                  </a:ext>
                </a:extLst>
              </a:tr>
            </a:tbl>
          </a:graphicData>
        </a:graphic>
      </p:graphicFrame>
      <p:pic>
        <p:nvPicPr>
          <p:cNvPr id="6" name="图片 5">
            <a:extLst>
              <a:ext uri="{FF2B5EF4-FFF2-40B4-BE49-F238E27FC236}">
                <a16:creationId xmlns:a16="http://schemas.microsoft.com/office/drawing/2014/main" id="{69E09600-B8B6-480D-9A81-D8F82D41171A}"/>
              </a:ext>
            </a:extLst>
          </p:cNvPr>
          <p:cNvPicPr>
            <a:picLocks noChangeAspect="1"/>
          </p:cNvPicPr>
          <p:nvPr/>
        </p:nvPicPr>
        <p:blipFill>
          <a:blip r:embed="rId4"/>
          <a:stretch>
            <a:fillRect/>
          </a:stretch>
        </p:blipFill>
        <p:spPr>
          <a:xfrm>
            <a:off x="9212334" y="1807335"/>
            <a:ext cx="2420130" cy="2243220"/>
          </a:xfrm>
          <a:prstGeom prst="rect">
            <a:avLst/>
          </a:prstGeom>
        </p:spPr>
      </p:pic>
      <p:sp>
        <p:nvSpPr>
          <p:cNvPr id="7" name="文本框 6">
            <a:extLst>
              <a:ext uri="{FF2B5EF4-FFF2-40B4-BE49-F238E27FC236}">
                <a16:creationId xmlns:a16="http://schemas.microsoft.com/office/drawing/2014/main" id="{5AE33EC7-603A-4BAC-919E-45B59B1E819C}"/>
              </a:ext>
            </a:extLst>
          </p:cNvPr>
          <p:cNvSpPr txBox="1"/>
          <p:nvPr/>
        </p:nvSpPr>
        <p:spPr>
          <a:xfrm>
            <a:off x="579110" y="1204281"/>
            <a:ext cx="3400425" cy="369332"/>
          </a:xfrm>
          <a:prstGeom prst="rect">
            <a:avLst/>
          </a:prstGeom>
          <a:noFill/>
        </p:spPr>
        <p:txBody>
          <a:bodyPr wrap="square" rtlCol="0">
            <a:spAutoFit/>
          </a:bodyPr>
          <a:lstStyle/>
          <a:p>
            <a:r>
              <a:rPr lang="en-US" altLang="zh-CN" b="1" dirty="0">
                <a:latin typeface="+mn-ea"/>
              </a:rPr>
              <a:t>3.2 </a:t>
            </a:r>
            <a:r>
              <a:rPr lang="zh-CN" altLang="en-US" b="1" dirty="0">
                <a:latin typeface="+mn-ea"/>
              </a:rPr>
              <a:t>四联比例电磁阀</a:t>
            </a:r>
          </a:p>
        </p:txBody>
      </p:sp>
      <p:sp>
        <p:nvSpPr>
          <p:cNvPr id="8" name="文本框 7">
            <a:extLst>
              <a:ext uri="{FF2B5EF4-FFF2-40B4-BE49-F238E27FC236}">
                <a16:creationId xmlns:a16="http://schemas.microsoft.com/office/drawing/2014/main" id="{7D44A818-9383-4EA1-A072-80BEADDA1225}"/>
              </a:ext>
            </a:extLst>
          </p:cNvPr>
          <p:cNvSpPr txBox="1"/>
          <p:nvPr/>
        </p:nvSpPr>
        <p:spPr>
          <a:xfrm>
            <a:off x="5640507" y="4508826"/>
            <a:ext cx="4673074" cy="1476366"/>
          </a:xfrm>
          <a:prstGeom prst="rect">
            <a:avLst/>
          </a:prstGeom>
          <a:noFill/>
        </p:spPr>
        <p:txBody>
          <a:bodyPr wrap="none" rtlCol="0">
            <a:spAutoFit/>
          </a:bodyPr>
          <a:lstStyle/>
          <a:p>
            <a:pPr>
              <a:lnSpc>
                <a:spcPts val="2200"/>
              </a:lnSpc>
            </a:pPr>
            <a:r>
              <a:rPr lang="zh-CN" altLang="en-US" sz="1400" b="1" dirty="0"/>
              <a:t>四联比例阀接于先导控制油路，用于实现以下控制逻辑：</a:t>
            </a:r>
            <a:endParaRPr lang="en-US" altLang="zh-CN" sz="1400" b="1" dirty="0"/>
          </a:p>
          <a:p>
            <a:pPr>
              <a:lnSpc>
                <a:spcPts val="2200"/>
              </a:lnSpc>
            </a:pPr>
            <a:r>
              <a:rPr lang="en-US" altLang="zh-CN" sz="1400" dirty="0"/>
              <a:t>A1</a:t>
            </a:r>
            <a:r>
              <a:rPr lang="zh-CN" altLang="en-US" sz="1400" dirty="0"/>
              <a:t>口：连接破碎单联脚踏阀，控制破碎先导压力信号；</a:t>
            </a:r>
            <a:endParaRPr lang="en-US" altLang="zh-CN" sz="1400" dirty="0"/>
          </a:p>
          <a:p>
            <a:pPr>
              <a:lnSpc>
                <a:spcPts val="2200"/>
              </a:lnSpc>
            </a:pPr>
            <a:r>
              <a:rPr lang="en-US" altLang="zh-CN" sz="1400" dirty="0"/>
              <a:t>A2</a:t>
            </a:r>
            <a:r>
              <a:rPr lang="zh-CN" altLang="en-US" sz="1400" dirty="0"/>
              <a:t>口：连接主阀</a:t>
            </a:r>
            <a:r>
              <a:rPr lang="en-US" altLang="zh-CN" sz="1400" dirty="0" err="1"/>
              <a:t>XBo</a:t>
            </a:r>
            <a:r>
              <a:rPr lang="zh-CN" altLang="en-US" sz="1400" dirty="0"/>
              <a:t>口，控制机具油缸缩回；</a:t>
            </a:r>
            <a:endParaRPr lang="en-US" altLang="zh-CN" sz="1400" dirty="0"/>
          </a:p>
          <a:p>
            <a:pPr>
              <a:lnSpc>
                <a:spcPts val="2200"/>
              </a:lnSpc>
            </a:pPr>
            <a:r>
              <a:rPr lang="en-US" altLang="zh-CN" sz="1400" dirty="0"/>
              <a:t>A3</a:t>
            </a:r>
            <a:r>
              <a:rPr lang="zh-CN" altLang="en-US" sz="1400" dirty="0"/>
              <a:t>口：连接主阀</a:t>
            </a:r>
            <a:r>
              <a:rPr lang="en-US" altLang="zh-CN" sz="1400" dirty="0" err="1"/>
              <a:t>XAo</a:t>
            </a:r>
            <a:r>
              <a:rPr lang="zh-CN" altLang="en-US" sz="1400" dirty="0"/>
              <a:t>口，控制机具油缸伸出；</a:t>
            </a:r>
            <a:endParaRPr lang="en-US" altLang="zh-CN" sz="1400" dirty="0"/>
          </a:p>
          <a:p>
            <a:pPr>
              <a:lnSpc>
                <a:spcPts val="2200"/>
              </a:lnSpc>
            </a:pPr>
            <a:r>
              <a:rPr lang="en-US" altLang="zh-CN" sz="1400" dirty="0"/>
              <a:t>A4</a:t>
            </a:r>
            <a:r>
              <a:rPr lang="zh-CN" altLang="en-US" sz="1400" dirty="0"/>
              <a:t>口：连接主阀</a:t>
            </a:r>
            <a:r>
              <a:rPr lang="en-US" altLang="zh-CN" sz="1400" dirty="0"/>
              <a:t>XBp2</a:t>
            </a:r>
            <a:r>
              <a:rPr lang="zh-CN" altLang="en-US" sz="1400" dirty="0"/>
              <a:t>口，用于泵</a:t>
            </a:r>
            <a:r>
              <a:rPr lang="en-US" altLang="zh-CN" sz="1400" dirty="0"/>
              <a:t>2</a:t>
            </a:r>
            <a:r>
              <a:rPr lang="zh-CN" altLang="en-US" sz="1400" dirty="0"/>
              <a:t>切断。</a:t>
            </a:r>
            <a:endParaRPr lang="en-US" altLang="zh-CN" sz="1400" dirty="0"/>
          </a:p>
        </p:txBody>
      </p:sp>
      <p:sp>
        <p:nvSpPr>
          <p:cNvPr id="9" name="矩形 8">
            <a:extLst>
              <a:ext uri="{FF2B5EF4-FFF2-40B4-BE49-F238E27FC236}">
                <a16:creationId xmlns:a16="http://schemas.microsoft.com/office/drawing/2014/main" id="{B0FFAB1B-6FEB-4B3C-B8AD-A93734788354}"/>
              </a:ext>
            </a:extLst>
          </p:cNvPr>
          <p:cNvSpPr/>
          <p:nvPr/>
        </p:nvSpPr>
        <p:spPr>
          <a:xfrm>
            <a:off x="3192831" y="4143217"/>
            <a:ext cx="52482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A1</a:t>
            </a:r>
            <a:endParaRPr lang="zh-CN" altLang="en-US" sz="1400" dirty="0">
              <a:solidFill>
                <a:srgbClr val="FF0000"/>
              </a:solidFill>
            </a:endParaRPr>
          </a:p>
        </p:txBody>
      </p:sp>
      <p:sp>
        <p:nvSpPr>
          <p:cNvPr id="10" name="矩形 9">
            <a:extLst>
              <a:ext uri="{FF2B5EF4-FFF2-40B4-BE49-F238E27FC236}">
                <a16:creationId xmlns:a16="http://schemas.microsoft.com/office/drawing/2014/main" id="{ED60FA39-44BD-4CE3-ADA4-032038BA70E3}"/>
              </a:ext>
            </a:extLst>
          </p:cNvPr>
          <p:cNvSpPr/>
          <p:nvPr/>
        </p:nvSpPr>
        <p:spPr>
          <a:xfrm>
            <a:off x="2668009" y="4145572"/>
            <a:ext cx="52482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A2</a:t>
            </a:r>
            <a:endParaRPr lang="zh-CN" altLang="en-US" sz="1400" dirty="0">
              <a:solidFill>
                <a:srgbClr val="FF0000"/>
              </a:solidFill>
            </a:endParaRPr>
          </a:p>
        </p:txBody>
      </p:sp>
      <p:sp>
        <p:nvSpPr>
          <p:cNvPr id="11" name="矩形 10">
            <a:extLst>
              <a:ext uri="{FF2B5EF4-FFF2-40B4-BE49-F238E27FC236}">
                <a16:creationId xmlns:a16="http://schemas.microsoft.com/office/drawing/2014/main" id="{49EE9578-175D-42AD-ACD6-9069AC48786F}"/>
              </a:ext>
            </a:extLst>
          </p:cNvPr>
          <p:cNvSpPr/>
          <p:nvPr/>
        </p:nvSpPr>
        <p:spPr>
          <a:xfrm>
            <a:off x="1948732" y="4145572"/>
            <a:ext cx="52482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A3</a:t>
            </a:r>
            <a:endParaRPr lang="zh-CN" altLang="en-US" sz="1400" dirty="0">
              <a:solidFill>
                <a:srgbClr val="FF0000"/>
              </a:solidFill>
            </a:endParaRPr>
          </a:p>
        </p:txBody>
      </p:sp>
      <p:sp>
        <p:nvSpPr>
          <p:cNvPr id="13" name="矩形 12">
            <a:extLst>
              <a:ext uri="{FF2B5EF4-FFF2-40B4-BE49-F238E27FC236}">
                <a16:creationId xmlns:a16="http://schemas.microsoft.com/office/drawing/2014/main" id="{BB78A89A-00D9-4A40-B896-A1737FACBF48}"/>
              </a:ext>
            </a:extLst>
          </p:cNvPr>
          <p:cNvSpPr/>
          <p:nvPr/>
        </p:nvSpPr>
        <p:spPr>
          <a:xfrm>
            <a:off x="1333606" y="4145572"/>
            <a:ext cx="52482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A4</a:t>
            </a:r>
            <a:endParaRPr lang="zh-CN" altLang="en-US" sz="1400" dirty="0">
              <a:solidFill>
                <a:srgbClr val="FF0000"/>
              </a:solidFill>
            </a:endParaRPr>
          </a:p>
        </p:txBody>
      </p:sp>
      <p:sp>
        <p:nvSpPr>
          <p:cNvPr id="14" name="矩形 13">
            <a:extLst>
              <a:ext uri="{FF2B5EF4-FFF2-40B4-BE49-F238E27FC236}">
                <a16:creationId xmlns:a16="http://schemas.microsoft.com/office/drawing/2014/main" id="{4AB60800-77FC-4FC7-9A65-178DDAF4208C}"/>
              </a:ext>
            </a:extLst>
          </p:cNvPr>
          <p:cNvSpPr/>
          <p:nvPr/>
        </p:nvSpPr>
        <p:spPr>
          <a:xfrm>
            <a:off x="347188" y="3120004"/>
            <a:ext cx="463845" cy="2849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T2</a:t>
            </a:r>
            <a:endParaRPr lang="zh-CN" altLang="en-US" sz="1400" dirty="0">
              <a:solidFill>
                <a:srgbClr val="FF0000"/>
              </a:solidFill>
            </a:endParaRPr>
          </a:p>
        </p:txBody>
      </p:sp>
      <p:sp>
        <p:nvSpPr>
          <p:cNvPr id="15" name="矩形 14">
            <a:extLst>
              <a:ext uri="{FF2B5EF4-FFF2-40B4-BE49-F238E27FC236}">
                <a16:creationId xmlns:a16="http://schemas.microsoft.com/office/drawing/2014/main" id="{60C4F0DC-782D-4D39-9190-E87DF90FD565}"/>
              </a:ext>
            </a:extLst>
          </p:cNvPr>
          <p:cNvSpPr/>
          <p:nvPr/>
        </p:nvSpPr>
        <p:spPr>
          <a:xfrm>
            <a:off x="4378483" y="3013954"/>
            <a:ext cx="52482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T1</a:t>
            </a:r>
            <a:endParaRPr lang="zh-CN" altLang="en-US" sz="1400" dirty="0">
              <a:solidFill>
                <a:srgbClr val="FF0000"/>
              </a:solidFill>
            </a:endParaRPr>
          </a:p>
        </p:txBody>
      </p:sp>
      <p:sp>
        <p:nvSpPr>
          <p:cNvPr id="16" name="矩形 15">
            <a:extLst>
              <a:ext uri="{FF2B5EF4-FFF2-40B4-BE49-F238E27FC236}">
                <a16:creationId xmlns:a16="http://schemas.microsoft.com/office/drawing/2014/main" id="{2F069F70-9552-45F5-AEDC-926182F2DB13}"/>
              </a:ext>
            </a:extLst>
          </p:cNvPr>
          <p:cNvSpPr/>
          <p:nvPr/>
        </p:nvSpPr>
        <p:spPr>
          <a:xfrm>
            <a:off x="4389516" y="3745752"/>
            <a:ext cx="52482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P1</a:t>
            </a:r>
            <a:endParaRPr lang="zh-CN" altLang="en-US" sz="1400" dirty="0">
              <a:solidFill>
                <a:srgbClr val="FF0000"/>
              </a:solidFill>
            </a:endParaRPr>
          </a:p>
        </p:txBody>
      </p:sp>
      <p:cxnSp>
        <p:nvCxnSpPr>
          <p:cNvPr id="17" name="直接箭头连接符 16">
            <a:extLst>
              <a:ext uri="{FF2B5EF4-FFF2-40B4-BE49-F238E27FC236}">
                <a16:creationId xmlns:a16="http://schemas.microsoft.com/office/drawing/2014/main" id="{00BA332A-C544-4C36-A12F-CBA5EC2973F2}"/>
              </a:ext>
            </a:extLst>
          </p:cNvPr>
          <p:cNvCxnSpPr>
            <a:cxnSpLocks/>
          </p:cNvCxnSpPr>
          <p:nvPr/>
        </p:nvCxnSpPr>
        <p:spPr>
          <a:xfrm flipH="1">
            <a:off x="4166484" y="3186255"/>
            <a:ext cx="348721" cy="1524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8" name="直接箭头连接符 17">
            <a:extLst>
              <a:ext uri="{FF2B5EF4-FFF2-40B4-BE49-F238E27FC236}">
                <a16:creationId xmlns:a16="http://schemas.microsoft.com/office/drawing/2014/main" id="{12012FC5-396F-44E0-B05C-122591FCA80C}"/>
              </a:ext>
            </a:extLst>
          </p:cNvPr>
          <p:cNvCxnSpPr/>
          <p:nvPr/>
        </p:nvCxnSpPr>
        <p:spPr>
          <a:xfrm flipH="1" flipV="1">
            <a:off x="4252794" y="3755875"/>
            <a:ext cx="262411" cy="142278"/>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0441620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6CC0050-51FD-4809-9D35-A6BB723CC2FE}"/>
              </a:ext>
            </a:extLst>
          </p:cNvPr>
          <p:cNvPicPr>
            <a:picLocks noChangeAspect="1"/>
          </p:cNvPicPr>
          <p:nvPr/>
        </p:nvPicPr>
        <p:blipFill>
          <a:blip r:embed="rId2"/>
          <a:stretch>
            <a:fillRect/>
          </a:stretch>
        </p:blipFill>
        <p:spPr>
          <a:xfrm>
            <a:off x="1055666" y="2081462"/>
            <a:ext cx="1499934" cy="1571098"/>
          </a:xfrm>
          <a:prstGeom prst="rect">
            <a:avLst/>
          </a:prstGeom>
        </p:spPr>
      </p:pic>
      <p:sp>
        <p:nvSpPr>
          <p:cNvPr id="4" name="文本框 3">
            <a:extLst>
              <a:ext uri="{FF2B5EF4-FFF2-40B4-BE49-F238E27FC236}">
                <a16:creationId xmlns:a16="http://schemas.microsoft.com/office/drawing/2014/main" id="{3467162F-0B2B-4C46-A4E9-9AAF71280346}"/>
              </a:ext>
            </a:extLst>
          </p:cNvPr>
          <p:cNvSpPr txBox="1"/>
          <p:nvPr/>
        </p:nvSpPr>
        <p:spPr>
          <a:xfrm>
            <a:off x="609599" y="1242060"/>
            <a:ext cx="3457576" cy="369332"/>
          </a:xfrm>
          <a:prstGeom prst="rect">
            <a:avLst/>
          </a:prstGeom>
          <a:noFill/>
        </p:spPr>
        <p:txBody>
          <a:bodyPr wrap="square" rtlCol="0">
            <a:spAutoFit/>
          </a:bodyPr>
          <a:lstStyle/>
          <a:p>
            <a:r>
              <a:rPr lang="en-US" altLang="zh-CN" b="1" dirty="0">
                <a:latin typeface="+mn-ea"/>
              </a:rPr>
              <a:t>3.3 </a:t>
            </a:r>
            <a:r>
              <a:rPr lang="zh-CN" altLang="en-US" b="1" dirty="0">
                <a:latin typeface="+mn-ea"/>
              </a:rPr>
              <a:t>开关电磁阀</a:t>
            </a:r>
          </a:p>
        </p:txBody>
      </p:sp>
      <p:pic>
        <p:nvPicPr>
          <p:cNvPr id="5" name="图片 4">
            <a:extLst>
              <a:ext uri="{FF2B5EF4-FFF2-40B4-BE49-F238E27FC236}">
                <a16:creationId xmlns:a16="http://schemas.microsoft.com/office/drawing/2014/main" id="{8ACEF456-1E32-4415-9875-9CEFD449F44A}"/>
              </a:ext>
            </a:extLst>
          </p:cNvPr>
          <p:cNvPicPr>
            <a:picLocks noChangeAspect="1"/>
          </p:cNvPicPr>
          <p:nvPr/>
        </p:nvPicPr>
        <p:blipFill>
          <a:blip r:embed="rId3"/>
          <a:stretch>
            <a:fillRect/>
          </a:stretch>
        </p:blipFill>
        <p:spPr>
          <a:xfrm>
            <a:off x="2701424" y="2017134"/>
            <a:ext cx="2615398" cy="2169592"/>
          </a:xfrm>
          <a:prstGeom prst="rect">
            <a:avLst/>
          </a:prstGeom>
        </p:spPr>
      </p:pic>
      <p:graphicFrame>
        <p:nvGraphicFramePr>
          <p:cNvPr id="6" name="表格 5">
            <a:extLst>
              <a:ext uri="{FF2B5EF4-FFF2-40B4-BE49-F238E27FC236}">
                <a16:creationId xmlns:a16="http://schemas.microsoft.com/office/drawing/2014/main" id="{21306F7A-6F56-4C88-8F3D-032F2F6000E8}"/>
              </a:ext>
            </a:extLst>
          </p:cNvPr>
          <p:cNvGraphicFramePr>
            <a:graphicFrameLocks noGrp="1"/>
          </p:cNvGraphicFramePr>
          <p:nvPr/>
        </p:nvGraphicFramePr>
        <p:xfrm>
          <a:off x="793528" y="4223461"/>
          <a:ext cx="2459257" cy="922924"/>
        </p:xfrm>
        <a:graphic>
          <a:graphicData uri="http://schemas.openxmlformats.org/drawingml/2006/table">
            <a:tbl>
              <a:tblPr firstRow="1" bandRow="1">
                <a:tableStyleId>{5C22544A-7EE6-4342-B048-85BDC9FD1C3A}</a:tableStyleId>
              </a:tblPr>
              <a:tblGrid>
                <a:gridCol w="972363">
                  <a:extLst>
                    <a:ext uri="{9D8B030D-6E8A-4147-A177-3AD203B41FA5}">
                      <a16:colId xmlns:a16="http://schemas.microsoft.com/office/drawing/2014/main" val="2997938392"/>
                    </a:ext>
                  </a:extLst>
                </a:gridCol>
                <a:gridCol w="1486894">
                  <a:extLst>
                    <a:ext uri="{9D8B030D-6E8A-4147-A177-3AD203B41FA5}">
                      <a16:colId xmlns:a16="http://schemas.microsoft.com/office/drawing/2014/main" val="1075280966"/>
                    </a:ext>
                  </a:extLst>
                </a:gridCol>
              </a:tblGrid>
              <a:tr h="309062">
                <a:tc>
                  <a:txBody>
                    <a:bodyPr/>
                    <a:lstStyle/>
                    <a:p>
                      <a:r>
                        <a:rPr lang="zh-CN" altLang="en-US" sz="1400" dirty="0"/>
                        <a:t>型号</a:t>
                      </a:r>
                    </a:p>
                  </a:txBody>
                  <a:tcPr/>
                </a:tc>
                <a:tc>
                  <a:txBody>
                    <a:bodyPr/>
                    <a:lstStyle/>
                    <a:p>
                      <a:r>
                        <a:rPr lang="en-US" altLang="zh-CN" sz="1400" dirty="0"/>
                        <a:t>YX-0301-20</a:t>
                      </a:r>
                      <a:endParaRPr lang="zh-CN" altLang="en-US" sz="1400" dirty="0"/>
                    </a:p>
                  </a:txBody>
                  <a:tcPr/>
                </a:tc>
                <a:extLst>
                  <a:ext uri="{0D108BD9-81ED-4DB2-BD59-A6C34878D82A}">
                    <a16:rowId xmlns:a16="http://schemas.microsoft.com/office/drawing/2014/main" val="3123746957"/>
                  </a:ext>
                </a:extLst>
              </a:tr>
              <a:tr h="294683">
                <a:tc>
                  <a:txBody>
                    <a:bodyPr/>
                    <a:lstStyle/>
                    <a:p>
                      <a:r>
                        <a:rPr lang="zh-CN" altLang="en-US" sz="1400" dirty="0"/>
                        <a:t>最高压力</a:t>
                      </a:r>
                    </a:p>
                  </a:txBody>
                  <a:tcPr/>
                </a:tc>
                <a:tc>
                  <a:txBody>
                    <a:bodyPr/>
                    <a:lstStyle/>
                    <a:p>
                      <a:r>
                        <a:rPr lang="en-US" altLang="zh-CN" sz="1400" dirty="0"/>
                        <a:t>80bar</a:t>
                      </a:r>
                      <a:endParaRPr lang="zh-CN" altLang="en-US" sz="1400" dirty="0"/>
                    </a:p>
                  </a:txBody>
                  <a:tcPr/>
                </a:tc>
                <a:extLst>
                  <a:ext uri="{0D108BD9-81ED-4DB2-BD59-A6C34878D82A}">
                    <a16:rowId xmlns:a16="http://schemas.microsoft.com/office/drawing/2014/main" val="2440999791"/>
                  </a:ext>
                </a:extLst>
              </a:tr>
              <a:tr h="309062">
                <a:tc>
                  <a:txBody>
                    <a:bodyPr/>
                    <a:lstStyle/>
                    <a:p>
                      <a:r>
                        <a:rPr lang="zh-CN" altLang="en-US" sz="1400" dirty="0"/>
                        <a:t>最大流量</a:t>
                      </a:r>
                    </a:p>
                  </a:txBody>
                  <a:tcPr/>
                </a:tc>
                <a:tc>
                  <a:txBody>
                    <a:bodyPr/>
                    <a:lstStyle/>
                    <a:p>
                      <a:r>
                        <a:rPr lang="en-US" altLang="zh-CN" sz="1400" dirty="0"/>
                        <a:t>19L/min</a:t>
                      </a:r>
                      <a:endParaRPr lang="zh-CN" altLang="en-US" sz="1400" dirty="0"/>
                    </a:p>
                  </a:txBody>
                  <a:tcPr/>
                </a:tc>
                <a:extLst>
                  <a:ext uri="{0D108BD9-81ED-4DB2-BD59-A6C34878D82A}">
                    <a16:rowId xmlns:a16="http://schemas.microsoft.com/office/drawing/2014/main" val="1653988244"/>
                  </a:ext>
                </a:extLst>
              </a:tr>
            </a:tbl>
          </a:graphicData>
        </a:graphic>
      </p:graphicFrame>
      <p:sp>
        <p:nvSpPr>
          <p:cNvPr id="7" name="文本框 6">
            <a:extLst>
              <a:ext uri="{FF2B5EF4-FFF2-40B4-BE49-F238E27FC236}">
                <a16:creationId xmlns:a16="http://schemas.microsoft.com/office/drawing/2014/main" id="{538F756A-CCBA-4A09-88A1-7F18A873E750}"/>
              </a:ext>
            </a:extLst>
          </p:cNvPr>
          <p:cNvSpPr txBox="1"/>
          <p:nvPr/>
        </p:nvSpPr>
        <p:spPr>
          <a:xfrm>
            <a:off x="409231" y="5465977"/>
            <a:ext cx="4673074" cy="912109"/>
          </a:xfrm>
          <a:prstGeom prst="rect">
            <a:avLst/>
          </a:prstGeom>
          <a:noFill/>
        </p:spPr>
        <p:txBody>
          <a:bodyPr wrap="none" rtlCol="0">
            <a:spAutoFit/>
          </a:bodyPr>
          <a:lstStyle/>
          <a:p>
            <a:pPr>
              <a:lnSpc>
                <a:spcPts val="2200"/>
              </a:lnSpc>
            </a:pPr>
            <a:r>
              <a:rPr lang="zh-CN" altLang="en-US" sz="1400" b="1" dirty="0"/>
              <a:t>开关电磁阀接于先导控制油路，用于实现以下控制逻辑：</a:t>
            </a:r>
            <a:endParaRPr lang="en-US" altLang="zh-CN" sz="1400" b="1" dirty="0"/>
          </a:p>
          <a:p>
            <a:pPr>
              <a:lnSpc>
                <a:spcPts val="2200"/>
              </a:lnSpc>
            </a:pPr>
            <a:r>
              <a:rPr lang="en-US" altLang="zh-CN" sz="1400" dirty="0"/>
              <a:t>A5</a:t>
            </a:r>
            <a:r>
              <a:rPr lang="zh-CN" altLang="en-US" sz="1400" dirty="0"/>
              <a:t>口：连接主阀</a:t>
            </a:r>
            <a:r>
              <a:rPr lang="en-US" altLang="zh-CN" sz="1400"/>
              <a:t>XBp1</a:t>
            </a:r>
            <a:r>
              <a:rPr lang="zh-CN" altLang="en-US" sz="1400"/>
              <a:t>口</a:t>
            </a:r>
            <a:r>
              <a:rPr lang="zh-CN" altLang="en-US" sz="1400" dirty="0"/>
              <a:t>，用于泵</a:t>
            </a:r>
            <a:r>
              <a:rPr lang="en-US" altLang="zh-CN" sz="1400" dirty="0"/>
              <a:t>1</a:t>
            </a:r>
            <a:r>
              <a:rPr lang="zh-CN" altLang="en-US" sz="1400" dirty="0"/>
              <a:t>切断，实现合流；</a:t>
            </a:r>
            <a:endParaRPr lang="en-US" altLang="zh-CN" sz="1400" dirty="0"/>
          </a:p>
          <a:p>
            <a:pPr>
              <a:lnSpc>
                <a:spcPts val="2200"/>
              </a:lnSpc>
            </a:pPr>
            <a:r>
              <a:rPr lang="en-US" altLang="zh-CN" sz="1400" dirty="0"/>
              <a:t>A6</a:t>
            </a:r>
            <a:r>
              <a:rPr lang="zh-CN" altLang="en-US" sz="1400" dirty="0"/>
              <a:t>口：连接择路阀</a:t>
            </a:r>
            <a:r>
              <a:rPr lang="en-US" altLang="zh-CN" sz="1400" dirty="0"/>
              <a:t>Pi</a:t>
            </a:r>
            <a:r>
              <a:rPr lang="zh-CN" altLang="en-US" sz="1400" dirty="0"/>
              <a:t>口，进而控制</a:t>
            </a:r>
            <a:r>
              <a:rPr lang="en-US" altLang="zh-CN" sz="1400" dirty="0"/>
              <a:t>B/AUX1</a:t>
            </a:r>
            <a:r>
              <a:rPr lang="zh-CN" altLang="en-US" sz="1400" dirty="0"/>
              <a:t>模式切换。</a:t>
            </a:r>
            <a:endParaRPr lang="en-US" altLang="zh-CN" sz="1400" dirty="0"/>
          </a:p>
        </p:txBody>
      </p:sp>
      <p:sp>
        <p:nvSpPr>
          <p:cNvPr id="8" name="矩形 7">
            <a:extLst>
              <a:ext uri="{FF2B5EF4-FFF2-40B4-BE49-F238E27FC236}">
                <a16:creationId xmlns:a16="http://schemas.microsoft.com/office/drawing/2014/main" id="{DE60670C-DF9C-4506-A99A-C319BD2F629C}"/>
              </a:ext>
            </a:extLst>
          </p:cNvPr>
          <p:cNvSpPr/>
          <p:nvPr/>
        </p:nvSpPr>
        <p:spPr>
          <a:xfrm>
            <a:off x="1069310" y="3895085"/>
            <a:ext cx="511177" cy="2916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A5</a:t>
            </a:r>
            <a:endParaRPr lang="zh-CN" altLang="en-US" sz="1400" dirty="0">
              <a:solidFill>
                <a:srgbClr val="FF0000"/>
              </a:solidFill>
            </a:endParaRPr>
          </a:p>
        </p:txBody>
      </p:sp>
      <p:sp>
        <p:nvSpPr>
          <p:cNvPr id="9" name="矩形 8">
            <a:extLst>
              <a:ext uri="{FF2B5EF4-FFF2-40B4-BE49-F238E27FC236}">
                <a16:creationId xmlns:a16="http://schemas.microsoft.com/office/drawing/2014/main" id="{1D207315-6551-42A8-B4BC-3B49CD4C0301}"/>
              </a:ext>
            </a:extLst>
          </p:cNvPr>
          <p:cNvSpPr/>
          <p:nvPr/>
        </p:nvSpPr>
        <p:spPr>
          <a:xfrm>
            <a:off x="1694895" y="3908129"/>
            <a:ext cx="52482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A6</a:t>
            </a:r>
            <a:endParaRPr lang="zh-CN" altLang="en-US" sz="1400" dirty="0">
              <a:solidFill>
                <a:srgbClr val="FF0000"/>
              </a:solidFill>
            </a:endParaRPr>
          </a:p>
        </p:txBody>
      </p:sp>
      <p:sp>
        <p:nvSpPr>
          <p:cNvPr id="10" name="矩形 9">
            <a:extLst>
              <a:ext uri="{FF2B5EF4-FFF2-40B4-BE49-F238E27FC236}">
                <a16:creationId xmlns:a16="http://schemas.microsoft.com/office/drawing/2014/main" id="{0B90032E-4387-4F34-AE12-AA4FD643B298}"/>
              </a:ext>
            </a:extLst>
          </p:cNvPr>
          <p:cNvSpPr/>
          <p:nvPr/>
        </p:nvSpPr>
        <p:spPr>
          <a:xfrm>
            <a:off x="2338387" y="2867011"/>
            <a:ext cx="36304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P</a:t>
            </a:r>
            <a:endParaRPr lang="zh-CN" altLang="en-US" sz="1400" dirty="0">
              <a:solidFill>
                <a:srgbClr val="FF0000"/>
              </a:solidFill>
            </a:endParaRPr>
          </a:p>
        </p:txBody>
      </p:sp>
      <p:sp>
        <p:nvSpPr>
          <p:cNvPr id="11" name="矩形 10">
            <a:extLst>
              <a:ext uri="{FF2B5EF4-FFF2-40B4-BE49-F238E27FC236}">
                <a16:creationId xmlns:a16="http://schemas.microsoft.com/office/drawing/2014/main" id="{2C089A3F-3849-410E-9737-94771094C82B}"/>
              </a:ext>
            </a:extLst>
          </p:cNvPr>
          <p:cNvSpPr/>
          <p:nvPr/>
        </p:nvSpPr>
        <p:spPr>
          <a:xfrm>
            <a:off x="2338387" y="3292111"/>
            <a:ext cx="363037"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T</a:t>
            </a:r>
            <a:endParaRPr lang="zh-CN" altLang="en-US" sz="1400" dirty="0">
              <a:solidFill>
                <a:srgbClr val="FF0000"/>
              </a:solidFill>
            </a:endParaRPr>
          </a:p>
        </p:txBody>
      </p:sp>
      <p:cxnSp>
        <p:nvCxnSpPr>
          <p:cNvPr id="13" name="直接箭头连接符 12">
            <a:extLst>
              <a:ext uri="{FF2B5EF4-FFF2-40B4-BE49-F238E27FC236}">
                <a16:creationId xmlns:a16="http://schemas.microsoft.com/office/drawing/2014/main" id="{F3AD16EA-8775-4FB4-A258-33C6C43D4640}"/>
              </a:ext>
            </a:extLst>
          </p:cNvPr>
          <p:cNvCxnSpPr>
            <a:cxnSpLocks/>
          </p:cNvCxnSpPr>
          <p:nvPr/>
        </p:nvCxnSpPr>
        <p:spPr>
          <a:xfrm flipV="1">
            <a:off x="1304015" y="3244788"/>
            <a:ext cx="89723" cy="5909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4" name="直接箭头连接符 13">
            <a:extLst>
              <a:ext uri="{FF2B5EF4-FFF2-40B4-BE49-F238E27FC236}">
                <a16:creationId xmlns:a16="http://schemas.microsoft.com/office/drawing/2014/main" id="{BF412DD2-B113-4636-BFB7-E95A8799F845}"/>
              </a:ext>
            </a:extLst>
          </p:cNvPr>
          <p:cNvCxnSpPr>
            <a:cxnSpLocks/>
            <a:stCxn id="9" idx="0"/>
          </p:cNvCxnSpPr>
          <p:nvPr/>
        </p:nvCxnSpPr>
        <p:spPr>
          <a:xfrm flipH="1" flipV="1">
            <a:off x="1819278" y="3261927"/>
            <a:ext cx="138028" cy="6462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pic>
        <p:nvPicPr>
          <p:cNvPr id="15" name="图片 14">
            <a:extLst>
              <a:ext uri="{FF2B5EF4-FFF2-40B4-BE49-F238E27FC236}">
                <a16:creationId xmlns:a16="http://schemas.microsoft.com/office/drawing/2014/main" id="{EEFF81DD-5001-4601-B3DB-C2B87BB94BB5}"/>
              </a:ext>
            </a:extLst>
          </p:cNvPr>
          <p:cNvPicPr>
            <a:picLocks noChangeAspect="1"/>
          </p:cNvPicPr>
          <p:nvPr/>
        </p:nvPicPr>
        <p:blipFill>
          <a:blip r:embed="rId4"/>
          <a:stretch>
            <a:fillRect/>
          </a:stretch>
        </p:blipFill>
        <p:spPr>
          <a:xfrm>
            <a:off x="5644100" y="1843524"/>
            <a:ext cx="1811758" cy="2126974"/>
          </a:xfrm>
          <a:prstGeom prst="rect">
            <a:avLst/>
          </a:prstGeom>
        </p:spPr>
      </p:pic>
      <p:sp>
        <p:nvSpPr>
          <p:cNvPr id="16" name="文本框 15">
            <a:extLst>
              <a:ext uri="{FF2B5EF4-FFF2-40B4-BE49-F238E27FC236}">
                <a16:creationId xmlns:a16="http://schemas.microsoft.com/office/drawing/2014/main" id="{E2589B45-D96C-4E58-B321-427C885800B5}"/>
              </a:ext>
            </a:extLst>
          </p:cNvPr>
          <p:cNvSpPr txBox="1"/>
          <p:nvPr/>
        </p:nvSpPr>
        <p:spPr>
          <a:xfrm>
            <a:off x="5644100" y="1231820"/>
            <a:ext cx="3457576" cy="369332"/>
          </a:xfrm>
          <a:prstGeom prst="rect">
            <a:avLst/>
          </a:prstGeom>
          <a:noFill/>
        </p:spPr>
        <p:txBody>
          <a:bodyPr wrap="square" rtlCol="0">
            <a:spAutoFit/>
          </a:bodyPr>
          <a:lstStyle/>
          <a:p>
            <a:r>
              <a:rPr lang="en-US" altLang="zh-CN" b="1" dirty="0">
                <a:latin typeface="+mn-ea"/>
              </a:rPr>
              <a:t>3.4 </a:t>
            </a:r>
            <a:r>
              <a:rPr lang="zh-CN" altLang="en-US" b="1" dirty="0">
                <a:latin typeface="+mn-ea"/>
              </a:rPr>
              <a:t>单联脚踏电磁阀</a:t>
            </a:r>
          </a:p>
        </p:txBody>
      </p:sp>
      <p:pic>
        <p:nvPicPr>
          <p:cNvPr id="17" name="图片 16">
            <a:extLst>
              <a:ext uri="{FF2B5EF4-FFF2-40B4-BE49-F238E27FC236}">
                <a16:creationId xmlns:a16="http://schemas.microsoft.com/office/drawing/2014/main" id="{264268E7-2350-4642-8E59-9FDDA82BBD6D}"/>
              </a:ext>
            </a:extLst>
          </p:cNvPr>
          <p:cNvPicPr>
            <a:picLocks noChangeAspect="1"/>
          </p:cNvPicPr>
          <p:nvPr/>
        </p:nvPicPr>
        <p:blipFill>
          <a:blip r:embed="rId5"/>
          <a:stretch>
            <a:fillRect/>
          </a:stretch>
        </p:blipFill>
        <p:spPr>
          <a:xfrm>
            <a:off x="7532139" y="2646472"/>
            <a:ext cx="738507" cy="821137"/>
          </a:xfrm>
          <a:prstGeom prst="rect">
            <a:avLst/>
          </a:prstGeom>
        </p:spPr>
      </p:pic>
      <p:pic>
        <p:nvPicPr>
          <p:cNvPr id="18" name="图片 17">
            <a:extLst>
              <a:ext uri="{FF2B5EF4-FFF2-40B4-BE49-F238E27FC236}">
                <a16:creationId xmlns:a16="http://schemas.microsoft.com/office/drawing/2014/main" id="{4E64174A-BA4E-4CBB-A55E-2F925C05AC3F}"/>
              </a:ext>
            </a:extLst>
          </p:cNvPr>
          <p:cNvPicPr>
            <a:picLocks noChangeAspect="1"/>
          </p:cNvPicPr>
          <p:nvPr/>
        </p:nvPicPr>
        <p:blipFill>
          <a:blip r:embed="rId6"/>
          <a:stretch>
            <a:fillRect/>
          </a:stretch>
        </p:blipFill>
        <p:spPr>
          <a:xfrm>
            <a:off x="8346928" y="2458975"/>
            <a:ext cx="3209925" cy="1571625"/>
          </a:xfrm>
          <a:prstGeom prst="rect">
            <a:avLst/>
          </a:prstGeom>
        </p:spPr>
      </p:pic>
      <p:pic>
        <p:nvPicPr>
          <p:cNvPr id="19" name="图片 18">
            <a:extLst>
              <a:ext uri="{FF2B5EF4-FFF2-40B4-BE49-F238E27FC236}">
                <a16:creationId xmlns:a16="http://schemas.microsoft.com/office/drawing/2014/main" id="{832BE0E5-085C-42D8-8B4A-12A2F4E667DF}"/>
              </a:ext>
            </a:extLst>
          </p:cNvPr>
          <p:cNvPicPr>
            <a:picLocks noChangeAspect="1"/>
          </p:cNvPicPr>
          <p:nvPr/>
        </p:nvPicPr>
        <p:blipFill>
          <a:blip r:embed="rId7"/>
          <a:stretch>
            <a:fillRect/>
          </a:stretch>
        </p:blipFill>
        <p:spPr>
          <a:xfrm>
            <a:off x="10737703" y="2349455"/>
            <a:ext cx="819150" cy="752475"/>
          </a:xfrm>
          <a:prstGeom prst="rect">
            <a:avLst/>
          </a:prstGeom>
        </p:spPr>
      </p:pic>
      <p:graphicFrame>
        <p:nvGraphicFramePr>
          <p:cNvPr id="20" name="表格 19">
            <a:extLst>
              <a:ext uri="{FF2B5EF4-FFF2-40B4-BE49-F238E27FC236}">
                <a16:creationId xmlns:a16="http://schemas.microsoft.com/office/drawing/2014/main" id="{13C701FE-DC93-4897-8237-3C95B0204907}"/>
              </a:ext>
            </a:extLst>
          </p:cNvPr>
          <p:cNvGraphicFramePr>
            <a:graphicFrameLocks noGrp="1"/>
          </p:cNvGraphicFramePr>
          <p:nvPr/>
        </p:nvGraphicFramePr>
        <p:xfrm>
          <a:off x="5798529" y="4212870"/>
          <a:ext cx="2459257" cy="922924"/>
        </p:xfrm>
        <a:graphic>
          <a:graphicData uri="http://schemas.openxmlformats.org/drawingml/2006/table">
            <a:tbl>
              <a:tblPr firstRow="1" bandRow="1">
                <a:tableStyleId>{5C22544A-7EE6-4342-B048-85BDC9FD1C3A}</a:tableStyleId>
              </a:tblPr>
              <a:tblGrid>
                <a:gridCol w="972363">
                  <a:extLst>
                    <a:ext uri="{9D8B030D-6E8A-4147-A177-3AD203B41FA5}">
                      <a16:colId xmlns:a16="http://schemas.microsoft.com/office/drawing/2014/main" val="2997938392"/>
                    </a:ext>
                  </a:extLst>
                </a:gridCol>
                <a:gridCol w="1486894">
                  <a:extLst>
                    <a:ext uri="{9D8B030D-6E8A-4147-A177-3AD203B41FA5}">
                      <a16:colId xmlns:a16="http://schemas.microsoft.com/office/drawing/2014/main" val="1075280966"/>
                    </a:ext>
                  </a:extLst>
                </a:gridCol>
              </a:tblGrid>
              <a:tr h="309062">
                <a:tc>
                  <a:txBody>
                    <a:bodyPr/>
                    <a:lstStyle/>
                    <a:p>
                      <a:r>
                        <a:rPr lang="zh-CN" altLang="en-US" sz="1400" dirty="0"/>
                        <a:t>型号</a:t>
                      </a:r>
                    </a:p>
                  </a:txBody>
                  <a:tcPr/>
                </a:tc>
                <a:tc>
                  <a:txBody>
                    <a:bodyPr/>
                    <a:lstStyle/>
                    <a:p>
                      <a:r>
                        <a:rPr lang="en-US" altLang="zh-CN" sz="1400" dirty="0"/>
                        <a:t>JF-21T</a:t>
                      </a:r>
                      <a:endParaRPr lang="zh-CN" altLang="en-US" sz="1400" dirty="0"/>
                    </a:p>
                  </a:txBody>
                  <a:tcPr/>
                </a:tc>
                <a:extLst>
                  <a:ext uri="{0D108BD9-81ED-4DB2-BD59-A6C34878D82A}">
                    <a16:rowId xmlns:a16="http://schemas.microsoft.com/office/drawing/2014/main" val="3123746957"/>
                  </a:ext>
                </a:extLst>
              </a:tr>
              <a:tr h="294683">
                <a:tc>
                  <a:txBody>
                    <a:bodyPr/>
                    <a:lstStyle/>
                    <a:p>
                      <a:r>
                        <a:rPr lang="zh-CN" altLang="en-US" sz="1400" dirty="0"/>
                        <a:t>最高压力</a:t>
                      </a:r>
                    </a:p>
                  </a:txBody>
                  <a:tcPr/>
                </a:tc>
                <a:tc>
                  <a:txBody>
                    <a:bodyPr/>
                    <a:lstStyle/>
                    <a:p>
                      <a:r>
                        <a:rPr lang="en-US" altLang="zh-CN" sz="1400" dirty="0"/>
                        <a:t>100bar</a:t>
                      </a:r>
                      <a:endParaRPr lang="zh-CN" altLang="en-US" sz="1400" dirty="0"/>
                    </a:p>
                  </a:txBody>
                  <a:tcPr/>
                </a:tc>
                <a:extLst>
                  <a:ext uri="{0D108BD9-81ED-4DB2-BD59-A6C34878D82A}">
                    <a16:rowId xmlns:a16="http://schemas.microsoft.com/office/drawing/2014/main" val="2440999791"/>
                  </a:ext>
                </a:extLst>
              </a:tr>
              <a:tr h="309062">
                <a:tc>
                  <a:txBody>
                    <a:bodyPr/>
                    <a:lstStyle/>
                    <a:p>
                      <a:r>
                        <a:rPr lang="zh-CN" altLang="en-US" sz="1400" dirty="0"/>
                        <a:t>最大流量</a:t>
                      </a:r>
                    </a:p>
                  </a:txBody>
                  <a:tcPr/>
                </a:tc>
                <a:tc>
                  <a:txBody>
                    <a:bodyPr/>
                    <a:lstStyle/>
                    <a:p>
                      <a:r>
                        <a:rPr lang="en-US" altLang="zh-CN" sz="1400" dirty="0"/>
                        <a:t>25L/min</a:t>
                      </a:r>
                      <a:endParaRPr lang="zh-CN" altLang="en-US" sz="1400" dirty="0"/>
                    </a:p>
                  </a:txBody>
                  <a:tcPr/>
                </a:tc>
                <a:extLst>
                  <a:ext uri="{0D108BD9-81ED-4DB2-BD59-A6C34878D82A}">
                    <a16:rowId xmlns:a16="http://schemas.microsoft.com/office/drawing/2014/main" val="1653988244"/>
                  </a:ext>
                </a:extLst>
              </a:tr>
            </a:tbl>
          </a:graphicData>
        </a:graphic>
      </p:graphicFrame>
      <p:sp>
        <p:nvSpPr>
          <p:cNvPr id="21" name="文本框 20">
            <a:extLst>
              <a:ext uri="{FF2B5EF4-FFF2-40B4-BE49-F238E27FC236}">
                <a16:creationId xmlns:a16="http://schemas.microsoft.com/office/drawing/2014/main" id="{44A39DC3-954A-4485-9F46-2C3B2724E0F7}"/>
              </a:ext>
            </a:extLst>
          </p:cNvPr>
          <p:cNvSpPr txBox="1"/>
          <p:nvPr/>
        </p:nvSpPr>
        <p:spPr>
          <a:xfrm>
            <a:off x="8715740" y="4828863"/>
            <a:ext cx="3057247" cy="347852"/>
          </a:xfrm>
          <a:prstGeom prst="rect">
            <a:avLst/>
          </a:prstGeom>
          <a:noFill/>
        </p:spPr>
        <p:txBody>
          <a:bodyPr wrap="none" rtlCol="0">
            <a:spAutoFit/>
          </a:bodyPr>
          <a:lstStyle/>
          <a:p>
            <a:pPr>
              <a:lnSpc>
                <a:spcPts val="2200"/>
              </a:lnSpc>
            </a:pPr>
            <a:r>
              <a:rPr lang="zh-CN" altLang="en-US" sz="1400" b="1" dirty="0"/>
              <a:t>单联脚踏电磁阀用于控制破碎开关。</a:t>
            </a:r>
            <a:endParaRPr lang="en-US" altLang="zh-CN" sz="1400" b="1" dirty="0"/>
          </a:p>
        </p:txBody>
      </p:sp>
      <p:sp>
        <p:nvSpPr>
          <p:cNvPr id="22" name="矩形 21">
            <a:extLst>
              <a:ext uri="{FF2B5EF4-FFF2-40B4-BE49-F238E27FC236}">
                <a16:creationId xmlns:a16="http://schemas.microsoft.com/office/drawing/2014/main" id="{24331166-3B1B-4434-B64C-53E7F2536DCB}"/>
              </a:ext>
            </a:extLst>
          </p:cNvPr>
          <p:cNvSpPr/>
          <p:nvPr/>
        </p:nvSpPr>
        <p:spPr>
          <a:xfrm>
            <a:off x="6962110" y="3238745"/>
            <a:ext cx="363042" cy="31879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P</a:t>
            </a:r>
            <a:endParaRPr lang="zh-CN" altLang="en-US" sz="1400" dirty="0">
              <a:solidFill>
                <a:srgbClr val="FF0000"/>
              </a:solidFill>
            </a:endParaRPr>
          </a:p>
        </p:txBody>
      </p:sp>
      <p:sp>
        <p:nvSpPr>
          <p:cNvPr id="23" name="矩形 22">
            <a:extLst>
              <a:ext uri="{FF2B5EF4-FFF2-40B4-BE49-F238E27FC236}">
                <a16:creationId xmlns:a16="http://schemas.microsoft.com/office/drawing/2014/main" id="{3993B142-F2FA-4FAE-893A-422E6B3DF4D1}"/>
              </a:ext>
            </a:extLst>
          </p:cNvPr>
          <p:cNvSpPr/>
          <p:nvPr/>
        </p:nvSpPr>
        <p:spPr>
          <a:xfrm>
            <a:off x="5945614" y="3504418"/>
            <a:ext cx="363042" cy="29628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T</a:t>
            </a:r>
            <a:endParaRPr lang="zh-CN" altLang="en-US" sz="1400" dirty="0">
              <a:solidFill>
                <a:srgbClr val="FF0000"/>
              </a:solidFill>
            </a:endParaRPr>
          </a:p>
        </p:txBody>
      </p:sp>
      <p:sp>
        <p:nvSpPr>
          <p:cNvPr id="24" name="矩形 23">
            <a:extLst>
              <a:ext uri="{FF2B5EF4-FFF2-40B4-BE49-F238E27FC236}">
                <a16:creationId xmlns:a16="http://schemas.microsoft.com/office/drawing/2014/main" id="{39273DF8-7475-4A25-9A67-4ED2AB06A346}"/>
              </a:ext>
            </a:extLst>
          </p:cNvPr>
          <p:cNvSpPr/>
          <p:nvPr/>
        </p:nvSpPr>
        <p:spPr>
          <a:xfrm>
            <a:off x="6949436" y="3869766"/>
            <a:ext cx="36304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A</a:t>
            </a:r>
            <a:endParaRPr lang="zh-CN" altLang="en-US" sz="1400" dirty="0">
              <a:solidFill>
                <a:srgbClr val="FF0000"/>
              </a:solidFill>
            </a:endParaRPr>
          </a:p>
        </p:txBody>
      </p:sp>
      <p:cxnSp>
        <p:nvCxnSpPr>
          <p:cNvPr id="25" name="直接箭头连接符 24">
            <a:extLst>
              <a:ext uri="{FF2B5EF4-FFF2-40B4-BE49-F238E27FC236}">
                <a16:creationId xmlns:a16="http://schemas.microsoft.com/office/drawing/2014/main" id="{39B4D29D-66FB-411B-9BB9-073A1C936D71}"/>
              </a:ext>
            </a:extLst>
          </p:cNvPr>
          <p:cNvCxnSpPr>
            <a:cxnSpLocks/>
            <a:stCxn id="23" idx="3"/>
          </p:cNvCxnSpPr>
          <p:nvPr/>
        </p:nvCxnSpPr>
        <p:spPr>
          <a:xfrm flipV="1">
            <a:off x="6308656" y="3577050"/>
            <a:ext cx="272458" cy="7551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6" name="直接箭头连接符 25">
            <a:extLst>
              <a:ext uri="{FF2B5EF4-FFF2-40B4-BE49-F238E27FC236}">
                <a16:creationId xmlns:a16="http://schemas.microsoft.com/office/drawing/2014/main" id="{89A705E0-EB59-4E7B-B585-801707757F8D}"/>
              </a:ext>
            </a:extLst>
          </p:cNvPr>
          <p:cNvCxnSpPr>
            <a:cxnSpLocks/>
          </p:cNvCxnSpPr>
          <p:nvPr/>
        </p:nvCxnSpPr>
        <p:spPr>
          <a:xfrm flipH="1">
            <a:off x="6749510" y="3426109"/>
            <a:ext cx="279443" cy="20537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7" name="直接箭头连接符 26">
            <a:extLst>
              <a:ext uri="{FF2B5EF4-FFF2-40B4-BE49-F238E27FC236}">
                <a16:creationId xmlns:a16="http://schemas.microsoft.com/office/drawing/2014/main" id="{D7A51CBA-5EAB-48F5-8DB4-5C4EA525C2D5}"/>
              </a:ext>
            </a:extLst>
          </p:cNvPr>
          <p:cNvCxnSpPr>
            <a:cxnSpLocks/>
            <a:stCxn id="24" idx="1"/>
          </p:cNvCxnSpPr>
          <p:nvPr/>
        </p:nvCxnSpPr>
        <p:spPr>
          <a:xfrm flipH="1" flipV="1">
            <a:off x="6730462" y="3895086"/>
            <a:ext cx="218974" cy="12708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9139905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矩形 7">
            <a:extLst>
              <a:ext uri="{FF2B5EF4-FFF2-40B4-BE49-F238E27FC236}">
                <a16:creationId xmlns:a16="http://schemas.microsoft.com/office/drawing/2014/main" id="{621BB7D5-A269-4439-8794-A5873FE70770}"/>
              </a:ext>
            </a:extLst>
          </p:cNvPr>
          <p:cNvSpPr>
            <a:spLocks noChangeArrowheads="1"/>
          </p:cNvSpPr>
          <p:nvPr/>
        </p:nvSpPr>
        <p:spPr bwMode="auto">
          <a:xfrm>
            <a:off x="428596" y="1174533"/>
            <a:ext cx="8143875" cy="830997"/>
          </a:xfrm>
          <a:prstGeom prst="rect">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a:spAutoFit/>
          </a:bodyPr>
          <a:lstStyle/>
          <a:p>
            <a:r>
              <a:rPr lang="zh-CN" altLang="en-US" sz="1600" b="1" noProof="1">
                <a:solidFill>
                  <a:schemeClr val="tx1"/>
                </a:solidFill>
                <a:latin typeface="宋体" panose="02010600030101010101" pitchFamily="2" charset="-122"/>
                <a:ea typeface="宋体" panose="02010600030101010101" pitchFamily="2" charset="-122"/>
              </a:rPr>
              <a:t>额定转数：</a:t>
            </a:r>
            <a:r>
              <a:rPr lang="en-US" altLang="zh-CN" sz="1600" b="1" noProof="1">
                <a:solidFill>
                  <a:schemeClr val="tx1"/>
                </a:solidFill>
                <a:latin typeface="宋体" panose="02010600030101010101" pitchFamily="2" charset="-122"/>
                <a:ea typeface="宋体" panose="02010600030101010101" pitchFamily="2" charset="-122"/>
              </a:rPr>
              <a:t> </a:t>
            </a:r>
            <a:r>
              <a:rPr lang="en-US" altLang="zh-CN" sz="1600" noProof="1">
                <a:solidFill>
                  <a:schemeClr val="tx1"/>
                </a:solidFill>
                <a:latin typeface="宋体" panose="02010600030101010101" pitchFamily="2" charset="-122"/>
                <a:ea typeface="宋体" panose="02010600030101010101" pitchFamily="2" charset="-122"/>
              </a:rPr>
              <a:t>r/min</a:t>
            </a:r>
          </a:p>
          <a:p>
            <a:pPr indent="457200"/>
            <a:r>
              <a:rPr lang="zh-CN" altLang="en-US" sz="1600" noProof="1">
                <a:solidFill>
                  <a:schemeClr val="tx1"/>
                </a:solidFill>
                <a:latin typeface="宋体" panose="02010600030101010101" pitchFamily="2" charset="-122"/>
                <a:ea typeface="宋体" panose="02010600030101010101" pitchFamily="2" charset="-122"/>
              </a:rPr>
              <a:t>为泵工作在最大排量及吸油口绝对压力</a:t>
            </a:r>
            <a:r>
              <a:rPr lang="en-US" altLang="zh-CN" sz="1600" noProof="1">
                <a:solidFill>
                  <a:schemeClr val="tx1"/>
                </a:solidFill>
                <a:latin typeface="宋体" panose="02010600030101010101" pitchFamily="2" charset="-122"/>
                <a:ea typeface="宋体" panose="02010600030101010101" pitchFamily="2" charset="-122"/>
              </a:rPr>
              <a:t>0.8-2bar</a:t>
            </a:r>
            <a:r>
              <a:rPr lang="zh-CN" altLang="en-US" sz="1600" noProof="1">
                <a:solidFill>
                  <a:schemeClr val="tx1"/>
                </a:solidFill>
                <a:latin typeface="宋体" panose="02010600030101010101" pitchFamily="2" charset="-122"/>
                <a:ea typeface="宋体" panose="02010600030101010101" pitchFamily="2" charset="-122"/>
              </a:rPr>
              <a:t>条件下推荐的最高转速。为确保使用寿命泵工作速度应保持或低于此转速。</a:t>
            </a:r>
            <a:endParaRPr lang="en-US" altLang="zh-CN" sz="1600" noProof="1">
              <a:solidFill>
                <a:schemeClr val="tx1"/>
              </a:solidFill>
              <a:latin typeface="宋体" panose="02010600030101010101" pitchFamily="2" charset="-122"/>
              <a:ea typeface="宋体" panose="02010600030101010101" pitchFamily="2" charset="-122"/>
            </a:endParaRPr>
          </a:p>
        </p:txBody>
      </p:sp>
      <p:sp>
        <p:nvSpPr>
          <p:cNvPr id="4" name="矩形 7">
            <a:extLst>
              <a:ext uri="{FF2B5EF4-FFF2-40B4-BE49-F238E27FC236}">
                <a16:creationId xmlns:a16="http://schemas.microsoft.com/office/drawing/2014/main" id="{C8AD82FC-96EE-43E3-97A5-1763D4915193}"/>
              </a:ext>
            </a:extLst>
          </p:cNvPr>
          <p:cNvSpPr>
            <a:spLocks noChangeArrowheads="1"/>
          </p:cNvSpPr>
          <p:nvPr/>
        </p:nvSpPr>
        <p:spPr bwMode="auto">
          <a:xfrm>
            <a:off x="428596" y="2131223"/>
            <a:ext cx="8143875" cy="830997"/>
          </a:xfrm>
          <a:prstGeom prst="rect">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a:spAutoFit/>
          </a:bodyPr>
          <a:lstStyle/>
          <a:p>
            <a:r>
              <a:rPr lang="zh-CN" altLang="en-US" sz="1600" b="1" noProof="1">
                <a:solidFill>
                  <a:schemeClr val="tx1"/>
                </a:solidFill>
                <a:latin typeface="宋体" panose="02010600030101010101" pitchFamily="2" charset="-122"/>
                <a:ea typeface="宋体" panose="02010600030101010101" pitchFamily="2" charset="-122"/>
              </a:rPr>
              <a:t>最高转数：</a:t>
            </a:r>
            <a:r>
              <a:rPr lang="en-US" altLang="zh-CN" sz="1600" b="1" noProof="1">
                <a:solidFill>
                  <a:schemeClr val="tx1"/>
                </a:solidFill>
                <a:latin typeface="宋体" panose="02010600030101010101" pitchFamily="2" charset="-122"/>
                <a:ea typeface="宋体" panose="02010600030101010101" pitchFamily="2" charset="-122"/>
              </a:rPr>
              <a:t> </a:t>
            </a:r>
            <a:r>
              <a:rPr lang="en-US" altLang="zh-CN" sz="1600" noProof="1">
                <a:solidFill>
                  <a:schemeClr val="tx1"/>
                </a:solidFill>
                <a:latin typeface="宋体" panose="02010600030101010101" pitchFamily="2" charset="-122"/>
                <a:ea typeface="宋体" panose="02010600030101010101" pitchFamily="2" charset="-122"/>
              </a:rPr>
              <a:t>r/min</a:t>
            </a:r>
          </a:p>
          <a:p>
            <a:pPr indent="457200"/>
            <a:r>
              <a:rPr lang="zh-CN" altLang="en-US" sz="1600" noProof="1">
                <a:solidFill>
                  <a:schemeClr val="tx1"/>
                </a:solidFill>
                <a:latin typeface="宋体" panose="02010600030101010101" pitchFamily="2" charset="-122"/>
                <a:ea typeface="宋体" panose="02010600030101010101" pitchFamily="2" charset="-122"/>
              </a:rPr>
              <a:t>为泵工作在额定压力下，为保证使用性能和工作寿命所允许的，超过额定转数使柱塞泵短暂运行的转速。</a:t>
            </a:r>
            <a:endParaRPr lang="en-US" altLang="zh-CN" sz="1600" noProof="1">
              <a:solidFill>
                <a:schemeClr val="tx1"/>
              </a:solidFill>
              <a:latin typeface="宋体" panose="02010600030101010101" pitchFamily="2" charset="-122"/>
              <a:ea typeface="宋体" panose="02010600030101010101" pitchFamily="2" charset="-122"/>
            </a:endParaRPr>
          </a:p>
        </p:txBody>
      </p:sp>
      <p:sp>
        <p:nvSpPr>
          <p:cNvPr id="5" name="矩形 7">
            <a:extLst>
              <a:ext uri="{FF2B5EF4-FFF2-40B4-BE49-F238E27FC236}">
                <a16:creationId xmlns:a16="http://schemas.microsoft.com/office/drawing/2014/main" id="{8D468167-405F-48F7-88E4-46C3574BCC6C}"/>
              </a:ext>
            </a:extLst>
          </p:cNvPr>
          <p:cNvSpPr>
            <a:spLocks noChangeArrowheads="1"/>
          </p:cNvSpPr>
          <p:nvPr/>
        </p:nvSpPr>
        <p:spPr bwMode="auto">
          <a:xfrm>
            <a:off x="428596" y="3117165"/>
            <a:ext cx="8143875" cy="584775"/>
          </a:xfrm>
          <a:prstGeom prst="rect">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a:spAutoFit/>
          </a:bodyPr>
          <a:lstStyle/>
          <a:p>
            <a:r>
              <a:rPr lang="zh-CN" altLang="en-US" sz="1600" b="1" noProof="1">
                <a:solidFill>
                  <a:schemeClr val="tx1"/>
                </a:solidFill>
                <a:latin typeface="宋体" panose="02010600030101010101" pitchFamily="2" charset="-122"/>
                <a:ea typeface="宋体" panose="02010600030101010101" pitchFamily="2" charset="-122"/>
              </a:rPr>
              <a:t>最低转数：</a:t>
            </a:r>
            <a:r>
              <a:rPr lang="en-US" altLang="zh-CN" sz="1600" b="1" noProof="1">
                <a:solidFill>
                  <a:schemeClr val="tx1"/>
                </a:solidFill>
                <a:latin typeface="宋体" panose="02010600030101010101" pitchFamily="2" charset="-122"/>
                <a:ea typeface="宋体" panose="02010600030101010101" pitchFamily="2" charset="-122"/>
              </a:rPr>
              <a:t> </a:t>
            </a:r>
            <a:r>
              <a:rPr lang="en-US" altLang="zh-CN" sz="1600" noProof="1">
                <a:solidFill>
                  <a:schemeClr val="tx1"/>
                </a:solidFill>
                <a:latin typeface="宋体" panose="02010600030101010101" pitchFamily="2" charset="-122"/>
                <a:ea typeface="宋体" panose="02010600030101010101" pitchFamily="2" charset="-122"/>
              </a:rPr>
              <a:t>r/min</a:t>
            </a:r>
          </a:p>
          <a:p>
            <a:pPr indent="457200"/>
            <a:r>
              <a:rPr lang="zh-CN" altLang="en-US" sz="1600" noProof="1">
                <a:solidFill>
                  <a:schemeClr val="tx1"/>
                </a:solidFill>
                <a:latin typeface="宋体" panose="02010600030101010101" pitchFamily="2" charset="-122"/>
                <a:ea typeface="宋体" panose="02010600030101010101" pitchFamily="2" charset="-122"/>
              </a:rPr>
              <a:t>泵允许的最低工作转速。低于此转速时泵的工作性能将会降低。</a:t>
            </a:r>
            <a:endParaRPr lang="en-US" altLang="zh-CN" sz="1600" noProof="1">
              <a:solidFill>
                <a:schemeClr val="tx1"/>
              </a:solidFill>
              <a:latin typeface="宋体" panose="02010600030101010101" pitchFamily="2" charset="-122"/>
              <a:ea typeface="宋体" panose="02010600030101010101" pitchFamily="2" charset="-122"/>
            </a:endParaRPr>
          </a:p>
        </p:txBody>
      </p:sp>
      <p:sp>
        <p:nvSpPr>
          <p:cNvPr id="6" name="矩形 7">
            <a:extLst>
              <a:ext uri="{FF2B5EF4-FFF2-40B4-BE49-F238E27FC236}">
                <a16:creationId xmlns:a16="http://schemas.microsoft.com/office/drawing/2014/main" id="{E705B090-008C-43F7-8B3A-036CCE64CE86}"/>
              </a:ext>
            </a:extLst>
          </p:cNvPr>
          <p:cNvSpPr>
            <a:spLocks noChangeArrowheads="1"/>
          </p:cNvSpPr>
          <p:nvPr/>
        </p:nvSpPr>
        <p:spPr bwMode="auto">
          <a:xfrm>
            <a:off x="428596" y="3856885"/>
            <a:ext cx="8143875" cy="584775"/>
          </a:xfrm>
          <a:prstGeom prst="rect">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a:spAutoFit/>
          </a:bodyPr>
          <a:lstStyle/>
          <a:p>
            <a:r>
              <a:rPr lang="zh-CN" altLang="en-US" sz="1600" b="1" noProof="1">
                <a:solidFill>
                  <a:schemeClr val="tx1"/>
                </a:solidFill>
                <a:latin typeface="宋体" panose="02010600030101010101" pitchFamily="2" charset="-122"/>
                <a:ea typeface="宋体" panose="02010600030101010101" pitchFamily="2" charset="-122"/>
              </a:rPr>
              <a:t>效率：</a:t>
            </a:r>
            <a:r>
              <a:rPr lang="en-US" altLang="zh-CN" sz="1600" b="1" noProof="1">
                <a:solidFill>
                  <a:schemeClr val="tx1"/>
                </a:solidFill>
                <a:latin typeface="宋体" panose="02010600030101010101" pitchFamily="2" charset="-122"/>
                <a:ea typeface="宋体" panose="02010600030101010101" pitchFamily="2" charset="-122"/>
              </a:rPr>
              <a:t> </a:t>
            </a:r>
            <a:r>
              <a:rPr lang="en-US" altLang="zh-CN" sz="1600" noProof="1">
                <a:solidFill>
                  <a:schemeClr val="tx1"/>
                </a:solidFill>
                <a:latin typeface="宋体" panose="02010600030101010101" pitchFamily="2" charset="-122"/>
                <a:ea typeface="宋体" panose="02010600030101010101" pitchFamily="2" charset="-122"/>
              </a:rPr>
              <a:t>%</a:t>
            </a:r>
          </a:p>
          <a:p>
            <a:pPr indent="457200"/>
            <a:r>
              <a:rPr lang="zh-CN" altLang="en-US" sz="1600" noProof="1">
                <a:solidFill>
                  <a:schemeClr val="tx1"/>
                </a:solidFill>
                <a:latin typeface="宋体" panose="02010600030101010101" pitchFamily="2" charset="-122"/>
                <a:ea typeface="宋体" panose="02010600030101010101" pitchFamily="2" charset="-122"/>
              </a:rPr>
              <a:t>容积效率  机械效率  总效率。</a:t>
            </a:r>
            <a:endParaRPr lang="en-US" altLang="zh-CN" sz="1600" noProof="1">
              <a:solidFill>
                <a:schemeClr val="tx1"/>
              </a:solidFill>
              <a:latin typeface="宋体" panose="02010600030101010101" pitchFamily="2" charset="-122"/>
              <a:ea typeface="宋体" panose="02010600030101010101" pitchFamily="2" charset="-122"/>
            </a:endParaRPr>
          </a:p>
        </p:txBody>
      </p:sp>
      <p:sp>
        <p:nvSpPr>
          <p:cNvPr id="7" name="矩形 7">
            <a:extLst>
              <a:ext uri="{FF2B5EF4-FFF2-40B4-BE49-F238E27FC236}">
                <a16:creationId xmlns:a16="http://schemas.microsoft.com/office/drawing/2014/main" id="{9F03A9F7-97EE-4C7A-9866-AB3B103755AD}"/>
              </a:ext>
            </a:extLst>
          </p:cNvPr>
          <p:cNvSpPr>
            <a:spLocks noChangeArrowheads="1"/>
          </p:cNvSpPr>
          <p:nvPr/>
        </p:nvSpPr>
        <p:spPr bwMode="auto">
          <a:xfrm>
            <a:off x="428595" y="4596605"/>
            <a:ext cx="8143875" cy="1815882"/>
          </a:xfrm>
          <a:prstGeom prst="rect">
            <a:avLst/>
          </a:prstGeom>
          <a:solidFill>
            <a:schemeClr val="accent1">
              <a:lumMod val="60000"/>
              <a:lumOff val="40000"/>
            </a:schemeClr>
          </a:solidFill>
          <a:ln/>
        </p:spPr>
        <p:style>
          <a:lnRef idx="3">
            <a:schemeClr val="lt1"/>
          </a:lnRef>
          <a:fillRef idx="1">
            <a:schemeClr val="accent1"/>
          </a:fillRef>
          <a:effectRef idx="1">
            <a:schemeClr val="accent1"/>
          </a:effectRef>
          <a:fontRef idx="minor">
            <a:schemeClr val="lt1"/>
          </a:fontRef>
        </p:style>
        <p:txBody>
          <a:bodyPr>
            <a:spAutoFit/>
          </a:bodyPr>
          <a:lstStyle/>
          <a:p>
            <a:r>
              <a:rPr lang="zh-CN" altLang="en-US" sz="1600" b="1" noProof="1">
                <a:solidFill>
                  <a:schemeClr val="tx1"/>
                </a:solidFill>
                <a:latin typeface="宋体" panose="02010600030101010101" pitchFamily="2" charset="-122"/>
                <a:ea typeface="宋体" panose="02010600030101010101" pitchFamily="2" charset="-122"/>
              </a:rPr>
              <a:t>噪音：</a:t>
            </a:r>
            <a:r>
              <a:rPr lang="en-US" altLang="zh-CN" sz="1600" b="1" noProof="1">
                <a:solidFill>
                  <a:schemeClr val="tx1"/>
                </a:solidFill>
                <a:latin typeface="宋体" panose="02010600030101010101" pitchFamily="2" charset="-122"/>
                <a:ea typeface="宋体" panose="02010600030101010101" pitchFamily="2" charset="-122"/>
              </a:rPr>
              <a:t> </a:t>
            </a:r>
            <a:r>
              <a:rPr lang="en-US" altLang="zh-CN" sz="1600" noProof="1">
                <a:solidFill>
                  <a:schemeClr val="tx1"/>
                </a:solidFill>
                <a:latin typeface="宋体" panose="02010600030101010101" pitchFamily="2" charset="-122"/>
                <a:ea typeface="宋体" panose="02010600030101010101" pitchFamily="2" charset="-122"/>
              </a:rPr>
              <a:t>dB</a:t>
            </a:r>
          </a:p>
          <a:p>
            <a:endParaRPr lang="en-US" altLang="zh-CN" sz="1600" b="1" noProof="1">
              <a:solidFill>
                <a:schemeClr val="tx1"/>
              </a:solidFill>
              <a:latin typeface="宋体" panose="02010600030101010101" pitchFamily="2" charset="-122"/>
              <a:ea typeface="宋体" panose="02010600030101010101" pitchFamily="2" charset="-122"/>
            </a:endParaRPr>
          </a:p>
          <a:p>
            <a:endParaRPr lang="en-US" altLang="zh-CN" sz="1600" b="1" noProof="1">
              <a:solidFill>
                <a:schemeClr val="tx1"/>
              </a:solidFill>
              <a:latin typeface="宋体" panose="02010600030101010101" pitchFamily="2" charset="-122"/>
              <a:ea typeface="宋体" panose="02010600030101010101" pitchFamily="2" charset="-122"/>
            </a:endParaRPr>
          </a:p>
          <a:p>
            <a:endParaRPr lang="en-US" altLang="zh-CN" sz="1600" b="1" noProof="1">
              <a:solidFill>
                <a:schemeClr val="tx1"/>
              </a:solidFill>
              <a:latin typeface="宋体" panose="02010600030101010101" pitchFamily="2" charset="-122"/>
              <a:ea typeface="宋体" panose="02010600030101010101" pitchFamily="2" charset="-122"/>
            </a:endParaRPr>
          </a:p>
          <a:p>
            <a:endParaRPr lang="en-US" altLang="zh-CN" sz="1600" b="1" noProof="1">
              <a:solidFill>
                <a:schemeClr val="tx1"/>
              </a:solidFill>
              <a:latin typeface="宋体" panose="02010600030101010101" pitchFamily="2" charset="-122"/>
              <a:ea typeface="宋体" panose="02010600030101010101" pitchFamily="2" charset="-122"/>
            </a:endParaRPr>
          </a:p>
          <a:p>
            <a:endParaRPr lang="en-US" altLang="zh-CN" sz="1600" b="1" noProof="1">
              <a:solidFill>
                <a:schemeClr val="tx1"/>
              </a:solidFill>
              <a:latin typeface="宋体" panose="02010600030101010101" pitchFamily="2" charset="-122"/>
              <a:ea typeface="宋体" panose="02010600030101010101" pitchFamily="2" charset="-122"/>
            </a:endParaRPr>
          </a:p>
          <a:p>
            <a:endParaRPr lang="en-US" altLang="zh-CN" sz="1600" b="1" noProof="1">
              <a:solidFill>
                <a:schemeClr val="tx1"/>
              </a:solidFill>
              <a:latin typeface="宋体" panose="02010600030101010101" pitchFamily="2" charset="-122"/>
              <a:ea typeface="宋体" panose="02010600030101010101" pitchFamily="2" charset="-122"/>
            </a:endParaRPr>
          </a:p>
        </p:txBody>
      </p:sp>
      <p:pic>
        <p:nvPicPr>
          <p:cNvPr id="8" name="Picture 2">
            <a:extLst>
              <a:ext uri="{FF2B5EF4-FFF2-40B4-BE49-F238E27FC236}">
                <a16:creationId xmlns:a16="http://schemas.microsoft.com/office/drawing/2014/main" id="{99C70420-0202-4A55-88E5-57D1C8EA98B5}"/>
              </a:ext>
            </a:extLst>
          </p:cNvPr>
          <p:cNvPicPr>
            <a:picLocks noChangeAspect="1" noChangeArrowheads="1"/>
          </p:cNvPicPr>
          <p:nvPr/>
        </p:nvPicPr>
        <p:blipFill>
          <a:blip r:embed="rId2"/>
          <a:srcRect l="18283" t="46528" r="7028" b="29861"/>
          <a:stretch>
            <a:fillRect/>
          </a:stretch>
        </p:blipFill>
        <p:spPr bwMode="auto">
          <a:xfrm>
            <a:off x="857194" y="5038292"/>
            <a:ext cx="7286676" cy="1290349"/>
          </a:xfrm>
          <a:prstGeom prst="rect">
            <a:avLst/>
          </a:prstGeom>
          <a:solidFill>
            <a:schemeClr val="accent1">
              <a:lumMod val="60000"/>
              <a:lumOff val="40000"/>
            </a:schemeClr>
          </a:solidFill>
          <a:ln w="9525">
            <a:noFill/>
            <a:miter lim="800000"/>
            <a:headEnd/>
            <a:tailEnd/>
          </a:ln>
          <a:effectLst/>
        </p:spPr>
      </p:pic>
      <p:pic>
        <p:nvPicPr>
          <p:cNvPr id="9" name="图片 8">
            <a:extLst>
              <a:ext uri="{FF2B5EF4-FFF2-40B4-BE49-F238E27FC236}">
                <a16:creationId xmlns:a16="http://schemas.microsoft.com/office/drawing/2014/main" id="{AB55D5DF-86CE-4AE9-8663-BDDDD40ECB3E}"/>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9696" b="92330" l="1142" r="98402">
                        <a14:foregroundMark x1="5479" y1="57598" x2="5479" y2="57598"/>
                        <a14:foregroundMark x1="1142" y1="75687" x2="1142" y2="75687"/>
                        <a14:foregroundMark x1="93151" y1="43126" x2="93151" y2="43126"/>
                        <a14:foregroundMark x1="97260" y1="42402" x2="97260" y2="42402"/>
                        <a14:foregroundMark x1="98402" y1="52677" x2="98402" y2="52677"/>
                        <a14:foregroundMark x1="25457" y1="92330" x2="25457" y2="92330"/>
                        <a14:foregroundMark x1="76142" y1="9696" x2="76142" y2="9696"/>
                      </a14:backgroundRemoval>
                    </a14:imgEffect>
                    <a14:imgEffect>
                      <a14:brightnessContrast contrast="40000"/>
                    </a14:imgEffect>
                  </a14:imgLayer>
                </a14:imgProps>
              </a:ext>
            </a:extLst>
          </a:blip>
          <a:stretch>
            <a:fillRect/>
          </a:stretch>
        </p:blipFill>
        <p:spPr>
          <a:xfrm>
            <a:off x="8818482" y="2652277"/>
            <a:ext cx="2944922" cy="2322992"/>
          </a:xfrm>
          <a:prstGeom prst="rect">
            <a:avLst/>
          </a:prstGeom>
        </p:spPr>
      </p:pic>
      <p:sp>
        <p:nvSpPr>
          <p:cNvPr id="10" name="矩形 9">
            <a:extLst>
              <a:ext uri="{FF2B5EF4-FFF2-40B4-BE49-F238E27FC236}">
                <a16:creationId xmlns:a16="http://schemas.microsoft.com/office/drawing/2014/main" id="{DFBBE2F4-522B-41BB-9993-D77DDEDA1F36}"/>
              </a:ext>
            </a:extLst>
          </p:cNvPr>
          <p:cNvSpPr/>
          <p:nvPr/>
        </p:nvSpPr>
        <p:spPr>
          <a:xfrm>
            <a:off x="302527" y="691582"/>
            <a:ext cx="1569660" cy="369332"/>
          </a:xfrm>
          <a:prstGeom prst="rect">
            <a:avLst/>
          </a:prstGeom>
        </p:spPr>
        <p:txBody>
          <a:bodyPr wrap="none">
            <a:spAutoFit/>
          </a:bodyPr>
          <a:lstStyle/>
          <a:p>
            <a:r>
              <a:rPr lang="zh-CN" altLang="en-US" dirty="0"/>
              <a:t>主泵基本概念</a:t>
            </a:r>
          </a:p>
        </p:txBody>
      </p:sp>
    </p:spTree>
    <p:extLst>
      <p:ext uri="{BB962C8B-B14F-4D97-AF65-F5344CB8AC3E}">
        <p14:creationId xmlns:p14="http://schemas.microsoft.com/office/powerpoint/2010/main" val="3291958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par>
                                <p:cTn id="23" presetID="10"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B69125AC-0B05-4640-886F-FF8AA6D29D7B}"/>
              </a:ext>
            </a:extLst>
          </p:cNvPr>
          <p:cNvGraphicFramePr>
            <a:graphicFrameLocks noGrp="1"/>
          </p:cNvGraphicFramePr>
          <p:nvPr/>
        </p:nvGraphicFramePr>
        <p:xfrm>
          <a:off x="1062802" y="4473401"/>
          <a:ext cx="4063119" cy="1097280"/>
        </p:xfrm>
        <a:graphic>
          <a:graphicData uri="http://schemas.openxmlformats.org/drawingml/2006/table">
            <a:tbl>
              <a:tblPr firstRow="1" bandRow="1">
                <a:tableStyleId>{5C22544A-7EE6-4342-B048-85BDC9FD1C3A}</a:tableStyleId>
              </a:tblPr>
              <a:tblGrid>
                <a:gridCol w="1113534">
                  <a:extLst>
                    <a:ext uri="{9D8B030D-6E8A-4147-A177-3AD203B41FA5}">
                      <a16:colId xmlns:a16="http://schemas.microsoft.com/office/drawing/2014/main" val="2997938392"/>
                    </a:ext>
                  </a:extLst>
                </a:gridCol>
                <a:gridCol w="2949585">
                  <a:extLst>
                    <a:ext uri="{9D8B030D-6E8A-4147-A177-3AD203B41FA5}">
                      <a16:colId xmlns:a16="http://schemas.microsoft.com/office/drawing/2014/main" val="1075280966"/>
                    </a:ext>
                  </a:extLst>
                </a:gridCol>
              </a:tblGrid>
              <a:tr h="230833">
                <a:tc>
                  <a:txBody>
                    <a:bodyPr/>
                    <a:lstStyle/>
                    <a:p>
                      <a:r>
                        <a:rPr lang="zh-CN" altLang="en-US" dirty="0"/>
                        <a:t>型号</a:t>
                      </a:r>
                    </a:p>
                  </a:txBody>
                  <a:tcPr/>
                </a:tc>
                <a:tc>
                  <a:txBody>
                    <a:bodyPr/>
                    <a:lstStyle/>
                    <a:p>
                      <a:r>
                        <a:rPr lang="en-US" altLang="zh-CN" dirty="0"/>
                        <a:t>YX-1131-21</a:t>
                      </a:r>
                      <a:endParaRPr lang="zh-CN" altLang="en-US" dirty="0"/>
                    </a:p>
                  </a:txBody>
                  <a:tcPr/>
                </a:tc>
                <a:extLst>
                  <a:ext uri="{0D108BD9-81ED-4DB2-BD59-A6C34878D82A}">
                    <a16:rowId xmlns:a16="http://schemas.microsoft.com/office/drawing/2014/main" val="3123746957"/>
                  </a:ext>
                </a:extLst>
              </a:tr>
              <a:tr h="230833">
                <a:tc>
                  <a:txBody>
                    <a:bodyPr/>
                    <a:lstStyle/>
                    <a:p>
                      <a:r>
                        <a:rPr lang="zh-CN" altLang="en-US" dirty="0"/>
                        <a:t>最高压力</a:t>
                      </a:r>
                    </a:p>
                  </a:txBody>
                  <a:tcPr/>
                </a:tc>
                <a:tc>
                  <a:txBody>
                    <a:bodyPr/>
                    <a:lstStyle/>
                    <a:p>
                      <a:r>
                        <a:rPr lang="en-US" altLang="zh-CN" dirty="0"/>
                        <a:t>350bar</a:t>
                      </a:r>
                      <a:endParaRPr lang="zh-CN" altLang="en-US" dirty="0"/>
                    </a:p>
                  </a:txBody>
                  <a:tcPr/>
                </a:tc>
                <a:extLst>
                  <a:ext uri="{0D108BD9-81ED-4DB2-BD59-A6C34878D82A}">
                    <a16:rowId xmlns:a16="http://schemas.microsoft.com/office/drawing/2014/main" val="2440999791"/>
                  </a:ext>
                </a:extLst>
              </a:tr>
              <a:tr h="230833">
                <a:tc>
                  <a:txBody>
                    <a:bodyPr/>
                    <a:lstStyle/>
                    <a:p>
                      <a:r>
                        <a:rPr lang="zh-CN" altLang="en-US" dirty="0"/>
                        <a:t>最大流量</a:t>
                      </a:r>
                    </a:p>
                  </a:txBody>
                  <a:tcPr/>
                </a:tc>
                <a:tc>
                  <a:txBody>
                    <a:bodyPr/>
                    <a:lstStyle/>
                    <a:p>
                      <a:r>
                        <a:rPr lang="en-US" altLang="zh-CN" dirty="0"/>
                        <a:t>360L/min</a:t>
                      </a:r>
                      <a:endParaRPr lang="zh-CN" altLang="en-US" dirty="0"/>
                    </a:p>
                  </a:txBody>
                  <a:tcPr/>
                </a:tc>
                <a:extLst>
                  <a:ext uri="{0D108BD9-81ED-4DB2-BD59-A6C34878D82A}">
                    <a16:rowId xmlns:a16="http://schemas.microsoft.com/office/drawing/2014/main" val="1653988244"/>
                  </a:ext>
                </a:extLst>
              </a:tr>
            </a:tbl>
          </a:graphicData>
        </a:graphic>
      </p:graphicFrame>
      <p:sp>
        <p:nvSpPr>
          <p:cNvPr id="4" name="文本框 3">
            <a:extLst>
              <a:ext uri="{FF2B5EF4-FFF2-40B4-BE49-F238E27FC236}">
                <a16:creationId xmlns:a16="http://schemas.microsoft.com/office/drawing/2014/main" id="{E04DBC95-ADB4-4EF8-8EF0-64A648A31542}"/>
              </a:ext>
            </a:extLst>
          </p:cNvPr>
          <p:cNvSpPr txBox="1"/>
          <p:nvPr/>
        </p:nvSpPr>
        <p:spPr>
          <a:xfrm>
            <a:off x="609599" y="1242060"/>
            <a:ext cx="3457576" cy="369332"/>
          </a:xfrm>
          <a:prstGeom prst="rect">
            <a:avLst/>
          </a:prstGeom>
          <a:noFill/>
        </p:spPr>
        <p:txBody>
          <a:bodyPr wrap="square" rtlCol="0">
            <a:spAutoFit/>
          </a:bodyPr>
          <a:lstStyle/>
          <a:p>
            <a:r>
              <a:rPr lang="en-US" altLang="zh-CN" b="1" dirty="0">
                <a:latin typeface="+mn-ea"/>
              </a:rPr>
              <a:t>3.5 </a:t>
            </a:r>
            <a:r>
              <a:rPr lang="zh-CN" altLang="en-US" b="1" dirty="0">
                <a:latin typeface="+mn-ea"/>
              </a:rPr>
              <a:t>择路阀</a:t>
            </a:r>
          </a:p>
        </p:txBody>
      </p:sp>
      <p:sp>
        <p:nvSpPr>
          <p:cNvPr id="5" name="文本框 4">
            <a:extLst>
              <a:ext uri="{FF2B5EF4-FFF2-40B4-BE49-F238E27FC236}">
                <a16:creationId xmlns:a16="http://schemas.microsoft.com/office/drawing/2014/main" id="{44825E84-FEB7-442D-9B86-CAF509FD2037}"/>
              </a:ext>
            </a:extLst>
          </p:cNvPr>
          <p:cNvSpPr txBox="1"/>
          <p:nvPr/>
        </p:nvSpPr>
        <p:spPr>
          <a:xfrm>
            <a:off x="6340222" y="4405460"/>
            <a:ext cx="3361818" cy="1476366"/>
          </a:xfrm>
          <a:prstGeom prst="rect">
            <a:avLst/>
          </a:prstGeom>
          <a:noFill/>
        </p:spPr>
        <p:txBody>
          <a:bodyPr wrap="none" rtlCol="0">
            <a:spAutoFit/>
          </a:bodyPr>
          <a:lstStyle/>
          <a:p>
            <a:pPr>
              <a:lnSpc>
                <a:spcPts val="2200"/>
              </a:lnSpc>
            </a:pPr>
            <a:r>
              <a:rPr lang="zh-CN" altLang="en-US" sz="1400" b="1" dirty="0"/>
              <a:t>择路阀的功能为实现</a:t>
            </a:r>
            <a:r>
              <a:rPr lang="en-US" altLang="zh-CN" sz="1400" b="1" dirty="0"/>
              <a:t>B/AUX1</a:t>
            </a:r>
            <a:r>
              <a:rPr lang="zh-CN" altLang="en-US" sz="1400" b="1" dirty="0"/>
              <a:t>模式切换：</a:t>
            </a:r>
            <a:endParaRPr lang="en-US" altLang="zh-CN" sz="1400" b="1" dirty="0"/>
          </a:p>
          <a:p>
            <a:pPr>
              <a:lnSpc>
                <a:spcPts val="2200"/>
              </a:lnSpc>
            </a:pPr>
            <a:r>
              <a:rPr lang="en-US" altLang="zh-CN" sz="1400" dirty="0"/>
              <a:t>Pi</a:t>
            </a:r>
            <a:r>
              <a:rPr lang="zh-CN" altLang="en-US" sz="1400" dirty="0"/>
              <a:t>口：连接开关电磁阀</a:t>
            </a:r>
            <a:r>
              <a:rPr lang="en-US" altLang="zh-CN" sz="1400" dirty="0"/>
              <a:t>A6</a:t>
            </a:r>
            <a:r>
              <a:rPr lang="zh-CN" altLang="en-US" sz="1400" dirty="0"/>
              <a:t>口，</a:t>
            </a:r>
            <a:endParaRPr lang="en-US" altLang="zh-CN" sz="1400" dirty="0"/>
          </a:p>
          <a:p>
            <a:pPr>
              <a:lnSpc>
                <a:spcPts val="2200"/>
              </a:lnSpc>
            </a:pPr>
            <a:r>
              <a:rPr lang="en-US" altLang="zh-CN" sz="1400" dirty="0"/>
              <a:t>P</a:t>
            </a:r>
            <a:r>
              <a:rPr lang="zh-CN" altLang="en-US" sz="1400" dirty="0"/>
              <a:t>口：连接主阀</a:t>
            </a:r>
            <a:r>
              <a:rPr lang="en-US" altLang="zh-CN" sz="1400" dirty="0"/>
              <a:t>Po</a:t>
            </a:r>
            <a:r>
              <a:rPr lang="zh-CN" altLang="en-US" sz="1400" dirty="0"/>
              <a:t>口，主油路输入压力；</a:t>
            </a:r>
            <a:endParaRPr lang="en-US" altLang="zh-CN" sz="1400" dirty="0"/>
          </a:p>
          <a:p>
            <a:pPr>
              <a:lnSpc>
                <a:spcPts val="2200"/>
              </a:lnSpc>
            </a:pPr>
            <a:r>
              <a:rPr lang="en-US" altLang="zh-CN" sz="1400" dirty="0"/>
              <a:t>T</a:t>
            </a:r>
            <a:r>
              <a:rPr lang="zh-CN" altLang="en-US" sz="1400" dirty="0"/>
              <a:t>口：破碎回油，直接接回油箱；</a:t>
            </a:r>
            <a:endParaRPr lang="en-US" altLang="zh-CN" sz="1400" dirty="0"/>
          </a:p>
          <a:p>
            <a:pPr>
              <a:lnSpc>
                <a:spcPts val="2200"/>
              </a:lnSpc>
            </a:pPr>
            <a:r>
              <a:rPr lang="en-US" altLang="zh-CN" sz="1400" dirty="0"/>
              <a:t>L</a:t>
            </a:r>
            <a:r>
              <a:rPr lang="zh-CN" altLang="en-US" sz="1400" dirty="0"/>
              <a:t>口：内泄油口，接回油箱。</a:t>
            </a:r>
            <a:endParaRPr lang="en-US" altLang="zh-CN" sz="1400" dirty="0"/>
          </a:p>
        </p:txBody>
      </p:sp>
      <p:pic>
        <p:nvPicPr>
          <p:cNvPr id="6" name="图片 5">
            <a:extLst>
              <a:ext uri="{FF2B5EF4-FFF2-40B4-BE49-F238E27FC236}">
                <a16:creationId xmlns:a16="http://schemas.microsoft.com/office/drawing/2014/main" id="{902258F4-3615-4824-8420-744AA7FA11D5}"/>
              </a:ext>
            </a:extLst>
          </p:cNvPr>
          <p:cNvPicPr>
            <a:picLocks noChangeAspect="1"/>
          </p:cNvPicPr>
          <p:nvPr/>
        </p:nvPicPr>
        <p:blipFill>
          <a:blip r:embed="rId2"/>
          <a:stretch>
            <a:fillRect/>
          </a:stretch>
        </p:blipFill>
        <p:spPr>
          <a:xfrm>
            <a:off x="2965987" y="1611392"/>
            <a:ext cx="1729711" cy="2715703"/>
          </a:xfrm>
          <a:prstGeom prst="rect">
            <a:avLst/>
          </a:prstGeom>
        </p:spPr>
      </p:pic>
      <p:pic>
        <p:nvPicPr>
          <p:cNvPr id="7" name="图片 6">
            <a:extLst>
              <a:ext uri="{FF2B5EF4-FFF2-40B4-BE49-F238E27FC236}">
                <a16:creationId xmlns:a16="http://schemas.microsoft.com/office/drawing/2014/main" id="{3CEA07FA-E852-4A67-A158-2E4BD26283C2}"/>
              </a:ext>
            </a:extLst>
          </p:cNvPr>
          <p:cNvPicPr>
            <a:picLocks noChangeAspect="1"/>
          </p:cNvPicPr>
          <p:nvPr/>
        </p:nvPicPr>
        <p:blipFill>
          <a:blip r:embed="rId3"/>
          <a:stretch>
            <a:fillRect/>
          </a:stretch>
        </p:blipFill>
        <p:spPr>
          <a:xfrm>
            <a:off x="893975" y="1611393"/>
            <a:ext cx="1836438" cy="2715702"/>
          </a:xfrm>
          <a:prstGeom prst="rect">
            <a:avLst/>
          </a:prstGeom>
        </p:spPr>
      </p:pic>
      <p:pic>
        <p:nvPicPr>
          <p:cNvPr id="8" name="图片 7">
            <a:extLst>
              <a:ext uri="{FF2B5EF4-FFF2-40B4-BE49-F238E27FC236}">
                <a16:creationId xmlns:a16="http://schemas.microsoft.com/office/drawing/2014/main" id="{B6BD4549-C629-4F6C-A168-CC7D2F55F54D}"/>
              </a:ext>
            </a:extLst>
          </p:cNvPr>
          <p:cNvPicPr>
            <a:picLocks noChangeAspect="1"/>
          </p:cNvPicPr>
          <p:nvPr/>
        </p:nvPicPr>
        <p:blipFill>
          <a:blip r:embed="rId4"/>
          <a:stretch>
            <a:fillRect/>
          </a:stretch>
        </p:blipFill>
        <p:spPr>
          <a:xfrm>
            <a:off x="6230949" y="1518256"/>
            <a:ext cx="2664408" cy="2565726"/>
          </a:xfrm>
          <a:prstGeom prst="rect">
            <a:avLst/>
          </a:prstGeom>
        </p:spPr>
      </p:pic>
      <p:sp>
        <p:nvSpPr>
          <p:cNvPr id="9" name="矩形 8">
            <a:extLst>
              <a:ext uri="{FF2B5EF4-FFF2-40B4-BE49-F238E27FC236}">
                <a16:creationId xmlns:a16="http://schemas.microsoft.com/office/drawing/2014/main" id="{6E09BF0C-D9F5-4264-9CA5-4225BE3A0F8F}"/>
              </a:ext>
            </a:extLst>
          </p:cNvPr>
          <p:cNvSpPr/>
          <p:nvPr/>
        </p:nvSpPr>
        <p:spPr>
          <a:xfrm>
            <a:off x="4531145" y="2149315"/>
            <a:ext cx="36304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P</a:t>
            </a:r>
            <a:endParaRPr lang="zh-CN" altLang="en-US" sz="1400" dirty="0">
              <a:solidFill>
                <a:srgbClr val="FF0000"/>
              </a:solidFill>
            </a:endParaRPr>
          </a:p>
        </p:txBody>
      </p:sp>
      <p:sp>
        <p:nvSpPr>
          <p:cNvPr id="10" name="矩形 9">
            <a:extLst>
              <a:ext uri="{FF2B5EF4-FFF2-40B4-BE49-F238E27FC236}">
                <a16:creationId xmlns:a16="http://schemas.microsoft.com/office/drawing/2014/main" id="{5766B228-DB53-475A-BE8E-E198EF8A81AD}"/>
              </a:ext>
            </a:extLst>
          </p:cNvPr>
          <p:cNvSpPr/>
          <p:nvPr/>
        </p:nvSpPr>
        <p:spPr>
          <a:xfrm>
            <a:off x="4535285" y="2780469"/>
            <a:ext cx="363037"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T</a:t>
            </a:r>
            <a:endParaRPr lang="zh-CN" altLang="en-US" sz="1400" dirty="0">
              <a:solidFill>
                <a:srgbClr val="FF0000"/>
              </a:solidFill>
            </a:endParaRPr>
          </a:p>
        </p:txBody>
      </p:sp>
      <p:sp>
        <p:nvSpPr>
          <p:cNvPr id="11" name="矩形 10">
            <a:extLst>
              <a:ext uri="{FF2B5EF4-FFF2-40B4-BE49-F238E27FC236}">
                <a16:creationId xmlns:a16="http://schemas.microsoft.com/office/drawing/2014/main" id="{C32EB14C-97A8-42C8-90C3-79117976C448}"/>
              </a:ext>
            </a:extLst>
          </p:cNvPr>
          <p:cNvSpPr/>
          <p:nvPr/>
        </p:nvSpPr>
        <p:spPr>
          <a:xfrm>
            <a:off x="832120" y="2489218"/>
            <a:ext cx="36304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A</a:t>
            </a:r>
            <a:endParaRPr lang="zh-CN" altLang="en-US" sz="1400" dirty="0">
              <a:solidFill>
                <a:srgbClr val="FF0000"/>
              </a:solidFill>
            </a:endParaRPr>
          </a:p>
        </p:txBody>
      </p:sp>
      <p:sp>
        <p:nvSpPr>
          <p:cNvPr id="13" name="矩形 12">
            <a:extLst>
              <a:ext uri="{FF2B5EF4-FFF2-40B4-BE49-F238E27FC236}">
                <a16:creationId xmlns:a16="http://schemas.microsoft.com/office/drawing/2014/main" id="{EB642C5B-99D6-41E4-B8D6-2851F3EFEB71}"/>
              </a:ext>
            </a:extLst>
          </p:cNvPr>
          <p:cNvSpPr/>
          <p:nvPr/>
        </p:nvSpPr>
        <p:spPr>
          <a:xfrm>
            <a:off x="854061" y="1812608"/>
            <a:ext cx="36304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Pi</a:t>
            </a:r>
            <a:endParaRPr lang="zh-CN" altLang="en-US" sz="1400" dirty="0">
              <a:solidFill>
                <a:srgbClr val="FF0000"/>
              </a:solidFill>
            </a:endParaRPr>
          </a:p>
        </p:txBody>
      </p:sp>
      <p:sp>
        <p:nvSpPr>
          <p:cNvPr id="14" name="矩形 13">
            <a:extLst>
              <a:ext uri="{FF2B5EF4-FFF2-40B4-BE49-F238E27FC236}">
                <a16:creationId xmlns:a16="http://schemas.microsoft.com/office/drawing/2014/main" id="{4C94515C-CBEE-472A-BA5C-E9699FEA9FCA}"/>
              </a:ext>
            </a:extLst>
          </p:cNvPr>
          <p:cNvSpPr/>
          <p:nvPr/>
        </p:nvSpPr>
        <p:spPr>
          <a:xfrm>
            <a:off x="854061" y="3381239"/>
            <a:ext cx="363042"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solidFill>
                  <a:srgbClr val="FF0000"/>
                </a:solidFill>
              </a:rPr>
              <a:t>L</a:t>
            </a:r>
            <a:endParaRPr lang="zh-CN" altLang="en-US" sz="1400" dirty="0">
              <a:solidFill>
                <a:srgbClr val="FF0000"/>
              </a:solidFill>
            </a:endParaRPr>
          </a:p>
        </p:txBody>
      </p:sp>
    </p:spTree>
    <p:extLst>
      <p:ext uri="{BB962C8B-B14F-4D97-AF65-F5344CB8AC3E}">
        <p14:creationId xmlns:p14="http://schemas.microsoft.com/office/powerpoint/2010/main" val="173283361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graphicFrame>
        <p:nvGraphicFramePr>
          <p:cNvPr id="3" name="表格 2">
            <a:extLst>
              <a:ext uri="{FF2B5EF4-FFF2-40B4-BE49-F238E27FC236}">
                <a16:creationId xmlns:a16="http://schemas.microsoft.com/office/drawing/2014/main" id="{CF7EDD34-E571-440B-A6D7-9D64A589A0C9}"/>
              </a:ext>
            </a:extLst>
          </p:cNvPr>
          <p:cNvGraphicFramePr>
            <a:graphicFrameLocks noGrp="1"/>
          </p:cNvGraphicFramePr>
          <p:nvPr/>
        </p:nvGraphicFramePr>
        <p:xfrm>
          <a:off x="747419" y="4522152"/>
          <a:ext cx="4063119" cy="1097280"/>
        </p:xfrm>
        <a:graphic>
          <a:graphicData uri="http://schemas.openxmlformats.org/drawingml/2006/table">
            <a:tbl>
              <a:tblPr firstRow="1" bandRow="1">
                <a:tableStyleId>{5C22544A-7EE6-4342-B048-85BDC9FD1C3A}</a:tableStyleId>
              </a:tblPr>
              <a:tblGrid>
                <a:gridCol w="1113534">
                  <a:extLst>
                    <a:ext uri="{9D8B030D-6E8A-4147-A177-3AD203B41FA5}">
                      <a16:colId xmlns:a16="http://schemas.microsoft.com/office/drawing/2014/main" val="2997938392"/>
                    </a:ext>
                  </a:extLst>
                </a:gridCol>
                <a:gridCol w="2949585">
                  <a:extLst>
                    <a:ext uri="{9D8B030D-6E8A-4147-A177-3AD203B41FA5}">
                      <a16:colId xmlns:a16="http://schemas.microsoft.com/office/drawing/2014/main" val="1075280966"/>
                    </a:ext>
                  </a:extLst>
                </a:gridCol>
              </a:tblGrid>
              <a:tr h="230833">
                <a:tc>
                  <a:txBody>
                    <a:bodyPr/>
                    <a:lstStyle/>
                    <a:p>
                      <a:r>
                        <a:rPr lang="zh-CN" altLang="en-US" dirty="0"/>
                        <a:t>型号</a:t>
                      </a:r>
                    </a:p>
                  </a:txBody>
                  <a:tcPr/>
                </a:tc>
                <a:tc>
                  <a:txBody>
                    <a:bodyPr/>
                    <a:lstStyle/>
                    <a:p>
                      <a:r>
                        <a:rPr lang="en-US" altLang="zh-CN" dirty="0"/>
                        <a:t>YX-0801-22</a:t>
                      </a:r>
                      <a:endParaRPr lang="zh-CN" altLang="en-US" dirty="0"/>
                    </a:p>
                  </a:txBody>
                  <a:tcPr/>
                </a:tc>
                <a:extLst>
                  <a:ext uri="{0D108BD9-81ED-4DB2-BD59-A6C34878D82A}">
                    <a16:rowId xmlns:a16="http://schemas.microsoft.com/office/drawing/2014/main" val="3123746957"/>
                  </a:ext>
                </a:extLst>
              </a:tr>
              <a:tr h="230833">
                <a:tc>
                  <a:txBody>
                    <a:bodyPr/>
                    <a:lstStyle/>
                    <a:p>
                      <a:r>
                        <a:rPr lang="zh-CN" altLang="en-US" dirty="0"/>
                        <a:t>压力范围</a:t>
                      </a:r>
                    </a:p>
                  </a:txBody>
                  <a:tcPr/>
                </a:tc>
                <a:tc>
                  <a:txBody>
                    <a:bodyPr/>
                    <a:lstStyle/>
                    <a:p>
                      <a:r>
                        <a:rPr lang="en-US" altLang="zh-CN" dirty="0"/>
                        <a:t>0-345bar</a:t>
                      </a:r>
                      <a:endParaRPr lang="zh-CN" altLang="en-US" dirty="0"/>
                    </a:p>
                  </a:txBody>
                  <a:tcPr/>
                </a:tc>
                <a:extLst>
                  <a:ext uri="{0D108BD9-81ED-4DB2-BD59-A6C34878D82A}">
                    <a16:rowId xmlns:a16="http://schemas.microsoft.com/office/drawing/2014/main" val="2440999791"/>
                  </a:ext>
                </a:extLst>
              </a:tr>
              <a:tr h="230833">
                <a:tc>
                  <a:txBody>
                    <a:bodyPr/>
                    <a:lstStyle/>
                    <a:p>
                      <a:r>
                        <a:rPr lang="zh-CN" altLang="en-US" dirty="0"/>
                        <a:t>最大流量</a:t>
                      </a:r>
                    </a:p>
                  </a:txBody>
                  <a:tcPr/>
                </a:tc>
                <a:tc>
                  <a:txBody>
                    <a:bodyPr/>
                    <a:lstStyle/>
                    <a:p>
                      <a:r>
                        <a:rPr lang="en-US" altLang="zh-CN" dirty="0"/>
                        <a:t>190L/min</a:t>
                      </a:r>
                      <a:endParaRPr lang="zh-CN" altLang="en-US" dirty="0"/>
                    </a:p>
                  </a:txBody>
                  <a:tcPr/>
                </a:tc>
                <a:extLst>
                  <a:ext uri="{0D108BD9-81ED-4DB2-BD59-A6C34878D82A}">
                    <a16:rowId xmlns:a16="http://schemas.microsoft.com/office/drawing/2014/main" val="1653988244"/>
                  </a:ext>
                </a:extLst>
              </a:tr>
            </a:tbl>
          </a:graphicData>
        </a:graphic>
      </p:graphicFrame>
      <p:sp>
        <p:nvSpPr>
          <p:cNvPr id="4" name="文本框 3">
            <a:extLst>
              <a:ext uri="{FF2B5EF4-FFF2-40B4-BE49-F238E27FC236}">
                <a16:creationId xmlns:a16="http://schemas.microsoft.com/office/drawing/2014/main" id="{AC76BC3E-A883-4256-A632-D953AA9EDCC4}"/>
              </a:ext>
            </a:extLst>
          </p:cNvPr>
          <p:cNvSpPr txBox="1"/>
          <p:nvPr/>
        </p:nvSpPr>
        <p:spPr>
          <a:xfrm>
            <a:off x="609599" y="1242060"/>
            <a:ext cx="3457576" cy="369332"/>
          </a:xfrm>
          <a:prstGeom prst="rect">
            <a:avLst/>
          </a:prstGeom>
          <a:noFill/>
        </p:spPr>
        <p:txBody>
          <a:bodyPr wrap="square" rtlCol="0">
            <a:spAutoFit/>
          </a:bodyPr>
          <a:lstStyle/>
          <a:p>
            <a:r>
              <a:rPr lang="en-US" altLang="zh-CN" b="1" dirty="0">
                <a:latin typeface="+mn-ea"/>
              </a:rPr>
              <a:t>3.6 </a:t>
            </a:r>
            <a:r>
              <a:rPr lang="zh-CN" altLang="en-US" b="1" dirty="0">
                <a:latin typeface="+mn-ea"/>
              </a:rPr>
              <a:t>电比例溢流阀</a:t>
            </a:r>
          </a:p>
        </p:txBody>
      </p:sp>
      <p:sp>
        <p:nvSpPr>
          <p:cNvPr id="5" name="文本框 4">
            <a:extLst>
              <a:ext uri="{FF2B5EF4-FFF2-40B4-BE49-F238E27FC236}">
                <a16:creationId xmlns:a16="http://schemas.microsoft.com/office/drawing/2014/main" id="{8F476BDA-91FC-4DB0-9B0B-D22CED02377A}"/>
              </a:ext>
            </a:extLst>
          </p:cNvPr>
          <p:cNvSpPr txBox="1"/>
          <p:nvPr/>
        </p:nvSpPr>
        <p:spPr>
          <a:xfrm>
            <a:off x="5640507" y="4508826"/>
            <a:ext cx="5304657" cy="1194238"/>
          </a:xfrm>
          <a:prstGeom prst="rect">
            <a:avLst/>
          </a:prstGeom>
          <a:noFill/>
        </p:spPr>
        <p:txBody>
          <a:bodyPr wrap="none" rtlCol="0">
            <a:spAutoFit/>
          </a:bodyPr>
          <a:lstStyle/>
          <a:p>
            <a:pPr>
              <a:lnSpc>
                <a:spcPts val="2200"/>
              </a:lnSpc>
            </a:pPr>
            <a:r>
              <a:rPr lang="zh-CN" altLang="en-US" sz="1400" b="1" dirty="0"/>
              <a:t>该电比例溢流阀为单联反比例</a:t>
            </a:r>
            <a:endParaRPr lang="en-US" altLang="zh-CN" sz="1400" b="1" dirty="0"/>
          </a:p>
          <a:p>
            <a:pPr>
              <a:lnSpc>
                <a:spcPts val="2200"/>
              </a:lnSpc>
            </a:pPr>
            <a:r>
              <a:rPr lang="en-US" altLang="zh-CN" sz="1400" dirty="0"/>
              <a:t>P1</a:t>
            </a:r>
            <a:r>
              <a:rPr lang="zh-CN" altLang="en-US" sz="1400" dirty="0"/>
              <a:t>口：连接主阀</a:t>
            </a:r>
            <a:r>
              <a:rPr lang="en-US" altLang="zh-CN" sz="1400" dirty="0" err="1"/>
              <a:t>Ao</a:t>
            </a:r>
            <a:r>
              <a:rPr lang="zh-CN" altLang="en-US" sz="1400" dirty="0"/>
              <a:t>口，可通过仪表调节破碎</a:t>
            </a:r>
            <a:r>
              <a:rPr lang="en-US" altLang="zh-CN" sz="1400" dirty="0"/>
              <a:t>/</a:t>
            </a:r>
            <a:r>
              <a:rPr lang="zh-CN" altLang="en-US" sz="1400" dirty="0"/>
              <a:t>机具油缸伸出压力；</a:t>
            </a:r>
            <a:endParaRPr lang="en-US" altLang="zh-CN" sz="1400" dirty="0"/>
          </a:p>
          <a:p>
            <a:pPr>
              <a:lnSpc>
                <a:spcPts val="2200"/>
              </a:lnSpc>
            </a:pPr>
            <a:r>
              <a:rPr lang="en-US" altLang="zh-CN" sz="1400" dirty="0"/>
              <a:t>P2</a:t>
            </a:r>
            <a:r>
              <a:rPr lang="zh-CN" altLang="en-US" sz="1400" dirty="0"/>
              <a:t>口：连接主阀</a:t>
            </a:r>
            <a:r>
              <a:rPr lang="en-US" altLang="zh-CN" sz="1400" dirty="0"/>
              <a:t>Bo</a:t>
            </a:r>
            <a:r>
              <a:rPr lang="zh-CN" altLang="en-US" sz="1400" dirty="0"/>
              <a:t>口，可通过仪表调节机具油缸缩回压力</a:t>
            </a:r>
            <a:endParaRPr lang="en-US" altLang="zh-CN" sz="1400" dirty="0"/>
          </a:p>
          <a:p>
            <a:pPr>
              <a:lnSpc>
                <a:spcPts val="2200"/>
              </a:lnSpc>
            </a:pPr>
            <a:r>
              <a:rPr lang="en-US" altLang="zh-CN" sz="1400" dirty="0"/>
              <a:t>T</a:t>
            </a:r>
            <a:r>
              <a:rPr lang="zh-CN" altLang="en-US" sz="1400" dirty="0"/>
              <a:t>口：接回转马达</a:t>
            </a:r>
            <a:r>
              <a:rPr lang="en-US" altLang="zh-CN" sz="1400" dirty="0"/>
              <a:t>M</a:t>
            </a:r>
            <a:r>
              <a:rPr lang="zh-CN" altLang="en-US" sz="1400" dirty="0"/>
              <a:t>口（有背压，改善溢流阀压力特性）</a:t>
            </a:r>
            <a:endParaRPr lang="en-US" altLang="zh-CN" sz="1400" dirty="0"/>
          </a:p>
        </p:txBody>
      </p:sp>
      <p:pic>
        <p:nvPicPr>
          <p:cNvPr id="6" name="图片 5">
            <a:extLst>
              <a:ext uri="{FF2B5EF4-FFF2-40B4-BE49-F238E27FC236}">
                <a16:creationId xmlns:a16="http://schemas.microsoft.com/office/drawing/2014/main" id="{00B4CD1B-56B0-41AC-8110-35737EA84697}"/>
              </a:ext>
            </a:extLst>
          </p:cNvPr>
          <p:cNvPicPr>
            <a:picLocks noChangeAspect="1"/>
          </p:cNvPicPr>
          <p:nvPr/>
        </p:nvPicPr>
        <p:blipFill>
          <a:blip r:embed="rId2"/>
          <a:stretch>
            <a:fillRect/>
          </a:stretch>
        </p:blipFill>
        <p:spPr>
          <a:xfrm>
            <a:off x="1080978" y="1773365"/>
            <a:ext cx="2882042" cy="2554922"/>
          </a:xfrm>
          <a:prstGeom prst="rect">
            <a:avLst/>
          </a:prstGeom>
        </p:spPr>
      </p:pic>
      <p:pic>
        <p:nvPicPr>
          <p:cNvPr id="7" name="图片 6">
            <a:extLst>
              <a:ext uri="{FF2B5EF4-FFF2-40B4-BE49-F238E27FC236}">
                <a16:creationId xmlns:a16="http://schemas.microsoft.com/office/drawing/2014/main" id="{E025836A-83CC-4615-825B-DA50BD2187DB}"/>
              </a:ext>
            </a:extLst>
          </p:cNvPr>
          <p:cNvPicPr>
            <a:picLocks noChangeAspect="1"/>
          </p:cNvPicPr>
          <p:nvPr/>
        </p:nvPicPr>
        <p:blipFill>
          <a:blip r:embed="rId3"/>
          <a:stretch>
            <a:fillRect/>
          </a:stretch>
        </p:blipFill>
        <p:spPr>
          <a:xfrm>
            <a:off x="6416097" y="1787462"/>
            <a:ext cx="2330694" cy="1841377"/>
          </a:xfrm>
          <a:prstGeom prst="rect">
            <a:avLst/>
          </a:prstGeom>
        </p:spPr>
      </p:pic>
      <p:pic>
        <p:nvPicPr>
          <p:cNvPr id="8" name="图片 7">
            <a:extLst>
              <a:ext uri="{FF2B5EF4-FFF2-40B4-BE49-F238E27FC236}">
                <a16:creationId xmlns:a16="http://schemas.microsoft.com/office/drawing/2014/main" id="{2E4703A5-8E07-49FC-8848-E3007E7941DB}"/>
              </a:ext>
            </a:extLst>
          </p:cNvPr>
          <p:cNvPicPr>
            <a:picLocks noChangeAspect="1"/>
          </p:cNvPicPr>
          <p:nvPr/>
        </p:nvPicPr>
        <p:blipFill>
          <a:blip r:embed="rId4"/>
          <a:stretch>
            <a:fillRect/>
          </a:stretch>
        </p:blipFill>
        <p:spPr>
          <a:xfrm>
            <a:off x="8968741" y="1730685"/>
            <a:ext cx="2881057" cy="2155295"/>
          </a:xfrm>
          <a:prstGeom prst="rect">
            <a:avLst/>
          </a:prstGeom>
        </p:spPr>
      </p:pic>
      <p:sp>
        <p:nvSpPr>
          <p:cNvPr id="9" name="矩形 8">
            <a:extLst>
              <a:ext uri="{FF2B5EF4-FFF2-40B4-BE49-F238E27FC236}">
                <a16:creationId xmlns:a16="http://schemas.microsoft.com/office/drawing/2014/main" id="{24CE6E5B-9088-484B-B793-E78F6432B307}"/>
              </a:ext>
            </a:extLst>
          </p:cNvPr>
          <p:cNvSpPr/>
          <p:nvPr/>
        </p:nvSpPr>
        <p:spPr>
          <a:xfrm>
            <a:off x="2877018" y="1787462"/>
            <a:ext cx="3457575" cy="304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0000"/>
                </a:solidFill>
              </a:rPr>
              <a:t>比例溢流阀（</a:t>
            </a:r>
            <a:r>
              <a:rPr lang="en-US" altLang="zh-CN" sz="1400" dirty="0">
                <a:solidFill>
                  <a:srgbClr val="FF0000"/>
                </a:solidFill>
              </a:rPr>
              <a:t>TS1)</a:t>
            </a:r>
            <a:r>
              <a:rPr lang="zh-CN" altLang="en-US" sz="1400" dirty="0">
                <a:solidFill>
                  <a:srgbClr val="FF0000"/>
                </a:solidFill>
              </a:rPr>
              <a:t>：反比例调节溢流压力</a:t>
            </a:r>
          </a:p>
        </p:txBody>
      </p:sp>
      <p:cxnSp>
        <p:nvCxnSpPr>
          <p:cNvPr id="10" name="直接箭头连接符 9">
            <a:extLst>
              <a:ext uri="{FF2B5EF4-FFF2-40B4-BE49-F238E27FC236}">
                <a16:creationId xmlns:a16="http://schemas.microsoft.com/office/drawing/2014/main" id="{524ECE43-1C67-4AFC-A133-4BB65B31ECF2}"/>
              </a:ext>
            </a:extLst>
          </p:cNvPr>
          <p:cNvCxnSpPr>
            <a:cxnSpLocks/>
          </p:cNvCxnSpPr>
          <p:nvPr/>
        </p:nvCxnSpPr>
        <p:spPr>
          <a:xfrm flipH="1">
            <a:off x="2425149" y="1962646"/>
            <a:ext cx="556590" cy="27962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
        <p:nvSpPr>
          <p:cNvPr id="11" name="矩形 10">
            <a:extLst>
              <a:ext uri="{FF2B5EF4-FFF2-40B4-BE49-F238E27FC236}">
                <a16:creationId xmlns:a16="http://schemas.microsoft.com/office/drawing/2014/main" id="{4BA49486-FD6A-4FBA-8118-0A855554C331}"/>
              </a:ext>
            </a:extLst>
          </p:cNvPr>
          <p:cNvSpPr/>
          <p:nvPr/>
        </p:nvSpPr>
        <p:spPr>
          <a:xfrm>
            <a:off x="2981739" y="2044603"/>
            <a:ext cx="1705558" cy="304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0000"/>
                </a:solidFill>
              </a:rPr>
              <a:t>逻辑阀（</a:t>
            </a:r>
            <a:r>
              <a:rPr lang="en-US" altLang="zh-CN" sz="1400" dirty="0">
                <a:solidFill>
                  <a:srgbClr val="FF0000"/>
                </a:solidFill>
              </a:rPr>
              <a:t>EP2)</a:t>
            </a:r>
            <a:endParaRPr lang="zh-CN" altLang="en-US" sz="1400" dirty="0">
              <a:solidFill>
                <a:srgbClr val="FF0000"/>
              </a:solidFill>
            </a:endParaRPr>
          </a:p>
        </p:txBody>
      </p:sp>
      <p:sp>
        <p:nvSpPr>
          <p:cNvPr id="13" name="矩形 12">
            <a:extLst>
              <a:ext uri="{FF2B5EF4-FFF2-40B4-BE49-F238E27FC236}">
                <a16:creationId xmlns:a16="http://schemas.microsoft.com/office/drawing/2014/main" id="{151935D6-0349-4169-ACE4-20B2084797DA}"/>
              </a:ext>
            </a:extLst>
          </p:cNvPr>
          <p:cNvSpPr/>
          <p:nvPr/>
        </p:nvSpPr>
        <p:spPr>
          <a:xfrm>
            <a:off x="2981739" y="2317423"/>
            <a:ext cx="1705558" cy="30480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0000"/>
                </a:solidFill>
              </a:rPr>
              <a:t>逻辑阀（</a:t>
            </a:r>
            <a:r>
              <a:rPr lang="en-US" altLang="zh-CN" sz="1400" dirty="0">
                <a:solidFill>
                  <a:srgbClr val="FF0000"/>
                </a:solidFill>
              </a:rPr>
              <a:t>EP1)</a:t>
            </a:r>
            <a:endParaRPr lang="zh-CN" altLang="en-US" sz="1400" dirty="0">
              <a:solidFill>
                <a:srgbClr val="FF0000"/>
              </a:solidFill>
            </a:endParaRPr>
          </a:p>
        </p:txBody>
      </p:sp>
      <p:cxnSp>
        <p:nvCxnSpPr>
          <p:cNvPr id="14" name="直接箭头连接符 13">
            <a:extLst>
              <a:ext uri="{FF2B5EF4-FFF2-40B4-BE49-F238E27FC236}">
                <a16:creationId xmlns:a16="http://schemas.microsoft.com/office/drawing/2014/main" id="{DCDBAAE0-63FE-4F5F-A0EA-936D95DD577F}"/>
              </a:ext>
            </a:extLst>
          </p:cNvPr>
          <p:cNvCxnSpPr/>
          <p:nvPr/>
        </p:nvCxnSpPr>
        <p:spPr>
          <a:xfrm flipH="1">
            <a:off x="2521999" y="2208139"/>
            <a:ext cx="707414" cy="440579"/>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5" name="直接箭头连接符 14">
            <a:extLst>
              <a:ext uri="{FF2B5EF4-FFF2-40B4-BE49-F238E27FC236}">
                <a16:creationId xmlns:a16="http://schemas.microsoft.com/office/drawing/2014/main" id="{D03FA6EF-AB6E-4DA6-BE39-2A3CECC46649}"/>
              </a:ext>
            </a:extLst>
          </p:cNvPr>
          <p:cNvCxnSpPr>
            <a:cxnSpLocks/>
          </p:cNvCxnSpPr>
          <p:nvPr/>
        </p:nvCxnSpPr>
        <p:spPr>
          <a:xfrm flipH="1">
            <a:off x="3063243" y="2508910"/>
            <a:ext cx="263021" cy="17863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440140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110B7BED-21AF-491A-BD40-C4CAFE14A774}"/>
              </a:ext>
            </a:extLst>
          </p:cNvPr>
          <p:cNvPicPr>
            <a:picLocks noChangeAspect="1"/>
          </p:cNvPicPr>
          <p:nvPr/>
        </p:nvPicPr>
        <p:blipFill>
          <a:blip r:embed="rId2"/>
          <a:stretch>
            <a:fillRect/>
          </a:stretch>
        </p:blipFill>
        <p:spPr>
          <a:xfrm>
            <a:off x="302895" y="1541480"/>
            <a:ext cx="6724650" cy="4667250"/>
          </a:xfrm>
          <a:prstGeom prst="rect">
            <a:avLst/>
          </a:prstGeom>
        </p:spPr>
      </p:pic>
      <p:sp>
        <p:nvSpPr>
          <p:cNvPr id="4" name="矩形 3">
            <a:extLst>
              <a:ext uri="{FF2B5EF4-FFF2-40B4-BE49-F238E27FC236}">
                <a16:creationId xmlns:a16="http://schemas.microsoft.com/office/drawing/2014/main" id="{096B7897-81AD-4E8C-AE04-1F63293AF148}"/>
              </a:ext>
            </a:extLst>
          </p:cNvPr>
          <p:cNvSpPr/>
          <p:nvPr/>
        </p:nvSpPr>
        <p:spPr>
          <a:xfrm>
            <a:off x="7060770" y="1795460"/>
            <a:ext cx="4846299" cy="4524315"/>
          </a:xfrm>
          <a:prstGeom prst="rect">
            <a:avLst/>
          </a:prstGeom>
        </p:spPr>
        <p:txBody>
          <a:bodyPr wrap="square">
            <a:spAutoFit/>
          </a:bodyPr>
          <a:lstStyle/>
          <a:p>
            <a:pPr>
              <a:lnSpc>
                <a:spcPct val="150000"/>
              </a:lnSpc>
            </a:pPr>
            <a:r>
              <a:rPr lang="zh-CN" altLang="en-US" sz="1600" dirty="0">
                <a:latin typeface="黑体" panose="02010609060101010101" pitchFamily="49" charset="-122"/>
                <a:ea typeface="黑体" panose="02010609060101010101" pitchFamily="49" charset="-122"/>
              </a:rPr>
              <a:t>系统各部件名称及功能：</a:t>
            </a:r>
            <a:endParaRPr lang="en-US" altLang="zh-CN" sz="1600" dirty="0">
              <a:latin typeface="黑体" panose="02010609060101010101" pitchFamily="49" charset="-122"/>
              <a:ea typeface="黑体" panose="02010609060101010101" pitchFamily="49" charset="-122"/>
            </a:endParaRPr>
          </a:p>
          <a:p>
            <a:pPr>
              <a:lnSpc>
                <a:spcPct val="150000"/>
              </a:lnSpc>
            </a:pPr>
            <a:r>
              <a:rPr lang="en-US" altLang="zh-CN" sz="1600" dirty="0">
                <a:solidFill>
                  <a:srgbClr val="002060"/>
                </a:solidFill>
                <a:latin typeface="+mn-ea"/>
              </a:rPr>
              <a:t>1.</a:t>
            </a:r>
            <a:r>
              <a:rPr lang="zh-CN" altLang="en-US" sz="1600" dirty="0">
                <a:solidFill>
                  <a:srgbClr val="002060"/>
                </a:solidFill>
                <a:latin typeface="+mn-ea"/>
              </a:rPr>
              <a:t>主泵</a:t>
            </a:r>
            <a:r>
              <a:rPr lang="zh-CN" altLang="en-US" sz="1600" dirty="0">
                <a:latin typeface="+mn-ea"/>
              </a:rPr>
              <a:t>：供油</a:t>
            </a:r>
            <a:endParaRPr lang="en-US" altLang="zh-CN" sz="1600" dirty="0">
              <a:latin typeface="+mn-ea"/>
            </a:endParaRPr>
          </a:p>
          <a:p>
            <a:pPr>
              <a:lnSpc>
                <a:spcPct val="150000"/>
              </a:lnSpc>
            </a:pPr>
            <a:r>
              <a:rPr lang="en-US" altLang="zh-CN" sz="1600" dirty="0">
                <a:solidFill>
                  <a:srgbClr val="002060"/>
                </a:solidFill>
                <a:latin typeface="+mn-ea"/>
              </a:rPr>
              <a:t>2.</a:t>
            </a:r>
            <a:r>
              <a:rPr lang="zh-CN" altLang="en-US" sz="1600" dirty="0">
                <a:solidFill>
                  <a:srgbClr val="002060"/>
                </a:solidFill>
                <a:latin typeface="+mn-ea"/>
              </a:rPr>
              <a:t>先导阀组</a:t>
            </a:r>
            <a:r>
              <a:rPr lang="zh-CN" altLang="en-US" sz="1600" dirty="0">
                <a:latin typeface="+mn-ea"/>
              </a:rPr>
              <a:t>：给各控制阀提供先导油</a:t>
            </a:r>
            <a:endParaRPr lang="en-US" altLang="zh-CN" sz="1600" dirty="0">
              <a:latin typeface="+mn-ea"/>
            </a:endParaRPr>
          </a:p>
          <a:p>
            <a:pPr>
              <a:lnSpc>
                <a:spcPct val="150000"/>
              </a:lnSpc>
            </a:pPr>
            <a:r>
              <a:rPr lang="en-US" altLang="zh-CN" sz="1600" dirty="0">
                <a:solidFill>
                  <a:srgbClr val="002060"/>
                </a:solidFill>
                <a:latin typeface="+mn-ea"/>
              </a:rPr>
              <a:t>3.</a:t>
            </a:r>
            <a:r>
              <a:rPr lang="zh-CN" altLang="en-US" sz="1600" dirty="0">
                <a:solidFill>
                  <a:srgbClr val="002060"/>
                </a:solidFill>
                <a:latin typeface="+mn-ea"/>
              </a:rPr>
              <a:t>四联电磁阀</a:t>
            </a:r>
            <a:r>
              <a:rPr lang="zh-CN" altLang="en-US" sz="1600" dirty="0">
                <a:latin typeface="+mn-ea"/>
              </a:rPr>
              <a:t>：控制机具开</a:t>
            </a:r>
            <a:r>
              <a:rPr lang="en-US" altLang="zh-CN" sz="1600" dirty="0">
                <a:latin typeface="+mn-ea"/>
              </a:rPr>
              <a:t>/</a:t>
            </a:r>
            <a:r>
              <a:rPr lang="zh-CN" altLang="en-US" sz="1600" dirty="0">
                <a:latin typeface="+mn-ea"/>
              </a:rPr>
              <a:t>破碎阀芯动作合动作</a:t>
            </a:r>
            <a:endParaRPr lang="en-US" altLang="zh-CN" sz="1600" dirty="0">
              <a:latin typeface="+mn-ea"/>
            </a:endParaRPr>
          </a:p>
          <a:p>
            <a:pPr>
              <a:lnSpc>
                <a:spcPct val="150000"/>
              </a:lnSpc>
            </a:pPr>
            <a:r>
              <a:rPr lang="en-US" altLang="zh-CN" sz="1600" dirty="0">
                <a:solidFill>
                  <a:srgbClr val="002060"/>
                </a:solidFill>
                <a:latin typeface="+mn-ea"/>
              </a:rPr>
              <a:t>4.</a:t>
            </a:r>
            <a:r>
              <a:rPr lang="zh-CN" altLang="en-US" sz="1600" dirty="0">
                <a:solidFill>
                  <a:srgbClr val="002060"/>
                </a:solidFill>
                <a:latin typeface="+mn-ea"/>
              </a:rPr>
              <a:t>开关电磁阀</a:t>
            </a:r>
            <a:r>
              <a:rPr lang="zh-CN" altLang="en-US" sz="1600" dirty="0">
                <a:latin typeface="+mn-ea"/>
              </a:rPr>
              <a:t>：控制</a:t>
            </a:r>
            <a:r>
              <a:rPr lang="en-US" altLang="zh-CN" sz="1600" dirty="0">
                <a:latin typeface="+mn-ea"/>
              </a:rPr>
              <a:t>B/AUX1</a:t>
            </a:r>
            <a:r>
              <a:rPr lang="zh-CN" altLang="en-US" sz="1600" dirty="0">
                <a:latin typeface="+mn-ea"/>
              </a:rPr>
              <a:t>模式切换和双泵合流</a:t>
            </a:r>
            <a:endParaRPr lang="en-US" altLang="zh-CN" sz="1600" dirty="0">
              <a:latin typeface="+mn-ea"/>
            </a:endParaRPr>
          </a:p>
          <a:p>
            <a:pPr>
              <a:lnSpc>
                <a:spcPct val="150000"/>
              </a:lnSpc>
            </a:pPr>
            <a:r>
              <a:rPr lang="en-US" altLang="zh-CN" sz="1600" dirty="0">
                <a:solidFill>
                  <a:srgbClr val="002060"/>
                </a:solidFill>
                <a:latin typeface="+mn-ea"/>
              </a:rPr>
              <a:t>5.</a:t>
            </a:r>
            <a:r>
              <a:rPr lang="zh-CN" altLang="en-US" sz="1600" dirty="0">
                <a:solidFill>
                  <a:srgbClr val="002060"/>
                </a:solidFill>
                <a:latin typeface="+mn-ea"/>
              </a:rPr>
              <a:t>单联脚踏电磁阀</a:t>
            </a:r>
            <a:r>
              <a:rPr lang="zh-CN" altLang="en-US" sz="1600" dirty="0">
                <a:latin typeface="+mn-ea"/>
              </a:rPr>
              <a:t>：控制破碎锤动作</a:t>
            </a:r>
            <a:endParaRPr lang="en-US" altLang="zh-CN" sz="1600" dirty="0">
              <a:latin typeface="+mn-ea"/>
            </a:endParaRPr>
          </a:p>
          <a:p>
            <a:pPr>
              <a:lnSpc>
                <a:spcPct val="150000"/>
              </a:lnSpc>
            </a:pPr>
            <a:r>
              <a:rPr lang="en-US" altLang="zh-CN" sz="1600" dirty="0">
                <a:solidFill>
                  <a:srgbClr val="002060"/>
                </a:solidFill>
                <a:latin typeface="+mn-ea"/>
              </a:rPr>
              <a:t>6.</a:t>
            </a:r>
            <a:r>
              <a:rPr lang="zh-CN" altLang="en-US" sz="1600" dirty="0">
                <a:solidFill>
                  <a:srgbClr val="002060"/>
                </a:solidFill>
                <a:latin typeface="+mn-ea"/>
              </a:rPr>
              <a:t>梭阀</a:t>
            </a:r>
            <a:r>
              <a:rPr lang="zh-CN" altLang="en-US" sz="1600" dirty="0">
                <a:latin typeface="+mn-ea"/>
              </a:rPr>
              <a:t>：油路选择</a:t>
            </a:r>
            <a:endParaRPr lang="en-US" altLang="zh-CN" sz="1600" dirty="0">
              <a:latin typeface="+mn-ea"/>
            </a:endParaRPr>
          </a:p>
          <a:p>
            <a:pPr>
              <a:lnSpc>
                <a:spcPct val="150000"/>
              </a:lnSpc>
            </a:pPr>
            <a:r>
              <a:rPr lang="en-US" altLang="zh-CN" sz="1600" dirty="0">
                <a:solidFill>
                  <a:srgbClr val="002060"/>
                </a:solidFill>
                <a:latin typeface="+mn-ea"/>
              </a:rPr>
              <a:t>7.</a:t>
            </a:r>
            <a:r>
              <a:rPr lang="zh-CN" altLang="en-US" sz="1600" dirty="0">
                <a:solidFill>
                  <a:srgbClr val="002060"/>
                </a:solidFill>
                <a:latin typeface="+mn-ea"/>
              </a:rPr>
              <a:t>择路阀</a:t>
            </a:r>
            <a:r>
              <a:rPr lang="zh-CN" altLang="en-US" sz="1600" dirty="0">
                <a:latin typeface="+mn-ea"/>
              </a:rPr>
              <a:t>：切换</a:t>
            </a:r>
            <a:r>
              <a:rPr lang="en-US" altLang="zh-CN" sz="1600" dirty="0">
                <a:latin typeface="+mn-ea"/>
              </a:rPr>
              <a:t>B/AUX1</a:t>
            </a:r>
            <a:r>
              <a:rPr lang="zh-CN" altLang="en-US" sz="1600" dirty="0">
                <a:latin typeface="+mn-ea"/>
              </a:rPr>
              <a:t>模式</a:t>
            </a:r>
            <a:endParaRPr lang="en-US" altLang="zh-CN" sz="1600" dirty="0">
              <a:latin typeface="+mn-ea"/>
            </a:endParaRPr>
          </a:p>
          <a:p>
            <a:pPr>
              <a:lnSpc>
                <a:spcPct val="150000"/>
              </a:lnSpc>
            </a:pPr>
            <a:r>
              <a:rPr lang="en-US" altLang="zh-CN" sz="1600" dirty="0">
                <a:solidFill>
                  <a:srgbClr val="002060"/>
                </a:solidFill>
                <a:latin typeface="+mn-ea"/>
              </a:rPr>
              <a:t>8.</a:t>
            </a:r>
            <a:r>
              <a:rPr lang="zh-CN" altLang="en-US" sz="1600" dirty="0">
                <a:solidFill>
                  <a:srgbClr val="002060"/>
                </a:solidFill>
                <a:latin typeface="+mn-ea"/>
              </a:rPr>
              <a:t>电比例溢流阀</a:t>
            </a:r>
            <a:r>
              <a:rPr lang="zh-CN" altLang="en-US" sz="1600" dirty="0">
                <a:latin typeface="+mn-ea"/>
              </a:rPr>
              <a:t>：保护系统</a:t>
            </a:r>
            <a:endParaRPr lang="en-US" altLang="zh-CN" sz="1600" dirty="0">
              <a:latin typeface="+mn-ea"/>
            </a:endParaRPr>
          </a:p>
          <a:p>
            <a:pPr>
              <a:lnSpc>
                <a:spcPct val="150000"/>
              </a:lnSpc>
            </a:pPr>
            <a:r>
              <a:rPr lang="en-US" altLang="zh-CN" sz="1600" dirty="0">
                <a:solidFill>
                  <a:srgbClr val="002060"/>
                </a:solidFill>
                <a:latin typeface="+mn-ea"/>
              </a:rPr>
              <a:t>9.</a:t>
            </a:r>
            <a:r>
              <a:rPr lang="zh-CN" altLang="en-US" sz="1600" dirty="0">
                <a:solidFill>
                  <a:srgbClr val="002060"/>
                </a:solidFill>
                <a:latin typeface="+mn-ea"/>
              </a:rPr>
              <a:t>截止球阀：</a:t>
            </a:r>
            <a:r>
              <a:rPr lang="zh-CN" altLang="en-US" sz="1600" dirty="0">
                <a:latin typeface="+mn-ea"/>
              </a:rPr>
              <a:t>截止油路</a:t>
            </a:r>
            <a:endParaRPr lang="en-US" altLang="zh-CN" sz="1600" dirty="0">
              <a:latin typeface="+mn-ea"/>
            </a:endParaRPr>
          </a:p>
          <a:p>
            <a:pPr>
              <a:lnSpc>
                <a:spcPct val="150000"/>
              </a:lnSpc>
            </a:pPr>
            <a:r>
              <a:rPr lang="en-US" altLang="zh-CN" sz="1600" dirty="0">
                <a:solidFill>
                  <a:srgbClr val="002060"/>
                </a:solidFill>
                <a:latin typeface="+mn-ea"/>
              </a:rPr>
              <a:t>10.</a:t>
            </a:r>
            <a:r>
              <a:rPr lang="zh-CN" altLang="en-US" sz="1600" dirty="0">
                <a:solidFill>
                  <a:srgbClr val="002060"/>
                </a:solidFill>
                <a:latin typeface="+mn-ea"/>
              </a:rPr>
              <a:t>（破碎锤和机具油缸）</a:t>
            </a:r>
            <a:r>
              <a:rPr lang="zh-CN" altLang="en-US" sz="1600" dirty="0">
                <a:latin typeface="+mn-ea"/>
              </a:rPr>
              <a:t>：执行机构</a:t>
            </a:r>
            <a:endParaRPr lang="en-US" altLang="zh-CN" sz="1600" dirty="0">
              <a:latin typeface="+mn-ea"/>
            </a:endParaRPr>
          </a:p>
          <a:p>
            <a:pPr>
              <a:lnSpc>
                <a:spcPct val="150000"/>
              </a:lnSpc>
            </a:pPr>
            <a:r>
              <a:rPr lang="en-US" altLang="zh-CN" sz="1600" dirty="0">
                <a:solidFill>
                  <a:srgbClr val="002060"/>
                </a:solidFill>
                <a:latin typeface="+mn-ea"/>
              </a:rPr>
              <a:t>11.</a:t>
            </a:r>
            <a:r>
              <a:rPr lang="zh-CN" altLang="en-US" sz="1600" dirty="0">
                <a:solidFill>
                  <a:srgbClr val="002060"/>
                </a:solidFill>
                <a:latin typeface="+mn-ea"/>
              </a:rPr>
              <a:t>主阀（简化）</a:t>
            </a:r>
            <a:r>
              <a:rPr lang="zh-CN" altLang="en-US" sz="1600" dirty="0">
                <a:latin typeface="+mn-ea"/>
              </a:rPr>
              <a:t>：控制供油方向和合流</a:t>
            </a:r>
            <a:endParaRPr lang="en-US" altLang="zh-CN" sz="1600" dirty="0">
              <a:latin typeface="+mn-ea"/>
            </a:endParaRPr>
          </a:p>
        </p:txBody>
      </p:sp>
      <p:sp>
        <p:nvSpPr>
          <p:cNvPr id="5" name="文本框 4">
            <a:extLst>
              <a:ext uri="{FF2B5EF4-FFF2-40B4-BE49-F238E27FC236}">
                <a16:creationId xmlns:a16="http://schemas.microsoft.com/office/drawing/2014/main" id="{1B5FDDD7-636E-412C-80BC-E6795932FC1B}"/>
              </a:ext>
            </a:extLst>
          </p:cNvPr>
          <p:cNvSpPr txBox="1"/>
          <p:nvPr/>
        </p:nvSpPr>
        <p:spPr>
          <a:xfrm>
            <a:off x="236840" y="5565383"/>
            <a:ext cx="241286" cy="369332"/>
          </a:xfrm>
          <a:prstGeom prst="rect">
            <a:avLst/>
          </a:prstGeom>
          <a:noFill/>
        </p:spPr>
        <p:txBody>
          <a:bodyPr wrap="square" rtlCol="0">
            <a:spAutoFit/>
          </a:bodyPr>
          <a:lstStyle/>
          <a:p>
            <a:r>
              <a:rPr lang="en-US" altLang="zh-CN" dirty="0">
                <a:solidFill>
                  <a:srgbClr val="002060"/>
                </a:solidFill>
              </a:rPr>
              <a:t>1</a:t>
            </a:r>
            <a:endParaRPr lang="zh-CN" altLang="en-US" dirty="0">
              <a:solidFill>
                <a:srgbClr val="002060"/>
              </a:solidFill>
            </a:endParaRPr>
          </a:p>
        </p:txBody>
      </p:sp>
      <p:sp>
        <p:nvSpPr>
          <p:cNvPr id="6" name="文本框 5">
            <a:extLst>
              <a:ext uri="{FF2B5EF4-FFF2-40B4-BE49-F238E27FC236}">
                <a16:creationId xmlns:a16="http://schemas.microsoft.com/office/drawing/2014/main" id="{24AB9525-F699-4A24-BC9C-F20E378EF4E0}"/>
              </a:ext>
            </a:extLst>
          </p:cNvPr>
          <p:cNvSpPr txBox="1"/>
          <p:nvPr/>
        </p:nvSpPr>
        <p:spPr>
          <a:xfrm>
            <a:off x="1333196" y="1487839"/>
            <a:ext cx="465123" cy="369332"/>
          </a:xfrm>
          <a:prstGeom prst="rect">
            <a:avLst/>
          </a:prstGeom>
          <a:noFill/>
        </p:spPr>
        <p:txBody>
          <a:bodyPr wrap="square" rtlCol="0">
            <a:spAutoFit/>
          </a:bodyPr>
          <a:lstStyle/>
          <a:p>
            <a:r>
              <a:rPr lang="en-US" altLang="zh-CN" dirty="0">
                <a:solidFill>
                  <a:srgbClr val="002060"/>
                </a:solidFill>
              </a:rPr>
              <a:t>11</a:t>
            </a:r>
            <a:endParaRPr lang="zh-CN" altLang="en-US" dirty="0">
              <a:solidFill>
                <a:srgbClr val="002060"/>
              </a:solidFill>
            </a:endParaRPr>
          </a:p>
        </p:txBody>
      </p:sp>
      <p:sp>
        <p:nvSpPr>
          <p:cNvPr id="7" name="文本框 6">
            <a:extLst>
              <a:ext uri="{FF2B5EF4-FFF2-40B4-BE49-F238E27FC236}">
                <a16:creationId xmlns:a16="http://schemas.microsoft.com/office/drawing/2014/main" id="{2C2B591E-3154-4028-A222-E43206B7216B}"/>
              </a:ext>
            </a:extLst>
          </p:cNvPr>
          <p:cNvSpPr txBox="1"/>
          <p:nvPr/>
        </p:nvSpPr>
        <p:spPr>
          <a:xfrm>
            <a:off x="6178158" y="5412131"/>
            <a:ext cx="241286" cy="369332"/>
          </a:xfrm>
          <a:prstGeom prst="rect">
            <a:avLst/>
          </a:prstGeom>
          <a:noFill/>
        </p:spPr>
        <p:txBody>
          <a:bodyPr wrap="square" rtlCol="0">
            <a:spAutoFit/>
          </a:bodyPr>
          <a:lstStyle/>
          <a:p>
            <a:r>
              <a:rPr lang="en-US" altLang="zh-CN" dirty="0">
                <a:solidFill>
                  <a:srgbClr val="002060"/>
                </a:solidFill>
              </a:rPr>
              <a:t>2</a:t>
            </a:r>
            <a:endParaRPr lang="zh-CN" altLang="en-US" dirty="0">
              <a:solidFill>
                <a:srgbClr val="002060"/>
              </a:solidFill>
            </a:endParaRPr>
          </a:p>
        </p:txBody>
      </p:sp>
      <p:sp>
        <p:nvSpPr>
          <p:cNvPr id="8" name="文本框 7">
            <a:extLst>
              <a:ext uri="{FF2B5EF4-FFF2-40B4-BE49-F238E27FC236}">
                <a16:creationId xmlns:a16="http://schemas.microsoft.com/office/drawing/2014/main" id="{2DE1E4D6-6850-4A1E-ACB3-810B97CCE88B}"/>
              </a:ext>
            </a:extLst>
          </p:cNvPr>
          <p:cNvSpPr txBox="1"/>
          <p:nvPr/>
        </p:nvSpPr>
        <p:spPr>
          <a:xfrm>
            <a:off x="5732794" y="4407143"/>
            <a:ext cx="241286" cy="369332"/>
          </a:xfrm>
          <a:prstGeom prst="rect">
            <a:avLst/>
          </a:prstGeom>
          <a:noFill/>
        </p:spPr>
        <p:txBody>
          <a:bodyPr wrap="square" rtlCol="0">
            <a:spAutoFit/>
          </a:bodyPr>
          <a:lstStyle/>
          <a:p>
            <a:r>
              <a:rPr lang="en-US" altLang="zh-CN" dirty="0">
                <a:solidFill>
                  <a:srgbClr val="002060"/>
                </a:solidFill>
              </a:rPr>
              <a:t>3</a:t>
            </a:r>
            <a:endParaRPr lang="zh-CN" altLang="en-US" dirty="0">
              <a:solidFill>
                <a:srgbClr val="002060"/>
              </a:solidFill>
            </a:endParaRPr>
          </a:p>
        </p:txBody>
      </p:sp>
      <p:sp>
        <p:nvSpPr>
          <p:cNvPr id="9" name="文本框 8">
            <a:extLst>
              <a:ext uri="{FF2B5EF4-FFF2-40B4-BE49-F238E27FC236}">
                <a16:creationId xmlns:a16="http://schemas.microsoft.com/office/drawing/2014/main" id="{2857BE7E-B8E1-4E24-8448-9CEF33A680F7}"/>
              </a:ext>
            </a:extLst>
          </p:cNvPr>
          <p:cNvSpPr txBox="1"/>
          <p:nvPr/>
        </p:nvSpPr>
        <p:spPr>
          <a:xfrm>
            <a:off x="4582174" y="5272251"/>
            <a:ext cx="241286" cy="369332"/>
          </a:xfrm>
          <a:prstGeom prst="rect">
            <a:avLst/>
          </a:prstGeom>
          <a:noFill/>
        </p:spPr>
        <p:txBody>
          <a:bodyPr wrap="square" rtlCol="0">
            <a:spAutoFit/>
          </a:bodyPr>
          <a:lstStyle/>
          <a:p>
            <a:r>
              <a:rPr lang="en-US" altLang="zh-CN" dirty="0">
                <a:solidFill>
                  <a:srgbClr val="002060"/>
                </a:solidFill>
              </a:rPr>
              <a:t>5</a:t>
            </a:r>
            <a:endParaRPr lang="zh-CN" altLang="en-US" dirty="0">
              <a:solidFill>
                <a:srgbClr val="002060"/>
              </a:solidFill>
            </a:endParaRPr>
          </a:p>
        </p:txBody>
      </p:sp>
      <p:sp>
        <p:nvSpPr>
          <p:cNvPr id="10" name="文本框 9">
            <a:extLst>
              <a:ext uri="{FF2B5EF4-FFF2-40B4-BE49-F238E27FC236}">
                <a16:creationId xmlns:a16="http://schemas.microsoft.com/office/drawing/2014/main" id="{B9AE2482-8C99-4222-A6D1-297453D30B2F}"/>
              </a:ext>
            </a:extLst>
          </p:cNvPr>
          <p:cNvSpPr txBox="1"/>
          <p:nvPr/>
        </p:nvSpPr>
        <p:spPr>
          <a:xfrm>
            <a:off x="3622018" y="5158948"/>
            <a:ext cx="241286" cy="369332"/>
          </a:xfrm>
          <a:prstGeom prst="rect">
            <a:avLst/>
          </a:prstGeom>
          <a:noFill/>
        </p:spPr>
        <p:txBody>
          <a:bodyPr wrap="square" rtlCol="0">
            <a:spAutoFit/>
          </a:bodyPr>
          <a:lstStyle/>
          <a:p>
            <a:r>
              <a:rPr lang="en-US" altLang="zh-CN" dirty="0">
                <a:solidFill>
                  <a:srgbClr val="002060"/>
                </a:solidFill>
              </a:rPr>
              <a:t>6</a:t>
            </a:r>
            <a:endParaRPr lang="zh-CN" altLang="en-US" dirty="0">
              <a:solidFill>
                <a:srgbClr val="002060"/>
              </a:solidFill>
            </a:endParaRPr>
          </a:p>
        </p:txBody>
      </p:sp>
      <p:sp>
        <p:nvSpPr>
          <p:cNvPr id="11" name="文本框 10">
            <a:extLst>
              <a:ext uri="{FF2B5EF4-FFF2-40B4-BE49-F238E27FC236}">
                <a16:creationId xmlns:a16="http://schemas.microsoft.com/office/drawing/2014/main" id="{12979187-346D-419B-A5FF-326BABAC2B14}"/>
              </a:ext>
            </a:extLst>
          </p:cNvPr>
          <p:cNvSpPr txBox="1"/>
          <p:nvPr/>
        </p:nvSpPr>
        <p:spPr>
          <a:xfrm>
            <a:off x="5389894" y="3073715"/>
            <a:ext cx="241286" cy="369332"/>
          </a:xfrm>
          <a:prstGeom prst="rect">
            <a:avLst/>
          </a:prstGeom>
          <a:noFill/>
        </p:spPr>
        <p:txBody>
          <a:bodyPr wrap="square" rtlCol="0">
            <a:spAutoFit/>
          </a:bodyPr>
          <a:lstStyle/>
          <a:p>
            <a:r>
              <a:rPr lang="en-US" altLang="zh-CN" dirty="0">
                <a:solidFill>
                  <a:srgbClr val="002060"/>
                </a:solidFill>
              </a:rPr>
              <a:t>4</a:t>
            </a:r>
            <a:endParaRPr lang="zh-CN" altLang="en-US" dirty="0">
              <a:solidFill>
                <a:srgbClr val="002060"/>
              </a:solidFill>
            </a:endParaRPr>
          </a:p>
        </p:txBody>
      </p:sp>
      <p:sp>
        <p:nvSpPr>
          <p:cNvPr id="13" name="文本框 12">
            <a:extLst>
              <a:ext uri="{FF2B5EF4-FFF2-40B4-BE49-F238E27FC236}">
                <a16:creationId xmlns:a16="http://schemas.microsoft.com/office/drawing/2014/main" id="{0278B393-7F44-421F-93A7-37A4986E1DDF}"/>
              </a:ext>
            </a:extLst>
          </p:cNvPr>
          <p:cNvSpPr txBox="1"/>
          <p:nvPr/>
        </p:nvSpPr>
        <p:spPr>
          <a:xfrm>
            <a:off x="3980742" y="3110771"/>
            <a:ext cx="241286" cy="369332"/>
          </a:xfrm>
          <a:prstGeom prst="rect">
            <a:avLst/>
          </a:prstGeom>
          <a:noFill/>
        </p:spPr>
        <p:txBody>
          <a:bodyPr wrap="square" rtlCol="0">
            <a:spAutoFit/>
          </a:bodyPr>
          <a:lstStyle/>
          <a:p>
            <a:r>
              <a:rPr lang="en-US" altLang="zh-CN" dirty="0">
                <a:solidFill>
                  <a:srgbClr val="002060"/>
                </a:solidFill>
              </a:rPr>
              <a:t>7</a:t>
            </a:r>
            <a:endParaRPr lang="zh-CN" altLang="en-US" dirty="0">
              <a:solidFill>
                <a:srgbClr val="002060"/>
              </a:solidFill>
            </a:endParaRPr>
          </a:p>
        </p:txBody>
      </p:sp>
      <p:sp>
        <p:nvSpPr>
          <p:cNvPr id="14" name="文本框 13">
            <a:extLst>
              <a:ext uri="{FF2B5EF4-FFF2-40B4-BE49-F238E27FC236}">
                <a16:creationId xmlns:a16="http://schemas.microsoft.com/office/drawing/2014/main" id="{3E4398A5-AED2-4C85-A94B-3E6269B78CD7}"/>
              </a:ext>
            </a:extLst>
          </p:cNvPr>
          <p:cNvSpPr txBox="1"/>
          <p:nvPr/>
        </p:nvSpPr>
        <p:spPr>
          <a:xfrm>
            <a:off x="2692233" y="2889049"/>
            <a:ext cx="241286" cy="369332"/>
          </a:xfrm>
          <a:prstGeom prst="rect">
            <a:avLst/>
          </a:prstGeom>
          <a:noFill/>
        </p:spPr>
        <p:txBody>
          <a:bodyPr wrap="square" rtlCol="0">
            <a:spAutoFit/>
          </a:bodyPr>
          <a:lstStyle/>
          <a:p>
            <a:r>
              <a:rPr lang="en-US" altLang="zh-CN" dirty="0">
                <a:solidFill>
                  <a:srgbClr val="002060"/>
                </a:solidFill>
              </a:rPr>
              <a:t>8</a:t>
            </a:r>
            <a:endParaRPr lang="zh-CN" altLang="en-US" dirty="0">
              <a:solidFill>
                <a:srgbClr val="002060"/>
              </a:solidFill>
            </a:endParaRPr>
          </a:p>
        </p:txBody>
      </p:sp>
      <p:sp>
        <p:nvSpPr>
          <p:cNvPr id="15" name="文本框 14">
            <a:extLst>
              <a:ext uri="{FF2B5EF4-FFF2-40B4-BE49-F238E27FC236}">
                <a16:creationId xmlns:a16="http://schemas.microsoft.com/office/drawing/2014/main" id="{29F24C6F-DACC-4AA7-B74C-5B73D4A6B96C}"/>
              </a:ext>
            </a:extLst>
          </p:cNvPr>
          <p:cNvSpPr txBox="1"/>
          <p:nvPr/>
        </p:nvSpPr>
        <p:spPr>
          <a:xfrm>
            <a:off x="3770134" y="2766981"/>
            <a:ext cx="241286" cy="369332"/>
          </a:xfrm>
          <a:prstGeom prst="rect">
            <a:avLst/>
          </a:prstGeom>
          <a:noFill/>
        </p:spPr>
        <p:txBody>
          <a:bodyPr wrap="square" rtlCol="0">
            <a:spAutoFit/>
          </a:bodyPr>
          <a:lstStyle/>
          <a:p>
            <a:r>
              <a:rPr lang="en-US" altLang="zh-CN" dirty="0">
                <a:solidFill>
                  <a:srgbClr val="002060"/>
                </a:solidFill>
              </a:rPr>
              <a:t>9</a:t>
            </a:r>
            <a:endParaRPr lang="zh-CN" altLang="en-US" dirty="0">
              <a:solidFill>
                <a:srgbClr val="002060"/>
              </a:solidFill>
            </a:endParaRPr>
          </a:p>
        </p:txBody>
      </p:sp>
      <p:sp>
        <p:nvSpPr>
          <p:cNvPr id="16" name="文本框 15">
            <a:extLst>
              <a:ext uri="{FF2B5EF4-FFF2-40B4-BE49-F238E27FC236}">
                <a16:creationId xmlns:a16="http://schemas.microsoft.com/office/drawing/2014/main" id="{FA4B4BDF-067D-4FB2-9C71-13652F9D89ED}"/>
              </a:ext>
            </a:extLst>
          </p:cNvPr>
          <p:cNvSpPr txBox="1"/>
          <p:nvPr/>
        </p:nvSpPr>
        <p:spPr>
          <a:xfrm>
            <a:off x="3425654" y="1992555"/>
            <a:ext cx="465123" cy="369332"/>
          </a:xfrm>
          <a:prstGeom prst="rect">
            <a:avLst/>
          </a:prstGeom>
          <a:noFill/>
        </p:spPr>
        <p:txBody>
          <a:bodyPr wrap="square" rtlCol="0">
            <a:spAutoFit/>
          </a:bodyPr>
          <a:lstStyle/>
          <a:p>
            <a:r>
              <a:rPr lang="en-US" altLang="zh-CN" dirty="0">
                <a:solidFill>
                  <a:srgbClr val="002060"/>
                </a:solidFill>
              </a:rPr>
              <a:t>10</a:t>
            </a:r>
            <a:endParaRPr lang="zh-CN" altLang="en-US" dirty="0">
              <a:solidFill>
                <a:srgbClr val="002060"/>
              </a:solidFill>
            </a:endParaRPr>
          </a:p>
        </p:txBody>
      </p:sp>
      <p:sp>
        <p:nvSpPr>
          <p:cNvPr id="17" name="文本框 16">
            <a:extLst>
              <a:ext uri="{FF2B5EF4-FFF2-40B4-BE49-F238E27FC236}">
                <a16:creationId xmlns:a16="http://schemas.microsoft.com/office/drawing/2014/main" id="{2D2AD97A-C5FA-4F79-892A-3B792AD6A0EF}"/>
              </a:ext>
            </a:extLst>
          </p:cNvPr>
          <p:cNvSpPr txBox="1"/>
          <p:nvPr/>
        </p:nvSpPr>
        <p:spPr>
          <a:xfrm>
            <a:off x="600073" y="1202697"/>
            <a:ext cx="3781427" cy="400110"/>
          </a:xfrm>
          <a:prstGeom prst="rect">
            <a:avLst/>
          </a:prstGeom>
          <a:noFill/>
        </p:spPr>
        <p:txBody>
          <a:bodyPr wrap="square" rtlCol="0">
            <a:spAutoFit/>
          </a:bodyPr>
          <a:lstStyle/>
          <a:p>
            <a:r>
              <a:rPr lang="en-US" altLang="zh-CN" sz="2000" b="1" dirty="0">
                <a:latin typeface="黑体" panose="02010609060101010101" pitchFamily="49" charset="-122"/>
                <a:ea typeface="黑体" panose="02010609060101010101" pitchFamily="49" charset="-122"/>
              </a:rPr>
              <a:t>4.</a:t>
            </a:r>
            <a:r>
              <a:rPr lang="zh-CN" altLang="en-US" sz="2000" b="1" dirty="0">
                <a:latin typeface="黑体" panose="02010609060101010101" pitchFamily="49" charset="-122"/>
                <a:ea typeface="黑体" panose="02010609060101010101" pitchFamily="49" charset="-122"/>
              </a:rPr>
              <a:t>破碎</a:t>
            </a:r>
            <a:r>
              <a:rPr lang="en-US" altLang="zh-CN" sz="2000" b="1" dirty="0">
                <a:latin typeface="黑体" panose="02010609060101010101" pitchFamily="49" charset="-122"/>
                <a:ea typeface="黑体" panose="02010609060101010101" pitchFamily="49" charset="-122"/>
              </a:rPr>
              <a:t>/</a:t>
            </a:r>
            <a:r>
              <a:rPr lang="zh-CN" altLang="en-US" sz="2000" b="1" dirty="0">
                <a:latin typeface="黑体" panose="02010609060101010101" pitchFamily="49" charset="-122"/>
                <a:ea typeface="黑体" panose="02010609060101010101" pitchFamily="49" charset="-122"/>
              </a:rPr>
              <a:t>机具开合液压系统原理</a:t>
            </a:r>
          </a:p>
        </p:txBody>
      </p:sp>
    </p:spTree>
    <p:extLst>
      <p:ext uri="{BB962C8B-B14F-4D97-AF65-F5344CB8AC3E}">
        <p14:creationId xmlns:p14="http://schemas.microsoft.com/office/powerpoint/2010/main" val="417903071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F0BAFD94-B694-4DF3-B2D2-D8F6E2AFF936}"/>
              </a:ext>
            </a:extLst>
          </p:cNvPr>
          <p:cNvSpPr txBox="1"/>
          <p:nvPr/>
        </p:nvSpPr>
        <p:spPr>
          <a:xfrm>
            <a:off x="357483" y="1141370"/>
            <a:ext cx="2512226" cy="369332"/>
          </a:xfrm>
          <a:prstGeom prst="rect">
            <a:avLst/>
          </a:prstGeom>
          <a:noFill/>
        </p:spPr>
        <p:txBody>
          <a:bodyPr wrap="none" rtlCol="0">
            <a:spAutoFit/>
          </a:bodyPr>
          <a:lstStyle/>
          <a:p>
            <a:r>
              <a:rPr lang="en-US" altLang="zh-CN" b="1" dirty="0">
                <a:latin typeface="+mn-ea"/>
                <a:cs typeface="Times New Roman" panose="02020603050405020304" pitchFamily="18" charset="0"/>
              </a:rPr>
              <a:t>4.1</a:t>
            </a:r>
            <a:r>
              <a:rPr lang="en-US" altLang="zh-CN" b="1" dirty="0">
                <a:latin typeface="+mn-ea"/>
              </a:rPr>
              <a:t> </a:t>
            </a:r>
            <a:r>
              <a:rPr lang="zh-CN" altLang="en-US" b="1" dirty="0">
                <a:latin typeface="+mn-ea"/>
              </a:rPr>
              <a:t>破碎液压系统原理</a:t>
            </a:r>
          </a:p>
        </p:txBody>
      </p:sp>
      <p:sp>
        <p:nvSpPr>
          <p:cNvPr id="4" name="文本框 3">
            <a:extLst>
              <a:ext uri="{FF2B5EF4-FFF2-40B4-BE49-F238E27FC236}">
                <a16:creationId xmlns:a16="http://schemas.microsoft.com/office/drawing/2014/main" id="{2AA11A4A-F374-4D48-9C7E-68ADD48D0561}"/>
              </a:ext>
            </a:extLst>
          </p:cNvPr>
          <p:cNvSpPr txBox="1"/>
          <p:nvPr/>
        </p:nvSpPr>
        <p:spPr>
          <a:xfrm>
            <a:off x="6712909" y="1635935"/>
            <a:ext cx="5362365" cy="3760004"/>
          </a:xfrm>
          <a:prstGeom prst="rect">
            <a:avLst/>
          </a:prstGeom>
          <a:noFill/>
        </p:spPr>
        <p:txBody>
          <a:bodyPr wrap="none" rtlCol="0">
            <a:spAutoFit/>
          </a:bodyPr>
          <a:lstStyle/>
          <a:p>
            <a:pPr>
              <a:lnSpc>
                <a:spcPts val="2200"/>
              </a:lnSpc>
            </a:pPr>
            <a:r>
              <a:rPr lang="zh-CN" altLang="en-US" sz="1400" b="1" dirty="0"/>
              <a:t>破碎液压系统用于破碎锤</a:t>
            </a:r>
            <a:endParaRPr lang="en-US" altLang="zh-CN" sz="1400" b="1" dirty="0"/>
          </a:p>
          <a:p>
            <a:pPr>
              <a:lnSpc>
                <a:spcPts val="2200"/>
              </a:lnSpc>
            </a:pPr>
            <a:r>
              <a:rPr lang="zh-CN" altLang="en-US" sz="1400" b="1" dirty="0"/>
              <a:t>分为先导油路和主油路两部分</a:t>
            </a:r>
            <a:endParaRPr lang="en-US" altLang="zh-CN" sz="1600" b="1" dirty="0"/>
          </a:p>
          <a:p>
            <a:pPr>
              <a:lnSpc>
                <a:spcPts val="2200"/>
              </a:lnSpc>
            </a:pPr>
            <a:r>
              <a:rPr lang="en-US" altLang="zh-CN" sz="1400" b="1" dirty="0">
                <a:solidFill>
                  <a:srgbClr val="002060"/>
                </a:solidFill>
              </a:rPr>
              <a:t>1.</a:t>
            </a:r>
            <a:r>
              <a:rPr lang="zh-CN" altLang="en-US" sz="1400" b="1" dirty="0">
                <a:solidFill>
                  <a:srgbClr val="002060"/>
                </a:solidFill>
              </a:rPr>
              <a:t>先导油路：</a:t>
            </a:r>
            <a:endParaRPr lang="en-US" altLang="zh-CN" sz="1400" b="1" dirty="0">
              <a:solidFill>
                <a:srgbClr val="002060"/>
              </a:solidFill>
            </a:endParaRPr>
          </a:p>
          <a:p>
            <a:pPr>
              <a:lnSpc>
                <a:spcPts val="2200"/>
              </a:lnSpc>
            </a:pPr>
            <a:r>
              <a:rPr lang="zh-CN" altLang="en-US" sz="1400" dirty="0"/>
              <a:t>         由齿轮泵供油，经先导阀</a:t>
            </a:r>
            <a:r>
              <a:rPr lang="en-US" altLang="zh-CN" sz="1400" dirty="0"/>
              <a:t>B1</a:t>
            </a:r>
            <a:r>
              <a:rPr lang="zh-CN" altLang="en-US" sz="1400" dirty="0"/>
              <a:t>口，分别给四联电磁阀和</a:t>
            </a:r>
            <a:endParaRPr lang="en-US" altLang="zh-CN" sz="1400" dirty="0"/>
          </a:p>
          <a:p>
            <a:pPr>
              <a:lnSpc>
                <a:spcPts val="2200"/>
              </a:lnSpc>
            </a:pPr>
            <a:r>
              <a:rPr lang="zh-CN" altLang="en-US" sz="1400" dirty="0"/>
              <a:t>开关电磁阀供油，机具模式选择</a:t>
            </a:r>
            <a:r>
              <a:rPr lang="en-US" altLang="zh-CN" sz="1400" dirty="0"/>
              <a:t>B</a:t>
            </a:r>
            <a:r>
              <a:rPr lang="zh-CN" altLang="en-US" sz="1400" dirty="0"/>
              <a:t>，进而：</a:t>
            </a:r>
            <a:endParaRPr lang="en-US" altLang="zh-CN" sz="1400" dirty="0"/>
          </a:p>
          <a:p>
            <a:pPr>
              <a:lnSpc>
                <a:spcPts val="2200"/>
              </a:lnSpc>
            </a:pPr>
            <a:r>
              <a:rPr lang="en-US" altLang="zh-CN" sz="1400" dirty="0"/>
              <a:t>1</a:t>
            </a:r>
            <a:r>
              <a:rPr lang="zh-CN" altLang="en-US" sz="1400" dirty="0"/>
              <a:t>）开关电磁阀</a:t>
            </a:r>
            <a:r>
              <a:rPr lang="en-US" altLang="zh-CN" sz="1400" dirty="0"/>
              <a:t>A6</a:t>
            </a:r>
            <a:r>
              <a:rPr lang="zh-CN" altLang="en-US" sz="1400" dirty="0"/>
              <a:t>得电，先导油作用于择路阀</a:t>
            </a:r>
            <a:r>
              <a:rPr lang="en-US" altLang="zh-CN" sz="1400" dirty="0"/>
              <a:t>Pi</a:t>
            </a:r>
            <a:r>
              <a:rPr lang="zh-CN" altLang="en-US" sz="1400" dirty="0"/>
              <a:t>口，破碎油缸</a:t>
            </a:r>
            <a:r>
              <a:rPr lang="en-US" altLang="zh-CN" sz="1400" dirty="0"/>
              <a:t>T</a:t>
            </a:r>
            <a:r>
              <a:rPr lang="zh-CN" altLang="en-US" sz="1400" dirty="0"/>
              <a:t>口经</a:t>
            </a:r>
            <a:endParaRPr lang="en-US" altLang="zh-CN" sz="1400" dirty="0"/>
          </a:p>
          <a:p>
            <a:pPr>
              <a:lnSpc>
                <a:spcPts val="2200"/>
              </a:lnSpc>
            </a:pPr>
            <a:r>
              <a:rPr lang="zh-CN" altLang="en-US" sz="1400" dirty="0"/>
              <a:t>      择路阀接通油箱；</a:t>
            </a:r>
            <a:endParaRPr lang="en-US" altLang="zh-CN" sz="1400" dirty="0"/>
          </a:p>
          <a:p>
            <a:pPr>
              <a:lnSpc>
                <a:spcPts val="2200"/>
              </a:lnSpc>
            </a:pPr>
            <a:r>
              <a:rPr lang="en-US" altLang="zh-CN" sz="1200" dirty="0"/>
              <a:t>2</a:t>
            </a:r>
            <a:r>
              <a:rPr lang="zh-CN" altLang="en-US" sz="1200" dirty="0"/>
              <a:t>）</a:t>
            </a:r>
            <a:r>
              <a:rPr lang="zh-CN" altLang="en-US" sz="1400" dirty="0"/>
              <a:t>四联阀</a:t>
            </a:r>
            <a:r>
              <a:rPr lang="en-US" altLang="zh-CN" sz="1400" dirty="0"/>
              <a:t>A1</a:t>
            </a:r>
            <a:r>
              <a:rPr lang="zh-CN" altLang="en-US" sz="1400" dirty="0"/>
              <a:t>得电，先导油作用于单联脚踏电磁阀</a:t>
            </a:r>
            <a:r>
              <a:rPr lang="en-US" altLang="zh-CN" sz="1400" dirty="0"/>
              <a:t>P</a:t>
            </a:r>
            <a:r>
              <a:rPr lang="zh-CN" altLang="en-US" sz="1400" dirty="0"/>
              <a:t>口，</a:t>
            </a:r>
            <a:endParaRPr lang="en-US" altLang="zh-CN" sz="1400" dirty="0"/>
          </a:p>
          <a:p>
            <a:pPr>
              <a:lnSpc>
                <a:spcPts val="2200"/>
              </a:lnSpc>
            </a:pPr>
            <a:r>
              <a:rPr lang="zh-CN" altLang="en-US" sz="1200" dirty="0"/>
              <a:t>          </a:t>
            </a:r>
            <a:r>
              <a:rPr lang="zh-CN" altLang="en-US" sz="1400" dirty="0"/>
              <a:t>踩单联脚踏，先导油经梭阀作用于主阀</a:t>
            </a:r>
            <a:r>
              <a:rPr lang="en-US" altLang="zh-CN" sz="1400" dirty="0" err="1"/>
              <a:t>XAo</a:t>
            </a:r>
            <a:r>
              <a:rPr lang="zh-CN" altLang="en-US" sz="1400" dirty="0"/>
              <a:t>口，阀芯换</a:t>
            </a:r>
            <a:endParaRPr lang="en-US" altLang="zh-CN" sz="1400" dirty="0"/>
          </a:p>
          <a:p>
            <a:pPr>
              <a:lnSpc>
                <a:spcPts val="2200"/>
              </a:lnSpc>
            </a:pPr>
            <a:r>
              <a:rPr lang="zh-CN" altLang="en-US" sz="1400" dirty="0"/>
              <a:t>向，阀口开度由可由脚踏幅度控制。</a:t>
            </a:r>
            <a:endParaRPr lang="en-US" altLang="zh-CN" sz="1400" dirty="0"/>
          </a:p>
          <a:p>
            <a:pPr>
              <a:lnSpc>
                <a:spcPts val="2200"/>
              </a:lnSpc>
            </a:pPr>
            <a:r>
              <a:rPr lang="en-US" altLang="zh-CN" sz="1400" b="1" dirty="0">
                <a:solidFill>
                  <a:srgbClr val="002060"/>
                </a:solidFill>
              </a:rPr>
              <a:t>2.</a:t>
            </a:r>
            <a:r>
              <a:rPr lang="zh-CN" altLang="en-US" sz="1400" b="1" dirty="0">
                <a:solidFill>
                  <a:srgbClr val="002060"/>
                </a:solidFill>
              </a:rPr>
              <a:t>主油路：</a:t>
            </a:r>
            <a:endParaRPr lang="en-US" altLang="zh-CN" sz="1400" b="1" dirty="0">
              <a:solidFill>
                <a:srgbClr val="002060"/>
              </a:solidFill>
            </a:endParaRPr>
          </a:p>
          <a:p>
            <a:pPr>
              <a:lnSpc>
                <a:spcPts val="2200"/>
              </a:lnSpc>
            </a:pPr>
            <a:r>
              <a:rPr lang="zh-CN" altLang="en-US" sz="1400" dirty="0"/>
              <a:t>泵</a:t>
            </a:r>
            <a:r>
              <a:rPr lang="en-US" altLang="zh-CN" sz="1400" dirty="0"/>
              <a:t>2</a:t>
            </a:r>
            <a:r>
              <a:rPr lang="zh-CN" altLang="en-US" sz="1400" dirty="0"/>
              <a:t>输出高压油，经主阀</a:t>
            </a:r>
            <a:r>
              <a:rPr lang="en-US" altLang="zh-CN" sz="1400" dirty="0" err="1"/>
              <a:t>Ao</a:t>
            </a:r>
            <a:r>
              <a:rPr lang="zh-CN" altLang="en-US" sz="1400" dirty="0"/>
              <a:t>口进入破碎锤油缸大腔，油缸小腔</a:t>
            </a:r>
            <a:endParaRPr lang="en-US" altLang="zh-CN" sz="1400" dirty="0"/>
          </a:p>
          <a:p>
            <a:pPr>
              <a:lnSpc>
                <a:spcPts val="2200"/>
              </a:lnSpc>
            </a:pPr>
            <a:r>
              <a:rPr lang="zh-CN" altLang="en-US" sz="1400" dirty="0"/>
              <a:t>油液流回油箱。可以看到破碎油路为单向油路。  </a:t>
            </a:r>
            <a:endParaRPr lang="en-US" altLang="zh-CN" sz="1400" b="1" dirty="0"/>
          </a:p>
        </p:txBody>
      </p:sp>
      <p:sp>
        <p:nvSpPr>
          <p:cNvPr id="5" name="矩形 4">
            <a:extLst>
              <a:ext uri="{FF2B5EF4-FFF2-40B4-BE49-F238E27FC236}">
                <a16:creationId xmlns:a16="http://schemas.microsoft.com/office/drawing/2014/main" id="{33963968-1384-444D-B2AC-7826322144EE}"/>
              </a:ext>
            </a:extLst>
          </p:cNvPr>
          <p:cNvSpPr/>
          <p:nvPr/>
        </p:nvSpPr>
        <p:spPr>
          <a:xfrm>
            <a:off x="2827891" y="5872295"/>
            <a:ext cx="1158287" cy="374461"/>
          </a:xfrm>
          <a:prstGeom prst="rect">
            <a:avLst/>
          </a:prstGeom>
        </p:spPr>
        <p:txBody>
          <a:bodyPr wrap="square">
            <a:spAutoFit/>
          </a:bodyPr>
          <a:lstStyle/>
          <a:p>
            <a:pPr>
              <a:lnSpc>
                <a:spcPts val="2200"/>
              </a:lnSpc>
            </a:pPr>
            <a:r>
              <a:rPr lang="zh-CN" altLang="en-US" b="1" dirty="0">
                <a:solidFill>
                  <a:schemeClr val="tx2"/>
                </a:solidFill>
              </a:rPr>
              <a:t>破碎工作</a:t>
            </a:r>
            <a:endParaRPr lang="en-US" altLang="zh-CN" b="1" dirty="0">
              <a:solidFill>
                <a:schemeClr val="tx2"/>
              </a:solidFill>
            </a:endParaRPr>
          </a:p>
        </p:txBody>
      </p:sp>
      <p:pic>
        <p:nvPicPr>
          <p:cNvPr id="6" name="Picture 1" descr="c:\users\public\documents\kk6 files\xcmgwj\account\133@10.15.7.244\image_cache\92321c234a1e4d8b8ea5e13e9022212f.png">
            <a:extLst>
              <a:ext uri="{FF2B5EF4-FFF2-40B4-BE49-F238E27FC236}">
                <a16:creationId xmlns:a16="http://schemas.microsoft.com/office/drawing/2014/main" id="{CA5DDED5-AD1D-45F0-B39A-5C5E0D0C9F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766" y="1541480"/>
            <a:ext cx="6314536" cy="42167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66640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sp>
        <p:nvSpPr>
          <p:cNvPr id="3" name="文本框 2">
            <a:extLst>
              <a:ext uri="{FF2B5EF4-FFF2-40B4-BE49-F238E27FC236}">
                <a16:creationId xmlns:a16="http://schemas.microsoft.com/office/drawing/2014/main" id="{3A912EC2-4D18-4796-8B4F-939116AE68ED}"/>
              </a:ext>
            </a:extLst>
          </p:cNvPr>
          <p:cNvSpPr txBox="1"/>
          <p:nvPr/>
        </p:nvSpPr>
        <p:spPr>
          <a:xfrm>
            <a:off x="357483" y="1141370"/>
            <a:ext cx="2977097" cy="369332"/>
          </a:xfrm>
          <a:prstGeom prst="rect">
            <a:avLst/>
          </a:prstGeom>
          <a:noFill/>
        </p:spPr>
        <p:txBody>
          <a:bodyPr wrap="none" rtlCol="0">
            <a:spAutoFit/>
          </a:bodyPr>
          <a:lstStyle/>
          <a:p>
            <a:r>
              <a:rPr lang="en-US" altLang="zh-CN" b="1" dirty="0">
                <a:latin typeface="+mn-ea"/>
                <a:cs typeface="Times New Roman" panose="02020603050405020304" pitchFamily="18" charset="0"/>
              </a:rPr>
              <a:t>4.2</a:t>
            </a:r>
            <a:r>
              <a:rPr lang="en-US" altLang="zh-CN" b="1" dirty="0">
                <a:latin typeface="+mn-ea"/>
              </a:rPr>
              <a:t> </a:t>
            </a:r>
            <a:r>
              <a:rPr lang="zh-CN" altLang="en-US" b="1" dirty="0">
                <a:latin typeface="+mn-ea"/>
              </a:rPr>
              <a:t>机具开合液压系统原理</a:t>
            </a:r>
          </a:p>
        </p:txBody>
      </p:sp>
      <p:sp>
        <p:nvSpPr>
          <p:cNvPr id="4" name="文本框 3">
            <a:extLst>
              <a:ext uri="{FF2B5EF4-FFF2-40B4-BE49-F238E27FC236}">
                <a16:creationId xmlns:a16="http://schemas.microsoft.com/office/drawing/2014/main" id="{A7BC9E63-4ED0-48BA-B3C5-5268CB1A8EF0}"/>
              </a:ext>
            </a:extLst>
          </p:cNvPr>
          <p:cNvSpPr txBox="1"/>
          <p:nvPr/>
        </p:nvSpPr>
        <p:spPr>
          <a:xfrm>
            <a:off x="6927000" y="1855385"/>
            <a:ext cx="4889480" cy="3195747"/>
          </a:xfrm>
          <a:prstGeom prst="rect">
            <a:avLst/>
          </a:prstGeom>
          <a:noFill/>
        </p:spPr>
        <p:txBody>
          <a:bodyPr wrap="none" rtlCol="0">
            <a:spAutoFit/>
          </a:bodyPr>
          <a:lstStyle/>
          <a:p>
            <a:pPr>
              <a:lnSpc>
                <a:spcPts val="2200"/>
              </a:lnSpc>
            </a:pPr>
            <a:r>
              <a:rPr lang="zh-CN" altLang="en-US" sz="1400" b="1" dirty="0"/>
              <a:t>机具开合液压系统用于双向油缸机具</a:t>
            </a:r>
            <a:endParaRPr lang="en-US" altLang="zh-CN" sz="1400" b="1" dirty="0"/>
          </a:p>
          <a:p>
            <a:pPr>
              <a:lnSpc>
                <a:spcPts val="2200"/>
              </a:lnSpc>
            </a:pPr>
            <a:r>
              <a:rPr lang="zh-CN" altLang="en-US" sz="1400" b="1" dirty="0"/>
              <a:t>也分为先导油路和主油路两部分</a:t>
            </a:r>
            <a:endParaRPr lang="en-US" altLang="zh-CN" sz="1600" b="1" dirty="0"/>
          </a:p>
          <a:p>
            <a:pPr>
              <a:lnSpc>
                <a:spcPts val="2200"/>
              </a:lnSpc>
            </a:pPr>
            <a:r>
              <a:rPr lang="en-US" altLang="zh-CN" sz="1400" b="1" dirty="0">
                <a:solidFill>
                  <a:srgbClr val="002060"/>
                </a:solidFill>
              </a:rPr>
              <a:t>1.</a:t>
            </a:r>
            <a:r>
              <a:rPr lang="zh-CN" altLang="en-US" sz="1400" b="1" dirty="0">
                <a:solidFill>
                  <a:srgbClr val="002060"/>
                </a:solidFill>
              </a:rPr>
              <a:t>先导油路：</a:t>
            </a:r>
            <a:endParaRPr lang="en-US" altLang="zh-CN" sz="1400" b="1" dirty="0">
              <a:solidFill>
                <a:srgbClr val="002060"/>
              </a:solidFill>
            </a:endParaRPr>
          </a:p>
          <a:p>
            <a:pPr>
              <a:lnSpc>
                <a:spcPts val="2200"/>
              </a:lnSpc>
            </a:pPr>
            <a:r>
              <a:rPr lang="en-US" altLang="zh-CN" sz="1400" dirty="0"/>
              <a:t>1</a:t>
            </a:r>
            <a:r>
              <a:rPr lang="zh-CN" altLang="en-US" sz="1400" dirty="0"/>
              <a:t>）机具模式选择</a:t>
            </a:r>
            <a:r>
              <a:rPr lang="en-US" altLang="zh-CN" sz="1400" dirty="0"/>
              <a:t>AUX1</a:t>
            </a:r>
            <a:r>
              <a:rPr lang="zh-CN" altLang="en-US" sz="1400" dirty="0"/>
              <a:t>，开关电磁阀</a:t>
            </a:r>
            <a:r>
              <a:rPr lang="en-US" altLang="zh-CN" sz="1400" dirty="0"/>
              <a:t>A5</a:t>
            </a:r>
            <a:r>
              <a:rPr lang="zh-CN" altLang="en-US" sz="1400" dirty="0"/>
              <a:t>得电，先导油作用</a:t>
            </a:r>
            <a:endParaRPr lang="en-US" altLang="zh-CN" sz="1400" dirty="0"/>
          </a:p>
          <a:p>
            <a:pPr>
              <a:lnSpc>
                <a:spcPts val="2200"/>
              </a:lnSpc>
            </a:pPr>
            <a:r>
              <a:rPr lang="zh-CN" altLang="en-US" sz="1400" dirty="0"/>
              <a:t>于主阀</a:t>
            </a:r>
            <a:r>
              <a:rPr lang="en-US" altLang="zh-CN" sz="1400" dirty="0"/>
              <a:t>XBp1</a:t>
            </a:r>
            <a:r>
              <a:rPr lang="zh-CN" altLang="en-US" sz="1400" dirty="0"/>
              <a:t>口，切断泵</a:t>
            </a:r>
            <a:r>
              <a:rPr lang="en-US" altLang="zh-CN" sz="1400" dirty="0"/>
              <a:t>1</a:t>
            </a:r>
            <a:r>
              <a:rPr lang="zh-CN" altLang="en-US" sz="1400" dirty="0"/>
              <a:t>回油；</a:t>
            </a:r>
            <a:endParaRPr lang="en-US" altLang="zh-CN" sz="1400" dirty="0"/>
          </a:p>
          <a:p>
            <a:pPr>
              <a:lnSpc>
                <a:spcPts val="2200"/>
              </a:lnSpc>
            </a:pPr>
            <a:r>
              <a:rPr lang="en-US" altLang="zh-CN" sz="1400" dirty="0"/>
              <a:t>2</a:t>
            </a:r>
            <a:r>
              <a:rPr lang="zh-CN" altLang="en-US" sz="1400" dirty="0"/>
              <a:t>）四联阀</a:t>
            </a:r>
            <a:r>
              <a:rPr lang="en-US" altLang="zh-CN" sz="1400" dirty="0"/>
              <a:t>A3</a:t>
            </a:r>
            <a:r>
              <a:rPr lang="zh-CN" altLang="en-US" sz="1400" dirty="0"/>
              <a:t>得电，先导油经梭阀作用于主阀</a:t>
            </a:r>
            <a:r>
              <a:rPr lang="en-US" altLang="zh-CN" sz="1400" dirty="0" err="1"/>
              <a:t>XAo</a:t>
            </a:r>
            <a:r>
              <a:rPr lang="zh-CN" altLang="en-US" sz="1400" dirty="0"/>
              <a:t>口，</a:t>
            </a:r>
            <a:endParaRPr lang="en-US" altLang="zh-CN" sz="1400" dirty="0"/>
          </a:p>
          <a:p>
            <a:pPr>
              <a:lnSpc>
                <a:spcPts val="2200"/>
              </a:lnSpc>
            </a:pPr>
            <a:r>
              <a:rPr lang="zh-CN" altLang="en-US" sz="1400" dirty="0"/>
              <a:t>阀口开度可控。</a:t>
            </a:r>
            <a:endParaRPr lang="en-US" altLang="zh-CN" sz="1400" dirty="0"/>
          </a:p>
          <a:p>
            <a:pPr>
              <a:lnSpc>
                <a:spcPts val="2200"/>
              </a:lnSpc>
            </a:pPr>
            <a:r>
              <a:rPr lang="en-US" altLang="zh-CN" sz="1400" b="1" dirty="0">
                <a:solidFill>
                  <a:srgbClr val="002060"/>
                </a:solidFill>
              </a:rPr>
              <a:t>2.</a:t>
            </a:r>
            <a:r>
              <a:rPr lang="zh-CN" altLang="en-US" sz="1400" b="1" dirty="0">
                <a:solidFill>
                  <a:srgbClr val="002060"/>
                </a:solidFill>
              </a:rPr>
              <a:t>主油路：</a:t>
            </a:r>
            <a:endParaRPr lang="en-US" altLang="zh-CN" sz="1400" b="1" dirty="0">
              <a:solidFill>
                <a:srgbClr val="002060"/>
              </a:solidFill>
            </a:endParaRPr>
          </a:p>
          <a:p>
            <a:pPr>
              <a:lnSpc>
                <a:spcPts val="2200"/>
              </a:lnSpc>
            </a:pPr>
            <a:r>
              <a:rPr lang="zh-CN" altLang="en-US" sz="1400" dirty="0"/>
              <a:t>         泵</a:t>
            </a:r>
            <a:r>
              <a:rPr lang="en-US" altLang="zh-CN" sz="1400" dirty="0"/>
              <a:t>1</a:t>
            </a:r>
            <a:r>
              <a:rPr lang="zh-CN" altLang="en-US" sz="1400" dirty="0"/>
              <a:t>切断回油后，高压油经单向阀与泵</a:t>
            </a:r>
            <a:r>
              <a:rPr lang="en-US" altLang="zh-CN" sz="1400" dirty="0"/>
              <a:t>2</a:t>
            </a:r>
            <a:r>
              <a:rPr lang="zh-CN" altLang="en-US" sz="1400" dirty="0"/>
              <a:t>合流，向左滑</a:t>
            </a:r>
            <a:endParaRPr lang="en-US" altLang="zh-CN" sz="1400" dirty="0"/>
          </a:p>
          <a:p>
            <a:pPr>
              <a:lnSpc>
                <a:spcPts val="2200"/>
              </a:lnSpc>
            </a:pPr>
            <a:r>
              <a:rPr lang="zh-CN" altLang="en-US" sz="1400" dirty="0"/>
              <a:t>键，高压油经主阀</a:t>
            </a:r>
            <a:r>
              <a:rPr lang="en-US" altLang="zh-CN" sz="1400" dirty="0" err="1"/>
              <a:t>Ao</a:t>
            </a:r>
            <a:r>
              <a:rPr lang="zh-CN" altLang="en-US" sz="1400" dirty="0"/>
              <a:t>口进入机具油缸大腔；小腔油液经过</a:t>
            </a:r>
            <a:endParaRPr lang="en-US" altLang="zh-CN" sz="1400" dirty="0"/>
          </a:p>
          <a:p>
            <a:pPr>
              <a:lnSpc>
                <a:spcPts val="2200"/>
              </a:lnSpc>
            </a:pPr>
            <a:r>
              <a:rPr lang="zh-CN" altLang="en-US" sz="1400" dirty="0"/>
              <a:t>主阀</a:t>
            </a:r>
            <a:r>
              <a:rPr lang="en-US" altLang="zh-CN" sz="1400" dirty="0"/>
              <a:t>BO</a:t>
            </a:r>
            <a:r>
              <a:rPr lang="zh-CN" altLang="en-US" sz="1400" dirty="0"/>
              <a:t>回油箱，油缸伸出。其中电比例溢流阀起保护作用。</a:t>
            </a:r>
            <a:endParaRPr lang="en-US" altLang="zh-CN" sz="1400" dirty="0"/>
          </a:p>
        </p:txBody>
      </p:sp>
      <p:sp>
        <p:nvSpPr>
          <p:cNvPr id="5" name="矩形 4">
            <a:extLst>
              <a:ext uri="{FF2B5EF4-FFF2-40B4-BE49-F238E27FC236}">
                <a16:creationId xmlns:a16="http://schemas.microsoft.com/office/drawing/2014/main" id="{BD6ACD8D-584B-4108-BCAF-2D3234506428}"/>
              </a:ext>
            </a:extLst>
          </p:cNvPr>
          <p:cNvSpPr/>
          <p:nvPr/>
        </p:nvSpPr>
        <p:spPr>
          <a:xfrm>
            <a:off x="2435511" y="6054900"/>
            <a:ext cx="1810008" cy="374461"/>
          </a:xfrm>
          <a:prstGeom prst="rect">
            <a:avLst/>
          </a:prstGeom>
        </p:spPr>
        <p:txBody>
          <a:bodyPr wrap="square">
            <a:spAutoFit/>
          </a:bodyPr>
          <a:lstStyle/>
          <a:p>
            <a:pPr>
              <a:lnSpc>
                <a:spcPts val="2200"/>
              </a:lnSpc>
            </a:pPr>
            <a:r>
              <a:rPr lang="zh-CN" altLang="en-US" b="1" dirty="0">
                <a:solidFill>
                  <a:schemeClr val="tx2"/>
                </a:solidFill>
              </a:rPr>
              <a:t>机具油缸伸出</a:t>
            </a:r>
            <a:endParaRPr lang="en-US" altLang="zh-CN" b="1" dirty="0">
              <a:solidFill>
                <a:schemeClr val="tx2"/>
              </a:solidFill>
            </a:endParaRPr>
          </a:p>
        </p:txBody>
      </p:sp>
      <p:pic>
        <p:nvPicPr>
          <p:cNvPr id="6" name="Picture 1" descr="c:\users\public\documents\kk6 files\xcmgwj\account\133@10.15.7.244\image_cache\7074d0b265c64f7e95849cac0383762b.png">
            <a:extLst>
              <a:ext uri="{FF2B5EF4-FFF2-40B4-BE49-F238E27FC236}">
                <a16:creationId xmlns:a16="http://schemas.microsoft.com/office/drawing/2014/main" id="{A845243D-8E6C-44EA-9028-286D7315DF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951" r="2192"/>
          <a:stretch/>
        </p:blipFill>
        <p:spPr bwMode="auto">
          <a:xfrm>
            <a:off x="184521" y="1615793"/>
            <a:ext cx="6483698" cy="44571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2683189"/>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83805197-D2B3-4974-82B4-6A99F7C1D37D}"/>
              </a:ext>
            </a:extLst>
          </p:cNvPr>
          <p:cNvPicPr>
            <a:picLocks noChangeAspect="1"/>
          </p:cNvPicPr>
          <p:nvPr/>
        </p:nvPicPr>
        <p:blipFill>
          <a:blip r:embed="rId2"/>
          <a:stretch>
            <a:fillRect/>
          </a:stretch>
        </p:blipFill>
        <p:spPr>
          <a:xfrm>
            <a:off x="134015" y="1435322"/>
            <a:ext cx="6798414" cy="4643885"/>
          </a:xfrm>
          <a:prstGeom prst="rect">
            <a:avLst/>
          </a:prstGeom>
        </p:spPr>
      </p:pic>
      <p:sp>
        <p:nvSpPr>
          <p:cNvPr id="4" name="文本框 3">
            <a:extLst>
              <a:ext uri="{FF2B5EF4-FFF2-40B4-BE49-F238E27FC236}">
                <a16:creationId xmlns:a16="http://schemas.microsoft.com/office/drawing/2014/main" id="{32BE29AF-6918-4F13-901F-46555F81883C}"/>
              </a:ext>
            </a:extLst>
          </p:cNvPr>
          <p:cNvSpPr txBox="1"/>
          <p:nvPr/>
        </p:nvSpPr>
        <p:spPr>
          <a:xfrm>
            <a:off x="357483" y="1141370"/>
            <a:ext cx="2977097" cy="369332"/>
          </a:xfrm>
          <a:prstGeom prst="rect">
            <a:avLst/>
          </a:prstGeom>
          <a:noFill/>
        </p:spPr>
        <p:txBody>
          <a:bodyPr wrap="none" rtlCol="0">
            <a:spAutoFit/>
          </a:bodyPr>
          <a:lstStyle/>
          <a:p>
            <a:r>
              <a:rPr lang="en-US" altLang="zh-CN" b="1" dirty="0">
                <a:latin typeface="+mn-ea"/>
                <a:cs typeface="Times New Roman" panose="02020603050405020304" pitchFamily="18" charset="0"/>
              </a:rPr>
              <a:t>4.3</a:t>
            </a:r>
            <a:r>
              <a:rPr lang="en-US" altLang="zh-CN" b="1" dirty="0">
                <a:latin typeface="+mn-ea"/>
              </a:rPr>
              <a:t> </a:t>
            </a:r>
            <a:r>
              <a:rPr lang="zh-CN" altLang="en-US" b="1" dirty="0">
                <a:latin typeface="+mn-ea"/>
              </a:rPr>
              <a:t>机具开合液压系统原理</a:t>
            </a:r>
          </a:p>
        </p:txBody>
      </p:sp>
      <p:sp>
        <p:nvSpPr>
          <p:cNvPr id="5" name="文本框 4">
            <a:extLst>
              <a:ext uri="{FF2B5EF4-FFF2-40B4-BE49-F238E27FC236}">
                <a16:creationId xmlns:a16="http://schemas.microsoft.com/office/drawing/2014/main" id="{53218E05-E088-4C8A-B6CC-6F9D347DAA73}"/>
              </a:ext>
            </a:extLst>
          </p:cNvPr>
          <p:cNvSpPr txBox="1"/>
          <p:nvPr/>
        </p:nvSpPr>
        <p:spPr>
          <a:xfrm>
            <a:off x="6822700" y="2083985"/>
            <a:ext cx="5036956" cy="3195747"/>
          </a:xfrm>
          <a:prstGeom prst="rect">
            <a:avLst/>
          </a:prstGeom>
          <a:noFill/>
        </p:spPr>
        <p:txBody>
          <a:bodyPr wrap="none" rtlCol="0">
            <a:spAutoFit/>
          </a:bodyPr>
          <a:lstStyle/>
          <a:p>
            <a:pPr>
              <a:lnSpc>
                <a:spcPts val="2200"/>
              </a:lnSpc>
            </a:pPr>
            <a:r>
              <a:rPr lang="zh-CN" altLang="en-US" sz="1400" b="1" dirty="0"/>
              <a:t>机具开合液压系统用于双向油缸机具</a:t>
            </a:r>
            <a:endParaRPr lang="en-US" altLang="zh-CN" sz="1400" b="1" dirty="0"/>
          </a:p>
          <a:p>
            <a:pPr>
              <a:lnSpc>
                <a:spcPts val="2200"/>
              </a:lnSpc>
            </a:pPr>
            <a:r>
              <a:rPr lang="zh-CN" altLang="en-US" sz="1400" b="1" dirty="0"/>
              <a:t>也分为先导油路和主油路两部分</a:t>
            </a:r>
            <a:endParaRPr lang="en-US" altLang="zh-CN" sz="1600" b="1" dirty="0"/>
          </a:p>
          <a:p>
            <a:pPr>
              <a:lnSpc>
                <a:spcPts val="2200"/>
              </a:lnSpc>
            </a:pPr>
            <a:r>
              <a:rPr lang="en-US" altLang="zh-CN" sz="1400" b="1" dirty="0">
                <a:solidFill>
                  <a:srgbClr val="002060"/>
                </a:solidFill>
              </a:rPr>
              <a:t>1.</a:t>
            </a:r>
            <a:r>
              <a:rPr lang="zh-CN" altLang="en-US" sz="1400" b="1" dirty="0">
                <a:solidFill>
                  <a:srgbClr val="002060"/>
                </a:solidFill>
              </a:rPr>
              <a:t>先导油路：</a:t>
            </a:r>
            <a:endParaRPr lang="en-US" altLang="zh-CN" sz="1400" b="1" dirty="0">
              <a:solidFill>
                <a:srgbClr val="002060"/>
              </a:solidFill>
            </a:endParaRPr>
          </a:p>
          <a:p>
            <a:pPr>
              <a:lnSpc>
                <a:spcPts val="2200"/>
              </a:lnSpc>
            </a:pPr>
            <a:r>
              <a:rPr lang="zh-CN" altLang="en-US" sz="1400" dirty="0"/>
              <a:t>         机具模式选择</a:t>
            </a:r>
            <a:r>
              <a:rPr lang="en-US" altLang="zh-CN" sz="1400" dirty="0"/>
              <a:t>AUX1</a:t>
            </a:r>
            <a:r>
              <a:rPr lang="zh-CN" altLang="en-US" sz="1400" dirty="0"/>
              <a:t>，开关电磁阀</a:t>
            </a:r>
            <a:r>
              <a:rPr lang="en-US" altLang="zh-CN" sz="1400" dirty="0"/>
              <a:t>A5</a:t>
            </a:r>
            <a:r>
              <a:rPr lang="zh-CN" altLang="en-US" sz="1400" dirty="0"/>
              <a:t>得电，先导油作用于</a:t>
            </a:r>
            <a:endParaRPr lang="en-US" altLang="zh-CN" sz="1400" dirty="0"/>
          </a:p>
          <a:p>
            <a:pPr>
              <a:lnSpc>
                <a:spcPts val="2200"/>
              </a:lnSpc>
            </a:pPr>
            <a:r>
              <a:rPr lang="zh-CN" altLang="en-US" sz="1400" dirty="0"/>
              <a:t>主阀</a:t>
            </a:r>
            <a:r>
              <a:rPr lang="en-US" altLang="zh-CN" sz="1400" dirty="0"/>
              <a:t>XBp1</a:t>
            </a:r>
            <a:r>
              <a:rPr lang="zh-CN" altLang="en-US" sz="1400" dirty="0"/>
              <a:t>口，切断泵</a:t>
            </a:r>
            <a:r>
              <a:rPr lang="en-US" altLang="zh-CN" sz="1400" dirty="0"/>
              <a:t>1</a:t>
            </a:r>
            <a:r>
              <a:rPr lang="zh-CN" altLang="en-US" sz="1400" dirty="0"/>
              <a:t>回油；</a:t>
            </a:r>
            <a:endParaRPr lang="en-US" altLang="zh-CN" sz="1400" dirty="0"/>
          </a:p>
          <a:p>
            <a:pPr>
              <a:lnSpc>
                <a:spcPts val="2200"/>
              </a:lnSpc>
            </a:pPr>
            <a:r>
              <a:rPr lang="zh-CN" altLang="en-US" sz="1400" dirty="0"/>
              <a:t>        向右滑动右手柄滑键，四联阀</a:t>
            </a:r>
            <a:r>
              <a:rPr lang="en-US" altLang="zh-CN" sz="1400" dirty="0"/>
              <a:t>A2</a:t>
            </a:r>
            <a:r>
              <a:rPr lang="zh-CN" altLang="en-US" sz="1400" dirty="0"/>
              <a:t>得电，先导油作用于</a:t>
            </a:r>
            <a:endParaRPr lang="en-US" altLang="zh-CN" sz="1400" dirty="0"/>
          </a:p>
          <a:p>
            <a:pPr>
              <a:lnSpc>
                <a:spcPts val="2200"/>
              </a:lnSpc>
            </a:pPr>
            <a:r>
              <a:rPr lang="zh-CN" altLang="en-US" sz="1400" dirty="0"/>
              <a:t>主阀</a:t>
            </a:r>
            <a:r>
              <a:rPr lang="en-US" altLang="zh-CN" sz="1400" dirty="0" err="1"/>
              <a:t>XBo</a:t>
            </a:r>
            <a:r>
              <a:rPr lang="zh-CN" altLang="en-US" sz="1400" dirty="0"/>
              <a:t>口，阀口开度可控；</a:t>
            </a:r>
            <a:endParaRPr lang="en-US" altLang="zh-CN" sz="1400" dirty="0"/>
          </a:p>
          <a:p>
            <a:pPr>
              <a:lnSpc>
                <a:spcPts val="2200"/>
              </a:lnSpc>
            </a:pPr>
            <a:r>
              <a:rPr lang="en-US" altLang="zh-CN" sz="1400" b="1" dirty="0">
                <a:solidFill>
                  <a:srgbClr val="002060"/>
                </a:solidFill>
              </a:rPr>
              <a:t>2.</a:t>
            </a:r>
            <a:r>
              <a:rPr lang="zh-CN" altLang="en-US" sz="1400" b="1" dirty="0">
                <a:solidFill>
                  <a:srgbClr val="002060"/>
                </a:solidFill>
              </a:rPr>
              <a:t>主油路：</a:t>
            </a:r>
            <a:endParaRPr lang="en-US" altLang="zh-CN" sz="1400" b="1" dirty="0">
              <a:solidFill>
                <a:srgbClr val="002060"/>
              </a:solidFill>
            </a:endParaRPr>
          </a:p>
          <a:p>
            <a:pPr>
              <a:lnSpc>
                <a:spcPts val="2200"/>
              </a:lnSpc>
            </a:pPr>
            <a:r>
              <a:rPr lang="zh-CN" altLang="en-US" sz="1400" dirty="0"/>
              <a:t>         泵</a:t>
            </a:r>
            <a:r>
              <a:rPr lang="en-US" altLang="zh-CN" sz="1400" dirty="0"/>
              <a:t>1</a:t>
            </a:r>
            <a:r>
              <a:rPr lang="zh-CN" altLang="en-US" sz="1400" dirty="0"/>
              <a:t>切断回油后，高压油经单向阀与泵</a:t>
            </a:r>
            <a:r>
              <a:rPr lang="en-US" altLang="zh-CN" sz="1400" dirty="0"/>
              <a:t>2</a:t>
            </a:r>
            <a:r>
              <a:rPr lang="zh-CN" altLang="en-US" sz="1400" dirty="0"/>
              <a:t>合流，向右滑键，</a:t>
            </a:r>
            <a:endParaRPr lang="en-US" altLang="zh-CN" sz="1400" dirty="0"/>
          </a:p>
          <a:p>
            <a:pPr>
              <a:lnSpc>
                <a:spcPts val="2200"/>
              </a:lnSpc>
            </a:pPr>
            <a:r>
              <a:rPr lang="zh-CN" altLang="en-US" sz="1400" dirty="0"/>
              <a:t>高压油经主阀</a:t>
            </a:r>
            <a:r>
              <a:rPr lang="en-US" altLang="zh-CN" sz="1400" dirty="0"/>
              <a:t>Bo</a:t>
            </a:r>
            <a:r>
              <a:rPr lang="zh-CN" altLang="en-US" sz="1400" dirty="0"/>
              <a:t>口进入油缸小腔，大腔油液流回油箱，油缸</a:t>
            </a:r>
            <a:endParaRPr lang="en-US" altLang="zh-CN" sz="1400" dirty="0"/>
          </a:p>
          <a:p>
            <a:pPr>
              <a:lnSpc>
                <a:spcPts val="2200"/>
              </a:lnSpc>
            </a:pPr>
            <a:r>
              <a:rPr lang="zh-CN" altLang="en-US" sz="1400" dirty="0"/>
              <a:t>缩回。</a:t>
            </a:r>
            <a:endParaRPr lang="en-US" altLang="zh-CN" sz="1400" dirty="0"/>
          </a:p>
        </p:txBody>
      </p:sp>
      <p:sp>
        <p:nvSpPr>
          <p:cNvPr id="6" name="矩形 5">
            <a:extLst>
              <a:ext uri="{FF2B5EF4-FFF2-40B4-BE49-F238E27FC236}">
                <a16:creationId xmlns:a16="http://schemas.microsoft.com/office/drawing/2014/main" id="{330A6F5A-F2B7-4213-B76C-5A2003B1C37A}"/>
              </a:ext>
            </a:extLst>
          </p:cNvPr>
          <p:cNvSpPr/>
          <p:nvPr/>
        </p:nvSpPr>
        <p:spPr>
          <a:xfrm>
            <a:off x="2579766" y="6125994"/>
            <a:ext cx="1706927" cy="374461"/>
          </a:xfrm>
          <a:prstGeom prst="rect">
            <a:avLst/>
          </a:prstGeom>
        </p:spPr>
        <p:txBody>
          <a:bodyPr wrap="square">
            <a:spAutoFit/>
          </a:bodyPr>
          <a:lstStyle/>
          <a:p>
            <a:pPr>
              <a:lnSpc>
                <a:spcPts val="2200"/>
              </a:lnSpc>
            </a:pPr>
            <a:r>
              <a:rPr lang="zh-CN" altLang="en-US" b="1" dirty="0">
                <a:solidFill>
                  <a:schemeClr val="tx2"/>
                </a:solidFill>
              </a:rPr>
              <a:t>机具油缸缩回</a:t>
            </a:r>
            <a:endParaRPr lang="en-US" altLang="zh-CN" b="1" dirty="0">
              <a:solidFill>
                <a:schemeClr val="tx2"/>
              </a:solidFill>
            </a:endParaRPr>
          </a:p>
        </p:txBody>
      </p:sp>
    </p:spTree>
    <p:extLst>
      <p:ext uri="{BB962C8B-B14F-4D97-AF65-F5344CB8AC3E}">
        <p14:creationId xmlns:p14="http://schemas.microsoft.com/office/powerpoint/2010/main" val="36317776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D3CDCB37-3987-460C-B301-141806CB4B23}"/>
              </a:ext>
            </a:extLst>
          </p:cNvPr>
          <p:cNvPicPr>
            <a:picLocks noChangeAspect="1"/>
          </p:cNvPicPr>
          <p:nvPr/>
        </p:nvPicPr>
        <p:blipFill>
          <a:blip r:embed="rId2"/>
          <a:stretch>
            <a:fillRect/>
          </a:stretch>
        </p:blipFill>
        <p:spPr>
          <a:xfrm>
            <a:off x="654033" y="1982394"/>
            <a:ext cx="3881437" cy="4548899"/>
          </a:xfrm>
          <a:prstGeom prst="rect">
            <a:avLst/>
          </a:prstGeom>
        </p:spPr>
      </p:pic>
      <p:sp>
        <p:nvSpPr>
          <p:cNvPr id="4" name="文本框 3">
            <a:extLst>
              <a:ext uri="{FF2B5EF4-FFF2-40B4-BE49-F238E27FC236}">
                <a16:creationId xmlns:a16="http://schemas.microsoft.com/office/drawing/2014/main" id="{61023E57-EEA1-4B7A-8709-BA2B7D1953F2}"/>
              </a:ext>
            </a:extLst>
          </p:cNvPr>
          <p:cNvSpPr txBox="1"/>
          <p:nvPr/>
        </p:nvSpPr>
        <p:spPr>
          <a:xfrm>
            <a:off x="1375096" y="4072177"/>
            <a:ext cx="241286" cy="369332"/>
          </a:xfrm>
          <a:prstGeom prst="rect">
            <a:avLst/>
          </a:prstGeom>
          <a:noFill/>
        </p:spPr>
        <p:txBody>
          <a:bodyPr wrap="square" rtlCol="0">
            <a:spAutoFit/>
          </a:bodyPr>
          <a:lstStyle/>
          <a:p>
            <a:r>
              <a:rPr lang="en-US" altLang="zh-CN" dirty="0">
                <a:solidFill>
                  <a:srgbClr val="002060"/>
                </a:solidFill>
              </a:rPr>
              <a:t>1</a:t>
            </a:r>
            <a:endParaRPr lang="zh-CN" altLang="en-US" dirty="0">
              <a:solidFill>
                <a:srgbClr val="002060"/>
              </a:solidFill>
            </a:endParaRPr>
          </a:p>
        </p:txBody>
      </p:sp>
      <p:sp>
        <p:nvSpPr>
          <p:cNvPr id="5" name="文本框 4">
            <a:extLst>
              <a:ext uri="{FF2B5EF4-FFF2-40B4-BE49-F238E27FC236}">
                <a16:creationId xmlns:a16="http://schemas.microsoft.com/office/drawing/2014/main" id="{DF952C8D-5C41-4E6D-AB0B-6F88AA7E4994}"/>
              </a:ext>
            </a:extLst>
          </p:cNvPr>
          <p:cNvSpPr txBox="1"/>
          <p:nvPr/>
        </p:nvSpPr>
        <p:spPr>
          <a:xfrm>
            <a:off x="1838344" y="4719326"/>
            <a:ext cx="241286" cy="369332"/>
          </a:xfrm>
          <a:prstGeom prst="rect">
            <a:avLst/>
          </a:prstGeom>
          <a:noFill/>
        </p:spPr>
        <p:txBody>
          <a:bodyPr wrap="square" rtlCol="0">
            <a:spAutoFit/>
          </a:bodyPr>
          <a:lstStyle/>
          <a:p>
            <a:r>
              <a:rPr lang="en-US" altLang="zh-CN" dirty="0">
                <a:solidFill>
                  <a:srgbClr val="002060"/>
                </a:solidFill>
              </a:rPr>
              <a:t>3</a:t>
            </a:r>
            <a:endParaRPr lang="zh-CN" altLang="en-US" dirty="0">
              <a:solidFill>
                <a:srgbClr val="002060"/>
              </a:solidFill>
            </a:endParaRPr>
          </a:p>
        </p:txBody>
      </p:sp>
      <p:sp>
        <p:nvSpPr>
          <p:cNvPr id="6" name="文本框 5">
            <a:extLst>
              <a:ext uri="{FF2B5EF4-FFF2-40B4-BE49-F238E27FC236}">
                <a16:creationId xmlns:a16="http://schemas.microsoft.com/office/drawing/2014/main" id="{C020A25B-79A8-43BA-A3D1-969A5ED277B1}"/>
              </a:ext>
            </a:extLst>
          </p:cNvPr>
          <p:cNvSpPr txBox="1"/>
          <p:nvPr/>
        </p:nvSpPr>
        <p:spPr>
          <a:xfrm>
            <a:off x="654033" y="4719326"/>
            <a:ext cx="241286" cy="369332"/>
          </a:xfrm>
          <a:prstGeom prst="rect">
            <a:avLst/>
          </a:prstGeom>
          <a:noFill/>
        </p:spPr>
        <p:txBody>
          <a:bodyPr wrap="square" rtlCol="0">
            <a:spAutoFit/>
          </a:bodyPr>
          <a:lstStyle/>
          <a:p>
            <a:r>
              <a:rPr lang="en-US" altLang="zh-CN" dirty="0">
                <a:solidFill>
                  <a:srgbClr val="002060"/>
                </a:solidFill>
              </a:rPr>
              <a:t>2</a:t>
            </a:r>
            <a:endParaRPr lang="zh-CN" altLang="en-US" dirty="0">
              <a:solidFill>
                <a:srgbClr val="002060"/>
              </a:solidFill>
            </a:endParaRPr>
          </a:p>
        </p:txBody>
      </p:sp>
      <p:sp>
        <p:nvSpPr>
          <p:cNvPr id="7" name="文本框 6">
            <a:extLst>
              <a:ext uri="{FF2B5EF4-FFF2-40B4-BE49-F238E27FC236}">
                <a16:creationId xmlns:a16="http://schemas.microsoft.com/office/drawing/2014/main" id="{66389545-7896-4569-9CE5-BEFC03917AA4}"/>
              </a:ext>
            </a:extLst>
          </p:cNvPr>
          <p:cNvSpPr txBox="1"/>
          <p:nvPr/>
        </p:nvSpPr>
        <p:spPr>
          <a:xfrm>
            <a:off x="2188864" y="5711088"/>
            <a:ext cx="241286" cy="369332"/>
          </a:xfrm>
          <a:prstGeom prst="rect">
            <a:avLst/>
          </a:prstGeom>
          <a:noFill/>
        </p:spPr>
        <p:txBody>
          <a:bodyPr wrap="square" rtlCol="0">
            <a:spAutoFit/>
          </a:bodyPr>
          <a:lstStyle/>
          <a:p>
            <a:r>
              <a:rPr lang="en-US" altLang="zh-CN" dirty="0">
                <a:solidFill>
                  <a:srgbClr val="002060"/>
                </a:solidFill>
              </a:rPr>
              <a:t>4</a:t>
            </a:r>
            <a:endParaRPr lang="zh-CN" altLang="en-US" dirty="0">
              <a:solidFill>
                <a:srgbClr val="002060"/>
              </a:solidFill>
            </a:endParaRPr>
          </a:p>
        </p:txBody>
      </p:sp>
      <p:sp>
        <p:nvSpPr>
          <p:cNvPr id="8" name="文本框 7">
            <a:extLst>
              <a:ext uri="{FF2B5EF4-FFF2-40B4-BE49-F238E27FC236}">
                <a16:creationId xmlns:a16="http://schemas.microsoft.com/office/drawing/2014/main" id="{685E50E5-7730-4636-A323-755F56BAEC81}"/>
              </a:ext>
            </a:extLst>
          </p:cNvPr>
          <p:cNvSpPr txBox="1"/>
          <p:nvPr/>
        </p:nvSpPr>
        <p:spPr>
          <a:xfrm>
            <a:off x="3286661" y="2829695"/>
            <a:ext cx="241286" cy="369332"/>
          </a:xfrm>
          <a:prstGeom prst="rect">
            <a:avLst/>
          </a:prstGeom>
          <a:noFill/>
        </p:spPr>
        <p:txBody>
          <a:bodyPr wrap="square" rtlCol="0">
            <a:spAutoFit/>
          </a:bodyPr>
          <a:lstStyle/>
          <a:p>
            <a:r>
              <a:rPr lang="en-US" altLang="zh-CN" dirty="0">
                <a:solidFill>
                  <a:srgbClr val="002060"/>
                </a:solidFill>
              </a:rPr>
              <a:t>6</a:t>
            </a:r>
            <a:endParaRPr lang="zh-CN" altLang="en-US" dirty="0">
              <a:solidFill>
                <a:srgbClr val="002060"/>
              </a:solidFill>
            </a:endParaRPr>
          </a:p>
        </p:txBody>
      </p:sp>
      <p:sp>
        <p:nvSpPr>
          <p:cNvPr id="9" name="文本框 8">
            <a:extLst>
              <a:ext uri="{FF2B5EF4-FFF2-40B4-BE49-F238E27FC236}">
                <a16:creationId xmlns:a16="http://schemas.microsoft.com/office/drawing/2014/main" id="{42AE1414-A2CD-400A-88B4-5D954D7664AA}"/>
              </a:ext>
            </a:extLst>
          </p:cNvPr>
          <p:cNvSpPr txBox="1"/>
          <p:nvPr/>
        </p:nvSpPr>
        <p:spPr>
          <a:xfrm>
            <a:off x="1517239" y="2749694"/>
            <a:ext cx="241286" cy="369332"/>
          </a:xfrm>
          <a:prstGeom prst="rect">
            <a:avLst/>
          </a:prstGeom>
          <a:noFill/>
        </p:spPr>
        <p:txBody>
          <a:bodyPr wrap="square" rtlCol="0">
            <a:spAutoFit/>
          </a:bodyPr>
          <a:lstStyle/>
          <a:p>
            <a:r>
              <a:rPr lang="en-US" altLang="zh-CN" dirty="0">
                <a:solidFill>
                  <a:srgbClr val="002060"/>
                </a:solidFill>
              </a:rPr>
              <a:t>5</a:t>
            </a:r>
            <a:endParaRPr lang="zh-CN" altLang="en-US" dirty="0">
              <a:solidFill>
                <a:srgbClr val="002060"/>
              </a:solidFill>
            </a:endParaRPr>
          </a:p>
        </p:txBody>
      </p:sp>
      <p:sp>
        <p:nvSpPr>
          <p:cNvPr id="10" name="矩形 9">
            <a:extLst>
              <a:ext uri="{FF2B5EF4-FFF2-40B4-BE49-F238E27FC236}">
                <a16:creationId xmlns:a16="http://schemas.microsoft.com/office/drawing/2014/main" id="{6E6E2C17-5A89-4E96-B557-13C14B7388BF}"/>
              </a:ext>
            </a:extLst>
          </p:cNvPr>
          <p:cNvSpPr/>
          <p:nvPr/>
        </p:nvSpPr>
        <p:spPr>
          <a:xfrm>
            <a:off x="5923321" y="2617934"/>
            <a:ext cx="5206081" cy="3693319"/>
          </a:xfrm>
          <a:prstGeom prst="rect">
            <a:avLst/>
          </a:prstGeom>
        </p:spPr>
        <p:txBody>
          <a:bodyPr wrap="square">
            <a:spAutoFit/>
          </a:bodyPr>
          <a:lstStyle/>
          <a:p>
            <a:pPr>
              <a:lnSpc>
                <a:spcPct val="150000"/>
              </a:lnSpc>
            </a:pPr>
            <a:r>
              <a:rPr lang="zh-CN" altLang="en-US" dirty="0">
                <a:latin typeface="黑体" panose="02010609060101010101" pitchFamily="49" charset="-122"/>
                <a:ea typeface="黑体" panose="02010609060101010101" pitchFamily="49" charset="-122"/>
              </a:rPr>
              <a:t>系统各部件名称及功能：</a:t>
            </a:r>
            <a:endParaRPr lang="en-US" altLang="zh-CN" dirty="0">
              <a:latin typeface="黑体" panose="02010609060101010101" pitchFamily="49" charset="-122"/>
              <a:ea typeface="黑体" panose="02010609060101010101" pitchFamily="49" charset="-122"/>
            </a:endParaRPr>
          </a:p>
          <a:p>
            <a:pPr>
              <a:lnSpc>
                <a:spcPct val="150000"/>
              </a:lnSpc>
            </a:pPr>
            <a:r>
              <a:rPr lang="en-US" altLang="zh-CN" dirty="0">
                <a:solidFill>
                  <a:srgbClr val="002060"/>
                </a:solidFill>
              </a:rPr>
              <a:t>1.</a:t>
            </a:r>
            <a:r>
              <a:rPr lang="zh-CN" altLang="en-US" dirty="0">
                <a:solidFill>
                  <a:srgbClr val="002060"/>
                </a:solidFill>
              </a:rPr>
              <a:t>单向阀：建立系统背压，防止吸空</a:t>
            </a:r>
            <a:endParaRPr lang="en-US" altLang="zh-CN" dirty="0">
              <a:solidFill>
                <a:srgbClr val="002060"/>
              </a:solidFill>
            </a:endParaRPr>
          </a:p>
          <a:p>
            <a:pPr>
              <a:lnSpc>
                <a:spcPct val="150000"/>
              </a:lnSpc>
            </a:pPr>
            <a:r>
              <a:rPr lang="en-US" altLang="zh-CN" dirty="0">
                <a:solidFill>
                  <a:srgbClr val="002060"/>
                </a:solidFill>
              </a:rPr>
              <a:t>2.</a:t>
            </a:r>
            <a:r>
              <a:rPr lang="zh-CN" altLang="en-US" dirty="0">
                <a:solidFill>
                  <a:srgbClr val="002060"/>
                </a:solidFill>
              </a:rPr>
              <a:t>散热器：</a:t>
            </a:r>
            <a:r>
              <a:rPr lang="zh-CN" altLang="en-US" dirty="0"/>
              <a:t>对油液进行散热</a:t>
            </a:r>
            <a:endParaRPr lang="en-US" altLang="zh-CN" dirty="0"/>
          </a:p>
          <a:p>
            <a:pPr>
              <a:lnSpc>
                <a:spcPct val="150000"/>
              </a:lnSpc>
            </a:pPr>
            <a:r>
              <a:rPr lang="en-US" altLang="zh-CN" dirty="0">
                <a:solidFill>
                  <a:srgbClr val="002060"/>
                </a:solidFill>
              </a:rPr>
              <a:t>3.</a:t>
            </a:r>
            <a:r>
              <a:rPr lang="zh-CN" altLang="en-US" dirty="0">
                <a:solidFill>
                  <a:srgbClr val="002060"/>
                </a:solidFill>
              </a:rPr>
              <a:t>单向阀</a:t>
            </a:r>
            <a:r>
              <a:rPr lang="en-US" altLang="zh-CN" dirty="0">
                <a:solidFill>
                  <a:srgbClr val="002060"/>
                </a:solidFill>
              </a:rPr>
              <a:t>2</a:t>
            </a:r>
            <a:r>
              <a:rPr lang="zh-CN" altLang="en-US" dirty="0">
                <a:solidFill>
                  <a:srgbClr val="002060"/>
                </a:solidFill>
              </a:rPr>
              <a:t>：</a:t>
            </a:r>
            <a:r>
              <a:rPr lang="zh-CN" altLang="en-US" dirty="0"/>
              <a:t>在流量过大超出散热器通流量时起旁通保护作用</a:t>
            </a:r>
            <a:endParaRPr lang="en-US" altLang="zh-CN" dirty="0"/>
          </a:p>
          <a:p>
            <a:pPr>
              <a:lnSpc>
                <a:spcPct val="150000"/>
              </a:lnSpc>
            </a:pPr>
            <a:r>
              <a:rPr lang="en-US" altLang="zh-CN" dirty="0">
                <a:solidFill>
                  <a:srgbClr val="002060"/>
                </a:solidFill>
              </a:rPr>
              <a:t>4.</a:t>
            </a:r>
            <a:r>
              <a:rPr lang="zh-CN" altLang="en-US" dirty="0">
                <a:solidFill>
                  <a:srgbClr val="002060"/>
                </a:solidFill>
              </a:rPr>
              <a:t>回油过滤器：</a:t>
            </a:r>
            <a:r>
              <a:rPr lang="zh-CN" altLang="en-US" dirty="0"/>
              <a:t>集成单向阀，过滤油液</a:t>
            </a:r>
            <a:endParaRPr lang="en-US" altLang="zh-CN" dirty="0"/>
          </a:p>
          <a:p>
            <a:pPr>
              <a:lnSpc>
                <a:spcPct val="150000"/>
              </a:lnSpc>
            </a:pPr>
            <a:r>
              <a:rPr lang="en-US" altLang="zh-CN" dirty="0">
                <a:solidFill>
                  <a:srgbClr val="002060"/>
                </a:solidFill>
              </a:rPr>
              <a:t>5.</a:t>
            </a:r>
            <a:r>
              <a:rPr lang="zh-CN" altLang="en-US" dirty="0">
                <a:solidFill>
                  <a:srgbClr val="002060"/>
                </a:solidFill>
              </a:rPr>
              <a:t>主阀（简化）：</a:t>
            </a:r>
            <a:r>
              <a:rPr lang="zh-CN" altLang="en-US" dirty="0"/>
              <a:t>油液从</a:t>
            </a:r>
            <a:r>
              <a:rPr lang="en-US" altLang="zh-CN" dirty="0"/>
              <a:t>R1</a:t>
            </a:r>
            <a:r>
              <a:rPr lang="zh-CN" altLang="en-US" dirty="0"/>
              <a:t>口流回油箱</a:t>
            </a:r>
            <a:endParaRPr lang="en-US" altLang="zh-CN" dirty="0"/>
          </a:p>
          <a:p>
            <a:pPr>
              <a:lnSpc>
                <a:spcPct val="150000"/>
              </a:lnSpc>
            </a:pPr>
            <a:r>
              <a:rPr lang="en-US" altLang="zh-CN" dirty="0">
                <a:solidFill>
                  <a:srgbClr val="002060"/>
                </a:solidFill>
              </a:rPr>
              <a:t>6.</a:t>
            </a:r>
            <a:r>
              <a:rPr lang="zh-CN" altLang="en-US" dirty="0">
                <a:solidFill>
                  <a:srgbClr val="002060"/>
                </a:solidFill>
              </a:rPr>
              <a:t>（破碎锤油缸）：</a:t>
            </a:r>
            <a:r>
              <a:rPr lang="zh-CN" altLang="en-US" dirty="0"/>
              <a:t>破碎液压系统执行机构</a:t>
            </a:r>
            <a:endParaRPr lang="en-US" altLang="zh-CN" dirty="0"/>
          </a:p>
          <a:p>
            <a:endParaRPr lang="en-US" altLang="zh-CN" b="1" dirty="0"/>
          </a:p>
        </p:txBody>
      </p:sp>
      <p:sp>
        <p:nvSpPr>
          <p:cNvPr id="11" name="文本框 10">
            <a:extLst>
              <a:ext uri="{FF2B5EF4-FFF2-40B4-BE49-F238E27FC236}">
                <a16:creationId xmlns:a16="http://schemas.microsoft.com/office/drawing/2014/main" id="{A8A48FCB-EB14-4BC6-B5DC-0942981DC30D}"/>
              </a:ext>
            </a:extLst>
          </p:cNvPr>
          <p:cNvSpPr txBox="1"/>
          <p:nvPr/>
        </p:nvSpPr>
        <p:spPr>
          <a:xfrm>
            <a:off x="768989" y="1518897"/>
            <a:ext cx="3340232" cy="369332"/>
          </a:xfrm>
          <a:prstGeom prst="rect">
            <a:avLst/>
          </a:prstGeom>
          <a:noFill/>
        </p:spPr>
        <p:txBody>
          <a:bodyPr wrap="square" rtlCol="0">
            <a:spAutoFit/>
          </a:bodyPr>
          <a:lstStyle/>
          <a:p>
            <a:r>
              <a:rPr lang="en-US" altLang="zh-CN" dirty="0"/>
              <a:t>1.</a:t>
            </a:r>
            <a:r>
              <a:rPr lang="zh-CN" altLang="en-US" dirty="0"/>
              <a:t>系统原理</a:t>
            </a:r>
          </a:p>
        </p:txBody>
      </p:sp>
      <p:sp>
        <p:nvSpPr>
          <p:cNvPr id="13" name="文本框 12">
            <a:extLst>
              <a:ext uri="{FF2B5EF4-FFF2-40B4-BE49-F238E27FC236}">
                <a16:creationId xmlns:a16="http://schemas.microsoft.com/office/drawing/2014/main" id="{F9A890A0-4BBE-46CF-8EB9-46F6FFD68B02}"/>
              </a:ext>
            </a:extLst>
          </p:cNvPr>
          <p:cNvSpPr txBox="1"/>
          <p:nvPr/>
        </p:nvSpPr>
        <p:spPr>
          <a:xfrm>
            <a:off x="343911" y="895259"/>
            <a:ext cx="11927356" cy="461665"/>
          </a:xfrm>
          <a:prstGeom prst="rect">
            <a:avLst/>
          </a:prstGeom>
          <a:noFill/>
        </p:spPr>
        <p:txBody>
          <a:bodyPr wrap="square">
            <a:spAutoFit/>
          </a:bodyPr>
          <a:lstStyle/>
          <a:p>
            <a:r>
              <a:rPr lang="de-DE" altLang="zh-CN" sz="2400" b="1" kern="100" dirty="0">
                <a:latin typeface="微软雅黑" panose="020B0503020204020204" pitchFamily="34" charset="-122"/>
                <a:ea typeface="微软雅黑" panose="020B0503020204020204" pitchFamily="34" charset="-122"/>
                <a:cs typeface="Times New Roman" panose="02020603050405020304" pitchFamily="18" charset="0"/>
              </a:rPr>
              <a:t>11. </a:t>
            </a:r>
            <a:r>
              <a:rPr lang="zh-CN" altLang="en-US" sz="2400" b="1" kern="100" dirty="0">
                <a:latin typeface="微软雅黑" panose="020B0503020204020204" pitchFamily="34" charset="-122"/>
                <a:ea typeface="微软雅黑" panose="020B0503020204020204" pitchFamily="34" charset="-122"/>
                <a:cs typeface="Times New Roman" panose="02020603050405020304" pitchFamily="18" charset="0"/>
              </a:rPr>
              <a:t>回油液压系统 </a:t>
            </a:r>
          </a:p>
        </p:txBody>
      </p:sp>
    </p:spTree>
    <p:extLst>
      <p:ext uri="{BB962C8B-B14F-4D97-AF65-F5344CB8AC3E}">
        <p14:creationId xmlns:p14="http://schemas.microsoft.com/office/powerpoint/2010/main" val="182523902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17" name="图片 16">
            <a:extLst>
              <a:ext uri="{FF2B5EF4-FFF2-40B4-BE49-F238E27FC236}">
                <a16:creationId xmlns:a16="http://schemas.microsoft.com/office/drawing/2014/main" id="{1126CF01-5C2F-433C-AADB-0C520949D6AA}"/>
              </a:ext>
            </a:extLst>
          </p:cNvPr>
          <p:cNvPicPr>
            <a:picLocks noChangeAspect="1"/>
          </p:cNvPicPr>
          <p:nvPr/>
        </p:nvPicPr>
        <p:blipFill>
          <a:blip r:embed="rId2"/>
          <a:stretch>
            <a:fillRect/>
          </a:stretch>
        </p:blipFill>
        <p:spPr>
          <a:xfrm>
            <a:off x="731520" y="1207219"/>
            <a:ext cx="4740592" cy="5207868"/>
          </a:xfrm>
          <a:prstGeom prst="rect">
            <a:avLst/>
          </a:prstGeom>
        </p:spPr>
      </p:pic>
      <p:cxnSp>
        <p:nvCxnSpPr>
          <p:cNvPr id="18" name="直接箭头连接符 17">
            <a:extLst>
              <a:ext uri="{FF2B5EF4-FFF2-40B4-BE49-F238E27FC236}">
                <a16:creationId xmlns:a16="http://schemas.microsoft.com/office/drawing/2014/main" id="{26540F30-5AC4-4D7B-BBED-2DFB6E78D583}"/>
              </a:ext>
            </a:extLst>
          </p:cNvPr>
          <p:cNvCxnSpPr/>
          <p:nvPr/>
        </p:nvCxnSpPr>
        <p:spPr>
          <a:xfrm>
            <a:off x="2316480" y="2072640"/>
            <a:ext cx="0" cy="31242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9" name="直接箭头连接符 18">
            <a:extLst>
              <a:ext uri="{FF2B5EF4-FFF2-40B4-BE49-F238E27FC236}">
                <a16:creationId xmlns:a16="http://schemas.microsoft.com/office/drawing/2014/main" id="{5755C34F-D739-4302-8DAC-3BC131707608}"/>
              </a:ext>
            </a:extLst>
          </p:cNvPr>
          <p:cNvCxnSpPr/>
          <p:nvPr/>
        </p:nvCxnSpPr>
        <p:spPr>
          <a:xfrm>
            <a:off x="2796540" y="2560320"/>
            <a:ext cx="396240" cy="0"/>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20" name="直接箭头连接符 19">
            <a:extLst>
              <a:ext uri="{FF2B5EF4-FFF2-40B4-BE49-F238E27FC236}">
                <a16:creationId xmlns:a16="http://schemas.microsoft.com/office/drawing/2014/main" id="{5D51EF37-BA38-4A3E-84D7-B320F48B83C5}"/>
              </a:ext>
            </a:extLst>
          </p:cNvPr>
          <p:cNvCxnSpPr/>
          <p:nvPr/>
        </p:nvCxnSpPr>
        <p:spPr>
          <a:xfrm>
            <a:off x="2316480" y="3108960"/>
            <a:ext cx="0" cy="48006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1" name="直接箭头连接符 20">
            <a:extLst>
              <a:ext uri="{FF2B5EF4-FFF2-40B4-BE49-F238E27FC236}">
                <a16:creationId xmlns:a16="http://schemas.microsoft.com/office/drawing/2014/main" id="{33966840-13BC-4D73-8283-A662C7380E53}"/>
              </a:ext>
            </a:extLst>
          </p:cNvPr>
          <p:cNvCxnSpPr/>
          <p:nvPr/>
        </p:nvCxnSpPr>
        <p:spPr>
          <a:xfrm flipH="1">
            <a:off x="2537460" y="4991100"/>
            <a:ext cx="564356" cy="0"/>
          </a:xfrm>
          <a:prstGeom prst="straightConnector1">
            <a:avLst/>
          </a:prstGeom>
          <a:ln>
            <a:tailEnd type="triangle"/>
          </a:ln>
        </p:spPr>
        <p:style>
          <a:lnRef idx="2">
            <a:schemeClr val="accent1"/>
          </a:lnRef>
          <a:fillRef idx="0">
            <a:schemeClr val="accent1"/>
          </a:fillRef>
          <a:effectRef idx="1">
            <a:schemeClr val="accent1"/>
          </a:effectRef>
          <a:fontRef idx="minor">
            <a:schemeClr val="tx1"/>
          </a:fontRef>
        </p:style>
      </p:cxnSp>
      <p:cxnSp>
        <p:nvCxnSpPr>
          <p:cNvPr id="22" name="直接箭头连接符 21">
            <a:extLst>
              <a:ext uri="{FF2B5EF4-FFF2-40B4-BE49-F238E27FC236}">
                <a16:creationId xmlns:a16="http://schemas.microsoft.com/office/drawing/2014/main" id="{7FE8B282-4955-4F16-8A09-46203CD03A20}"/>
              </a:ext>
            </a:extLst>
          </p:cNvPr>
          <p:cNvCxnSpPr/>
          <p:nvPr/>
        </p:nvCxnSpPr>
        <p:spPr>
          <a:xfrm>
            <a:off x="579120" y="1935480"/>
            <a:ext cx="31242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23" name="直接箭头连接符 22">
            <a:extLst>
              <a:ext uri="{FF2B5EF4-FFF2-40B4-BE49-F238E27FC236}">
                <a16:creationId xmlns:a16="http://schemas.microsoft.com/office/drawing/2014/main" id="{0E84EE3F-6575-4078-B940-2E574B5C7AB7}"/>
              </a:ext>
            </a:extLst>
          </p:cNvPr>
          <p:cNvCxnSpPr/>
          <p:nvPr/>
        </p:nvCxnSpPr>
        <p:spPr>
          <a:xfrm>
            <a:off x="579120" y="2125980"/>
            <a:ext cx="3124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196037E3-EBFE-444A-9921-3CFAD888BC32}"/>
              </a:ext>
            </a:extLst>
          </p:cNvPr>
          <p:cNvSpPr/>
          <p:nvPr/>
        </p:nvSpPr>
        <p:spPr>
          <a:xfrm>
            <a:off x="822960" y="1837043"/>
            <a:ext cx="777240" cy="190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rgbClr val="0070C0"/>
                </a:solidFill>
              </a:rPr>
              <a:t>高压油方向</a:t>
            </a:r>
          </a:p>
        </p:txBody>
      </p:sp>
      <p:sp>
        <p:nvSpPr>
          <p:cNvPr id="25" name="矩形 24">
            <a:extLst>
              <a:ext uri="{FF2B5EF4-FFF2-40B4-BE49-F238E27FC236}">
                <a16:creationId xmlns:a16="http://schemas.microsoft.com/office/drawing/2014/main" id="{D9BC454E-738D-418E-926A-4ABBDAA2257C}"/>
              </a:ext>
            </a:extLst>
          </p:cNvPr>
          <p:cNvSpPr/>
          <p:nvPr/>
        </p:nvSpPr>
        <p:spPr>
          <a:xfrm>
            <a:off x="822960" y="2027543"/>
            <a:ext cx="777240" cy="190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b="1" dirty="0">
                <a:solidFill>
                  <a:srgbClr val="0070C0"/>
                </a:solidFill>
              </a:rPr>
              <a:t>回油方向</a:t>
            </a:r>
          </a:p>
        </p:txBody>
      </p:sp>
      <p:sp>
        <p:nvSpPr>
          <p:cNvPr id="26" name="文本框 25">
            <a:extLst>
              <a:ext uri="{FF2B5EF4-FFF2-40B4-BE49-F238E27FC236}">
                <a16:creationId xmlns:a16="http://schemas.microsoft.com/office/drawing/2014/main" id="{1989F1CF-9884-4CBB-B58D-62E2D33EFFAA}"/>
              </a:ext>
            </a:extLst>
          </p:cNvPr>
          <p:cNvSpPr txBox="1"/>
          <p:nvPr/>
        </p:nvSpPr>
        <p:spPr>
          <a:xfrm>
            <a:off x="5166836" y="2122793"/>
            <a:ext cx="6380999" cy="2749471"/>
          </a:xfrm>
          <a:prstGeom prst="rect">
            <a:avLst/>
          </a:prstGeom>
          <a:noFill/>
        </p:spPr>
        <p:txBody>
          <a:bodyPr wrap="square" rtlCol="0">
            <a:spAutoFit/>
          </a:bodyPr>
          <a:lstStyle/>
          <a:p>
            <a:pPr>
              <a:lnSpc>
                <a:spcPct val="150000"/>
              </a:lnSpc>
            </a:pPr>
            <a:r>
              <a:rPr lang="zh-CN" altLang="en-US" dirty="0">
                <a:latin typeface="+mn-ea"/>
              </a:rPr>
              <a:t>回油系统主油路可分为两部分</a:t>
            </a:r>
            <a:endParaRPr lang="en-US" altLang="zh-CN" dirty="0">
              <a:latin typeface="+mn-ea"/>
            </a:endParaRPr>
          </a:p>
          <a:p>
            <a:pPr>
              <a:lnSpc>
                <a:spcPct val="150000"/>
              </a:lnSpc>
            </a:pPr>
            <a:r>
              <a:rPr lang="en-US" altLang="zh-CN" dirty="0">
                <a:solidFill>
                  <a:srgbClr val="002060"/>
                </a:solidFill>
              </a:rPr>
              <a:t>1.</a:t>
            </a:r>
            <a:r>
              <a:rPr lang="zh-CN" altLang="en-US" dirty="0">
                <a:solidFill>
                  <a:srgbClr val="002060"/>
                </a:solidFill>
              </a:rPr>
              <a:t>破碎回油</a:t>
            </a:r>
            <a:endParaRPr lang="en-US" altLang="zh-CN" dirty="0">
              <a:solidFill>
                <a:srgbClr val="002060"/>
              </a:solidFill>
            </a:endParaRPr>
          </a:p>
          <a:p>
            <a:pPr>
              <a:lnSpc>
                <a:spcPts val="2200"/>
              </a:lnSpc>
            </a:pPr>
            <a:r>
              <a:rPr lang="zh-CN" altLang="en-US" dirty="0"/>
              <a:t>         高压油经主阀</a:t>
            </a:r>
            <a:r>
              <a:rPr lang="en-US" altLang="zh-CN" dirty="0" err="1"/>
              <a:t>Ao</a:t>
            </a:r>
            <a:r>
              <a:rPr lang="zh-CN" altLang="en-US" dirty="0"/>
              <a:t>口进入破碎油缸大腔，小腔油液直接经回油过滤器回流至油箱；</a:t>
            </a:r>
            <a:endParaRPr lang="en-US" altLang="zh-CN" dirty="0"/>
          </a:p>
          <a:p>
            <a:pPr>
              <a:lnSpc>
                <a:spcPct val="150000"/>
              </a:lnSpc>
            </a:pPr>
            <a:r>
              <a:rPr lang="en-US" altLang="zh-CN" dirty="0">
                <a:solidFill>
                  <a:srgbClr val="002060"/>
                </a:solidFill>
              </a:rPr>
              <a:t>2.</a:t>
            </a:r>
            <a:r>
              <a:rPr lang="zh-CN" altLang="en-US" dirty="0">
                <a:solidFill>
                  <a:srgbClr val="002060"/>
                </a:solidFill>
              </a:rPr>
              <a:t>除破碎外其他所有执行机构回油</a:t>
            </a:r>
            <a:endParaRPr lang="en-US" altLang="zh-CN" dirty="0">
              <a:solidFill>
                <a:srgbClr val="002060"/>
              </a:solidFill>
            </a:endParaRPr>
          </a:p>
          <a:p>
            <a:pPr>
              <a:lnSpc>
                <a:spcPts val="2200"/>
              </a:lnSpc>
            </a:pPr>
            <a:r>
              <a:rPr lang="zh-CN" altLang="en-US" dirty="0"/>
              <a:t>        从主阀</a:t>
            </a:r>
            <a:r>
              <a:rPr lang="en-US" altLang="zh-CN" dirty="0"/>
              <a:t>R1</a:t>
            </a:r>
            <a:r>
              <a:rPr lang="zh-CN" altLang="en-US" dirty="0"/>
              <a:t>口开始回油，先后经过单向阀，散热器，回油过滤器回到油箱。</a:t>
            </a:r>
            <a:endParaRPr lang="en-US" altLang="zh-CN" dirty="0"/>
          </a:p>
          <a:p>
            <a:pPr>
              <a:lnSpc>
                <a:spcPts val="2200"/>
              </a:lnSpc>
            </a:pPr>
            <a:r>
              <a:rPr lang="zh-CN" altLang="en-US" dirty="0"/>
              <a:t>         </a:t>
            </a:r>
          </a:p>
        </p:txBody>
      </p:sp>
      <p:sp>
        <p:nvSpPr>
          <p:cNvPr id="27" name="文本框 26">
            <a:extLst>
              <a:ext uri="{FF2B5EF4-FFF2-40B4-BE49-F238E27FC236}">
                <a16:creationId xmlns:a16="http://schemas.microsoft.com/office/drawing/2014/main" id="{0366B4D6-33B8-45F2-B2D6-5E7D48BDA1CF}"/>
              </a:ext>
            </a:extLst>
          </p:cNvPr>
          <p:cNvSpPr txBox="1"/>
          <p:nvPr/>
        </p:nvSpPr>
        <p:spPr>
          <a:xfrm>
            <a:off x="2268847" y="3185619"/>
            <a:ext cx="301686" cy="369332"/>
          </a:xfrm>
          <a:prstGeom prst="rect">
            <a:avLst/>
          </a:prstGeom>
          <a:noFill/>
        </p:spPr>
        <p:txBody>
          <a:bodyPr wrap="none" rtlCol="0">
            <a:spAutoFit/>
          </a:bodyPr>
          <a:lstStyle/>
          <a:p>
            <a:r>
              <a:rPr lang="en-US" altLang="zh-CN" dirty="0">
                <a:solidFill>
                  <a:srgbClr val="002060"/>
                </a:solidFill>
              </a:rPr>
              <a:t>2</a:t>
            </a:r>
            <a:endParaRPr lang="zh-CN" altLang="en-US" dirty="0">
              <a:solidFill>
                <a:srgbClr val="002060"/>
              </a:solidFill>
            </a:endParaRPr>
          </a:p>
        </p:txBody>
      </p:sp>
      <p:sp>
        <p:nvSpPr>
          <p:cNvPr id="28" name="文本框 27">
            <a:extLst>
              <a:ext uri="{FF2B5EF4-FFF2-40B4-BE49-F238E27FC236}">
                <a16:creationId xmlns:a16="http://schemas.microsoft.com/office/drawing/2014/main" id="{257A6D3C-8406-4816-8A68-B8E826DF6400}"/>
              </a:ext>
            </a:extLst>
          </p:cNvPr>
          <p:cNvSpPr txBox="1"/>
          <p:nvPr/>
        </p:nvSpPr>
        <p:spPr>
          <a:xfrm>
            <a:off x="2668795" y="4694121"/>
            <a:ext cx="301686" cy="369332"/>
          </a:xfrm>
          <a:prstGeom prst="rect">
            <a:avLst/>
          </a:prstGeom>
          <a:noFill/>
        </p:spPr>
        <p:txBody>
          <a:bodyPr wrap="none" rtlCol="0">
            <a:spAutoFit/>
          </a:bodyPr>
          <a:lstStyle/>
          <a:p>
            <a:r>
              <a:rPr lang="en-US" altLang="zh-CN" dirty="0">
                <a:solidFill>
                  <a:srgbClr val="002060"/>
                </a:solidFill>
              </a:rPr>
              <a:t>1</a:t>
            </a:r>
            <a:endParaRPr lang="zh-CN" altLang="en-US" dirty="0">
              <a:solidFill>
                <a:srgbClr val="002060"/>
              </a:solidFill>
            </a:endParaRPr>
          </a:p>
        </p:txBody>
      </p:sp>
      <p:sp>
        <p:nvSpPr>
          <p:cNvPr id="29" name="文本框 28">
            <a:extLst>
              <a:ext uri="{FF2B5EF4-FFF2-40B4-BE49-F238E27FC236}">
                <a16:creationId xmlns:a16="http://schemas.microsoft.com/office/drawing/2014/main" id="{DFE6A9EA-63AA-45DF-BE76-774BB400BF95}"/>
              </a:ext>
            </a:extLst>
          </p:cNvPr>
          <p:cNvSpPr txBox="1"/>
          <p:nvPr/>
        </p:nvSpPr>
        <p:spPr>
          <a:xfrm>
            <a:off x="609599" y="1242060"/>
            <a:ext cx="3340232" cy="369332"/>
          </a:xfrm>
          <a:prstGeom prst="rect">
            <a:avLst/>
          </a:prstGeom>
          <a:noFill/>
        </p:spPr>
        <p:txBody>
          <a:bodyPr wrap="square" rtlCol="0">
            <a:spAutoFit/>
          </a:bodyPr>
          <a:lstStyle/>
          <a:p>
            <a:r>
              <a:rPr lang="en-US" altLang="zh-CN" dirty="0"/>
              <a:t>2.</a:t>
            </a:r>
            <a:r>
              <a:rPr lang="zh-CN" altLang="en-US" dirty="0"/>
              <a:t>系统功能</a:t>
            </a:r>
          </a:p>
        </p:txBody>
      </p:sp>
    </p:spTree>
    <p:extLst>
      <p:ext uri="{BB962C8B-B14F-4D97-AF65-F5344CB8AC3E}">
        <p14:creationId xmlns:p14="http://schemas.microsoft.com/office/powerpoint/2010/main" val="398543388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72D99E54-EE91-4060-BD6C-E7293ECF5798}"/>
              </a:ext>
            </a:extLst>
          </p:cNvPr>
          <p:cNvPicPr>
            <a:picLocks noChangeAspect="1"/>
          </p:cNvPicPr>
          <p:nvPr/>
        </p:nvPicPr>
        <p:blipFill rotWithShape="1">
          <a:blip r:embed="rId2"/>
          <a:srcRect r="136" b="888"/>
          <a:stretch/>
        </p:blipFill>
        <p:spPr>
          <a:xfrm>
            <a:off x="1495996" y="1541480"/>
            <a:ext cx="9043795" cy="4898066"/>
          </a:xfrm>
          <a:prstGeom prst="rect">
            <a:avLst/>
          </a:prstGeom>
        </p:spPr>
      </p:pic>
      <p:sp>
        <p:nvSpPr>
          <p:cNvPr id="4" name="文本框 3">
            <a:extLst>
              <a:ext uri="{FF2B5EF4-FFF2-40B4-BE49-F238E27FC236}">
                <a16:creationId xmlns:a16="http://schemas.microsoft.com/office/drawing/2014/main" id="{F6106A7A-FB02-477D-9593-36607CBBCDF5}"/>
              </a:ext>
            </a:extLst>
          </p:cNvPr>
          <p:cNvSpPr txBox="1"/>
          <p:nvPr/>
        </p:nvSpPr>
        <p:spPr>
          <a:xfrm>
            <a:off x="1058206" y="2283652"/>
            <a:ext cx="1032553" cy="276999"/>
          </a:xfrm>
          <a:prstGeom prst="rect">
            <a:avLst/>
          </a:prstGeom>
          <a:noFill/>
        </p:spPr>
        <p:txBody>
          <a:bodyPr wrap="square" rtlCol="0">
            <a:spAutoFit/>
          </a:bodyPr>
          <a:lstStyle/>
          <a:p>
            <a:r>
              <a:rPr lang="zh-CN" altLang="en-US" sz="1200" b="1" dirty="0">
                <a:solidFill>
                  <a:srgbClr val="FF0000"/>
                </a:solidFill>
              </a:rPr>
              <a:t>（散热器）</a:t>
            </a:r>
          </a:p>
        </p:txBody>
      </p:sp>
      <p:sp>
        <p:nvSpPr>
          <p:cNvPr id="5" name="矩形 4">
            <a:extLst>
              <a:ext uri="{FF2B5EF4-FFF2-40B4-BE49-F238E27FC236}">
                <a16:creationId xmlns:a16="http://schemas.microsoft.com/office/drawing/2014/main" id="{CFC21A7F-744F-423F-8445-8DB1CD4DA005}"/>
              </a:ext>
            </a:extLst>
          </p:cNvPr>
          <p:cNvSpPr/>
          <p:nvPr/>
        </p:nvSpPr>
        <p:spPr>
          <a:xfrm>
            <a:off x="5859357" y="4414571"/>
            <a:ext cx="1753728" cy="1990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latin typeface="+mn-ea"/>
              </a:rPr>
              <a:t>单向阀</a:t>
            </a:r>
            <a:r>
              <a:rPr lang="en-US" altLang="zh-CN" sz="1200" b="1" dirty="0">
                <a:solidFill>
                  <a:srgbClr val="FF0000"/>
                </a:solidFill>
                <a:latin typeface="+mn-ea"/>
              </a:rPr>
              <a:t>1</a:t>
            </a:r>
            <a:r>
              <a:rPr lang="zh-CN" altLang="en-US" sz="1200" b="1" dirty="0">
                <a:solidFill>
                  <a:schemeClr val="tx1"/>
                </a:solidFill>
                <a:latin typeface="+mn-ea"/>
              </a:rPr>
              <a:t>（接主阀</a:t>
            </a:r>
            <a:r>
              <a:rPr lang="en-US" altLang="zh-CN" sz="1200" b="1" dirty="0">
                <a:solidFill>
                  <a:schemeClr val="tx1"/>
                </a:solidFill>
                <a:latin typeface="+mn-ea"/>
              </a:rPr>
              <a:t>R2</a:t>
            </a:r>
            <a:r>
              <a:rPr lang="zh-CN" altLang="en-US" sz="1200" b="1" dirty="0">
                <a:solidFill>
                  <a:schemeClr val="tx1"/>
                </a:solidFill>
                <a:latin typeface="+mn-ea"/>
              </a:rPr>
              <a:t>）</a:t>
            </a:r>
          </a:p>
        </p:txBody>
      </p:sp>
      <p:sp>
        <p:nvSpPr>
          <p:cNvPr id="6" name="矩形 5">
            <a:extLst>
              <a:ext uri="{FF2B5EF4-FFF2-40B4-BE49-F238E27FC236}">
                <a16:creationId xmlns:a16="http://schemas.microsoft.com/office/drawing/2014/main" id="{018E8A03-9634-44BB-8598-08B7BDFD79EB}"/>
              </a:ext>
            </a:extLst>
          </p:cNvPr>
          <p:cNvSpPr/>
          <p:nvPr/>
        </p:nvSpPr>
        <p:spPr>
          <a:xfrm>
            <a:off x="4703931" y="3405947"/>
            <a:ext cx="808355" cy="222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latin typeface="+mn-ea"/>
              </a:rPr>
              <a:t>单向阀</a:t>
            </a:r>
            <a:r>
              <a:rPr lang="en-US" altLang="zh-CN" sz="1200" b="1" dirty="0">
                <a:solidFill>
                  <a:srgbClr val="FF0000"/>
                </a:solidFill>
                <a:latin typeface="+mn-ea"/>
              </a:rPr>
              <a:t>2</a:t>
            </a:r>
            <a:endParaRPr lang="zh-CN" altLang="en-US" sz="1200" b="1" dirty="0">
              <a:solidFill>
                <a:srgbClr val="FF0000"/>
              </a:solidFill>
              <a:latin typeface="+mn-ea"/>
            </a:endParaRPr>
          </a:p>
        </p:txBody>
      </p:sp>
      <p:sp>
        <p:nvSpPr>
          <p:cNvPr id="7" name="矩形 6">
            <a:extLst>
              <a:ext uri="{FF2B5EF4-FFF2-40B4-BE49-F238E27FC236}">
                <a16:creationId xmlns:a16="http://schemas.microsoft.com/office/drawing/2014/main" id="{A283F7A8-794C-43F3-8F78-22338EAD6433}"/>
              </a:ext>
            </a:extLst>
          </p:cNvPr>
          <p:cNvSpPr/>
          <p:nvPr/>
        </p:nvSpPr>
        <p:spPr>
          <a:xfrm>
            <a:off x="8364635" y="3107894"/>
            <a:ext cx="1086619" cy="2225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b="1" dirty="0">
                <a:solidFill>
                  <a:srgbClr val="FF0000"/>
                </a:solidFill>
                <a:latin typeface="+mn-ea"/>
              </a:rPr>
              <a:t>回油过滤器</a:t>
            </a:r>
          </a:p>
        </p:txBody>
      </p:sp>
      <p:cxnSp>
        <p:nvCxnSpPr>
          <p:cNvPr id="8" name="直接箭头连接符 7">
            <a:extLst>
              <a:ext uri="{FF2B5EF4-FFF2-40B4-BE49-F238E27FC236}">
                <a16:creationId xmlns:a16="http://schemas.microsoft.com/office/drawing/2014/main" id="{27C19A34-0603-4F26-9DC6-182242C5EAD7}"/>
              </a:ext>
            </a:extLst>
          </p:cNvPr>
          <p:cNvCxnSpPr/>
          <p:nvPr/>
        </p:nvCxnSpPr>
        <p:spPr>
          <a:xfrm flipH="1" flipV="1">
            <a:off x="5619807" y="4215002"/>
            <a:ext cx="221768" cy="29909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9" name="直接箭头连接符 8">
            <a:extLst>
              <a:ext uri="{FF2B5EF4-FFF2-40B4-BE49-F238E27FC236}">
                <a16:creationId xmlns:a16="http://schemas.microsoft.com/office/drawing/2014/main" id="{F18E09F8-3032-419B-A770-940607DE01A0}"/>
              </a:ext>
            </a:extLst>
          </p:cNvPr>
          <p:cNvCxnSpPr/>
          <p:nvPr/>
        </p:nvCxnSpPr>
        <p:spPr>
          <a:xfrm>
            <a:off x="5469287" y="3636718"/>
            <a:ext cx="175260" cy="27418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10" name="直接箭头连接符 9">
            <a:extLst>
              <a:ext uri="{FF2B5EF4-FFF2-40B4-BE49-F238E27FC236}">
                <a16:creationId xmlns:a16="http://schemas.microsoft.com/office/drawing/2014/main" id="{A3D6D098-DA30-470B-BD99-FA1A57DE2558}"/>
              </a:ext>
            </a:extLst>
          </p:cNvPr>
          <p:cNvCxnSpPr/>
          <p:nvPr/>
        </p:nvCxnSpPr>
        <p:spPr>
          <a:xfrm flipH="1">
            <a:off x="8153596" y="3276599"/>
            <a:ext cx="188376" cy="107663"/>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11" name="矩形 10">
            <a:extLst>
              <a:ext uri="{FF2B5EF4-FFF2-40B4-BE49-F238E27FC236}">
                <a16:creationId xmlns:a16="http://schemas.microsoft.com/office/drawing/2014/main" id="{5643E5BD-6FF6-4717-A766-9768B665D816}"/>
              </a:ext>
            </a:extLst>
          </p:cNvPr>
          <p:cNvSpPr/>
          <p:nvPr/>
        </p:nvSpPr>
        <p:spPr>
          <a:xfrm>
            <a:off x="6403160" y="2229366"/>
            <a:ext cx="2035702" cy="250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接择路阀</a:t>
            </a:r>
            <a:r>
              <a:rPr lang="en-US" altLang="zh-CN" sz="1200" dirty="0">
                <a:solidFill>
                  <a:schemeClr val="tx1"/>
                </a:solidFill>
              </a:rPr>
              <a:t>T</a:t>
            </a:r>
            <a:r>
              <a:rPr lang="zh-CN" altLang="en-US" sz="1200" dirty="0">
                <a:solidFill>
                  <a:schemeClr val="tx1"/>
                </a:solidFill>
              </a:rPr>
              <a:t>口（破碎回油</a:t>
            </a:r>
            <a:r>
              <a:rPr lang="zh-CN" altLang="en-US" sz="1600" dirty="0">
                <a:solidFill>
                  <a:schemeClr val="tx1"/>
                </a:solidFill>
              </a:rPr>
              <a:t>）</a:t>
            </a:r>
          </a:p>
        </p:txBody>
      </p:sp>
      <p:cxnSp>
        <p:nvCxnSpPr>
          <p:cNvPr id="13" name="直接箭头连接符 12">
            <a:extLst>
              <a:ext uri="{FF2B5EF4-FFF2-40B4-BE49-F238E27FC236}">
                <a16:creationId xmlns:a16="http://schemas.microsoft.com/office/drawing/2014/main" id="{F3D82E21-20C8-4255-9CF4-F39C3D3015E0}"/>
              </a:ext>
            </a:extLst>
          </p:cNvPr>
          <p:cNvCxnSpPr/>
          <p:nvPr/>
        </p:nvCxnSpPr>
        <p:spPr>
          <a:xfrm flipH="1">
            <a:off x="6110317" y="2490413"/>
            <a:ext cx="441960" cy="107548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矩形 13">
            <a:extLst>
              <a:ext uri="{FF2B5EF4-FFF2-40B4-BE49-F238E27FC236}">
                <a16:creationId xmlns:a16="http://schemas.microsoft.com/office/drawing/2014/main" id="{817D8DCB-3516-48B4-9D5D-AF96872E9ED2}"/>
              </a:ext>
            </a:extLst>
          </p:cNvPr>
          <p:cNvSpPr/>
          <p:nvPr/>
        </p:nvSpPr>
        <p:spPr>
          <a:xfrm>
            <a:off x="3675685" y="1600389"/>
            <a:ext cx="902162" cy="25077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散热出口</a:t>
            </a:r>
          </a:p>
        </p:txBody>
      </p:sp>
      <p:sp>
        <p:nvSpPr>
          <p:cNvPr id="15" name="矩形 14">
            <a:extLst>
              <a:ext uri="{FF2B5EF4-FFF2-40B4-BE49-F238E27FC236}">
                <a16:creationId xmlns:a16="http://schemas.microsoft.com/office/drawing/2014/main" id="{F485880E-A0CB-4FDD-8184-4B50FE2D49BB}"/>
              </a:ext>
            </a:extLst>
          </p:cNvPr>
          <p:cNvSpPr/>
          <p:nvPr/>
        </p:nvSpPr>
        <p:spPr>
          <a:xfrm>
            <a:off x="3599485" y="5741518"/>
            <a:ext cx="902162" cy="250777"/>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chemeClr val="tx1"/>
                </a:solidFill>
              </a:rPr>
              <a:t>散热进口</a:t>
            </a:r>
          </a:p>
        </p:txBody>
      </p:sp>
      <p:cxnSp>
        <p:nvCxnSpPr>
          <p:cNvPr id="16" name="直接箭头连接符 15">
            <a:extLst>
              <a:ext uri="{FF2B5EF4-FFF2-40B4-BE49-F238E27FC236}">
                <a16:creationId xmlns:a16="http://schemas.microsoft.com/office/drawing/2014/main" id="{B5044466-EA05-44E1-B92A-55C81868ED88}"/>
              </a:ext>
            </a:extLst>
          </p:cNvPr>
          <p:cNvCxnSpPr/>
          <p:nvPr/>
        </p:nvCxnSpPr>
        <p:spPr>
          <a:xfrm flipH="1">
            <a:off x="3363135" y="1725777"/>
            <a:ext cx="312550" cy="18429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直接箭头连接符 16">
            <a:extLst>
              <a:ext uri="{FF2B5EF4-FFF2-40B4-BE49-F238E27FC236}">
                <a16:creationId xmlns:a16="http://schemas.microsoft.com/office/drawing/2014/main" id="{9EE21286-3E23-4087-901B-FA485AB659B9}"/>
              </a:ext>
            </a:extLst>
          </p:cNvPr>
          <p:cNvCxnSpPr/>
          <p:nvPr/>
        </p:nvCxnSpPr>
        <p:spPr>
          <a:xfrm flipH="1" flipV="1">
            <a:off x="3363135" y="5663489"/>
            <a:ext cx="216074" cy="15605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文本框 17">
            <a:extLst>
              <a:ext uri="{FF2B5EF4-FFF2-40B4-BE49-F238E27FC236}">
                <a16:creationId xmlns:a16="http://schemas.microsoft.com/office/drawing/2014/main" id="{9D195241-F0E9-431E-8760-EC813744FD1F}"/>
              </a:ext>
            </a:extLst>
          </p:cNvPr>
          <p:cNvSpPr txBox="1"/>
          <p:nvPr/>
        </p:nvSpPr>
        <p:spPr>
          <a:xfrm>
            <a:off x="6213803" y="3385763"/>
            <a:ext cx="801280" cy="276999"/>
          </a:xfrm>
          <a:prstGeom prst="rect">
            <a:avLst/>
          </a:prstGeom>
          <a:solidFill>
            <a:schemeClr val="bg1"/>
          </a:solidFill>
        </p:spPr>
        <p:txBody>
          <a:bodyPr wrap="square" rtlCol="0">
            <a:spAutoFit/>
          </a:bodyPr>
          <a:lstStyle/>
          <a:p>
            <a:r>
              <a:rPr lang="zh-CN" altLang="en-US" sz="1200" b="1" dirty="0">
                <a:solidFill>
                  <a:srgbClr val="FF0000"/>
                </a:solidFill>
              </a:rPr>
              <a:t>加布胶管</a:t>
            </a:r>
          </a:p>
        </p:txBody>
      </p:sp>
      <p:cxnSp>
        <p:nvCxnSpPr>
          <p:cNvPr id="19" name="直接箭头连接符 18">
            <a:extLst>
              <a:ext uri="{FF2B5EF4-FFF2-40B4-BE49-F238E27FC236}">
                <a16:creationId xmlns:a16="http://schemas.microsoft.com/office/drawing/2014/main" id="{9AE7C04A-F5ED-4C12-B38E-54DC993DBFEF}"/>
              </a:ext>
            </a:extLst>
          </p:cNvPr>
          <p:cNvCxnSpPr/>
          <p:nvPr/>
        </p:nvCxnSpPr>
        <p:spPr>
          <a:xfrm>
            <a:off x="6893304" y="3669583"/>
            <a:ext cx="243557" cy="390045"/>
          </a:xfrm>
          <a:prstGeom prst="straightConnector1">
            <a:avLst/>
          </a:prstGeom>
          <a:ln>
            <a:tailEnd type="triangle"/>
          </a:ln>
        </p:spPr>
        <p:style>
          <a:lnRef idx="2">
            <a:schemeClr val="accent2"/>
          </a:lnRef>
          <a:fillRef idx="0">
            <a:schemeClr val="accent2"/>
          </a:fillRef>
          <a:effectRef idx="1">
            <a:schemeClr val="accent2"/>
          </a:effectRef>
          <a:fontRef idx="minor">
            <a:schemeClr val="tx1"/>
          </a:fontRef>
        </p:style>
      </p:cxnSp>
      <p:sp>
        <p:nvSpPr>
          <p:cNvPr id="20" name="文本框 19">
            <a:extLst>
              <a:ext uri="{FF2B5EF4-FFF2-40B4-BE49-F238E27FC236}">
                <a16:creationId xmlns:a16="http://schemas.microsoft.com/office/drawing/2014/main" id="{A3C2C9F5-D829-4D86-B7E1-DACF9459419C}"/>
              </a:ext>
            </a:extLst>
          </p:cNvPr>
          <p:cNvSpPr txBox="1"/>
          <p:nvPr/>
        </p:nvSpPr>
        <p:spPr>
          <a:xfrm>
            <a:off x="609599" y="1242060"/>
            <a:ext cx="3340232" cy="369332"/>
          </a:xfrm>
          <a:prstGeom prst="rect">
            <a:avLst/>
          </a:prstGeom>
          <a:noFill/>
        </p:spPr>
        <p:txBody>
          <a:bodyPr wrap="square" rtlCol="0">
            <a:spAutoFit/>
          </a:bodyPr>
          <a:lstStyle/>
          <a:p>
            <a:r>
              <a:rPr lang="en-US" altLang="zh-CN" dirty="0"/>
              <a:t>3.</a:t>
            </a:r>
            <a:r>
              <a:rPr lang="zh-CN" altLang="en-US" dirty="0"/>
              <a:t>主要部件</a:t>
            </a:r>
          </a:p>
        </p:txBody>
      </p:sp>
    </p:spTree>
    <p:extLst>
      <p:ext uri="{BB962C8B-B14F-4D97-AF65-F5344CB8AC3E}">
        <p14:creationId xmlns:p14="http://schemas.microsoft.com/office/powerpoint/2010/main" val="421364270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21F51676-FD07-49AB-AFB4-F07388959BE1}"/>
              </a:ext>
            </a:extLst>
          </p:cNvPr>
          <p:cNvSpPr txBox="1"/>
          <p:nvPr/>
        </p:nvSpPr>
        <p:spPr>
          <a:xfrm>
            <a:off x="443130" y="216839"/>
            <a:ext cx="6138646" cy="461665"/>
          </a:xfrm>
          <a:prstGeom prst="rect">
            <a:avLst/>
          </a:prstGeom>
          <a:noFill/>
        </p:spPr>
        <p:txBody>
          <a:bodyPr wrap="square" rtlCol="0" anchor="ctr">
            <a:spAutoFit/>
          </a:bodyPr>
          <a:lstStyle/>
          <a:p>
            <a:pPr defTabSz="1088390" eaLnBrk="0" hangingPunct="0"/>
            <a:r>
              <a:rPr lang="zh-CN" altLang="en-US" sz="2400" b="1" dirty="0">
                <a:solidFill>
                  <a:prstClr val="black"/>
                </a:solidFill>
                <a:latin typeface="微软雅黑" panose="020B0503020204020204" pitchFamily="34" charset="-122"/>
                <a:ea typeface="微软雅黑" panose="020B0503020204020204" pitchFamily="34" charset="-122"/>
              </a:rPr>
              <a:t>液压系统</a:t>
            </a:r>
            <a:endParaRPr lang="en-US" altLang="zh-CN" sz="1600" b="1" spc="300" dirty="0">
              <a:solidFill>
                <a:srgbClr val="FF0000"/>
              </a:solidFill>
              <a:latin typeface="微软雅黑" panose="020B0503020204020204" pitchFamily="34" charset="-122"/>
              <a:ea typeface="微软雅黑" panose="020B0503020204020204" pitchFamily="34" charset="-122"/>
            </a:endParaRPr>
          </a:p>
        </p:txBody>
      </p:sp>
      <p:pic>
        <p:nvPicPr>
          <p:cNvPr id="3" name="图片 2">
            <a:extLst>
              <a:ext uri="{FF2B5EF4-FFF2-40B4-BE49-F238E27FC236}">
                <a16:creationId xmlns:a16="http://schemas.microsoft.com/office/drawing/2014/main" id="{439DE157-696A-460B-B227-0A909E230C03}"/>
              </a:ext>
            </a:extLst>
          </p:cNvPr>
          <p:cNvPicPr>
            <a:picLocks noChangeAspect="1"/>
          </p:cNvPicPr>
          <p:nvPr/>
        </p:nvPicPr>
        <p:blipFill>
          <a:blip r:embed="rId2"/>
          <a:stretch>
            <a:fillRect/>
          </a:stretch>
        </p:blipFill>
        <p:spPr>
          <a:xfrm>
            <a:off x="166028" y="1624563"/>
            <a:ext cx="4230726" cy="4733124"/>
          </a:xfrm>
          <a:prstGeom prst="rect">
            <a:avLst/>
          </a:prstGeom>
        </p:spPr>
      </p:pic>
      <p:pic>
        <p:nvPicPr>
          <p:cNvPr id="4" name="图片 3">
            <a:extLst>
              <a:ext uri="{FF2B5EF4-FFF2-40B4-BE49-F238E27FC236}">
                <a16:creationId xmlns:a16="http://schemas.microsoft.com/office/drawing/2014/main" id="{C694B796-1D84-4270-963E-601BC0911DB2}"/>
              </a:ext>
            </a:extLst>
          </p:cNvPr>
          <p:cNvPicPr>
            <a:picLocks noChangeAspect="1"/>
          </p:cNvPicPr>
          <p:nvPr/>
        </p:nvPicPr>
        <p:blipFill>
          <a:blip r:embed="rId3"/>
          <a:stretch>
            <a:fillRect/>
          </a:stretch>
        </p:blipFill>
        <p:spPr>
          <a:xfrm>
            <a:off x="3195846" y="1533907"/>
            <a:ext cx="1744234" cy="3769273"/>
          </a:xfrm>
          <a:prstGeom prst="rect">
            <a:avLst/>
          </a:prstGeom>
        </p:spPr>
      </p:pic>
      <p:pic>
        <p:nvPicPr>
          <p:cNvPr id="5" name="图片 4">
            <a:extLst>
              <a:ext uri="{FF2B5EF4-FFF2-40B4-BE49-F238E27FC236}">
                <a16:creationId xmlns:a16="http://schemas.microsoft.com/office/drawing/2014/main" id="{98160B5A-B187-4310-B7B9-4A073A3B9D54}"/>
              </a:ext>
            </a:extLst>
          </p:cNvPr>
          <p:cNvPicPr>
            <a:picLocks noChangeAspect="1"/>
          </p:cNvPicPr>
          <p:nvPr/>
        </p:nvPicPr>
        <p:blipFill>
          <a:blip r:embed="rId4"/>
          <a:stretch>
            <a:fillRect/>
          </a:stretch>
        </p:blipFill>
        <p:spPr>
          <a:xfrm>
            <a:off x="6714317" y="1356360"/>
            <a:ext cx="1628670" cy="1745004"/>
          </a:xfrm>
          <a:prstGeom prst="rect">
            <a:avLst/>
          </a:prstGeom>
        </p:spPr>
      </p:pic>
      <p:pic>
        <p:nvPicPr>
          <p:cNvPr id="6" name="图片 5">
            <a:extLst>
              <a:ext uri="{FF2B5EF4-FFF2-40B4-BE49-F238E27FC236}">
                <a16:creationId xmlns:a16="http://schemas.microsoft.com/office/drawing/2014/main" id="{BF24D460-7EAC-4270-8F5D-F0DDE5551747}"/>
              </a:ext>
            </a:extLst>
          </p:cNvPr>
          <p:cNvPicPr>
            <a:picLocks noChangeAspect="1"/>
          </p:cNvPicPr>
          <p:nvPr/>
        </p:nvPicPr>
        <p:blipFill>
          <a:blip r:embed="rId5"/>
          <a:stretch>
            <a:fillRect/>
          </a:stretch>
        </p:blipFill>
        <p:spPr>
          <a:xfrm>
            <a:off x="8751035" y="1807754"/>
            <a:ext cx="2142556" cy="655320"/>
          </a:xfrm>
          <a:prstGeom prst="rect">
            <a:avLst/>
          </a:prstGeom>
        </p:spPr>
      </p:pic>
      <p:pic>
        <p:nvPicPr>
          <p:cNvPr id="7" name="图片 6">
            <a:extLst>
              <a:ext uri="{FF2B5EF4-FFF2-40B4-BE49-F238E27FC236}">
                <a16:creationId xmlns:a16="http://schemas.microsoft.com/office/drawing/2014/main" id="{D5DBD2B6-3000-4253-A40F-02561A0EADEA}"/>
              </a:ext>
            </a:extLst>
          </p:cNvPr>
          <p:cNvPicPr>
            <a:picLocks noChangeAspect="1"/>
          </p:cNvPicPr>
          <p:nvPr/>
        </p:nvPicPr>
        <p:blipFill>
          <a:blip r:embed="rId6"/>
          <a:stretch>
            <a:fillRect/>
          </a:stretch>
        </p:blipFill>
        <p:spPr>
          <a:xfrm>
            <a:off x="6714317" y="3101364"/>
            <a:ext cx="1670181" cy="1584936"/>
          </a:xfrm>
          <a:prstGeom prst="rect">
            <a:avLst/>
          </a:prstGeom>
        </p:spPr>
      </p:pic>
      <p:pic>
        <p:nvPicPr>
          <p:cNvPr id="8" name="图片 7">
            <a:extLst>
              <a:ext uri="{FF2B5EF4-FFF2-40B4-BE49-F238E27FC236}">
                <a16:creationId xmlns:a16="http://schemas.microsoft.com/office/drawing/2014/main" id="{BA92BAA4-FC7C-45B0-BF40-09A43E6F8702}"/>
              </a:ext>
            </a:extLst>
          </p:cNvPr>
          <p:cNvPicPr>
            <a:picLocks noChangeAspect="1"/>
          </p:cNvPicPr>
          <p:nvPr/>
        </p:nvPicPr>
        <p:blipFill>
          <a:blip r:embed="rId7"/>
          <a:stretch>
            <a:fillRect/>
          </a:stretch>
        </p:blipFill>
        <p:spPr>
          <a:xfrm>
            <a:off x="8758145" y="3759228"/>
            <a:ext cx="2135446" cy="344505"/>
          </a:xfrm>
          <a:prstGeom prst="rect">
            <a:avLst/>
          </a:prstGeom>
        </p:spPr>
      </p:pic>
      <p:pic>
        <p:nvPicPr>
          <p:cNvPr id="9" name="图片 8">
            <a:extLst>
              <a:ext uri="{FF2B5EF4-FFF2-40B4-BE49-F238E27FC236}">
                <a16:creationId xmlns:a16="http://schemas.microsoft.com/office/drawing/2014/main" id="{7DF65BF6-A1E6-412C-AF82-23493905E7CE}"/>
              </a:ext>
            </a:extLst>
          </p:cNvPr>
          <p:cNvPicPr>
            <a:picLocks noChangeAspect="1"/>
          </p:cNvPicPr>
          <p:nvPr/>
        </p:nvPicPr>
        <p:blipFill>
          <a:blip r:embed="rId8"/>
          <a:stretch>
            <a:fillRect/>
          </a:stretch>
        </p:blipFill>
        <p:spPr>
          <a:xfrm>
            <a:off x="6783452" y="4670305"/>
            <a:ext cx="1729125" cy="1547615"/>
          </a:xfrm>
          <a:prstGeom prst="rect">
            <a:avLst/>
          </a:prstGeom>
        </p:spPr>
      </p:pic>
      <p:pic>
        <p:nvPicPr>
          <p:cNvPr id="10" name="图片 9">
            <a:extLst>
              <a:ext uri="{FF2B5EF4-FFF2-40B4-BE49-F238E27FC236}">
                <a16:creationId xmlns:a16="http://schemas.microsoft.com/office/drawing/2014/main" id="{6CAFE88A-2A32-4D78-8CE1-84D5B96B57C8}"/>
              </a:ext>
            </a:extLst>
          </p:cNvPr>
          <p:cNvPicPr>
            <a:picLocks noChangeAspect="1"/>
          </p:cNvPicPr>
          <p:nvPr/>
        </p:nvPicPr>
        <p:blipFill>
          <a:blip r:embed="rId9"/>
          <a:stretch>
            <a:fillRect/>
          </a:stretch>
        </p:blipFill>
        <p:spPr>
          <a:xfrm>
            <a:off x="8758145" y="5213419"/>
            <a:ext cx="2142253" cy="662151"/>
          </a:xfrm>
          <a:prstGeom prst="rect">
            <a:avLst/>
          </a:prstGeom>
        </p:spPr>
      </p:pic>
      <p:cxnSp>
        <p:nvCxnSpPr>
          <p:cNvPr id="11" name="直接连接符 10">
            <a:extLst>
              <a:ext uri="{FF2B5EF4-FFF2-40B4-BE49-F238E27FC236}">
                <a16:creationId xmlns:a16="http://schemas.microsoft.com/office/drawing/2014/main" id="{E0747754-B421-48F5-98D9-4CEDF20E90B1}"/>
              </a:ext>
            </a:extLst>
          </p:cNvPr>
          <p:cNvCxnSpPr/>
          <p:nvPr/>
        </p:nvCxnSpPr>
        <p:spPr>
          <a:xfrm>
            <a:off x="6714317" y="3101364"/>
            <a:ext cx="4273723"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8CE9234A-2D0D-4060-8157-0AD5736FF3C6}"/>
              </a:ext>
            </a:extLst>
          </p:cNvPr>
          <p:cNvCxnSpPr/>
          <p:nvPr/>
        </p:nvCxnSpPr>
        <p:spPr>
          <a:xfrm>
            <a:off x="6714317" y="4670305"/>
            <a:ext cx="4273723"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右箭头 29">
            <a:extLst>
              <a:ext uri="{FF2B5EF4-FFF2-40B4-BE49-F238E27FC236}">
                <a16:creationId xmlns:a16="http://schemas.microsoft.com/office/drawing/2014/main" id="{0E35C85B-EFEF-4369-8F78-DC9E337BC47A}"/>
              </a:ext>
            </a:extLst>
          </p:cNvPr>
          <p:cNvSpPr/>
          <p:nvPr/>
        </p:nvSpPr>
        <p:spPr>
          <a:xfrm>
            <a:off x="5341620" y="2430780"/>
            <a:ext cx="960120" cy="16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右箭头 40">
            <a:extLst>
              <a:ext uri="{FF2B5EF4-FFF2-40B4-BE49-F238E27FC236}">
                <a16:creationId xmlns:a16="http://schemas.microsoft.com/office/drawing/2014/main" id="{5B8E3256-F07E-4810-832C-DD7A65C4B826}"/>
              </a:ext>
            </a:extLst>
          </p:cNvPr>
          <p:cNvSpPr/>
          <p:nvPr/>
        </p:nvSpPr>
        <p:spPr>
          <a:xfrm>
            <a:off x="5341620" y="3679218"/>
            <a:ext cx="960120" cy="16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右箭头 41">
            <a:extLst>
              <a:ext uri="{FF2B5EF4-FFF2-40B4-BE49-F238E27FC236}">
                <a16:creationId xmlns:a16="http://schemas.microsoft.com/office/drawing/2014/main" id="{649F1D6D-FC02-45C4-92B5-FDA28B9E702B}"/>
              </a:ext>
            </a:extLst>
          </p:cNvPr>
          <p:cNvSpPr/>
          <p:nvPr/>
        </p:nvSpPr>
        <p:spPr>
          <a:xfrm>
            <a:off x="5341620" y="5364102"/>
            <a:ext cx="960120" cy="16002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C2A8C4AE-9BA7-4F87-AD94-B90E1F114AEC}"/>
              </a:ext>
            </a:extLst>
          </p:cNvPr>
          <p:cNvSpPr/>
          <p:nvPr/>
        </p:nvSpPr>
        <p:spPr>
          <a:xfrm>
            <a:off x="1689154" y="6217920"/>
            <a:ext cx="1113511" cy="279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dirty="0">
                <a:solidFill>
                  <a:srgbClr val="FF0000"/>
                </a:solidFill>
                <a:latin typeface="微软雅黑" panose="020B0503020204020204" pitchFamily="34" charset="-122"/>
                <a:ea typeface="微软雅黑" panose="020B0503020204020204" pitchFamily="34" charset="-122"/>
              </a:rPr>
              <a:t>油箱整体</a:t>
            </a:r>
          </a:p>
        </p:txBody>
      </p:sp>
      <p:sp>
        <p:nvSpPr>
          <p:cNvPr id="18" name="矩形 17">
            <a:extLst>
              <a:ext uri="{FF2B5EF4-FFF2-40B4-BE49-F238E27FC236}">
                <a16:creationId xmlns:a16="http://schemas.microsoft.com/office/drawing/2014/main" id="{F08A23A0-6C8F-4C80-A1D4-82D296415749}"/>
              </a:ext>
            </a:extLst>
          </p:cNvPr>
          <p:cNvSpPr/>
          <p:nvPr/>
        </p:nvSpPr>
        <p:spPr>
          <a:xfrm>
            <a:off x="5196405" y="2110576"/>
            <a:ext cx="1113511" cy="279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latin typeface="微软雅黑" panose="020B0503020204020204" pitchFamily="34" charset="-122"/>
                <a:ea typeface="微软雅黑" panose="020B0503020204020204" pitchFamily="34" charset="-122"/>
              </a:rPr>
              <a:t>回油过滤器</a:t>
            </a:r>
          </a:p>
        </p:txBody>
      </p:sp>
      <p:sp>
        <p:nvSpPr>
          <p:cNvPr id="19" name="矩形 18">
            <a:extLst>
              <a:ext uri="{FF2B5EF4-FFF2-40B4-BE49-F238E27FC236}">
                <a16:creationId xmlns:a16="http://schemas.microsoft.com/office/drawing/2014/main" id="{F145C168-BE07-440B-A503-9F53F5A6614E}"/>
              </a:ext>
            </a:extLst>
          </p:cNvPr>
          <p:cNvSpPr/>
          <p:nvPr/>
        </p:nvSpPr>
        <p:spPr>
          <a:xfrm>
            <a:off x="5196405" y="3382602"/>
            <a:ext cx="1113511" cy="279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latin typeface="微软雅黑" panose="020B0503020204020204" pitchFamily="34" charset="-122"/>
                <a:ea typeface="微软雅黑" panose="020B0503020204020204" pitchFamily="34" charset="-122"/>
              </a:rPr>
              <a:t>呼吸阀</a:t>
            </a:r>
          </a:p>
        </p:txBody>
      </p:sp>
      <p:sp>
        <p:nvSpPr>
          <p:cNvPr id="20" name="矩形 19">
            <a:extLst>
              <a:ext uri="{FF2B5EF4-FFF2-40B4-BE49-F238E27FC236}">
                <a16:creationId xmlns:a16="http://schemas.microsoft.com/office/drawing/2014/main" id="{CB5BBD66-E676-47FF-A9FE-AB6E30190810}"/>
              </a:ext>
            </a:extLst>
          </p:cNvPr>
          <p:cNvSpPr/>
          <p:nvPr/>
        </p:nvSpPr>
        <p:spPr>
          <a:xfrm>
            <a:off x="5196961" y="5070666"/>
            <a:ext cx="1113511" cy="27953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200" dirty="0">
                <a:solidFill>
                  <a:srgbClr val="FF0000"/>
                </a:solidFill>
                <a:latin typeface="微软雅黑" panose="020B0503020204020204" pitchFamily="34" charset="-122"/>
                <a:ea typeface="微软雅黑" panose="020B0503020204020204" pitchFamily="34" charset="-122"/>
              </a:rPr>
              <a:t>吸油过滤器</a:t>
            </a:r>
          </a:p>
        </p:txBody>
      </p:sp>
      <p:sp>
        <p:nvSpPr>
          <p:cNvPr id="21" name="文本框 20">
            <a:extLst>
              <a:ext uri="{FF2B5EF4-FFF2-40B4-BE49-F238E27FC236}">
                <a16:creationId xmlns:a16="http://schemas.microsoft.com/office/drawing/2014/main" id="{EB8C3F73-CD31-4D23-B4C4-68922AE95F88}"/>
              </a:ext>
            </a:extLst>
          </p:cNvPr>
          <p:cNvSpPr txBox="1"/>
          <p:nvPr/>
        </p:nvSpPr>
        <p:spPr>
          <a:xfrm>
            <a:off x="3636466" y="6079420"/>
            <a:ext cx="2185214" cy="276999"/>
          </a:xfrm>
          <a:prstGeom prst="rect">
            <a:avLst/>
          </a:prstGeom>
          <a:noFill/>
        </p:spPr>
        <p:txBody>
          <a:bodyPr wrap="none" rtlCol="0">
            <a:spAutoFit/>
          </a:bodyPr>
          <a:lstStyle/>
          <a:p>
            <a:r>
              <a:rPr lang="zh-CN" altLang="en-US" sz="1200" dirty="0">
                <a:latin typeface="微软雅黑" panose="020B0503020204020204" pitchFamily="34" charset="-122"/>
                <a:ea typeface="微软雅黑" panose="020B0503020204020204" pitchFamily="34" charset="-122"/>
              </a:rPr>
              <a:t>（用于排放油箱内部液压油）</a:t>
            </a:r>
          </a:p>
        </p:txBody>
      </p:sp>
    </p:spTree>
    <p:extLst>
      <p:ext uri="{BB962C8B-B14F-4D97-AF65-F5344CB8AC3E}">
        <p14:creationId xmlns:p14="http://schemas.microsoft.com/office/powerpoint/2010/main" val="1470323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TABLE_ENDDRAG_ORIGIN_RECT" val="673*81"/>
  <p:tag name="TABLE_ENDDRAG_RECT" val="54*372*673*81"/>
</p:tagLst>
</file>

<file path=ppt/tags/tag4.xml><?xml version="1.0" encoding="utf-8"?>
<p:tagLst xmlns:a="http://schemas.openxmlformats.org/drawingml/2006/main" xmlns:r="http://schemas.openxmlformats.org/officeDocument/2006/relationships" xmlns:p="http://schemas.openxmlformats.org/presentationml/2006/main">
  <p:tag name="KSO_WM_UNIT_TABLE_BEAUTIFY" val="smartTable{60eb014b-9037-461a-9d3d-231f68debe58}"/>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6873</TotalTime>
  <Words>31663</Words>
  <Application>Microsoft Office PowerPoint</Application>
  <PresentationFormat>宽屏</PresentationFormat>
  <Paragraphs>5117</Paragraphs>
  <Slides>276</Slides>
  <Notes>1</Notes>
  <HiddenSlides>0</HiddenSlides>
  <MMClips>0</MMClips>
  <ScaleCrop>false</ScaleCrop>
  <HeadingPairs>
    <vt:vector size="8" baseType="variant">
      <vt:variant>
        <vt:lpstr>已用的字体</vt:lpstr>
      </vt:variant>
      <vt:variant>
        <vt:i4>16</vt:i4>
      </vt:variant>
      <vt:variant>
        <vt:lpstr>主题</vt:lpstr>
      </vt:variant>
      <vt:variant>
        <vt:i4>1</vt:i4>
      </vt:variant>
      <vt:variant>
        <vt:lpstr>嵌入 OLE 服务器</vt:lpstr>
      </vt:variant>
      <vt:variant>
        <vt:i4>2</vt:i4>
      </vt:variant>
      <vt:variant>
        <vt:lpstr>幻灯片标题</vt:lpstr>
      </vt:variant>
      <vt:variant>
        <vt:i4>276</vt:i4>
      </vt:variant>
    </vt:vector>
  </HeadingPairs>
  <TitlesOfParts>
    <vt:vector size="295" baseType="lpstr">
      <vt:lpstr>Arial Unicode MS</vt:lpstr>
      <vt:lpstr>Meiryo UI</vt:lpstr>
      <vt:lpstr>Microsoft JhengHei</vt:lpstr>
      <vt:lpstr>等线</vt:lpstr>
      <vt:lpstr>黑体</vt:lpstr>
      <vt:lpstr>宋体</vt:lpstr>
      <vt:lpstr>微软雅黑</vt:lpstr>
      <vt:lpstr>微软雅黑</vt:lpstr>
      <vt:lpstr>幼圆</vt:lpstr>
      <vt:lpstr>Arial</vt:lpstr>
      <vt:lpstr>Calibri</vt:lpstr>
      <vt:lpstr>Calibri Light</vt:lpstr>
      <vt:lpstr>Symbol</vt:lpstr>
      <vt:lpstr>Tahoma</vt:lpstr>
      <vt:lpstr>Times New Roman</vt:lpstr>
      <vt:lpstr>Wingdings</vt:lpstr>
      <vt:lpstr>Office 主题</vt:lpstr>
      <vt:lpstr>Worksheet</vt:lpstr>
      <vt:lpstr>ICAD</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2.产品卖点</dc:title>
  <dc:creator>徐晗轩</dc:creator>
  <cp:lastModifiedBy>刘敏</cp:lastModifiedBy>
  <cp:revision>397</cp:revision>
  <dcterms:created xsi:type="dcterms:W3CDTF">2023-11-28T07:55:34Z</dcterms:created>
  <dcterms:modified xsi:type="dcterms:W3CDTF">2024-04-08T08:16:20Z</dcterms:modified>
</cp:coreProperties>
</file>